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5" r:id="rId10"/>
    <p:sldId id="264" r:id="rId11"/>
    <p:sldId id="266" r:id="rId12"/>
    <p:sldId id="268" r:id="rId13"/>
    <p:sldId id="267" r:id="rId14"/>
    <p:sldId id="269" r:id="rId15"/>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8D9D04-D445-B04D-C0CD-0DE8DB38378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a:extLst>
              <a:ext uri="{FF2B5EF4-FFF2-40B4-BE49-F238E27FC236}">
                <a16:creationId xmlns:a16="http://schemas.microsoft.com/office/drawing/2014/main" id="{D37AB65D-BE6B-D0CA-10AF-EA047A226B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a:extLst>
              <a:ext uri="{FF2B5EF4-FFF2-40B4-BE49-F238E27FC236}">
                <a16:creationId xmlns:a16="http://schemas.microsoft.com/office/drawing/2014/main" id="{DA6387F4-A95B-17EA-4AB9-C407BDA45E64}"/>
              </a:ext>
            </a:extLst>
          </p:cNvPr>
          <p:cNvSpPr>
            <a:spLocks noGrp="1"/>
          </p:cNvSpPr>
          <p:nvPr>
            <p:ph type="dt" sz="half" idx="10"/>
          </p:nvPr>
        </p:nvSpPr>
        <p:spPr/>
        <p:txBody>
          <a:bodyPr/>
          <a:lstStyle/>
          <a:p>
            <a:fld id="{0B073263-E19A-4472-94AC-0440D5A6F421}" type="datetimeFigureOut">
              <a:rPr lang="uk-UA" smtClean="0"/>
              <a:t>12.01.2026</a:t>
            </a:fld>
            <a:endParaRPr lang="uk-UA"/>
          </a:p>
        </p:txBody>
      </p:sp>
      <p:sp>
        <p:nvSpPr>
          <p:cNvPr id="5" name="Нижний колонтитул 4">
            <a:extLst>
              <a:ext uri="{FF2B5EF4-FFF2-40B4-BE49-F238E27FC236}">
                <a16:creationId xmlns:a16="http://schemas.microsoft.com/office/drawing/2014/main" id="{B4B1634D-662A-FB8A-70DC-8BA74988B8A9}"/>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DA899CDF-E79D-4B98-8F73-12A7950A9CB7}"/>
              </a:ext>
            </a:extLst>
          </p:cNvPr>
          <p:cNvSpPr>
            <a:spLocks noGrp="1"/>
          </p:cNvSpPr>
          <p:nvPr>
            <p:ph type="sldNum" sz="quarter" idx="12"/>
          </p:nvPr>
        </p:nvSpPr>
        <p:spPr/>
        <p:txBody>
          <a:bodyPr/>
          <a:lstStyle/>
          <a:p>
            <a:fld id="{22884B68-461D-454C-9ECF-399ED14F0CDE}" type="slidenum">
              <a:rPr lang="uk-UA" smtClean="0"/>
              <a:t>‹#›</a:t>
            </a:fld>
            <a:endParaRPr lang="uk-UA"/>
          </a:p>
        </p:txBody>
      </p:sp>
    </p:spTree>
    <p:extLst>
      <p:ext uri="{BB962C8B-B14F-4D97-AF65-F5344CB8AC3E}">
        <p14:creationId xmlns:p14="http://schemas.microsoft.com/office/powerpoint/2010/main" val="853818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D0C586-5B58-74DD-2CFD-6FAA1653F1C3}"/>
              </a:ext>
            </a:extLst>
          </p:cNvPr>
          <p:cNvSpPr>
            <a:spLocks noGrp="1"/>
          </p:cNvSpPr>
          <p:nvPr>
            <p:ph type="title"/>
          </p:nvPr>
        </p:nvSpPr>
        <p:spPr/>
        <p:txBody>
          <a:bodyPr/>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F9830E70-D3F2-F3F3-244C-B50C59DB7CF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89F2E716-1DA7-9277-41CE-1AD5A6B8A112}"/>
              </a:ext>
            </a:extLst>
          </p:cNvPr>
          <p:cNvSpPr>
            <a:spLocks noGrp="1"/>
          </p:cNvSpPr>
          <p:nvPr>
            <p:ph type="dt" sz="half" idx="10"/>
          </p:nvPr>
        </p:nvSpPr>
        <p:spPr/>
        <p:txBody>
          <a:bodyPr/>
          <a:lstStyle/>
          <a:p>
            <a:fld id="{0B073263-E19A-4472-94AC-0440D5A6F421}" type="datetimeFigureOut">
              <a:rPr lang="uk-UA" smtClean="0"/>
              <a:t>12.01.2026</a:t>
            </a:fld>
            <a:endParaRPr lang="uk-UA"/>
          </a:p>
        </p:txBody>
      </p:sp>
      <p:sp>
        <p:nvSpPr>
          <p:cNvPr id="5" name="Нижний колонтитул 4">
            <a:extLst>
              <a:ext uri="{FF2B5EF4-FFF2-40B4-BE49-F238E27FC236}">
                <a16:creationId xmlns:a16="http://schemas.microsoft.com/office/drawing/2014/main" id="{87E9BB36-95CA-4E8A-2D43-3D2BCF9978A5}"/>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125A3C25-101A-DB64-8AB3-D805FFBD1139}"/>
              </a:ext>
            </a:extLst>
          </p:cNvPr>
          <p:cNvSpPr>
            <a:spLocks noGrp="1"/>
          </p:cNvSpPr>
          <p:nvPr>
            <p:ph type="sldNum" sz="quarter" idx="12"/>
          </p:nvPr>
        </p:nvSpPr>
        <p:spPr/>
        <p:txBody>
          <a:bodyPr/>
          <a:lstStyle/>
          <a:p>
            <a:fld id="{22884B68-461D-454C-9ECF-399ED14F0CDE}" type="slidenum">
              <a:rPr lang="uk-UA" smtClean="0"/>
              <a:t>‹#›</a:t>
            </a:fld>
            <a:endParaRPr lang="uk-UA"/>
          </a:p>
        </p:txBody>
      </p:sp>
    </p:spTree>
    <p:extLst>
      <p:ext uri="{BB962C8B-B14F-4D97-AF65-F5344CB8AC3E}">
        <p14:creationId xmlns:p14="http://schemas.microsoft.com/office/powerpoint/2010/main" val="204169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C46CB57E-5F2D-29B1-E817-2F7DA14DF61C}"/>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3B386C95-E59E-AF0B-0D0C-5C9E143F62B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EB7565D8-C6FD-6F3D-419F-71D35A8DA106}"/>
              </a:ext>
            </a:extLst>
          </p:cNvPr>
          <p:cNvSpPr>
            <a:spLocks noGrp="1"/>
          </p:cNvSpPr>
          <p:nvPr>
            <p:ph type="dt" sz="half" idx="10"/>
          </p:nvPr>
        </p:nvSpPr>
        <p:spPr/>
        <p:txBody>
          <a:bodyPr/>
          <a:lstStyle/>
          <a:p>
            <a:fld id="{0B073263-E19A-4472-94AC-0440D5A6F421}" type="datetimeFigureOut">
              <a:rPr lang="uk-UA" smtClean="0"/>
              <a:t>12.01.2026</a:t>
            </a:fld>
            <a:endParaRPr lang="uk-UA"/>
          </a:p>
        </p:txBody>
      </p:sp>
      <p:sp>
        <p:nvSpPr>
          <p:cNvPr id="5" name="Нижний колонтитул 4">
            <a:extLst>
              <a:ext uri="{FF2B5EF4-FFF2-40B4-BE49-F238E27FC236}">
                <a16:creationId xmlns:a16="http://schemas.microsoft.com/office/drawing/2014/main" id="{C5EBC223-D30A-D368-6A19-B03F55446A87}"/>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CD4ED760-0CBD-F148-DFF8-643D473D366C}"/>
              </a:ext>
            </a:extLst>
          </p:cNvPr>
          <p:cNvSpPr>
            <a:spLocks noGrp="1"/>
          </p:cNvSpPr>
          <p:nvPr>
            <p:ph type="sldNum" sz="quarter" idx="12"/>
          </p:nvPr>
        </p:nvSpPr>
        <p:spPr/>
        <p:txBody>
          <a:bodyPr/>
          <a:lstStyle/>
          <a:p>
            <a:fld id="{22884B68-461D-454C-9ECF-399ED14F0CDE}" type="slidenum">
              <a:rPr lang="uk-UA" smtClean="0"/>
              <a:t>‹#›</a:t>
            </a:fld>
            <a:endParaRPr lang="uk-UA"/>
          </a:p>
        </p:txBody>
      </p:sp>
    </p:spTree>
    <p:extLst>
      <p:ext uri="{BB962C8B-B14F-4D97-AF65-F5344CB8AC3E}">
        <p14:creationId xmlns:p14="http://schemas.microsoft.com/office/powerpoint/2010/main" val="24146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C68F7A-2A18-0945-C08D-E2536E1657ED}"/>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50E5DA90-71C9-3AC6-27EE-8FF3917F592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D755D04A-F3C8-9FDC-1E6E-22332047BD5D}"/>
              </a:ext>
            </a:extLst>
          </p:cNvPr>
          <p:cNvSpPr>
            <a:spLocks noGrp="1"/>
          </p:cNvSpPr>
          <p:nvPr>
            <p:ph type="dt" sz="half" idx="10"/>
          </p:nvPr>
        </p:nvSpPr>
        <p:spPr/>
        <p:txBody>
          <a:bodyPr/>
          <a:lstStyle/>
          <a:p>
            <a:fld id="{0B073263-E19A-4472-94AC-0440D5A6F421}" type="datetimeFigureOut">
              <a:rPr lang="uk-UA" smtClean="0"/>
              <a:t>12.01.2026</a:t>
            </a:fld>
            <a:endParaRPr lang="uk-UA"/>
          </a:p>
        </p:txBody>
      </p:sp>
      <p:sp>
        <p:nvSpPr>
          <p:cNvPr id="5" name="Нижний колонтитул 4">
            <a:extLst>
              <a:ext uri="{FF2B5EF4-FFF2-40B4-BE49-F238E27FC236}">
                <a16:creationId xmlns:a16="http://schemas.microsoft.com/office/drawing/2014/main" id="{FCE9A6D9-B198-E2ED-8DCF-1748D934628A}"/>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C2A48A88-690B-4B3D-01B7-29790AB929C4}"/>
              </a:ext>
            </a:extLst>
          </p:cNvPr>
          <p:cNvSpPr>
            <a:spLocks noGrp="1"/>
          </p:cNvSpPr>
          <p:nvPr>
            <p:ph type="sldNum" sz="quarter" idx="12"/>
          </p:nvPr>
        </p:nvSpPr>
        <p:spPr/>
        <p:txBody>
          <a:bodyPr/>
          <a:lstStyle/>
          <a:p>
            <a:fld id="{22884B68-461D-454C-9ECF-399ED14F0CDE}" type="slidenum">
              <a:rPr lang="uk-UA" smtClean="0"/>
              <a:t>‹#›</a:t>
            </a:fld>
            <a:endParaRPr lang="uk-UA"/>
          </a:p>
        </p:txBody>
      </p:sp>
    </p:spTree>
    <p:extLst>
      <p:ext uri="{BB962C8B-B14F-4D97-AF65-F5344CB8AC3E}">
        <p14:creationId xmlns:p14="http://schemas.microsoft.com/office/powerpoint/2010/main" val="89163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61B3E7-6557-BE71-89CA-638A135D34F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a:extLst>
              <a:ext uri="{FF2B5EF4-FFF2-40B4-BE49-F238E27FC236}">
                <a16:creationId xmlns:a16="http://schemas.microsoft.com/office/drawing/2014/main" id="{AEF7D016-89BA-81FD-B036-409BA3EEE2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7FEEA42-4F08-6852-22F4-8D7EA1762E15}"/>
              </a:ext>
            </a:extLst>
          </p:cNvPr>
          <p:cNvSpPr>
            <a:spLocks noGrp="1"/>
          </p:cNvSpPr>
          <p:nvPr>
            <p:ph type="dt" sz="half" idx="10"/>
          </p:nvPr>
        </p:nvSpPr>
        <p:spPr/>
        <p:txBody>
          <a:bodyPr/>
          <a:lstStyle/>
          <a:p>
            <a:fld id="{0B073263-E19A-4472-94AC-0440D5A6F421}" type="datetimeFigureOut">
              <a:rPr lang="uk-UA" smtClean="0"/>
              <a:t>12.01.2026</a:t>
            </a:fld>
            <a:endParaRPr lang="uk-UA"/>
          </a:p>
        </p:txBody>
      </p:sp>
      <p:sp>
        <p:nvSpPr>
          <p:cNvPr id="5" name="Нижний колонтитул 4">
            <a:extLst>
              <a:ext uri="{FF2B5EF4-FFF2-40B4-BE49-F238E27FC236}">
                <a16:creationId xmlns:a16="http://schemas.microsoft.com/office/drawing/2014/main" id="{7C394C33-B5F0-AC29-CC1E-3D5310EEB9CB}"/>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67DF4036-EB3F-F1A9-A618-B004E986FF50}"/>
              </a:ext>
            </a:extLst>
          </p:cNvPr>
          <p:cNvSpPr>
            <a:spLocks noGrp="1"/>
          </p:cNvSpPr>
          <p:nvPr>
            <p:ph type="sldNum" sz="quarter" idx="12"/>
          </p:nvPr>
        </p:nvSpPr>
        <p:spPr/>
        <p:txBody>
          <a:bodyPr/>
          <a:lstStyle/>
          <a:p>
            <a:fld id="{22884B68-461D-454C-9ECF-399ED14F0CDE}" type="slidenum">
              <a:rPr lang="uk-UA" smtClean="0"/>
              <a:t>‹#›</a:t>
            </a:fld>
            <a:endParaRPr lang="uk-UA"/>
          </a:p>
        </p:txBody>
      </p:sp>
    </p:spTree>
    <p:extLst>
      <p:ext uri="{BB962C8B-B14F-4D97-AF65-F5344CB8AC3E}">
        <p14:creationId xmlns:p14="http://schemas.microsoft.com/office/powerpoint/2010/main" val="307890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5E562B-734C-67E9-E251-AC472F40B341}"/>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D1EB96DB-6ED5-509C-3341-F00C169A357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a:extLst>
              <a:ext uri="{FF2B5EF4-FFF2-40B4-BE49-F238E27FC236}">
                <a16:creationId xmlns:a16="http://schemas.microsoft.com/office/drawing/2014/main" id="{0B6DCB95-94B3-E8F5-4C9B-05E68C4E2AB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a:extLst>
              <a:ext uri="{FF2B5EF4-FFF2-40B4-BE49-F238E27FC236}">
                <a16:creationId xmlns:a16="http://schemas.microsoft.com/office/drawing/2014/main" id="{BDE1CEFB-7D03-F3FE-9380-ABE5E6518BC2}"/>
              </a:ext>
            </a:extLst>
          </p:cNvPr>
          <p:cNvSpPr>
            <a:spLocks noGrp="1"/>
          </p:cNvSpPr>
          <p:nvPr>
            <p:ph type="dt" sz="half" idx="10"/>
          </p:nvPr>
        </p:nvSpPr>
        <p:spPr/>
        <p:txBody>
          <a:bodyPr/>
          <a:lstStyle/>
          <a:p>
            <a:fld id="{0B073263-E19A-4472-94AC-0440D5A6F421}" type="datetimeFigureOut">
              <a:rPr lang="uk-UA" smtClean="0"/>
              <a:t>12.01.2026</a:t>
            </a:fld>
            <a:endParaRPr lang="uk-UA"/>
          </a:p>
        </p:txBody>
      </p:sp>
      <p:sp>
        <p:nvSpPr>
          <p:cNvPr id="6" name="Нижний колонтитул 5">
            <a:extLst>
              <a:ext uri="{FF2B5EF4-FFF2-40B4-BE49-F238E27FC236}">
                <a16:creationId xmlns:a16="http://schemas.microsoft.com/office/drawing/2014/main" id="{57CC417A-08F6-761D-B0E2-995C1556AC45}"/>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34A71C5E-7E55-2296-2BB4-6A7C07092BBD}"/>
              </a:ext>
            </a:extLst>
          </p:cNvPr>
          <p:cNvSpPr>
            <a:spLocks noGrp="1"/>
          </p:cNvSpPr>
          <p:nvPr>
            <p:ph type="sldNum" sz="quarter" idx="12"/>
          </p:nvPr>
        </p:nvSpPr>
        <p:spPr/>
        <p:txBody>
          <a:bodyPr/>
          <a:lstStyle/>
          <a:p>
            <a:fld id="{22884B68-461D-454C-9ECF-399ED14F0CDE}" type="slidenum">
              <a:rPr lang="uk-UA" smtClean="0"/>
              <a:t>‹#›</a:t>
            </a:fld>
            <a:endParaRPr lang="uk-UA"/>
          </a:p>
        </p:txBody>
      </p:sp>
    </p:spTree>
    <p:extLst>
      <p:ext uri="{BB962C8B-B14F-4D97-AF65-F5344CB8AC3E}">
        <p14:creationId xmlns:p14="http://schemas.microsoft.com/office/powerpoint/2010/main" val="841687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5388A0-3140-9D20-8D37-D6080FDA92C9}"/>
              </a:ext>
            </a:extLst>
          </p:cNvPr>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a:extLst>
              <a:ext uri="{FF2B5EF4-FFF2-40B4-BE49-F238E27FC236}">
                <a16:creationId xmlns:a16="http://schemas.microsoft.com/office/drawing/2014/main" id="{BCE55174-5C3B-3A4C-90E9-6DB1A26775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D0F0C2C-81AE-913D-3AEC-CAEFF56E7B4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a:extLst>
              <a:ext uri="{FF2B5EF4-FFF2-40B4-BE49-F238E27FC236}">
                <a16:creationId xmlns:a16="http://schemas.microsoft.com/office/drawing/2014/main" id="{382F91AB-A320-A8BB-6003-63CFCEAEAE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675CEA1-3A3C-00E7-ADC2-A0988FC6B02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a:extLst>
              <a:ext uri="{FF2B5EF4-FFF2-40B4-BE49-F238E27FC236}">
                <a16:creationId xmlns:a16="http://schemas.microsoft.com/office/drawing/2014/main" id="{FD016E3C-47CE-E50C-A815-3B89AF63466C}"/>
              </a:ext>
            </a:extLst>
          </p:cNvPr>
          <p:cNvSpPr>
            <a:spLocks noGrp="1"/>
          </p:cNvSpPr>
          <p:nvPr>
            <p:ph type="dt" sz="half" idx="10"/>
          </p:nvPr>
        </p:nvSpPr>
        <p:spPr/>
        <p:txBody>
          <a:bodyPr/>
          <a:lstStyle/>
          <a:p>
            <a:fld id="{0B073263-E19A-4472-94AC-0440D5A6F421}" type="datetimeFigureOut">
              <a:rPr lang="uk-UA" smtClean="0"/>
              <a:t>12.01.2026</a:t>
            </a:fld>
            <a:endParaRPr lang="uk-UA"/>
          </a:p>
        </p:txBody>
      </p:sp>
      <p:sp>
        <p:nvSpPr>
          <p:cNvPr id="8" name="Нижний колонтитул 7">
            <a:extLst>
              <a:ext uri="{FF2B5EF4-FFF2-40B4-BE49-F238E27FC236}">
                <a16:creationId xmlns:a16="http://schemas.microsoft.com/office/drawing/2014/main" id="{42CEC246-143F-318B-3AA0-0EE209F0C771}"/>
              </a:ext>
            </a:extLst>
          </p:cNvPr>
          <p:cNvSpPr>
            <a:spLocks noGrp="1"/>
          </p:cNvSpPr>
          <p:nvPr>
            <p:ph type="ftr" sz="quarter" idx="11"/>
          </p:nvPr>
        </p:nvSpPr>
        <p:spPr/>
        <p:txBody>
          <a:bodyPr/>
          <a:lstStyle/>
          <a:p>
            <a:endParaRPr lang="uk-UA"/>
          </a:p>
        </p:txBody>
      </p:sp>
      <p:sp>
        <p:nvSpPr>
          <p:cNvPr id="9" name="Номер слайда 8">
            <a:extLst>
              <a:ext uri="{FF2B5EF4-FFF2-40B4-BE49-F238E27FC236}">
                <a16:creationId xmlns:a16="http://schemas.microsoft.com/office/drawing/2014/main" id="{6D529196-33FB-164D-3243-93B43D4BD212}"/>
              </a:ext>
            </a:extLst>
          </p:cNvPr>
          <p:cNvSpPr>
            <a:spLocks noGrp="1"/>
          </p:cNvSpPr>
          <p:nvPr>
            <p:ph type="sldNum" sz="quarter" idx="12"/>
          </p:nvPr>
        </p:nvSpPr>
        <p:spPr/>
        <p:txBody>
          <a:bodyPr/>
          <a:lstStyle/>
          <a:p>
            <a:fld id="{22884B68-461D-454C-9ECF-399ED14F0CDE}" type="slidenum">
              <a:rPr lang="uk-UA" smtClean="0"/>
              <a:t>‹#›</a:t>
            </a:fld>
            <a:endParaRPr lang="uk-UA"/>
          </a:p>
        </p:txBody>
      </p:sp>
    </p:spTree>
    <p:extLst>
      <p:ext uri="{BB962C8B-B14F-4D97-AF65-F5344CB8AC3E}">
        <p14:creationId xmlns:p14="http://schemas.microsoft.com/office/powerpoint/2010/main" val="228588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FAFE11-36B9-E93E-30F0-EF19483508CC}"/>
              </a:ext>
            </a:extLst>
          </p:cNvPr>
          <p:cNvSpPr>
            <a:spLocks noGrp="1"/>
          </p:cNvSpPr>
          <p:nvPr>
            <p:ph type="title"/>
          </p:nvPr>
        </p:nvSpPr>
        <p:spPr/>
        <p:txBody>
          <a:bodyPr/>
          <a:lstStyle/>
          <a:p>
            <a:r>
              <a:rPr lang="ru-RU"/>
              <a:t>Образец заголовка</a:t>
            </a:r>
            <a:endParaRPr lang="uk-UA"/>
          </a:p>
        </p:txBody>
      </p:sp>
      <p:sp>
        <p:nvSpPr>
          <p:cNvPr id="3" name="Дата 2">
            <a:extLst>
              <a:ext uri="{FF2B5EF4-FFF2-40B4-BE49-F238E27FC236}">
                <a16:creationId xmlns:a16="http://schemas.microsoft.com/office/drawing/2014/main" id="{EE1B769B-610B-15F1-573F-7B0BCE3B5CE6}"/>
              </a:ext>
            </a:extLst>
          </p:cNvPr>
          <p:cNvSpPr>
            <a:spLocks noGrp="1"/>
          </p:cNvSpPr>
          <p:nvPr>
            <p:ph type="dt" sz="half" idx="10"/>
          </p:nvPr>
        </p:nvSpPr>
        <p:spPr/>
        <p:txBody>
          <a:bodyPr/>
          <a:lstStyle/>
          <a:p>
            <a:fld id="{0B073263-E19A-4472-94AC-0440D5A6F421}" type="datetimeFigureOut">
              <a:rPr lang="uk-UA" smtClean="0"/>
              <a:t>12.01.2026</a:t>
            </a:fld>
            <a:endParaRPr lang="uk-UA"/>
          </a:p>
        </p:txBody>
      </p:sp>
      <p:sp>
        <p:nvSpPr>
          <p:cNvPr id="4" name="Нижний колонтитул 3">
            <a:extLst>
              <a:ext uri="{FF2B5EF4-FFF2-40B4-BE49-F238E27FC236}">
                <a16:creationId xmlns:a16="http://schemas.microsoft.com/office/drawing/2014/main" id="{CF25D4DE-D63A-D747-72F3-783DD392DEBD}"/>
              </a:ext>
            </a:extLst>
          </p:cNvPr>
          <p:cNvSpPr>
            <a:spLocks noGrp="1"/>
          </p:cNvSpPr>
          <p:nvPr>
            <p:ph type="ftr" sz="quarter" idx="11"/>
          </p:nvPr>
        </p:nvSpPr>
        <p:spPr/>
        <p:txBody>
          <a:bodyPr/>
          <a:lstStyle/>
          <a:p>
            <a:endParaRPr lang="uk-UA"/>
          </a:p>
        </p:txBody>
      </p:sp>
      <p:sp>
        <p:nvSpPr>
          <p:cNvPr id="5" name="Номер слайда 4">
            <a:extLst>
              <a:ext uri="{FF2B5EF4-FFF2-40B4-BE49-F238E27FC236}">
                <a16:creationId xmlns:a16="http://schemas.microsoft.com/office/drawing/2014/main" id="{D526B948-5417-CC02-DE99-F27CDFA6BE5B}"/>
              </a:ext>
            </a:extLst>
          </p:cNvPr>
          <p:cNvSpPr>
            <a:spLocks noGrp="1"/>
          </p:cNvSpPr>
          <p:nvPr>
            <p:ph type="sldNum" sz="quarter" idx="12"/>
          </p:nvPr>
        </p:nvSpPr>
        <p:spPr/>
        <p:txBody>
          <a:bodyPr/>
          <a:lstStyle/>
          <a:p>
            <a:fld id="{22884B68-461D-454C-9ECF-399ED14F0CDE}" type="slidenum">
              <a:rPr lang="uk-UA" smtClean="0"/>
              <a:t>‹#›</a:t>
            </a:fld>
            <a:endParaRPr lang="uk-UA"/>
          </a:p>
        </p:txBody>
      </p:sp>
    </p:spTree>
    <p:extLst>
      <p:ext uri="{BB962C8B-B14F-4D97-AF65-F5344CB8AC3E}">
        <p14:creationId xmlns:p14="http://schemas.microsoft.com/office/powerpoint/2010/main" val="64615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C4657F5-0E1B-025A-9FE7-0CAD9AE2428B}"/>
              </a:ext>
            </a:extLst>
          </p:cNvPr>
          <p:cNvSpPr>
            <a:spLocks noGrp="1"/>
          </p:cNvSpPr>
          <p:nvPr>
            <p:ph type="dt" sz="half" idx="10"/>
          </p:nvPr>
        </p:nvSpPr>
        <p:spPr/>
        <p:txBody>
          <a:bodyPr/>
          <a:lstStyle/>
          <a:p>
            <a:fld id="{0B073263-E19A-4472-94AC-0440D5A6F421}" type="datetimeFigureOut">
              <a:rPr lang="uk-UA" smtClean="0"/>
              <a:t>12.01.2026</a:t>
            </a:fld>
            <a:endParaRPr lang="uk-UA"/>
          </a:p>
        </p:txBody>
      </p:sp>
      <p:sp>
        <p:nvSpPr>
          <p:cNvPr id="3" name="Нижний колонтитул 2">
            <a:extLst>
              <a:ext uri="{FF2B5EF4-FFF2-40B4-BE49-F238E27FC236}">
                <a16:creationId xmlns:a16="http://schemas.microsoft.com/office/drawing/2014/main" id="{AE2038CD-9328-293C-E160-38A3CBD2DF23}"/>
              </a:ext>
            </a:extLst>
          </p:cNvPr>
          <p:cNvSpPr>
            <a:spLocks noGrp="1"/>
          </p:cNvSpPr>
          <p:nvPr>
            <p:ph type="ftr" sz="quarter" idx="11"/>
          </p:nvPr>
        </p:nvSpPr>
        <p:spPr/>
        <p:txBody>
          <a:bodyPr/>
          <a:lstStyle/>
          <a:p>
            <a:endParaRPr lang="uk-UA"/>
          </a:p>
        </p:txBody>
      </p:sp>
      <p:sp>
        <p:nvSpPr>
          <p:cNvPr id="4" name="Номер слайда 3">
            <a:extLst>
              <a:ext uri="{FF2B5EF4-FFF2-40B4-BE49-F238E27FC236}">
                <a16:creationId xmlns:a16="http://schemas.microsoft.com/office/drawing/2014/main" id="{F48B655D-0A49-3BEE-1CE7-7B63C5AB2B3C}"/>
              </a:ext>
            </a:extLst>
          </p:cNvPr>
          <p:cNvSpPr>
            <a:spLocks noGrp="1"/>
          </p:cNvSpPr>
          <p:nvPr>
            <p:ph type="sldNum" sz="quarter" idx="12"/>
          </p:nvPr>
        </p:nvSpPr>
        <p:spPr/>
        <p:txBody>
          <a:bodyPr/>
          <a:lstStyle/>
          <a:p>
            <a:fld id="{22884B68-461D-454C-9ECF-399ED14F0CDE}" type="slidenum">
              <a:rPr lang="uk-UA" smtClean="0"/>
              <a:t>‹#›</a:t>
            </a:fld>
            <a:endParaRPr lang="uk-UA"/>
          </a:p>
        </p:txBody>
      </p:sp>
    </p:spTree>
    <p:extLst>
      <p:ext uri="{BB962C8B-B14F-4D97-AF65-F5344CB8AC3E}">
        <p14:creationId xmlns:p14="http://schemas.microsoft.com/office/powerpoint/2010/main" val="1790102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6E8027-943A-D5D7-15EA-A9C2A795FDE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a:extLst>
              <a:ext uri="{FF2B5EF4-FFF2-40B4-BE49-F238E27FC236}">
                <a16:creationId xmlns:a16="http://schemas.microsoft.com/office/drawing/2014/main" id="{75139A81-D34C-82C2-A7FC-720C726D55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a:extLst>
              <a:ext uri="{FF2B5EF4-FFF2-40B4-BE49-F238E27FC236}">
                <a16:creationId xmlns:a16="http://schemas.microsoft.com/office/drawing/2014/main" id="{5E2C34A0-D2C7-C68C-FA4A-8A3CB12E4A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9925D1B-52A8-D4EC-3C6C-472D3A2181AC}"/>
              </a:ext>
            </a:extLst>
          </p:cNvPr>
          <p:cNvSpPr>
            <a:spLocks noGrp="1"/>
          </p:cNvSpPr>
          <p:nvPr>
            <p:ph type="dt" sz="half" idx="10"/>
          </p:nvPr>
        </p:nvSpPr>
        <p:spPr/>
        <p:txBody>
          <a:bodyPr/>
          <a:lstStyle/>
          <a:p>
            <a:fld id="{0B073263-E19A-4472-94AC-0440D5A6F421}" type="datetimeFigureOut">
              <a:rPr lang="uk-UA" smtClean="0"/>
              <a:t>12.01.2026</a:t>
            </a:fld>
            <a:endParaRPr lang="uk-UA"/>
          </a:p>
        </p:txBody>
      </p:sp>
      <p:sp>
        <p:nvSpPr>
          <p:cNvPr id="6" name="Нижний колонтитул 5">
            <a:extLst>
              <a:ext uri="{FF2B5EF4-FFF2-40B4-BE49-F238E27FC236}">
                <a16:creationId xmlns:a16="http://schemas.microsoft.com/office/drawing/2014/main" id="{3BA460F0-5F45-5603-51EE-1E12873D6FB8}"/>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47C66916-3D86-5C8D-FEF3-E3C945FFCAD2}"/>
              </a:ext>
            </a:extLst>
          </p:cNvPr>
          <p:cNvSpPr>
            <a:spLocks noGrp="1"/>
          </p:cNvSpPr>
          <p:nvPr>
            <p:ph type="sldNum" sz="quarter" idx="12"/>
          </p:nvPr>
        </p:nvSpPr>
        <p:spPr/>
        <p:txBody>
          <a:bodyPr/>
          <a:lstStyle/>
          <a:p>
            <a:fld id="{22884B68-461D-454C-9ECF-399ED14F0CDE}" type="slidenum">
              <a:rPr lang="uk-UA" smtClean="0"/>
              <a:t>‹#›</a:t>
            </a:fld>
            <a:endParaRPr lang="uk-UA"/>
          </a:p>
        </p:txBody>
      </p:sp>
    </p:spTree>
    <p:extLst>
      <p:ext uri="{BB962C8B-B14F-4D97-AF65-F5344CB8AC3E}">
        <p14:creationId xmlns:p14="http://schemas.microsoft.com/office/powerpoint/2010/main" val="3074569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A88210-6023-069B-A703-53EED4BCCE3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a:extLst>
              <a:ext uri="{FF2B5EF4-FFF2-40B4-BE49-F238E27FC236}">
                <a16:creationId xmlns:a16="http://schemas.microsoft.com/office/drawing/2014/main" id="{F8FE4639-85BC-0377-F68E-87C532947F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a:extLst>
              <a:ext uri="{FF2B5EF4-FFF2-40B4-BE49-F238E27FC236}">
                <a16:creationId xmlns:a16="http://schemas.microsoft.com/office/drawing/2014/main" id="{D72D236A-CC12-6011-0F44-1B01A1B86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C14E91C-0FE4-A1F7-1684-C0AD6CBB928B}"/>
              </a:ext>
            </a:extLst>
          </p:cNvPr>
          <p:cNvSpPr>
            <a:spLocks noGrp="1"/>
          </p:cNvSpPr>
          <p:nvPr>
            <p:ph type="dt" sz="half" idx="10"/>
          </p:nvPr>
        </p:nvSpPr>
        <p:spPr/>
        <p:txBody>
          <a:bodyPr/>
          <a:lstStyle/>
          <a:p>
            <a:fld id="{0B073263-E19A-4472-94AC-0440D5A6F421}" type="datetimeFigureOut">
              <a:rPr lang="uk-UA" smtClean="0"/>
              <a:t>12.01.2026</a:t>
            </a:fld>
            <a:endParaRPr lang="uk-UA"/>
          </a:p>
        </p:txBody>
      </p:sp>
      <p:sp>
        <p:nvSpPr>
          <p:cNvPr id="6" name="Нижний колонтитул 5">
            <a:extLst>
              <a:ext uri="{FF2B5EF4-FFF2-40B4-BE49-F238E27FC236}">
                <a16:creationId xmlns:a16="http://schemas.microsoft.com/office/drawing/2014/main" id="{06BE7CDE-8EBB-874B-A447-82E9188D9C47}"/>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EEB58616-F417-65E2-4621-1A6C6AEA277B}"/>
              </a:ext>
            </a:extLst>
          </p:cNvPr>
          <p:cNvSpPr>
            <a:spLocks noGrp="1"/>
          </p:cNvSpPr>
          <p:nvPr>
            <p:ph type="sldNum" sz="quarter" idx="12"/>
          </p:nvPr>
        </p:nvSpPr>
        <p:spPr/>
        <p:txBody>
          <a:bodyPr/>
          <a:lstStyle/>
          <a:p>
            <a:fld id="{22884B68-461D-454C-9ECF-399ED14F0CDE}" type="slidenum">
              <a:rPr lang="uk-UA" smtClean="0"/>
              <a:t>‹#›</a:t>
            </a:fld>
            <a:endParaRPr lang="uk-UA"/>
          </a:p>
        </p:txBody>
      </p:sp>
    </p:spTree>
    <p:extLst>
      <p:ext uri="{BB962C8B-B14F-4D97-AF65-F5344CB8AC3E}">
        <p14:creationId xmlns:p14="http://schemas.microsoft.com/office/powerpoint/2010/main" val="3364012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40A0F7-9D63-69E0-563C-EDC3AA7AFC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a:extLst>
              <a:ext uri="{FF2B5EF4-FFF2-40B4-BE49-F238E27FC236}">
                <a16:creationId xmlns:a16="http://schemas.microsoft.com/office/drawing/2014/main" id="{05102162-8999-1C0E-0BA7-D474532472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191F41CC-7A47-A67B-BC2E-E482393280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073263-E19A-4472-94AC-0440D5A6F421}" type="datetimeFigureOut">
              <a:rPr lang="uk-UA" smtClean="0"/>
              <a:t>12.01.2026</a:t>
            </a:fld>
            <a:endParaRPr lang="uk-UA"/>
          </a:p>
        </p:txBody>
      </p:sp>
      <p:sp>
        <p:nvSpPr>
          <p:cNvPr id="5" name="Нижний колонтитул 4">
            <a:extLst>
              <a:ext uri="{FF2B5EF4-FFF2-40B4-BE49-F238E27FC236}">
                <a16:creationId xmlns:a16="http://schemas.microsoft.com/office/drawing/2014/main" id="{F1355287-3BAD-625B-6BB9-B053F740A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a:extLst>
              <a:ext uri="{FF2B5EF4-FFF2-40B4-BE49-F238E27FC236}">
                <a16:creationId xmlns:a16="http://schemas.microsoft.com/office/drawing/2014/main" id="{90B83E4E-D101-43EB-DFA4-3B5DAC4EE2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84B68-461D-454C-9ECF-399ED14F0CDE}" type="slidenum">
              <a:rPr lang="uk-UA" smtClean="0"/>
              <a:t>‹#›</a:t>
            </a:fld>
            <a:endParaRPr lang="uk-UA"/>
          </a:p>
        </p:txBody>
      </p:sp>
    </p:spTree>
    <p:extLst>
      <p:ext uri="{BB962C8B-B14F-4D97-AF65-F5344CB8AC3E}">
        <p14:creationId xmlns:p14="http://schemas.microsoft.com/office/powerpoint/2010/main" val="3408447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E7F818-C15C-9266-35BA-8223BB7CB977}"/>
              </a:ext>
            </a:extLst>
          </p:cNvPr>
          <p:cNvSpPr>
            <a:spLocks noGrp="1"/>
          </p:cNvSpPr>
          <p:nvPr>
            <p:ph type="ctrTitle"/>
          </p:nvPr>
        </p:nvSpPr>
        <p:spPr/>
        <p:txBody>
          <a:bodyPr/>
          <a:lstStyle/>
          <a:p>
            <a:endParaRPr lang="uk-UA"/>
          </a:p>
        </p:txBody>
      </p:sp>
      <p:sp>
        <p:nvSpPr>
          <p:cNvPr id="3" name="Подзаголовок 2">
            <a:extLst>
              <a:ext uri="{FF2B5EF4-FFF2-40B4-BE49-F238E27FC236}">
                <a16:creationId xmlns:a16="http://schemas.microsoft.com/office/drawing/2014/main" id="{03FE0EC6-F140-5CC6-9F1E-C9DEDAB0AFB3}"/>
              </a:ext>
            </a:extLst>
          </p:cNvPr>
          <p:cNvSpPr>
            <a:spLocks noGrp="1"/>
          </p:cNvSpPr>
          <p:nvPr>
            <p:ph type="subTitle" idx="1"/>
          </p:nvPr>
        </p:nvSpPr>
        <p:spPr/>
        <p:txBody>
          <a:bodyPr/>
          <a:lstStyle/>
          <a:p>
            <a:endParaRPr lang="uk-UA"/>
          </a:p>
        </p:txBody>
      </p:sp>
      <p:pic>
        <p:nvPicPr>
          <p:cNvPr id="5" name="Рисунок 4">
            <a:extLst>
              <a:ext uri="{FF2B5EF4-FFF2-40B4-BE49-F238E27FC236}">
                <a16:creationId xmlns:a16="http://schemas.microsoft.com/office/drawing/2014/main" id="{AB3A553E-D561-C67F-04B7-0DDFE52CF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3882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4DBE-2546-9762-E508-824CCD2CE27D}"/>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28EDA543-690E-A59D-89E3-55098894F209}"/>
              </a:ext>
            </a:extLst>
          </p:cNvPr>
          <p:cNvPicPr>
            <a:picLocks noChangeAspect="1"/>
          </p:cNvPicPr>
          <p:nvPr/>
        </p:nvPicPr>
        <p:blipFill>
          <a:blip r:embed="rId2"/>
          <a:stretch>
            <a:fillRect/>
          </a:stretch>
        </p:blipFill>
        <p:spPr>
          <a:xfrm>
            <a:off x="0" y="0"/>
            <a:ext cx="12192000" cy="6858000"/>
          </a:xfrm>
          <a:prstGeom prst="rect">
            <a:avLst/>
          </a:prstGeom>
        </p:spPr>
      </p:pic>
      <p:sp>
        <p:nvSpPr>
          <p:cNvPr id="3" name="Объект 2">
            <a:extLst>
              <a:ext uri="{FF2B5EF4-FFF2-40B4-BE49-F238E27FC236}">
                <a16:creationId xmlns:a16="http://schemas.microsoft.com/office/drawing/2014/main" id="{C3A13DFF-96EF-5A1C-B1E1-A7B034DFDE4C}"/>
              </a:ext>
            </a:extLst>
          </p:cNvPr>
          <p:cNvSpPr>
            <a:spLocks noGrp="1"/>
          </p:cNvSpPr>
          <p:nvPr>
            <p:ph idx="1"/>
          </p:nvPr>
        </p:nvSpPr>
        <p:spPr>
          <a:xfrm>
            <a:off x="894470" y="1253331"/>
            <a:ext cx="10712548" cy="4351338"/>
          </a:xfrm>
        </p:spPr>
        <p:txBody>
          <a:bodyPr/>
          <a:lstStyle/>
          <a:p>
            <a:pPr marL="0" indent="0">
              <a:buNone/>
            </a:pPr>
            <a:r>
              <a:rPr lang="ru-RU" dirty="0" err="1">
                <a:solidFill>
                  <a:schemeClr val="bg1"/>
                </a:solidFill>
              </a:rPr>
              <a:t>Room</a:t>
            </a:r>
            <a:r>
              <a:rPr lang="ru-RU" dirty="0">
                <a:solidFill>
                  <a:schemeClr val="bg1"/>
                </a:solidFill>
              </a:rPr>
              <a:t> </a:t>
            </a:r>
            <a:r>
              <a:rPr lang="ru-RU" dirty="0" err="1">
                <a:solidFill>
                  <a:schemeClr val="bg1"/>
                </a:solidFill>
              </a:rPr>
              <a:t>service</a:t>
            </a:r>
            <a:r>
              <a:rPr lang="ru-RU" dirty="0">
                <a:solidFill>
                  <a:schemeClr val="bg1"/>
                </a:solidFill>
              </a:rPr>
              <a:t> є </a:t>
            </a:r>
            <a:r>
              <a:rPr lang="ru-RU" dirty="0" err="1">
                <a:solidFill>
                  <a:schemeClr val="bg1"/>
                </a:solidFill>
              </a:rPr>
              <a:t>характерним</a:t>
            </a:r>
            <a:r>
              <a:rPr lang="ru-RU" dirty="0">
                <a:solidFill>
                  <a:schemeClr val="bg1"/>
                </a:solidFill>
              </a:rPr>
              <a:t> для </a:t>
            </a:r>
            <a:r>
              <a:rPr lang="ru-RU" dirty="0" err="1">
                <a:solidFill>
                  <a:schemeClr val="bg1"/>
                </a:solidFill>
              </a:rPr>
              <a:t>готелів</a:t>
            </a:r>
            <a:r>
              <a:rPr lang="ru-RU" dirty="0">
                <a:solidFill>
                  <a:schemeClr val="bg1"/>
                </a:solidFill>
              </a:rPr>
              <a:t> </a:t>
            </a:r>
            <a:r>
              <a:rPr lang="ru-RU" dirty="0" err="1">
                <a:solidFill>
                  <a:schemeClr val="bg1"/>
                </a:solidFill>
              </a:rPr>
              <a:t>середнього</a:t>
            </a:r>
            <a:r>
              <a:rPr lang="ru-RU" dirty="0">
                <a:solidFill>
                  <a:schemeClr val="bg1"/>
                </a:solidFill>
              </a:rPr>
              <a:t> та </a:t>
            </a:r>
            <a:r>
              <a:rPr lang="ru-RU" dirty="0" err="1">
                <a:solidFill>
                  <a:schemeClr val="bg1"/>
                </a:solidFill>
              </a:rPr>
              <a:t>високого</a:t>
            </a:r>
            <a:r>
              <a:rPr lang="ru-RU" dirty="0">
                <a:solidFill>
                  <a:schemeClr val="bg1"/>
                </a:solidFill>
              </a:rPr>
              <a:t> </a:t>
            </a:r>
            <a:r>
              <a:rPr lang="ru-RU" dirty="0" err="1">
                <a:solidFill>
                  <a:schemeClr val="bg1"/>
                </a:solidFill>
              </a:rPr>
              <a:t>класу</a:t>
            </a:r>
            <a:r>
              <a:rPr lang="ru-RU" dirty="0">
                <a:solidFill>
                  <a:schemeClr val="bg1"/>
                </a:solidFill>
              </a:rPr>
              <a:t> та </a:t>
            </a:r>
            <a:r>
              <a:rPr lang="ru-RU" dirty="0" err="1">
                <a:solidFill>
                  <a:schemeClr val="bg1"/>
                </a:solidFill>
              </a:rPr>
              <a:t>передбачає</a:t>
            </a:r>
            <a:r>
              <a:rPr lang="ru-RU" dirty="0">
                <a:solidFill>
                  <a:schemeClr val="bg1"/>
                </a:solidFill>
              </a:rPr>
              <a:t> доставку </a:t>
            </a:r>
            <a:r>
              <a:rPr lang="ru-RU" dirty="0" err="1">
                <a:solidFill>
                  <a:schemeClr val="bg1"/>
                </a:solidFill>
              </a:rPr>
              <a:t>страв</a:t>
            </a:r>
            <a:r>
              <a:rPr lang="ru-RU" dirty="0">
                <a:solidFill>
                  <a:schemeClr val="bg1"/>
                </a:solidFill>
              </a:rPr>
              <a:t> і </a:t>
            </a:r>
            <a:r>
              <a:rPr lang="ru-RU" dirty="0" err="1">
                <a:solidFill>
                  <a:schemeClr val="bg1"/>
                </a:solidFill>
              </a:rPr>
              <a:t>напоїв</a:t>
            </a:r>
            <a:r>
              <a:rPr lang="ru-RU" dirty="0">
                <a:solidFill>
                  <a:schemeClr val="bg1"/>
                </a:solidFill>
              </a:rPr>
              <a:t> </a:t>
            </a:r>
            <a:r>
              <a:rPr lang="ru-RU" dirty="0" err="1">
                <a:solidFill>
                  <a:schemeClr val="bg1"/>
                </a:solidFill>
              </a:rPr>
              <a:t>безпосередньо</a:t>
            </a:r>
            <a:r>
              <a:rPr lang="ru-RU" dirty="0">
                <a:solidFill>
                  <a:schemeClr val="bg1"/>
                </a:solidFill>
              </a:rPr>
              <a:t> до номера гостя.</a:t>
            </a:r>
            <a:endParaRPr lang="uk-UA" dirty="0">
              <a:solidFill>
                <a:schemeClr val="bg1"/>
              </a:solidFill>
            </a:endParaRPr>
          </a:p>
        </p:txBody>
      </p:sp>
      <p:sp>
        <p:nvSpPr>
          <p:cNvPr id="5" name="Объект 2">
            <a:extLst>
              <a:ext uri="{FF2B5EF4-FFF2-40B4-BE49-F238E27FC236}">
                <a16:creationId xmlns:a16="http://schemas.microsoft.com/office/drawing/2014/main" id="{68BEC6B9-E530-34AA-72B6-7DA28956776D}"/>
              </a:ext>
            </a:extLst>
          </p:cNvPr>
          <p:cNvSpPr txBox="1">
            <a:spLocks/>
          </p:cNvSpPr>
          <p:nvPr/>
        </p:nvSpPr>
        <p:spPr>
          <a:xfrm>
            <a:off x="769034" y="2612246"/>
            <a:ext cx="585802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b="1" dirty="0">
                <a:solidFill>
                  <a:schemeClr val="bg1"/>
                </a:solidFill>
              </a:rPr>
              <a:t>Вимоги до </a:t>
            </a:r>
            <a:r>
              <a:rPr lang="en-US" b="1" dirty="0">
                <a:solidFill>
                  <a:schemeClr val="bg1"/>
                </a:solidFill>
              </a:rPr>
              <a:t>room service:</a:t>
            </a:r>
          </a:p>
          <a:p>
            <a:r>
              <a:rPr lang="uk-UA" dirty="0">
                <a:solidFill>
                  <a:schemeClr val="bg1"/>
                </a:solidFill>
              </a:rPr>
              <a:t>швидкість виконання замовлення;</a:t>
            </a:r>
          </a:p>
          <a:p>
            <a:r>
              <a:rPr lang="uk-UA" dirty="0">
                <a:solidFill>
                  <a:schemeClr val="bg1"/>
                </a:solidFill>
              </a:rPr>
              <a:t>естетика подачі;</a:t>
            </a:r>
          </a:p>
          <a:p>
            <a:r>
              <a:rPr lang="uk-UA" dirty="0">
                <a:solidFill>
                  <a:schemeClr val="bg1"/>
                </a:solidFill>
              </a:rPr>
              <a:t>конфіденційність;</a:t>
            </a:r>
          </a:p>
          <a:p>
            <a:r>
              <a:rPr lang="uk-UA" dirty="0">
                <a:solidFill>
                  <a:schemeClr val="bg1"/>
                </a:solidFill>
              </a:rPr>
              <a:t>дотримання стандартів безпеки.</a:t>
            </a:r>
          </a:p>
          <a:p>
            <a:endParaRPr lang="uk-UA" dirty="0"/>
          </a:p>
        </p:txBody>
      </p:sp>
      <p:sp>
        <p:nvSpPr>
          <p:cNvPr id="9" name="TextBox 8">
            <a:extLst>
              <a:ext uri="{FF2B5EF4-FFF2-40B4-BE49-F238E27FC236}">
                <a16:creationId xmlns:a16="http://schemas.microsoft.com/office/drawing/2014/main" id="{AEC45B5F-4644-2BB7-EEA5-540C4CEE6EA9}"/>
              </a:ext>
            </a:extLst>
          </p:cNvPr>
          <p:cNvSpPr txBox="1"/>
          <p:nvPr/>
        </p:nvSpPr>
        <p:spPr>
          <a:xfrm>
            <a:off x="1330569" y="490158"/>
            <a:ext cx="11133405" cy="584775"/>
          </a:xfrm>
          <a:prstGeom prst="rect">
            <a:avLst/>
          </a:prstGeom>
          <a:noFill/>
        </p:spPr>
        <p:txBody>
          <a:bodyPr wrap="square">
            <a:spAutoFit/>
          </a:bodyPr>
          <a:lstStyle/>
          <a:p>
            <a:r>
              <a:rPr lang="en-US" sz="3200" dirty="0">
                <a:solidFill>
                  <a:schemeClr val="bg1"/>
                </a:solidFill>
              </a:rPr>
              <a:t>Room service</a:t>
            </a:r>
            <a:endParaRPr lang="uk-UA" sz="3200" dirty="0">
              <a:solidFill>
                <a:schemeClr val="bg1"/>
              </a:solidFill>
            </a:endParaRPr>
          </a:p>
        </p:txBody>
      </p:sp>
      <p:sp>
        <p:nvSpPr>
          <p:cNvPr id="11" name="TextBox 10">
            <a:extLst>
              <a:ext uri="{FF2B5EF4-FFF2-40B4-BE49-F238E27FC236}">
                <a16:creationId xmlns:a16="http://schemas.microsoft.com/office/drawing/2014/main" id="{34C4634C-9A6E-9870-98B4-808DA9D30601}"/>
              </a:ext>
            </a:extLst>
          </p:cNvPr>
          <p:cNvSpPr txBox="1"/>
          <p:nvPr/>
        </p:nvSpPr>
        <p:spPr>
          <a:xfrm>
            <a:off x="894470" y="5241963"/>
            <a:ext cx="10528496" cy="954107"/>
          </a:xfrm>
          <a:prstGeom prst="rect">
            <a:avLst/>
          </a:prstGeom>
          <a:noFill/>
        </p:spPr>
        <p:txBody>
          <a:bodyPr wrap="square">
            <a:spAutoFit/>
          </a:bodyPr>
          <a:lstStyle/>
          <a:p>
            <a:r>
              <a:rPr lang="ru-RU" sz="2800" dirty="0" err="1">
                <a:solidFill>
                  <a:schemeClr val="bg1"/>
                </a:solidFill>
              </a:rPr>
              <a:t>Room</a:t>
            </a:r>
            <a:r>
              <a:rPr lang="ru-RU" sz="2800" dirty="0">
                <a:solidFill>
                  <a:schemeClr val="bg1"/>
                </a:solidFill>
              </a:rPr>
              <a:t> </a:t>
            </a:r>
            <a:r>
              <a:rPr lang="ru-RU" sz="2800" dirty="0" err="1">
                <a:solidFill>
                  <a:schemeClr val="bg1"/>
                </a:solidFill>
              </a:rPr>
              <a:t>service</a:t>
            </a:r>
            <a:r>
              <a:rPr lang="ru-RU" sz="2800" dirty="0">
                <a:solidFill>
                  <a:schemeClr val="bg1"/>
                </a:solidFill>
              </a:rPr>
              <a:t> є прикладом </a:t>
            </a:r>
            <a:r>
              <a:rPr lang="ru-RU" sz="2800" b="1" dirty="0" err="1">
                <a:solidFill>
                  <a:schemeClr val="bg1"/>
                </a:solidFill>
              </a:rPr>
              <a:t>персоналізованого</a:t>
            </a:r>
            <a:r>
              <a:rPr lang="ru-RU" sz="2800" b="1" dirty="0">
                <a:solidFill>
                  <a:schemeClr val="bg1"/>
                </a:solidFill>
              </a:rPr>
              <a:t> </a:t>
            </a:r>
            <a:r>
              <a:rPr lang="ru-RU" sz="2800" b="1" dirty="0" err="1">
                <a:solidFill>
                  <a:schemeClr val="bg1"/>
                </a:solidFill>
              </a:rPr>
              <a:t>сервісу</a:t>
            </a:r>
            <a:r>
              <a:rPr lang="ru-RU" sz="2800" dirty="0">
                <a:solidFill>
                  <a:schemeClr val="bg1"/>
                </a:solidFill>
              </a:rPr>
              <a:t>, </a:t>
            </a:r>
            <a:r>
              <a:rPr lang="ru-RU" sz="2800" dirty="0" err="1">
                <a:solidFill>
                  <a:schemeClr val="bg1"/>
                </a:solidFill>
              </a:rPr>
              <a:t>орієнтованого</a:t>
            </a:r>
            <a:r>
              <a:rPr lang="ru-RU" sz="2800" dirty="0">
                <a:solidFill>
                  <a:schemeClr val="bg1"/>
                </a:solidFill>
              </a:rPr>
              <a:t> на комфорт гостя.</a:t>
            </a:r>
            <a:endParaRPr lang="uk-UA" sz="2800" dirty="0">
              <a:solidFill>
                <a:schemeClr val="bg1"/>
              </a:solidFill>
            </a:endParaRPr>
          </a:p>
        </p:txBody>
      </p:sp>
      <p:pic>
        <p:nvPicPr>
          <p:cNvPr id="12" name="Рисунок 11" descr="Room service в гостинице | что такое рум сервис в отеле, как работает">
            <a:extLst>
              <a:ext uri="{FF2B5EF4-FFF2-40B4-BE49-F238E27FC236}">
                <a16:creationId xmlns:a16="http://schemas.microsoft.com/office/drawing/2014/main" id="{60063CCA-8F19-DC39-74DD-918314109171}"/>
              </a:ext>
            </a:extLst>
          </p:cNvPr>
          <p:cNvPicPr>
            <a:picLocks noChangeAspect="1"/>
          </p:cNvPicPr>
          <p:nvPr/>
        </p:nvPicPr>
        <p:blipFill>
          <a:blip r:embed="rId3"/>
          <a:stretch>
            <a:fillRect/>
          </a:stretch>
        </p:blipFill>
        <p:spPr>
          <a:xfrm>
            <a:off x="6435090" y="2386013"/>
            <a:ext cx="5171928" cy="2602331"/>
          </a:xfrm>
          <a:prstGeom prst="rect">
            <a:avLst/>
          </a:prstGeom>
        </p:spPr>
      </p:pic>
    </p:spTree>
    <p:extLst>
      <p:ext uri="{BB962C8B-B14F-4D97-AF65-F5344CB8AC3E}">
        <p14:creationId xmlns:p14="http://schemas.microsoft.com/office/powerpoint/2010/main" val="2886176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D4577-1EE0-1DA3-4709-B07D74F4249D}"/>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D6BF582E-9375-9672-31BB-6C413644A199}"/>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B06E1E6F-3022-78C8-5A25-9211D621790D}"/>
              </a:ext>
            </a:extLst>
          </p:cNvPr>
          <p:cNvSpPr txBox="1"/>
          <p:nvPr/>
        </p:nvSpPr>
        <p:spPr>
          <a:xfrm>
            <a:off x="1330569" y="490158"/>
            <a:ext cx="11133405" cy="584775"/>
          </a:xfrm>
          <a:prstGeom prst="rect">
            <a:avLst/>
          </a:prstGeom>
          <a:noFill/>
        </p:spPr>
        <p:txBody>
          <a:bodyPr wrap="square">
            <a:spAutoFit/>
          </a:bodyPr>
          <a:lstStyle/>
          <a:p>
            <a:r>
              <a:rPr lang="uk-UA" sz="3200" dirty="0">
                <a:solidFill>
                  <a:schemeClr val="bg1"/>
                </a:solidFill>
              </a:rPr>
              <a:t>Обслуговування туристичних груп</a:t>
            </a:r>
          </a:p>
        </p:txBody>
      </p:sp>
      <p:sp>
        <p:nvSpPr>
          <p:cNvPr id="6" name="Объект 5">
            <a:extLst>
              <a:ext uri="{FF2B5EF4-FFF2-40B4-BE49-F238E27FC236}">
                <a16:creationId xmlns:a16="http://schemas.microsoft.com/office/drawing/2014/main" id="{386E4C28-75C0-6045-27C7-5BBACFDDB8D4}"/>
              </a:ext>
            </a:extLst>
          </p:cNvPr>
          <p:cNvSpPr>
            <a:spLocks noGrp="1"/>
          </p:cNvSpPr>
          <p:nvPr>
            <p:ph idx="1"/>
          </p:nvPr>
        </p:nvSpPr>
        <p:spPr>
          <a:xfrm>
            <a:off x="499111" y="1511509"/>
            <a:ext cx="5935979" cy="4351338"/>
          </a:xfrm>
        </p:spPr>
        <p:txBody>
          <a:bodyPr/>
          <a:lstStyle/>
          <a:p>
            <a:pPr marL="0" indent="0">
              <a:buNone/>
            </a:pPr>
            <a:r>
              <a:rPr lang="uk-UA" dirty="0">
                <a:solidFill>
                  <a:schemeClr val="bg1"/>
                </a:solidFill>
              </a:rPr>
              <a:t>Характеризується:</a:t>
            </a:r>
          </a:p>
          <a:p>
            <a:r>
              <a:rPr lang="uk-UA" dirty="0">
                <a:solidFill>
                  <a:schemeClr val="bg1"/>
                </a:solidFill>
              </a:rPr>
              <a:t>обслуговуванням за попереднім замовленням;</a:t>
            </a:r>
          </a:p>
          <a:p>
            <a:r>
              <a:rPr lang="uk-UA" dirty="0">
                <a:solidFill>
                  <a:schemeClr val="bg1"/>
                </a:solidFill>
              </a:rPr>
              <a:t>стандартизованими меню;</a:t>
            </a:r>
          </a:p>
          <a:p>
            <a:r>
              <a:rPr lang="uk-UA" dirty="0">
                <a:solidFill>
                  <a:schemeClr val="bg1"/>
                </a:solidFill>
              </a:rPr>
              <a:t>обмеженим часом прийому їжі;</a:t>
            </a:r>
          </a:p>
          <a:p>
            <a:r>
              <a:rPr lang="uk-UA" dirty="0">
                <a:solidFill>
                  <a:schemeClr val="bg1"/>
                </a:solidFill>
              </a:rPr>
              <a:t>оптимізацією виробничих процесів.</a:t>
            </a:r>
          </a:p>
          <a:p>
            <a:pPr marL="0" indent="0">
              <a:buNone/>
            </a:pPr>
            <a:endParaRPr lang="uk-UA" dirty="0">
              <a:solidFill>
                <a:schemeClr val="bg1"/>
              </a:solidFill>
            </a:endParaRPr>
          </a:p>
          <a:p>
            <a:pPr marL="0" indent="0">
              <a:buNone/>
            </a:pPr>
            <a:r>
              <a:rPr lang="uk-UA" dirty="0">
                <a:solidFill>
                  <a:schemeClr val="bg1"/>
                </a:solidFill>
              </a:rPr>
              <a:t>Важливу роль відіграє співпраця з туроператорами.</a:t>
            </a:r>
          </a:p>
          <a:p>
            <a:endParaRPr lang="uk-UA" dirty="0"/>
          </a:p>
        </p:txBody>
      </p:sp>
      <p:pic>
        <p:nvPicPr>
          <p:cNvPr id="7" name="Рисунок 6" descr="Подорожувати зі смаком: Як в Україні розвинений гастротуризм?">
            <a:extLst>
              <a:ext uri="{FF2B5EF4-FFF2-40B4-BE49-F238E27FC236}">
                <a16:creationId xmlns:a16="http://schemas.microsoft.com/office/drawing/2014/main" id="{E29F8760-BF8B-910D-34DA-17C896216653}"/>
              </a:ext>
            </a:extLst>
          </p:cNvPr>
          <p:cNvPicPr>
            <a:picLocks noChangeAspect="1"/>
          </p:cNvPicPr>
          <p:nvPr/>
        </p:nvPicPr>
        <p:blipFill>
          <a:blip r:embed="rId3"/>
          <a:stretch>
            <a:fillRect/>
          </a:stretch>
        </p:blipFill>
        <p:spPr>
          <a:xfrm>
            <a:off x="6435090" y="1845101"/>
            <a:ext cx="5241602" cy="3501390"/>
          </a:xfrm>
          <a:prstGeom prst="rect">
            <a:avLst/>
          </a:prstGeom>
        </p:spPr>
      </p:pic>
    </p:spTree>
    <p:extLst>
      <p:ext uri="{BB962C8B-B14F-4D97-AF65-F5344CB8AC3E}">
        <p14:creationId xmlns:p14="http://schemas.microsoft.com/office/powerpoint/2010/main" val="345600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842B5-DC42-1546-8150-9797C9528A65}"/>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2EFCBB37-4378-9BC3-B539-C01239E97646}"/>
              </a:ext>
            </a:extLst>
          </p:cNvPr>
          <p:cNvPicPr>
            <a:picLocks noChangeAspect="1"/>
          </p:cNvPicPr>
          <p:nvPr/>
        </p:nvPicPr>
        <p:blipFill>
          <a:blip r:embed="rId2"/>
          <a:stretch>
            <a:fillRect/>
          </a:stretch>
        </p:blipFill>
        <p:spPr>
          <a:xfrm>
            <a:off x="-25790" y="0"/>
            <a:ext cx="12192000" cy="6858000"/>
          </a:xfrm>
          <a:prstGeom prst="rect">
            <a:avLst/>
          </a:prstGeom>
        </p:spPr>
      </p:pic>
      <p:sp>
        <p:nvSpPr>
          <p:cNvPr id="2" name="Заголовок 1">
            <a:extLst>
              <a:ext uri="{FF2B5EF4-FFF2-40B4-BE49-F238E27FC236}">
                <a16:creationId xmlns:a16="http://schemas.microsoft.com/office/drawing/2014/main" id="{F5D832B5-2DE2-8430-8A67-0168A2BC6D2C}"/>
              </a:ext>
            </a:extLst>
          </p:cNvPr>
          <p:cNvSpPr>
            <a:spLocks noGrp="1"/>
          </p:cNvSpPr>
          <p:nvPr>
            <p:ph type="title"/>
          </p:nvPr>
        </p:nvSpPr>
        <p:spPr>
          <a:xfrm>
            <a:off x="863991" y="81219"/>
            <a:ext cx="10515600" cy="1325563"/>
          </a:xfrm>
        </p:spPr>
        <p:txBody>
          <a:bodyPr/>
          <a:lstStyle/>
          <a:p>
            <a:r>
              <a:rPr lang="uk-UA" dirty="0">
                <a:solidFill>
                  <a:schemeClr val="bg1"/>
                </a:solidFill>
              </a:rPr>
              <a:t>Обслуговування спеціальних категорій гостей</a:t>
            </a:r>
          </a:p>
        </p:txBody>
      </p:sp>
      <p:sp>
        <p:nvSpPr>
          <p:cNvPr id="6" name="Объект 2">
            <a:extLst>
              <a:ext uri="{FF2B5EF4-FFF2-40B4-BE49-F238E27FC236}">
                <a16:creationId xmlns:a16="http://schemas.microsoft.com/office/drawing/2014/main" id="{609C2B7A-F103-5A6F-5F14-2112C90B1999}"/>
              </a:ext>
            </a:extLst>
          </p:cNvPr>
          <p:cNvSpPr txBox="1">
            <a:spLocks/>
          </p:cNvSpPr>
          <p:nvPr/>
        </p:nvSpPr>
        <p:spPr>
          <a:xfrm>
            <a:off x="863991" y="1840999"/>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dirty="0">
              <a:solidFill>
                <a:schemeClr val="bg1"/>
              </a:solidFill>
            </a:endParaRPr>
          </a:p>
        </p:txBody>
      </p:sp>
      <p:sp>
        <p:nvSpPr>
          <p:cNvPr id="10" name="TextBox 9">
            <a:extLst>
              <a:ext uri="{FF2B5EF4-FFF2-40B4-BE49-F238E27FC236}">
                <a16:creationId xmlns:a16="http://schemas.microsoft.com/office/drawing/2014/main" id="{6CDE97D2-0984-81CC-580B-1CA7CA743068}"/>
              </a:ext>
            </a:extLst>
          </p:cNvPr>
          <p:cNvSpPr txBox="1"/>
          <p:nvPr/>
        </p:nvSpPr>
        <p:spPr>
          <a:xfrm>
            <a:off x="697523" y="1488001"/>
            <a:ext cx="6196818" cy="2246769"/>
          </a:xfrm>
          <a:prstGeom prst="rect">
            <a:avLst/>
          </a:prstGeom>
          <a:noFill/>
        </p:spPr>
        <p:txBody>
          <a:bodyPr wrap="square">
            <a:spAutoFit/>
          </a:bodyPr>
          <a:lstStyle/>
          <a:p>
            <a:pPr>
              <a:buNone/>
            </a:pPr>
            <a:r>
              <a:rPr lang="ru-RU" sz="2800" b="1" dirty="0">
                <a:solidFill>
                  <a:schemeClr val="bg1"/>
                </a:solidFill>
              </a:rPr>
              <a:t>1. </a:t>
            </a:r>
            <a:r>
              <a:rPr lang="ru-RU" sz="2800" b="1" dirty="0" err="1">
                <a:solidFill>
                  <a:schemeClr val="bg1"/>
                </a:solidFill>
              </a:rPr>
              <a:t>Дитяче</a:t>
            </a:r>
            <a:r>
              <a:rPr lang="ru-RU" sz="2800" b="1" dirty="0">
                <a:solidFill>
                  <a:schemeClr val="bg1"/>
                </a:solidFill>
              </a:rPr>
              <a:t> </a:t>
            </a:r>
            <a:r>
              <a:rPr lang="ru-RU" sz="2800" b="1" dirty="0" err="1">
                <a:solidFill>
                  <a:schemeClr val="bg1"/>
                </a:solidFill>
              </a:rPr>
              <a:t>обслуговування</a:t>
            </a:r>
            <a:endParaRPr lang="ru-RU" sz="2800" b="1" dirty="0">
              <a:solidFill>
                <a:schemeClr val="bg1"/>
              </a:solidFill>
            </a:endParaRPr>
          </a:p>
          <a:p>
            <a:pPr>
              <a:buFont typeface="Arial" panose="020B0604020202020204" pitchFamily="34" charset="0"/>
              <a:buChar char="•"/>
            </a:pPr>
            <a:r>
              <a:rPr lang="ru-RU" sz="2800" dirty="0" err="1">
                <a:solidFill>
                  <a:schemeClr val="bg1"/>
                </a:solidFill>
              </a:rPr>
              <a:t>спеціальне</a:t>
            </a:r>
            <a:r>
              <a:rPr lang="ru-RU" sz="2800" dirty="0">
                <a:solidFill>
                  <a:schemeClr val="bg1"/>
                </a:solidFill>
              </a:rPr>
              <a:t> меню;</a:t>
            </a:r>
          </a:p>
          <a:p>
            <a:pPr>
              <a:buFont typeface="Arial" panose="020B0604020202020204" pitchFamily="34" charset="0"/>
              <a:buChar char="•"/>
            </a:pPr>
            <a:r>
              <a:rPr lang="ru-RU" sz="2800" dirty="0" err="1">
                <a:solidFill>
                  <a:schemeClr val="bg1"/>
                </a:solidFill>
              </a:rPr>
              <a:t>безпечний</a:t>
            </a:r>
            <a:r>
              <a:rPr lang="ru-RU" sz="2800" dirty="0">
                <a:solidFill>
                  <a:schemeClr val="bg1"/>
                </a:solidFill>
              </a:rPr>
              <a:t> посуд;</a:t>
            </a:r>
          </a:p>
          <a:p>
            <a:pPr>
              <a:buFont typeface="Arial" panose="020B0604020202020204" pitchFamily="34" charset="0"/>
              <a:buChar char="•"/>
            </a:pPr>
            <a:r>
              <a:rPr lang="ru-RU" sz="2800" dirty="0" err="1">
                <a:solidFill>
                  <a:schemeClr val="bg1"/>
                </a:solidFill>
              </a:rPr>
              <a:t>ігрові</a:t>
            </a:r>
            <a:r>
              <a:rPr lang="ru-RU" sz="2800" dirty="0">
                <a:solidFill>
                  <a:schemeClr val="bg1"/>
                </a:solidFill>
              </a:rPr>
              <a:t> </a:t>
            </a:r>
            <a:r>
              <a:rPr lang="ru-RU" sz="2800" dirty="0" err="1">
                <a:solidFill>
                  <a:schemeClr val="bg1"/>
                </a:solidFill>
              </a:rPr>
              <a:t>зони</a:t>
            </a:r>
            <a:r>
              <a:rPr lang="ru-RU" sz="2800" dirty="0">
                <a:solidFill>
                  <a:schemeClr val="bg1"/>
                </a:solidFill>
              </a:rPr>
              <a:t>;</a:t>
            </a:r>
          </a:p>
          <a:p>
            <a:pPr>
              <a:buFont typeface="Arial" panose="020B0604020202020204" pitchFamily="34" charset="0"/>
              <a:buChar char="•"/>
            </a:pPr>
            <a:r>
              <a:rPr lang="ru-RU" sz="2800" dirty="0" err="1">
                <a:solidFill>
                  <a:schemeClr val="bg1"/>
                </a:solidFill>
              </a:rPr>
              <a:t>адаптований</a:t>
            </a:r>
            <a:r>
              <a:rPr lang="ru-RU" sz="2800" dirty="0">
                <a:solidFill>
                  <a:schemeClr val="bg1"/>
                </a:solidFill>
              </a:rPr>
              <a:t> персонал.</a:t>
            </a:r>
          </a:p>
        </p:txBody>
      </p:sp>
      <p:sp>
        <p:nvSpPr>
          <p:cNvPr id="11" name="TextBox 10">
            <a:extLst>
              <a:ext uri="{FF2B5EF4-FFF2-40B4-BE49-F238E27FC236}">
                <a16:creationId xmlns:a16="http://schemas.microsoft.com/office/drawing/2014/main" id="{D14BF0DA-7A52-6474-C824-2DF90ED4573D}"/>
              </a:ext>
            </a:extLst>
          </p:cNvPr>
          <p:cNvSpPr txBox="1"/>
          <p:nvPr/>
        </p:nvSpPr>
        <p:spPr>
          <a:xfrm>
            <a:off x="5893193" y="2285898"/>
            <a:ext cx="6196818" cy="2677656"/>
          </a:xfrm>
          <a:prstGeom prst="rect">
            <a:avLst/>
          </a:prstGeom>
          <a:noFill/>
        </p:spPr>
        <p:txBody>
          <a:bodyPr wrap="square">
            <a:spAutoFit/>
          </a:bodyPr>
          <a:lstStyle/>
          <a:p>
            <a:r>
              <a:rPr lang="ru-RU" sz="2800" b="1" dirty="0">
                <a:solidFill>
                  <a:schemeClr val="bg1"/>
                </a:solidFill>
              </a:rPr>
              <a:t>2. </a:t>
            </a:r>
            <a:r>
              <a:rPr lang="ru-RU" sz="2800" b="1" dirty="0" err="1">
                <a:solidFill>
                  <a:schemeClr val="bg1"/>
                </a:solidFill>
              </a:rPr>
              <a:t>Обслуговування</a:t>
            </a:r>
            <a:r>
              <a:rPr lang="ru-RU" sz="2800" b="1" dirty="0">
                <a:solidFill>
                  <a:schemeClr val="bg1"/>
                </a:solidFill>
              </a:rPr>
              <a:t> людей з </a:t>
            </a:r>
            <a:r>
              <a:rPr lang="ru-RU" sz="2800" b="1" dirty="0" err="1">
                <a:solidFill>
                  <a:schemeClr val="bg1"/>
                </a:solidFill>
              </a:rPr>
              <a:t>інвалідністю</a:t>
            </a:r>
            <a:endParaRPr lang="ru-RU" sz="2800" b="1" dirty="0">
              <a:solidFill>
                <a:schemeClr val="bg1"/>
              </a:solidFill>
            </a:endParaRPr>
          </a:p>
          <a:p>
            <a:pPr marL="457200" indent="-457200">
              <a:buFont typeface="Arial" panose="020B0604020202020204" pitchFamily="34" charset="0"/>
              <a:buChar char="•"/>
            </a:pPr>
            <a:r>
              <a:rPr lang="ru-RU" sz="2800" dirty="0" err="1">
                <a:solidFill>
                  <a:schemeClr val="bg1"/>
                </a:solidFill>
              </a:rPr>
              <a:t>безбар’єрне</a:t>
            </a:r>
            <a:r>
              <a:rPr lang="ru-RU" sz="2800" dirty="0">
                <a:solidFill>
                  <a:schemeClr val="bg1"/>
                </a:solidFill>
              </a:rPr>
              <a:t> </a:t>
            </a:r>
            <a:r>
              <a:rPr lang="ru-RU" sz="2800" dirty="0" err="1">
                <a:solidFill>
                  <a:schemeClr val="bg1"/>
                </a:solidFill>
              </a:rPr>
              <a:t>середовище</a:t>
            </a:r>
            <a:r>
              <a:rPr lang="ru-RU" sz="2800" dirty="0">
                <a:solidFill>
                  <a:schemeClr val="bg1"/>
                </a:solidFill>
              </a:rPr>
              <a:t>;</a:t>
            </a:r>
          </a:p>
          <a:p>
            <a:pPr marL="457200" indent="-457200">
              <a:buFont typeface="Arial" panose="020B0604020202020204" pitchFamily="34" charset="0"/>
              <a:buChar char="•"/>
            </a:pPr>
            <a:r>
              <a:rPr lang="ru-RU" sz="2800" dirty="0" err="1">
                <a:solidFill>
                  <a:schemeClr val="bg1"/>
                </a:solidFill>
              </a:rPr>
              <a:t>спеціально</a:t>
            </a:r>
            <a:r>
              <a:rPr lang="ru-RU" sz="2800" dirty="0">
                <a:solidFill>
                  <a:schemeClr val="bg1"/>
                </a:solidFill>
              </a:rPr>
              <a:t> </a:t>
            </a:r>
            <a:r>
              <a:rPr lang="ru-RU" sz="2800" dirty="0" err="1">
                <a:solidFill>
                  <a:schemeClr val="bg1"/>
                </a:solidFill>
              </a:rPr>
              <a:t>обладнані</a:t>
            </a:r>
            <a:r>
              <a:rPr lang="ru-RU" sz="2800" dirty="0">
                <a:solidFill>
                  <a:schemeClr val="bg1"/>
                </a:solidFill>
              </a:rPr>
              <a:t> </a:t>
            </a:r>
            <a:r>
              <a:rPr lang="ru-RU" sz="2800" dirty="0" err="1">
                <a:solidFill>
                  <a:schemeClr val="bg1"/>
                </a:solidFill>
              </a:rPr>
              <a:t>санвузли</a:t>
            </a:r>
            <a:r>
              <a:rPr lang="ru-RU" sz="2800" dirty="0">
                <a:solidFill>
                  <a:schemeClr val="bg1"/>
                </a:solidFill>
              </a:rPr>
              <a:t>;</a:t>
            </a:r>
          </a:p>
          <a:p>
            <a:pPr marL="457200" indent="-457200">
              <a:buFont typeface="Arial" panose="020B0604020202020204" pitchFamily="34" charset="0"/>
              <a:buChar char="•"/>
            </a:pPr>
            <a:r>
              <a:rPr lang="ru-RU" sz="2800" dirty="0" err="1">
                <a:solidFill>
                  <a:schemeClr val="bg1"/>
                </a:solidFill>
              </a:rPr>
              <a:t>навчений</a:t>
            </a:r>
            <a:r>
              <a:rPr lang="ru-RU" sz="2800" dirty="0">
                <a:solidFill>
                  <a:schemeClr val="bg1"/>
                </a:solidFill>
              </a:rPr>
              <a:t> персонал.</a:t>
            </a:r>
          </a:p>
          <a:p>
            <a:pPr>
              <a:buFont typeface="Arial" panose="020B0604020202020204" pitchFamily="34" charset="0"/>
              <a:buChar char="•"/>
            </a:pPr>
            <a:endParaRPr lang="ru-RU" sz="2800" dirty="0">
              <a:solidFill>
                <a:schemeClr val="bg1"/>
              </a:solidFill>
            </a:endParaRPr>
          </a:p>
        </p:txBody>
      </p:sp>
      <p:sp>
        <p:nvSpPr>
          <p:cNvPr id="12" name="TextBox 11">
            <a:extLst>
              <a:ext uri="{FF2B5EF4-FFF2-40B4-BE49-F238E27FC236}">
                <a16:creationId xmlns:a16="http://schemas.microsoft.com/office/drawing/2014/main" id="{9D7D1F70-5BE5-1570-507D-32C8A9470FF1}"/>
              </a:ext>
            </a:extLst>
          </p:cNvPr>
          <p:cNvSpPr txBox="1"/>
          <p:nvPr/>
        </p:nvSpPr>
        <p:spPr>
          <a:xfrm>
            <a:off x="1454834" y="4016668"/>
            <a:ext cx="6196818" cy="2677656"/>
          </a:xfrm>
          <a:prstGeom prst="rect">
            <a:avLst/>
          </a:prstGeom>
          <a:noFill/>
        </p:spPr>
        <p:txBody>
          <a:bodyPr wrap="square">
            <a:spAutoFit/>
          </a:bodyPr>
          <a:lstStyle/>
          <a:p>
            <a:r>
              <a:rPr lang="en-US" sz="2800" b="1" dirty="0">
                <a:solidFill>
                  <a:schemeClr val="bg1"/>
                </a:solidFill>
              </a:rPr>
              <a:t>3. VIP-</a:t>
            </a:r>
            <a:r>
              <a:rPr lang="uk-UA" sz="2800" b="1" dirty="0">
                <a:solidFill>
                  <a:schemeClr val="bg1"/>
                </a:solidFill>
              </a:rPr>
              <a:t>обслуговування</a:t>
            </a:r>
          </a:p>
          <a:p>
            <a:pPr marL="457200" indent="-457200">
              <a:buFont typeface="Arial" panose="020B0604020202020204" pitchFamily="34" charset="0"/>
              <a:buChar char="•"/>
            </a:pPr>
            <a:r>
              <a:rPr lang="uk-UA" sz="2800" dirty="0">
                <a:solidFill>
                  <a:schemeClr val="bg1"/>
                </a:solidFill>
              </a:rPr>
              <a:t>індивідуальний підхід;</a:t>
            </a:r>
          </a:p>
          <a:p>
            <a:pPr marL="457200" indent="-457200">
              <a:buFont typeface="Arial" panose="020B0604020202020204" pitchFamily="34" charset="0"/>
              <a:buChar char="•"/>
            </a:pPr>
            <a:r>
              <a:rPr lang="uk-UA" sz="2800" dirty="0">
                <a:solidFill>
                  <a:schemeClr val="bg1"/>
                </a:solidFill>
              </a:rPr>
              <a:t>окремі зали;</a:t>
            </a:r>
          </a:p>
          <a:p>
            <a:pPr marL="457200" indent="-457200">
              <a:buFont typeface="Arial" panose="020B0604020202020204" pitchFamily="34" charset="0"/>
              <a:buChar char="•"/>
            </a:pPr>
            <a:r>
              <a:rPr lang="uk-UA" sz="2800" dirty="0">
                <a:solidFill>
                  <a:schemeClr val="bg1"/>
                </a:solidFill>
              </a:rPr>
              <a:t>персональний менеджер;</a:t>
            </a:r>
          </a:p>
          <a:p>
            <a:pPr marL="457200" indent="-457200">
              <a:buFont typeface="Arial" panose="020B0604020202020204" pitchFamily="34" charset="0"/>
              <a:buChar char="•"/>
            </a:pPr>
            <a:r>
              <a:rPr lang="uk-UA" sz="2800" dirty="0">
                <a:solidFill>
                  <a:schemeClr val="bg1"/>
                </a:solidFill>
              </a:rPr>
              <a:t>підвищений рівень конфіденційності.</a:t>
            </a:r>
          </a:p>
        </p:txBody>
      </p:sp>
    </p:spTree>
    <p:extLst>
      <p:ext uri="{BB962C8B-B14F-4D97-AF65-F5344CB8AC3E}">
        <p14:creationId xmlns:p14="http://schemas.microsoft.com/office/powerpoint/2010/main" val="1492381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BAE84-5208-B7AE-AD82-6D066B6BCDA3}"/>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CE33F8EC-212C-D9F0-DB0E-7EE3E9852190}"/>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0F8A20AD-7B39-274F-A76F-6FFDA8237C7A}"/>
              </a:ext>
            </a:extLst>
          </p:cNvPr>
          <p:cNvSpPr txBox="1"/>
          <p:nvPr/>
        </p:nvSpPr>
        <p:spPr>
          <a:xfrm>
            <a:off x="1330569" y="490158"/>
            <a:ext cx="11133405" cy="584775"/>
          </a:xfrm>
          <a:prstGeom prst="rect">
            <a:avLst/>
          </a:prstGeom>
          <a:noFill/>
        </p:spPr>
        <p:txBody>
          <a:bodyPr wrap="square">
            <a:spAutoFit/>
          </a:bodyPr>
          <a:lstStyle/>
          <a:p>
            <a:r>
              <a:rPr lang="ru-RU" sz="3200" dirty="0" err="1">
                <a:solidFill>
                  <a:schemeClr val="bg1"/>
                </a:solidFill>
              </a:rPr>
              <a:t>Тематичні</a:t>
            </a:r>
            <a:r>
              <a:rPr lang="ru-RU" sz="3200" dirty="0">
                <a:solidFill>
                  <a:schemeClr val="bg1"/>
                </a:solidFill>
              </a:rPr>
              <a:t> та </a:t>
            </a:r>
            <a:r>
              <a:rPr lang="ru-RU" sz="3200" dirty="0" err="1">
                <a:solidFill>
                  <a:schemeClr val="bg1"/>
                </a:solidFill>
              </a:rPr>
              <a:t>концептуальні</a:t>
            </a:r>
            <a:r>
              <a:rPr lang="ru-RU" sz="3200" dirty="0">
                <a:solidFill>
                  <a:schemeClr val="bg1"/>
                </a:solidFill>
              </a:rPr>
              <a:t> </a:t>
            </a:r>
            <a:r>
              <a:rPr lang="ru-RU" sz="3200" dirty="0" err="1">
                <a:solidFill>
                  <a:schemeClr val="bg1"/>
                </a:solidFill>
              </a:rPr>
              <a:t>форми</a:t>
            </a:r>
            <a:r>
              <a:rPr lang="ru-RU" sz="3200" dirty="0">
                <a:solidFill>
                  <a:schemeClr val="bg1"/>
                </a:solidFill>
              </a:rPr>
              <a:t> </a:t>
            </a:r>
            <a:r>
              <a:rPr lang="ru-RU" sz="3200" dirty="0" err="1">
                <a:solidFill>
                  <a:schemeClr val="bg1"/>
                </a:solidFill>
              </a:rPr>
              <a:t>обслуговування</a:t>
            </a:r>
            <a:endParaRPr lang="uk-UA" sz="3200" dirty="0">
              <a:solidFill>
                <a:schemeClr val="bg1"/>
              </a:solidFill>
            </a:endParaRPr>
          </a:p>
        </p:txBody>
      </p:sp>
      <p:sp>
        <p:nvSpPr>
          <p:cNvPr id="6" name="Объект 5">
            <a:extLst>
              <a:ext uri="{FF2B5EF4-FFF2-40B4-BE49-F238E27FC236}">
                <a16:creationId xmlns:a16="http://schemas.microsoft.com/office/drawing/2014/main" id="{2BEA336E-D9A3-C42B-3766-B26D26AF3D27}"/>
              </a:ext>
            </a:extLst>
          </p:cNvPr>
          <p:cNvSpPr>
            <a:spLocks noGrp="1"/>
          </p:cNvSpPr>
          <p:nvPr>
            <p:ph idx="1"/>
          </p:nvPr>
        </p:nvSpPr>
        <p:spPr>
          <a:xfrm>
            <a:off x="499111" y="1511509"/>
            <a:ext cx="5935979" cy="4351338"/>
          </a:xfrm>
        </p:spPr>
        <p:txBody>
          <a:bodyPr>
            <a:normAutofit/>
          </a:bodyPr>
          <a:lstStyle/>
          <a:p>
            <a:pPr marL="0" indent="0">
              <a:buNone/>
            </a:pPr>
            <a:r>
              <a:rPr lang="ru-RU" dirty="0">
                <a:solidFill>
                  <a:schemeClr val="bg1"/>
                </a:solidFill>
              </a:rPr>
              <a:t>До них належать:</a:t>
            </a:r>
          </a:p>
          <a:p>
            <a:r>
              <a:rPr lang="ru-RU" dirty="0" err="1">
                <a:solidFill>
                  <a:schemeClr val="bg1"/>
                </a:solidFill>
              </a:rPr>
              <a:t>гастрономічні</a:t>
            </a:r>
            <a:r>
              <a:rPr lang="ru-RU" dirty="0">
                <a:solidFill>
                  <a:schemeClr val="bg1"/>
                </a:solidFill>
              </a:rPr>
              <a:t> </a:t>
            </a:r>
            <a:r>
              <a:rPr lang="ru-RU" dirty="0" err="1">
                <a:solidFill>
                  <a:schemeClr val="bg1"/>
                </a:solidFill>
              </a:rPr>
              <a:t>вечори</a:t>
            </a:r>
            <a:r>
              <a:rPr lang="ru-RU" dirty="0">
                <a:solidFill>
                  <a:schemeClr val="bg1"/>
                </a:solidFill>
              </a:rPr>
              <a:t>;</a:t>
            </a:r>
          </a:p>
          <a:p>
            <a:r>
              <a:rPr lang="ru-RU" dirty="0">
                <a:solidFill>
                  <a:schemeClr val="bg1"/>
                </a:solidFill>
              </a:rPr>
              <a:t>шоу-</a:t>
            </a:r>
            <a:r>
              <a:rPr lang="ru-RU" dirty="0" err="1">
                <a:solidFill>
                  <a:schemeClr val="bg1"/>
                </a:solidFill>
              </a:rPr>
              <a:t>вечори</a:t>
            </a:r>
            <a:r>
              <a:rPr lang="ru-RU" dirty="0">
                <a:solidFill>
                  <a:schemeClr val="bg1"/>
                </a:solidFill>
              </a:rPr>
              <a:t>;</a:t>
            </a:r>
          </a:p>
          <a:p>
            <a:r>
              <a:rPr lang="ru-RU" dirty="0" err="1">
                <a:solidFill>
                  <a:schemeClr val="bg1"/>
                </a:solidFill>
              </a:rPr>
              <a:t>дегустаційні</a:t>
            </a:r>
            <a:r>
              <a:rPr lang="ru-RU" dirty="0">
                <a:solidFill>
                  <a:schemeClr val="bg1"/>
                </a:solidFill>
              </a:rPr>
              <a:t> </a:t>
            </a:r>
            <a:r>
              <a:rPr lang="ru-RU" dirty="0" err="1">
                <a:solidFill>
                  <a:schemeClr val="bg1"/>
                </a:solidFill>
              </a:rPr>
              <a:t>вечори</a:t>
            </a:r>
            <a:r>
              <a:rPr lang="ru-RU" dirty="0">
                <a:solidFill>
                  <a:schemeClr val="bg1"/>
                </a:solidFill>
              </a:rPr>
              <a:t>;</a:t>
            </a:r>
          </a:p>
          <a:p>
            <a:r>
              <a:rPr lang="ru-RU" dirty="0" err="1">
                <a:solidFill>
                  <a:schemeClr val="bg1"/>
                </a:solidFill>
              </a:rPr>
              <a:t>авторські</a:t>
            </a:r>
            <a:r>
              <a:rPr lang="ru-RU" dirty="0">
                <a:solidFill>
                  <a:schemeClr val="bg1"/>
                </a:solidFill>
              </a:rPr>
              <a:t> </a:t>
            </a:r>
            <a:r>
              <a:rPr lang="ru-RU" dirty="0" err="1">
                <a:solidFill>
                  <a:schemeClr val="bg1"/>
                </a:solidFill>
              </a:rPr>
              <a:t>подачі</a:t>
            </a:r>
            <a:r>
              <a:rPr lang="ru-RU" dirty="0">
                <a:solidFill>
                  <a:schemeClr val="bg1"/>
                </a:solidFill>
              </a:rPr>
              <a:t> </a:t>
            </a:r>
            <a:r>
              <a:rPr lang="ru-RU" dirty="0" err="1">
                <a:solidFill>
                  <a:schemeClr val="bg1"/>
                </a:solidFill>
              </a:rPr>
              <a:t>від</a:t>
            </a:r>
            <a:r>
              <a:rPr lang="ru-RU" dirty="0">
                <a:solidFill>
                  <a:schemeClr val="bg1"/>
                </a:solidFill>
              </a:rPr>
              <a:t> шеф-кухаря </a:t>
            </a:r>
            <a:r>
              <a:rPr lang="ru-RU" dirty="0" err="1">
                <a:solidFill>
                  <a:schemeClr val="bg1"/>
                </a:solidFill>
              </a:rPr>
              <a:t>тощо</a:t>
            </a:r>
            <a:r>
              <a:rPr lang="ru-RU" dirty="0">
                <a:solidFill>
                  <a:schemeClr val="bg1"/>
                </a:solidFill>
              </a:rPr>
              <a:t>.</a:t>
            </a:r>
          </a:p>
          <a:p>
            <a:pPr marL="0" indent="0">
              <a:buNone/>
            </a:pPr>
            <a:endParaRPr lang="uk-UA" dirty="0">
              <a:solidFill>
                <a:schemeClr val="bg1"/>
              </a:solidFill>
            </a:endParaRPr>
          </a:p>
          <a:p>
            <a:endParaRPr lang="uk-UA" dirty="0"/>
          </a:p>
        </p:txBody>
      </p:sp>
      <p:pic>
        <p:nvPicPr>
          <p:cNvPr id="2" name="Рисунок 1" descr="Гастрономічні вечори у VIP Lounge: дегустації на свіжому повітрі під живу  музику">
            <a:extLst>
              <a:ext uri="{FF2B5EF4-FFF2-40B4-BE49-F238E27FC236}">
                <a16:creationId xmlns:a16="http://schemas.microsoft.com/office/drawing/2014/main" id="{B712B0F7-60F8-4197-E24B-5FB738A48B97}"/>
              </a:ext>
            </a:extLst>
          </p:cNvPr>
          <p:cNvPicPr>
            <a:picLocks noChangeAspect="1"/>
          </p:cNvPicPr>
          <p:nvPr/>
        </p:nvPicPr>
        <p:blipFill>
          <a:blip r:embed="rId3"/>
          <a:stretch>
            <a:fillRect/>
          </a:stretch>
        </p:blipFill>
        <p:spPr>
          <a:xfrm>
            <a:off x="7505086" y="1074933"/>
            <a:ext cx="4319762" cy="2880741"/>
          </a:xfrm>
          <a:prstGeom prst="rect">
            <a:avLst/>
          </a:prstGeom>
        </p:spPr>
      </p:pic>
      <p:pic>
        <p:nvPicPr>
          <p:cNvPr id="3" name="Рисунок 2" descr="Дегустація вина у Львові • Купити подарунковий сертифікат на дегустацію вина">
            <a:extLst>
              <a:ext uri="{FF2B5EF4-FFF2-40B4-BE49-F238E27FC236}">
                <a16:creationId xmlns:a16="http://schemas.microsoft.com/office/drawing/2014/main" id="{CC887E3D-1DCC-0A6F-26F7-4F276BF041B1}"/>
              </a:ext>
            </a:extLst>
          </p:cNvPr>
          <p:cNvPicPr>
            <a:picLocks noChangeAspect="1"/>
          </p:cNvPicPr>
          <p:nvPr/>
        </p:nvPicPr>
        <p:blipFill>
          <a:blip r:embed="rId4"/>
          <a:stretch>
            <a:fillRect/>
          </a:stretch>
        </p:blipFill>
        <p:spPr>
          <a:xfrm>
            <a:off x="5527983" y="4075459"/>
            <a:ext cx="4756118" cy="2662756"/>
          </a:xfrm>
          <a:prstGeom prst="rect">
            <a:avLst/>
          </a:prstGeom>
        </p:spPr>
      </p:pic>
      <p:sp>
        <p:nvSpPr>
          <p:cNvPr id="8" name="TextBox 7">
            <a:extLst>
              <a:ext uri="{FF2B5EF4-FFF2-40B4-BE49-F238E27FC236}">
                <a16:creationId xmlns:a16="http://schemas.microsoft.com/office/drawing/2014/main" id="{BD7B237E-B8B5-CE56-35E9-006AD9A786E4}"/>
              </a:ext>
            </a:extLst>
          </p:cNvPr>
          <p:cNvSpPr txBox="1"/>
          <p:nvPr/>
        </p:nvSpPr>
        <p:spPr>
          <a:xfrm>
            <a:off x="758777" y="4721798"/>
            <a:ext cx="4497232" cy="1569660"/>
          </a:xfrm>
          <a:prstGeom prst="rect">
            <a:avLst/>
          </a:prstGeom>
          <a:noFill/>
        </p:spPr>
        <p:txBody>
          <a:bodyPr wrap="square">
            <a:spAutoFit/>
          </a:bodyPr>
          <a:lstStyle/>
          <a:p>
            <a:r>
              <a:rPr lang="ru-RU" sz="3200" dirty="0" err="1">
                <a:solidFill>
                  <a:schemeClr val="bg1"/>
                </a:solidFill>
              </a:rPr>
              <a:t>Такі</a:t>
            </a:r>
            <a:r>
              <a:rPr lang="ru-RU" sz="3200" dirty="0">
                <a:solidFill>
                  <a:schemeClr val="bg1"/>
                </a:solidFill>
              </a:rPr>
              <a:t> </a:t>
            </a:r>
            <a:r>
              <a:rPr lang="ru-RU" sz="3200" dirty="0" err="1">
                <a:solidFill>
                  <a:schemeClr val="bg1"/>
                </a:solidFill>
              </a:rPr>
              <a:t>формати</a:t>
            </a:r>
            <a:r>
              <a:rPr lang="ru-RU" sz="3200" dirty="0">
                <a:solidFill>
                  <a:schemeClr val="bg1"/>
                </a:solidFill>
              </a:rPr>
              <a:t> </a:t>
            </a:r>
            <a:r>
              <a:rPr lang="ru-RU" sz="3200" dirty="0" err="1">
                <a:solidFill>
                  <a:schemeClr val="bg1"/>
                </a:solidFill>
              </a:rPr>
              <a:t>сприяють</a:t>
            </a:r>
            <a:r>
              <a:rPr lang="ru-RU" sz="3200" dirty="0">
                <a:solidFill>
                  <a:schemeClr val="bg1"/>
                </a:solidFill>
              </a:rPr>
              <a:t> </a:t>
            </a:r>
            <a:r>
              <a:rPr lang="ru-RU" sz="3200" dirty="0" err="1">
                <a:solidFill>
                  <a:schemeClr val="bg1"/>
                </a:solidFill>
              </a:rPr>
              <a:t>створенню</a:t>
            </a:r>
            <a:r>
              <a:rPr lang="ru-RU" sz="3200" dirty="0">
                <a:solidFill>
                  <a:schemeClr val="bg1"/>
                </a:solidFill>
              </a:rPr>
              <a:t> </a:t>
            </a:r>
            <a:r>
              <a:rPr lang="ru-RU" sz="3200" b="1" dirty="0" err="1">
                <a:solidFill>
                  <a:schemeClr val="bg1"/>
                </a:solidFill>
              </a:rPr>
              <a:t>емоційного</a:t>
            </a:r>
            <a:r>
              <a:rPr lang="ru-RU" sz="3200" b="1" dirty="0">
                <a:solidFill>
                  <a:schemeClr val="bg1"/>
                </a:solidFill>
              </a:rPr>
              <a:t> </a:t>
            </a:r>
            <a:r>
              <a:rPr lang="ru-RU" sz="3200" b="1" dirty="0" err="1">
                <a:solidFill>
                  <a:schemeClr val="bg1"/>
                </a:solidFill>
              </a:rPr>
              <a:t>досвіду</a:t>
            </a:r>
            <a:r>
              <a:rPr lang="ru-RU" sz="3200" dirty="0">
                <a:solidFill>
                  <a:schemeClr val="bg1"/>
                </a:solidFill>
              </a:rPr>
              <a:t>.</a:t>
            </a:r>
            <a:endParaRPr lang="uk-UA" sz="3200" dirty="0">
              <a:solidFill>
                <a:schemeClr val="bg1"/>
              </a:solidFill>
            </a:endParaRPr>
          </a:p>
        </p:txBody>
      </p:sp>
    </p:spTree>
    <p:extLst>
      <p:ext uri="{BB962C8B-B14F-4D97-AF65-F5344CB8AC3E}">
        <p14:creationId xmlns:p14="http://schemas.microsoft.com/office/powerpoint/2010/main" val="756809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44D2C-E8D1-FD5F-B933-1177E4F34A64}"/>
            </a:ext>
          </a:extLst>
        </p:cNvPr>
        <p:cNvGrpSpPr/>
        <p:nvPr/>
      </p:nvGrpSpPr>
      <p:grpSpPr>
        <a:xfrm>
          <a:off x="0" y="0"/>
          <a:ext cx="0" cy="0"/>
          <a:chOff x="0" y="0"/>
          <a:chExt cx="0" cy="0"/>
        </a:xfrm>
      </p:grpSpPr>
      <p:pic>
        <p:nvPicPr>
          <p:cNvPr id="5" name="Объект 4">
            <a:extLst>
              <a:ext uri="{FF2B5EF4-FFF2-40B4-BE49-F238E27FC236}">
                <a16:creationId xmlns:a16="http://schemas.microsoft.com/office/drawing/2014/main" id="{D0A8F2E5-C5EF-72F7-A10E-B359C24913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a:extLst>
              <a:ext uri="{FF2B5EF4-FFF2-40B4-BE49-F238E27FC236}">
                <a16:creationId xmlns:a16="http://schemas.microsoft.com/office/drawing/2014/main" id="{71B07B39-FB0E-CEAD-88CE-513FCEA8AB7E}"/>
              </a:ext>
            </a:extLst>
          </p:cNvPr>
          <p:cNvSpPr>
            <a:spLocks noGrp="1"/>
          </p:cNvSpPr>
          <p:nvPr>
            <p:ph type="title"/>
          </p:nvPr>
        </p:nvSpPr>
        <p:spPr>
          <a:xfrm>
            <a:off x="4200378" y="1684606"/>
            <a:ext cx="5886158" cy="1325563"/>
          </a:xfrm>
        </p:spPr>
        <p:txBody>
          <a:bodyPr>
            <a:noAutofit/>
          </a:bodyPr>
          <a:lstStyle/>
          <a:p>
            <a:r>
              <a:rPr lang="uk-UA" sz="2800" dirty="0">
                <a:solidFill>
                  <a:schemeClr val="bg1"/>
                </a:solidFill>
              </a:rPr>
              <a:t>Ефективність спеціалізованих видів обслуговування залежить від:</a:t>
            </a:r>
            <a:br>
              <a:rPr lang="uk-UA" sz="2800" dirty="0">
                <a:solidFill>
                  <a:schemeClr val="bg1"/>
                </a:solidFill>
              </a:rPr>
            </a:br>
            <a:br>
              <a:rPr lang="uk-UA" sz="2800" dirty="0">
                <a:solidFill>
                  <a:schemeClr val="bg1"/>
                </a:solidFill>
              </a:rPr>
            </a:br>
            <a:r>
              <a:rPr lang="uk-UA" sz="2800" dirty="0">
                <a:solidFill>
                  <a:schemeClr val="bg1"/>
                </a:solidFill>
              </a:rPr>
              <a:t>професійної підготовки персоналу;</a:t>
            </a:r>
            <a:br>
              <a:rPr lang="uk-UA" sz="2800" dirty="0">
                <a:solidFill>
                  <a:schemeClr val="bg1"/>
                </a:solidFill>
              </a:rPr>
            </a:br>
            <a:r>
              <a:rPr lang="uk-UA" sz="2800" dirty="0">
                <a:solidFill>
                  <a:schemeClr val="bg1"/>
                </a:solidFill>
              </a:rPr>
              <a:t>знання етикету;</a:t>
            </a:r>
            <a:br>
              <a:rPr lang="uk-UA" sz="2800" dirty="0">
                <a:solidFill>
                  <a:schemeClr val="bg1"/>
                </a:solidFill>
              </a:rPr>
            </a:br>
            <a:r>
              <a:rPr lang="uk-UA" sz="2800" dirty="0">
                <a:solidFill>
                  <a:schemeClr val="bg1"/>
                </a:solidFill>
              </a:rPr>
              <a:t>володіння іноземними мовами;</a:t>
            </a:r>
            <a:br>
              <a:rPr lang="uk-UA" sz="2800" dirty="0">
                <a:solidFill>
                  <a:schemeClr val="bg1"/>
                </a:solidFill>
              </a:rPr>
            </a:br>
            <a:r>
              <a:rPr lang="uk-UA" sz="2800" dirty="0">
                <a:solidFill>
                  <a:schemeClr val="bg1"/>
                </a:solidFill>
              </a:rPr>
              <a:t>навичок комунікації;</a:t>
            </a:r>
            <a:br>
              <a:rPr lang="uk-UA" sz="2800" dirty="0">
                <a:solidFill>
                  <a:schemeClr val="bg1"/>
                </a:solidFill>
              </a:rPr>
            </a:br>
            <a:r>
              <a:rPr lang="uk-UA" sz="2800" dirty="0">
                <a:solidFill>
                  <a:schemeClr val="bg1"/>
                </a:solidFill>
              </a:rPr>
              <a:t>дотримання санітарних норм.</a:t>
            </a:r>
          </a:p>
        </p:txBody>
      </p:sp>
    </p:spTree>
    <p:extLst>
      <p:ext uri="{BB962C8B-B14F-4D97-AF65-F5344CB8AC3E}">
        <p14:creationId xmlns:p14="http://schemas.microsoft.com/office/powerpoint/2010/main" val="3382330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4C7A057-9032-1812-C467-F556750246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a:extLst>
              <a:ext uri="{FF2B5EF4-FFF2-40B4-BE49-F238E27FC236}">
                <a16:creationId xmlns:a16="http://schemas.microsoft.com/office/drawing/2014/main" id="{DE405C79-8A1E-9AC4-0812-28AD0E6A6301}"/>
              </a:ext>
            </a:extLst>
          </p:cNvPr>
          <p:cNvSpPr>
            <a:spLocks noGrp="1"/>
          </p:cNvSpPr>
          <p:nvPr>
            <p:ph type="title"/>
          </p:nvPr>
        </p:nvSpPr>
        <p:spPr>
          <a:xfrm>
            <a:off x="1077350" y="2531549"/>
            <a:ext cx="10515600" cy="1325563"/>
          </a:xfrm>
        </p:spPr>
        <p:txBody>
          <a:bodyPr>
            <a:noAutofit/>
          </a:bodyPr>
          <a:lstStyle/>
          <a:p>
            <a:r>
              <a:rPr lang="uk-UA" sz="2800" dirty="0">
                <a:solidFill>
                  <a:schemeClr val="bg1"/>
                </a:solidFill>
                <a:effectLst>
                  <a:outerShdw blurRad="38100" dist="38100" dir="2700000" algn="tl">
                    <a:srgbClr val="000000">
                      <a:alpha val="43137"/>
                    </a:srgbClr>
                  </a:outerShdw>
                </a:effectLst>
              </a:rPr>
              <a:t>Сучасний ресторанний бізнес функціонує в умовах високої конкуренції, зростання вимог споживачів та постійних змін у стилі життя населення. За таких умов стандартні форми обслуговування вже не завжди забезпечують достатній рівень привабливості закладу. Саме тому дедалі більшого значення набувають спеціалізовані види обслуговування, які дозволяють ресторанним підприємствам адаптуватися до потреб різних категорій гостей, розширювати спектр послуг і формувати конкурентні переваги.</a:t>
            </a:r>
            <a:br>
              <a:rPr lang="uk-UA" sz="2800" dirty="0">
                <a:solidFill>
                  <a:schemeClr val="bg1"/>
                </a:solidFill>
                <a:effectLst>
                  <a:outerShdw blurRad="38100" dist="38100" dir="2700000" algn="tl">
                    <a:srgbClr val="000000">
                      <a:alpha val="43137"/>
                    </a:srgbClr>
                  </a:outerShdw>
                </a:effectLst>
              </a:rPr>
            </a:br>
            <a:br>
              <a:rPr lang="uk-UA" sz="2800" dirty="0">
                <a:solidFill>
                  <a:schemeClr val="bg1"/>
                </a:solidFill>
                <a:effectLst>
                  <a:outerShdw blurRad="38100" dist="38100" dir="2700000" algn="tl">
                    <a:srgbClr val="000000">
                      <a:alpha val="43137"/>
                    </a:srgbClr>
                  </a:outerShdw>
                </a:effectLst>
              </a:rPr>
            </a:br>
            <a:r>
              <a:rPr lang="uk-UA" sz="2800" dirty="0">
                <a:solidFill>
                  <a:schemeClr val="bg1"/>
                </a:solidFill>
                <a:effectLst>
                  <a:outerShdw blurRad="38100" dist="38100" dir="2700000" algn="tl">
                    <a:srgbClr val="000000">
                      <a:alpha val="43137"/>
                    </a:srgbClr>
                  </a:outerShdw>
                </a:effectLst>
              </a:rPr>
              <a:t>Спеціалізовані види обслуговування є важливою складовою сервісної політики підприємств </a:t>
            </a:r>
            <a:r>
              <a:rPr lang="uk-UA" sz="2800" dirty="0" err="1">
                <a:solidFill>
                  <a:schemeClr val="bg1"/>
                </a:solidFill>
                <a:effectLst>
                  <a:outerShdw blurRad="38100" dist="38100" dir="2700000" algn="tl">
                    <a:srgbClr val="000000">
                      <a:alpha val="43137"/>
                    </a:srgbClr>
                  </a:outerShdw>
                </a:effectLst>
              </a:rPr>
              <a:t>готельно</a:t>
            </a:r>
            <a:r>
              <a:rPr lang="uk-UA" sz="2800" dirty="0">
                <a:solidFill>
                  <a:schemeClr val="bg1"/>
                </a:solidFill>
                <a:effectLst>
                  <a:outerShdw blurRad="38100" dist="38100" dir="2700000" algn="tl">
                    <a:srgbClr val="000000">
                      <a:alpha val="43137"/>
                    </a:srgbClr>
                  </a:outerShdw>
                </a:effectLst>
              </a:rPr>
              <a:t>-ресторанної сфери та відіграють ключову роль у формуванні позитивного іміджу закладу.</a:t>
            </a:r>
          </a:p>
        </p:txBody>
      </p:sp>
    </p:spTree>
    <p:extLst>
      <p:ext uri="{BB962C8B-B14F-4D97-AF65-F5344CB8AC3E}">
        <p14:creationId xmlns:p14="http://schemas.microsoft.com/office/powerpoint/2010/main" val="583204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58F870D-5560-19EC-F2B7-E620D64ABAD5}"/>
              </a:ext>
            </a:extLst>
          </p:cNvPr>
          <p:cNvPicPr>
            <a:picLocks noChangeAspect="1"/>
          </p:cNvPicPr>
          <p:nvPr/>
        </p:nvPicPr>
        <p:blipFill>
          <a:blip r:embed="rId2"/>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69500855-B1F3-A0CC-E228-C8849DA30177}"/>
              </a:ext>
            </a:extLst>
          </p:cNvPr>
          <p:cNvSpPr>
            <a:spLocks noGrp="1"/>
          </p:cNvSpPr>
          <p:nvPr>
            <p:ph type="title"/>
          </p:nvPr>
        </p:nvSpPr>
        <p:spPr/>
        <p:txBody>
          <a:bodyPr>
            <a:noAutofit/>
          </a:bodyPr>
          <a:lstStyle/>
          <a:p>
            <a:r>
              <a:rPr lang="uk-UA" sz="2800" b="1" dirty="0">
                <a:solidFill>
                  <a:schemeClr val="bg1"/>
                </a:solidFill>
              </a:rPr>
              <a:t>Спеціалізовані види обслуговування </a:t>
            </a:r>
            <a:r>
              <a:rPr lang="uk-UA" sz="2800" dirty="0">
                <a:solidFill>
                  <a:schemeClr val="bg1"/>
                </a:solidFill>
              </a:rPr>
              <a:t>— це організаційні форми та методи надання ресторанних послуг, що передбачають адаптацію технології обслуговування, меню, сервісу та персоналу до конкретних умов, подій або категорій споживачів.</a:t>
            </a:r>
          </a:p>
        </p:txBody>
      </p:sp>
      <p:sp>
        <p:nvSpPr>
          <p:cNvPr id="3" name="Объект 2">
            <a:extLst>
              <a:ext uri="{FF2B5EF4-FFF2-40B4-BE49-F238E27FC236}">
                <a16:creationId xmlns:a16="http://schemas.microsoft.com/office/drawing/2014/main" id="{9EDD8143-9111-DD26-40E2-AA5DF59612D3}"/>
              </a:ext>
            </a:extLst>
          </p:cNvPr>
          <p:cNvSpPr>
            <a:spLocks noGrp="1"/>
          </p:cNvSpPr>
          <p:nvPr>
            <p:ph idx="1"/>
          </p:nvPr>
        </p:nvSpPr>
        <p:spPr>
          <a:xfrm>
            <a:off x="655320" y="1924098"/>
            <a:ext cx="10515600" cy="4351338"/>
          </a:xfrm>
        </p:spPr>
        <p:txBody>
          <a:bodyPr/>
          <a:lstStyle/>
          <a:p>
            <a:r>
              <a:rPr lang="uk-UA" dirty="0">
                <a:solidFill>
                  <a:schemeClr val="bg1"/>
                </a:solidFill>
              </a:rPr>
              <a:t>Основні цілі впровадження:</a:t>
            </a:r>
          </a:p>
          <a:p>
            <a:r>
              <a:rPr lang="uk-UA" dirty="0">
                <a:solidFill>
                  <a:schemeClr val="bg1"/>
                </a:solidFill>
              </a:rPr>
              <a:t>максимальне задоволення індивідуальних потреб гостей;</a:t>
            </a:r>
          </a:p>
          <a:p>
            <a:r>
              <a:rPr lang="uk-UA" dirty="0">
                <a:solidFill>
                  <a:schemeClr val="bg1"/>
                </a:solidFill>
              </a:rPr>
              <a:t>підвищення якості сервісу;</a:t>
            </a:r>
          </a:p>
          <a:p>
            <a:r>
              <a:rPr lang="uk-UA" dirty="0">
                <a:solidFill>
                  <a:schemeClr val="bg1"/>
                </a:solidFill>
              </a:rPr>
              <a:t>диференціація ресторанного продукту;</a:t>
            </a:r>
          </a:p>
          <a:p>
            <a:r>
              <a:rPr lang="uk-UA" dirty="0">
                <a:solidFill>
                  <a:schemeClr val="bg1"/>
                </a:solidFill>
              </a:rPr>
              <a:t>розширення ринкових можливостей підприємства;</a:t>
            </a:r>
          </a:p>
          <a:p>
            <a:r>
              <a:rPr lang="uk-UA" dirty="0">
                <a:solidFill>
                  <a:schemeClr val="bg1"/>
                </a:solidFill>
              </a:rPr>
              <a:t>зростання фінансових результатів.</a:t>
            </a:r>
          </a:p>
          <a:p>
            <a:pPr marL="0" indent="0">
              <a:buNone/>
            </a:pPr>
            <a:r>
              <a:rPr lang="uk-UA" dirty="0">
                <a:solidFill>
                  <a:schemeClr val="bg1"/>
                </a:solidFill>
              </a:rPr>
              <a:t>У сучасній практиці спеціалізовані види обслуговування виступають не лише сервісною, а й маркетинговою складовою, оскільки формують унікальний досвід споживання.</a:t>
            </a:r>
          </a:p>
        </p:txBody>
      </p:sp>
    </p:spTree>
    <p:extLst>
      <p:ext uri="{BB962C8B-B14F-4D97-AF65-F5344CB8AC3E}">
        <p14:creationId xmlns:p14="http://schemas.microsoft.com/office/powerpoint/2010/main" val="2070025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1CCA0A8-AE26-C19E-3869-FC4409721475}"/>
              </a:ext>
            </a:extLst>
          </p:cNvPr>
          <p:cNvPicPr>
            <a:picLocks noChangeAspect="1"/>
          </p:cNvPicPr>
          <p:nvPr/>
        </p:nvPicPr>
        <p:blipFill>
          <a:blip r:embed="rId2"/>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58A196FD-BABF-795A-D057-C2E6FA46B4D3}"/>
              </a:ext>
            </a:extLst>
          </p:cNvPr>
          <p:cNvSpPr>
            <a:spLocks noGrp="1"/>
          </p:cNvSpPr>
          <p:nvPr>
            <p:ph type="title"/>
          </p:nvPr>
        </p:nvSpPr>
        <p:spPr/>
        <p:txBody>
          <a:bodyPr/>
          <a:lstStyle/>
          <a:p>
            <a:r>
              <a:rPr lang="ru-RU" dirty="0" err="1">
                <a:solidFill>
                  <a:schemeClr val="bg1"/>
                </a:solidFill>
              </a:rPr>
              <a:t>Розширена</a:t>
            </a:r>
            <a:r>
              <a:rPr lang="ru-RU" dirty="0">
                <a:solidFill>
                  <a:schemeClr val="bg1"/>
                </a:solidFill>
              </a:rPr>
              <a:t> </a:t>
            </a:r>
            <a:r>
              <a:rPr lang="ru-RU" dirty="0" err="1">
                <a:solidFill>
                  <a:schemeClr val="bg1"/>
                </a:solidFill>
              </a:rPr>
              <a:t>класифікація</a:t>
            </a:r>
            <a:r>
              <a:rPr lang="ru-RU" dirty="0">
                <a:solidFill>
                  <a:schemeClr val="bg1"/>
                </a:solidFill>
              </a:rPr>
              <a:t> </a:t>
            </a:r>
            <a:r>
              <a:rPr lang="ru-RU" dirty="0" err="1">
                <a:solidFill>
                  <a:schemeClr val="bg1"/>
                </a:solidFill>
              </a:rPr>
              <a:t>спеціалізованих</a:t>
            </a:r>
            <a:r>
              <a:rPr lang="ru-RU" dirty="0">
                <a:solidFill>
                  <a:schemeClr val="bg1"/>
                </a:solidFill>
              </a:rPr>
              <a:t> </a:t>
            </a:r>
            <a:r>
              <a:rPr lang="ru-RU" dirty="0" err="1">
                <a:solidFill>
                  <a:schemeClr val="bg1"/>
                </a:solidFill>
              </a:rPr>
              <a:t>видів</a:t>
            </a:r>
            <a:r>
              <a:rPr lang="ru-RU" dirty="0">
                <a:solidFill>
                  <a:schemeClr val="bg1"/>
                </a:solidFill>
              </a:rPr>
              <a:t> </a:t>
            </a:r>
            <a:r>
              <a:rPr lang="ru-RU" dirty="0" err="1">
                <a:solidFill>
                  <a:schemeClr val="bg1"/>
                </a:solidFill>
              </a:rPr>
              <a:t>обслуговування</a:t>
            </a:r>
            <a:endParaRPr lang="uk-UA" dirty="0">
              <a:solidFill>
                <a:schemeClr val="bg1"/>
              </a:solidFill>
            </a:endParaRPr>
          </a:p>
        </p:txBody>
      </p:sp>
      <p:sp>
        <p:nvSpPr>
          <p:cNvPr id="3" name="Объект 2">
            <a:extLst>
              <a:ext uri="{FF2B5EF4-FFF2-40B4-BE49-F238E27FC236}">
                <a16:creationId xmlns:a16="http://schemas.microsoft.com/office/drawing/2014/main" id="{5DD471FC-AC79-4A3A-73ED-78E1E8CB30A7}"/>
              </a:ext>
            </a:extLst>
          </p:cNvPr>
          <p:cNvSpPr>
            <a:spLocks noGrp="1"/>
          </p:cNvSpPr>
          <p:nvPr>
            <p:ph idx="1"/>
          </p:nvPr>
        </p:nvSpPr>
        <p:spPr>
          <a:xfrm>
            <a:off x="838200" y="1825625"/>
            <a:ext cx="5257800" cy="4351338"/>
          </a:xfrm>
        </p:spPr>
        <p:txBody>
          <a:bodyPr/>
          <a:lstStyle/>
          <a:p>
            <a:r>
              <a:rPr lang="uk-UA" b="1" dirty="0">
                <a:solidFill>
                  <a:schemeClr val="bg1"/>
                </a:solidFill>
              </a:rPr>
              <a:t>1. За категоріями споживачів</a:t>
            </a:r>
          </a:p>
          <a:p>
            <a:r>
              <a:rPr lang="uk-UA" dirty="0">
                <a:solidFill>
                  <a:schemeClr val="bg1"/>
                </a:solidFill>
              </a:rPr>
              <a:t>діти та підлітки;</a:t>
            </a:r>
          </a:p>
          <a:p>
            <a:r>
              <a:rPr lang="uk-UA" dirty="0">
                <a:solidFill>
                  <a:schemeClr val="bg1"/>
                </a:solidFill>
              </a:rPr>
              <a:t>люди похилого віку;</a:t>
            </a:r>
          </a:p>
          <a:p>
            <a:r>
              <a:rPr lang="uk-UA" dirty="0">
                <a:solidFill>
                  <a:schemeClr val="bg1"/>
                </a:solidFill>
              </a:rPr>
              <a:t>особи з інвалідністю;</a:t>
            </a:r>
          </a:p>
          <a:p>
            <a:r>
              <a:rPr lang="en-US" dirty="0">
                <a:solidFill>
                  <a:schemeClr val="bg1"/>
                </a:solidFill>
              </a:rPr>
              <a:t>VIP-</a:t>
            </a:r>
            <a:r>
              <a:rPr lang="uk-UA" dirty="0">
                <a:solidFill>
                  <a:schemeClr val="bg1"/>
                </a:solidFill>
              </a:rPr>
              <a:t>клієнти;</a:t>
            </a:r>
          </a:p>
          <a:p>
            <a:r>
              <a:rPr lang="uk-UA" dirty="0">
                <a:solidFill>
                  <a:schemeClr val="bg1"/>
                </a:solidFill>
              </a:rPr>
              <a:t>туристи та екскурсійні групи;</a:t>
            </a:r>
          </a:p>
          <a:p>
            <a:r>
              <a:rPr lang="uk-UA" dirty="0">
                <a:solidFill>
                  <a:schemeClr val="bg1"/>
                </a:solidFill>
              </a:rPr>
              <a:t>корпоративні клієнти.</a:t>
            </a:r>
          </a:p>
          <a:p>
            <a:endParaRPr lang="uk-UA" dirty="0"/>
          </a:p>
        </p:txBody>
      </p:sp>
      <p:sp>
        <p:nvSpPr>
          <p:cNvPr id="5" name="Объект 2">
            <a:extLst>
              <a:ext uri="{FF2B5EF4-FFF2-40B4-BE49-F238E27FC236}">
                <a16:creationId xmlns:a16="http://schemas.microsoft.com/office/drawing/2014/main" id="{A7F6FF4D-8FCD-2666-489D-77EFCB0474F4}"/>
              </a:ext>
            </a:extLst>
          </p:cNvPr>
          <p:cNvSpPr txBox="1">
            <a:spLocks/>
          </p:cNvSpPr>
          <p:nvPr/>
        </p:nvSpPr>
        <p:spPr>
          <a:xfrm>
            <a:off x="6096000" y="1825625"/>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b="1" dirty="0">
                <a:solidFill>
                  <a:schemeClr val="bg1"/>
                </a:solidFill>
              </a:rPr>
              <a:t>2. За умовами надання послуг</a:t>
            </a:r>
          </a:p>
          <a:p>
            <a:r>
              <a:rPr lang="uk-UA" dirty="0" err="1">
                <a:solidFill>
                  <a:schemeClr val="bg1"/>
                </a:solidFill>
              </a:rPr>
              <a:t>кейтеринг</a:t>
            </a:r>
            <a:r>
              <a:rPr lang="uk-UA" dirty="0">
                <a:solidFill>
                  <a:schemeClr val="bg1"/>
                </a:solidFill>
              </a:rPr>
              <a:t>;</a:t>
            </a:r>
          </a:p>
          <a:p>
            <a:r>
              <a:rPr lang="uk-UA" dirty="0">
                <a:solidFill>
                  <a:schemeClr val="bg1"/>
                </a:solidFill>
              </a:rPr>
              <a:t>банкетне обслуговування;</a:t>
            </a:r>
          </a:p>
          <a:p>
            <a:r>
              <a:rPr lang="en-US" dirty="0">
                <a:solidFill>
                  <a:schemeClr val="bg1"/>
                </a:solidFill>
              </a:rPr>
              <a:t>room service;</a:t>
            </a:r>
          </a:p>
          <a:p>
            <a:r>
              <a:rPr lang="uk-UA" dirty="0">
                <a:solidFill>
                  <a:schemeClr val="bg1"/>
                </a:solidFill>
              </a:rPr>
              <a:t>обслуговування в дорозі (транспортне харчування).</a:t>
            </a:r>
          </a:p>
          <a:p>
            <a:endParaRPr lang="uk-UA" dirty="0"/>
          </a:p>
        </p:txBody>
      </p:sp>
    </p:spTree>
    <p:extLst>
      <p:ext uri="{BB962C8B-B14F-4D97-AF65-F5344CB8AC3E}">
        <p14:creationId xmlns:p14="http://schemas.microsoft.com/office/powerpoint/2010/main" val="35647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3B9BB-4356-4884-271A-75B6138F0F87}"/>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5E5A6C31-5410-C6E3-130B-ED99E76DFC0C}"/>
              </a:ext>
            </a:extLst>
          </p:cNvPr>
          <p:cNvPicPr>
            <a:picLocks noChangeAspect="1"/>
          </p:cNvPicPr>
          <p:nvPr/>
        </p:nvPicPr>
        <p:blipFill>
          <a:blip r:embed="rId2"/>
          <a:stretch>
            <a:fillRect/>
          </a:stretch>
        </p:blipFill>
        <p:spPr>
          <a:xfrm>
            <a:off x="0" y="0"/>
            <a:ext cx="12192000" cy="6858000"/>
          </a:xfrm>
          <a:prstGeom prst="rect">
            <a:avLst/>
          </a:prstGeom>
        </p:spPr>
      </p:pic>
      <p:sp>
        <p:nvSpPr>
          <p:cNvPr id="3" name="Объект 2">
            <a:extLst>
              <a:ext uri="{FF2B5EF4-FFF2-40B4-BE49-F238E27FC236}">
                <a16:creationId xmlns:a16="http://schemas.microsoft.com/office/drawing/2014/main" id="{52E966E9-8DD3-3F03-5002-B356EF1B21B2}"/>
              </a:ext>
            </a:extLst>
          </p:cNvPr>
          <p:cNvSpPr>
            <a:spLocks noGrp="1"/>
          </p:cNvSpPr>
          <p:nvPr>
            <p:ph idx="1"/>
          </p:nvPr>
        </p:nvSpPr>
        <p:spPr>
          <a:xfrm>
            <a:off x="978877" y="1094105"/>
            <a:ext cx="5257800" cy="4351338"/>
          </a:xfrm>
        </p:spPr>
        <p:txBody>
          <a:bodyPr/>
          <a:lstStyle/>
          <a:p>
            <a:r>
              <a:rPr lang="ru-RU" b="1" dirty="0">
                <a:solidFill>
                  <a:schemeClr val="bg1"/>
                </a:solidFill>
              </a:rPr>
              <a:t>3. За характером заходу</a:t>
            </a:r>
          </a:p>
          <a:p>
            <a:r>
              <a:rPr lang="ru-RU" dirty="0" err="1">
                <a:solidFill>
                  <a:schemeClr val="bg1"/>
                </a:solidFill>
              </a:rPr>
              <a:t>урочисті</a:t>
            </a:r>
            <a:r>
              <a:rPr lang="ru-RU" dirty="0">
                <a:solidFill>
                  <a:schemeClr val="bg1"/>
                </a:solidFill>
              </a:rPr>
              <a:t> </a:t>
            </a:r>
            <a:r>
              <a:rPr lang="ru-RU" dirty="0" err="1">
                <a:solidFill>
                  <a:schemeClr val="bg1"/>
                </a:solidFill>
              </a:rPr>
              <a:t>події</a:t>
            </a:r>
            <a:r>
              <a:rPr lang="ru-RU" dirty="0">
                <a:solidFill>
                  <a:schemeClr val="bg1"/>
                </a:solidFill>
              </a:rPr>
              <a:t> (</a:t>
            </a:r>
            <a:r>
              <a:rPr lang="ru-RU" dirty="0" err="1">
                <a:solidFill>
                  <a:schemeClr val="bg1"/>
                </a:solidFill>
              </a:rPr>
              <a:t>весілля</a:t>
            </a:r>
            <a:r>
              <a:rPr lang="ru-RU" dirty="0">
                <a:solidFill>
                  <a:schemeClr val="bg1"/>
                </a:solidFill>
              </a:rPr>
              <a:t>, </a:t>
            </a:r>
            <a:r>
              <a:rPr lang="ru-RU" dirty="0" err="1">
                <a:solidFill>
                  <a:schemeClr val="bg1"/>
                </a:solidFill>
              </a:rPr>
              <a:t>ювілеї</a:t>
            </a:r>
            <a:r>
              <a:rPr lang="ru-RU" dirty="0">
                <a:solidFill>
                  <a:schemeClr val="bg1"/>
                </a:solidFill>
              </a:rPr>
              <a:t>);</a:t>
            </a:r>
          </a:p>
          <a:p>
            <a:r>
              <a:rPr lang="ru-RU" dirty="0" err="1">
                <a:solidFill>
                  <a:schemeClr val="bg1"/>
                </a:solidFill>
              </a:rPr>
              <a:t>ділові</a:t>
            </a:r>
            <a:r>
              <a:rPr lang="ru-RU" dirty="0">
                <a:solidFill>
                  <a:schemeClr val="bg1"/>
                </a:solidFill>
              </a:rPr>
              <a:t> заходи;</a:t>
            </a:r>
          </a:p>
          <a:p>
            <a:r>
              <a:rPr lang="ru-RU" dirty="0">
                <a:solidFill>
                  <a:schemeClr val="bg1"/>
                </a:solidFill>
              </a:rPr>
              <a:t>культурно-</a:t>
            </a:r>
            <a:r>
              <a:rPr lang="ru-RU" dirty="0" err="1">
                <a:solidFill>
                  <a:schemeClr val="bg1"/>
                </a:solidFill>
              </a:rPr>
              <a:t>розважальні</a:t>
            </a:r>
            <a:r>
              <a:rPr lang="ru-RU" dirty="0">
                <a:solidFill>
                  <a:schemeClr val="bg1"/>
                </a:solidFill>
              </a:rPr>
              <a:t> </a:t>
            </a:r>
            <a:r>
              <a:rPr lang="ru-RU" dirty="0" err="1">
                <a:solidFill>
                  <a:schemeClr val="bg1"/>
                </a:solidFill>
              </a:rPr>
              <a:t>події</a:t>
            </a:r>
            <a:r>
              <a:rPr lang="ru-RU" dirty="0">
                <a:solidFill>
                  <a:schemeClr val="bg1"/>
                </a:solidFill>
              </a:rPr>
              <a:t>;</a:t>
            </a:r>
          </a:p>
          <a:p>
            <a:r>
              <a:rPr lang="ru-RU" dirty="0" err="1">
                <a:solidFill>
                  <a:schemeClr val="bg1"/>
                </a:solidFill>
              </a:rPr>
              <a:t>соціальні</a:t>
            </a:r>
            <a:r>
              <a:rPr lang="ru-RU" dirty="0">
                <a:solidFill>
                  <a:schemeClr val="bg1"/>
                </a:solidFill>
              </a:rPr>
              <a:t> заходи.</a:t>
            </a:r>
          </a:p>
        </p:txBody>
      </p:sp>
      <p:pic>
        <p:nvPicPr>
          <p:cNvPr id="8" name="Рисунок 7" descr="Святкування весілля в Карпатах - організація неповторного заходу у горах  |Екокурорт IZKI">
            <a:extLst>
              <a:ext uri="{FF2B5EF4-FFF2-40B4-BE49-F238E27FC236}">
                <a16:creationId xmlns:a16="http://schemas.microsoft.com/office/drawing/2014/main" id="{E1D57859-E445-B4A1-063C-C4B53B5D891F}"/>
              </a:ext>
            </a:extLst>
          </p:cNvPr>
          <p:cNvPicPr>
            <a:picLocks noChangeAspect="1"/>
          </p:cNvPicPr>
          <p:nvPr/>
        </p:nvPicPr>
        <p:blipFill>
          <a:blip r:embed="rId3"/>
          <a:stretch>
            <a:fillRect/>
          </a:stretch>
        </p:blipFill>
        <p:spPr>
          <a:xfrm>
            <a:off x="6096000" y="1412557"/>
            <a:ext cx="5731779" cy="4104836"/>
          </a:xfrm>
          <a:prstGeom prst="rect">
            <a:avLst/>
          </a:prstGeom>
        </p:spPr>
      </p:pic>
    </p:spTree>
    <p:extLst>
      <p:ext uri="{BB962C8B-B14F-4D97-AF65-F5344CB8AC3E}">
        <p14:creationId xmlns:p14="http://schemas.microsoft.com/office/powerpoint/2010/main" val="4184631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AAF27-34BB-2EB5-8A48-5F6886B5F8D1}"/>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7C03E6F6-38D7-E4C4-C8A0-9AB170CA32C1}"/>
              </a:ext>
            </a:extLst>
          </p:cNvPr>
          <p:cNvPicPr>
            <a:picLocks noChangeAspect="1"/>
          </p:cNvPicPr>
          <p:nvPr/>
        </p:nvPicPr>
        <p:blipFill>
          <a:blip r:embed="rId2"/>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257620F1-A81F-55FA-57C2-299F713F4D09}"/>
              </a:ext>
            </a:extLst>
          </p:cNvPr>
          <p:cNvSpPr>
            <a:spLocks noGrp="1"/>
          </p:cNvSpPr>
          <p:nvPr>
            <p:ph type="title"/>
          </p:nvPr>
        </p:nvSpPr>
        <p:spPr>
          <a:xfrm>
            <a:off x="863991" y="81219"/>
            <a:ext cx="10515600" cy="1325563"/>
          </a:xfrm>
        </p:spPr>
        <p:txBody>
          <a:bodyPr/>
          <a:lstStyle/>
          <a:p>
            <a:r>
              <a:rPr lang="uk-UA" dirty="0">
                <a:solidFill>
                  <a:schemeClr val="bg1"/>
                </a:solidFill>
              </a:rPr>
              <a:t>Банкетне обслуговування</a:t>
            </a:r>
          </a:p>
        </p:txBody>
      </p:sp>
      <p:sp>
        <p:nvSpPr>
          <p:cNvPr id="3" name="Объект 2">
            <a:extLst>
              <a:ext uri="{FF2B5EF4-FFF2-40B4-BE49-F238E27FC236}">
                <a16:creationId xmlns:a16="http://schemas.microsoft.com/office/drawing/2014/main" id="{0FC242F2-BA2B-9F05-1903-C1B6E78C859B}"/>
              </a:ext>
            </a:extLst>
          </p:cNvPr>
          <p:cNvSpPr>
            <a:spLocks noGrp="1"/>
          </p:cNvSpPr>
          <p:nvPr>
            <p:ph idx="1"/>
          </p:nvPr>
        </p:nvSpPr>
        <p:spPr>
          <a:xfrm>
            <a:off x="711591" y="1253331"/>
            <a:ext cx="10782886" cy="4351338"/>
          </a:xfrm>
        </p:spPr>
        <p:txBody>
          <a:bodyPr/>
          <a:lstStyle/>
          <a:p>
            <a:pPr marL="0" indent="0">
              <a:buNone/>
            </a:pPr>
            <a:r>
              <a:rPr lang="ru-RU" b="1" dirty="0" err="1">
                <a:solidFill>
                  <a:schemeClr val="bg1"/>
                </a:solidFill>
              </a:rPr>
              <a:t>Банкетне</a:t>
            </a:r>
            <a:r>
              <a:rPr lang="ru-RU" b="1" dirty="0">
                <a:solidFill>
                  <a:schemeClr val="bg1"/>
                </a:solidFill>
              </a:rPr>
              <a:t> </a:t>
            </a:r>
            <a:r>
              <a:rPr lang="ru-RU" b="1" dirty="0" err="1">
                <a:solidFill>
                  <a:schemeClr val="bg1"/>
                </a:solidFill>
              </a:rPr>
              <a:t>обслуговування</a:t>
            </a:r>
            <a:r>
              <a:rPr lang="ru-RU" dirty="0">
                <a:solidFill>
                  <a:schemeClr val="bg1"/>
                </a:solidFill>
              </a:rPr>
              <a:t> — </a:t>
            </a:r>
            <a:r>
              <a:rPr lang="ru-RU" dirty="0" err="1">
                <a:solidFill>
                  <a:schemeClr val="bg1"/>
                </a:solidFill>
              </a:rPr>
              <a:t>це</a:t>
            </a:r>
            <a:r>
              <a:rPr lang="ru-RU" dirty="0">
                <a:solidFill>
                  <a:schemeClr val="bg1"/>
                </a:solidFill>
              </a:rPr>
              <a:t> </a:t>
            </a:r>
            <a:r>
              <a:rPr lang="ru-RU" dirty="0" err="1">
                <a:solidFill>
                  <a:schemeClr val="bg1"/>
                </a:solidFill>
              </a:rPr>
              <a:t>організоване</a:t>
            </a:r>
            <a:r>
              <a:rPr lang="ru-RU" dirty="0">
                <a:solidFill>
                  <a:schemeClr val="bg1"/>
                </a:solidFill>
              </a:rPr>
              <a:t> </a:t>
            </a:r>
            <a:r>
              <a:rPr lang="ru-RU" dirty="0" err="1">
                <a:solidFill>
                  <a:schemeClr val="bg1"/>
                </a:solidFill>
              </a:rPr>
              <a:t>обслуговування</a:t>
            </a:r>
            <a:r>
              <a:rPr lang="ru-RU" dirty="0">
                <a:solidFill>
                  <a:schemeClr val="bg1"/>
                </a:solidFill>
              </a:rPr>
              <a:t> групи гостей з </a:t>
            </a:r>
            <a:r>
              <a:rPr lang="ru-RU" dirty="0" err="1">
                <a:solidFill>
                  <a:schemeClr val="bg1"/>
                </a:solidFill>
              </a:rPr>
              <a:t>нагоди</a:t>
            </a:r>
            <a:r>
              <a:rPr lang="ru-RU" dirty="0">
                <a:solidFill>
                  <a:schemeClr val="bg1"/>
                </a:solidFill>
              </a:rPr>
              <a:t> </a:t>
            </a:r>
            <a:r>
              <a:rPr lang="ru-RU" dirty="0" err="1">
                <a:solidFill>
                  <a:schemeClr val="bg1"/>
                </a:solidFill>
              </a:rPr>
              <a:t>урочистої</a:t>
            </a:r>
            <a:r>
              <a:rPr lang="ru-RU" dirty="0">
                <a:solidFill>
                  <a:schemeClr val="bg1"/>
                </a:solidFill>
              </a:rPr>
              <a:t> </a:t>
            </a:r>
            <a:r>
              <a:rPr lang="ru-RU" dirty="0" err="1">
                <a:solidFill>
                  <a:schemeClr val="bg1"/>
                </a:solidFill>
              </a:rPr>
              <a:t>події</a:t>
            </a:r>
            <a:r>
              <a:rPr lang="ru-RU" dirty="0">
                <a:solidFill>
                  <a:schemeClr val="bg1"/>
                </a:solidFill>
              </a:rPr>
              <a:t>. </a:t>
            </a:r>
            <a:r>
              <a:rPr lang="ru-RU" dirty="0" err="1">
                <a:solidFill>
                  <a:schemeClr val="bg1"/>
                </a:solidFill>
              </a:rPr>
              <a:t>Банкетне</a:t>
            </a:r>
            <a:r>
              <a:rPr lang="ru-RU" dirty="0">
                <a:solidFill>
                  <a:schemeClr val="bg1"/>
                </a:solidFill>
              </a:rPr>
              <a:t> </a:t>
            </a:r>
            <a:r>
              <a:rPr lang="ru-RU" dirty="0" err="1">
                <a:solidFill>
                  <a:schemeClr val="bg1"/>
                </a:solidFill>
              </a:rPr>
              <a:t>обслуговування</a:t>
            </a:r>
            <a:r>
              <a:rPr lang="ru-RU" dirty="0">
                <a:solidFill>
                  <a:schemeClr val="bg1"/>
                </a:solidFill>
              </a:rPr>
              <a:t> є </a:t>
            </a:r>
            <a:r>
              <a:rPr lang="ru-RU" dirty="0" err="1">
                <a:solidFill>
                  <a:schemeClr val="bg1"/>
                </a:solidFill>
              </a:rPr>
              <a:t>найбільш</a:t>
            </a:r>
            <a:r>
              <a:rPr lang="ru-RU" dirty="0">
                <a:solidFill>
                  <a:schemeClr val="bg1"/>
                </a:solidFill>
              </a:rPr>
              <a:t> </a:t>
            </a:r>
            <a:r>
              <a:rPr lang="ru-RU" dirty="0" err="1">
                <a:solidFill>
                  <a:schemeClr val="bg1"/>
                </a:solidFill>
              </a:rPr>
              <a:t>поширеним</a:t>
            </a:r>
            <a:r>
              <a:rPr lang="ru-RU" dirty="0">
                <a:solidFill>
                  <a:schemeClr val="bg1"/>
                </a:solidFill>
              </a:rPr>
              <a:t> </a:t>
            </a:r>
            <a:r>
              <a:rPr lang="ru-RU" dirty="0" err="1">
                <a:solidFill>
                  <a:schemeClr val="bg1"/>
                </a:solidFill>
              </a:rPr>
              <a:t>спеціалізованим</a:t>
            </a:r>
            <a:r>
              <a:rPr lang="ru-RU" dirty="0">
                <a:solidFill>
                  <a:schemeClr val="bg1"/>
                </a:solidFill>
              </a:rPr>
              <a:t> видом </a:t>
            </a:r>
            <a:r>
              <a:rPr lang="ru-RU" dirty="0" err="1">
                <a:solidFill>
                  <a:schemeClr val="bg1"/>
                </a:solidFill>
              </a:rPr>
              <a:t>сервісу</a:t>
            </a:r>
            <a:r>
              <a:rPr lang="ru-RU" dirty="0">
                <a:solidFill>
                  <a:schemeClr val="bg1"/>
                </a:solidFill>
              </a:rPr>
              <a:t>.</a:t>
            </a:r>
            <a:endParaRPr lang="uk-UA" dirty="0">
              <a:solidFill>
                <a:schemeClr val="bg1"/>
              </a:solidFill>
            </a:endParaRPr>
          </a:p>
        </p:txBody>
      </p:sp>
      <p:sp>
        <p:nvSpPr>
          <p:cNvPr id="6" name="Объект 2">
            <a:extLst>
              <a:ext uri="{FF2B5EF4-FFF2-40B4-BE49-F238E27FC236}">
                <a16:creationId xmlns:a16="http://schemas.microsoft.com/office/drawing/2014/main" id="{AA9FEF8D-163B-778E-1BDD-011C1D561519}"/>
              </a:ext>
            </a:extLst>
          </p:cNvPr>
          <p:cNvSpPr txBox="1">
            <a:spLocks/>
          </p:cNvSpPr>
          <p:nvPr/>
        </p:nvSpPr>
        <p:spPr>
          <a:xfrm>
            <a:off x="863991" y="2741332"/>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b="1" dirty="0" err="1">
                <a:solidFill>
                  <a:schemeClr val="bg1"/>
                </a:solidFill>
              </a:rPr>
              <a:t>Види</a:t>
            </a:r>
            <a:r>
              <a:rPr lang="ru-RU" b="1" dirty="0">
                <a:solidFill>
                  <a:schemeClr val="bg1"/>
                </a:solidFill>
              </a:rPr>
              <a:t> </a:t>
            </a:r>
            <a:r>
              <a:rPr lang="ru-RU" b="1" dirty="0" err="1">
                <a:solidFill>
                  <a:schemeClr val="bg1"/>
                </a:solidFill>
              </a:rPr>
              <a:t>банкетів</a:t>
            </a:r>
            <a:r>
              <a:rPr lang="ru-RU" b="1" dirty="0">
                <a:solidFill>
                  <a:schemeClr val="bg1"/>
                </a:solidFill>
              </a:rPr>
              <a:t>:</a:t>
            </a:r>
          </a:p>
          <a:p>
            <a:r>
              <a:rPr lang="ru-RU" dirty="0">
                <a:solidFill>
                  <a:schemeClr val="bg1"/>
                </a:solidFill>
              </a:rPr>
              <a:t>Банкет з </a:t>
            </a:r>
            <a:r>
              <a:rPr lang="ru-RU" dirty="0" err="1">
                <a:solidFill>
                  <a:schemeClr val="bg1"/>
                </a:solidFill>
              </a:rPr>
              <a:t>повним</a:t>
            </a:r>
            <a:r>
              <a:rPr lang="ru-RU" dirty="0">
                <a:solidFill>
                  <a:schemeClr val="bg1"/>
                </a:solidFill>
              </a:rPr>
              <a:t> </a:t>
            </a:r>
            <a:r>
              <a:rPr lang="ru-RU" dirty="0" err="1">
                <a:solidFill>
                  <a:schemeClr val="bg1"/>
                </a:solidFill>
              </a:rPr>
              <a:t>обслуговуванням</a:t>
            </a:r>
            <a:r>
              <a:rPr lang="ru-RU" dirty="0">
                <a:solidFill>
                  <a:schemeClr val="bg1"/>
                </a:solidFill>
              </a:rPr>
              <a:t> </a:t>
            </a:r>
            <a:r>
              <a:rPr lang="ru-RU" dirty="0" err="1">
                <a:solidFill>
                  <a:schemeClr val="bg1"/>
                </a:solidFill>
              </a:rPr>
              <a:t>офіціантами</a:t>
            </a:r>
            <a:endParaRPr lang="ru-RU" dirty="0">
              <a:solidFill>
                <a:schemeClr val="bg1"/>
              </a:solidFill>
            </a:endParaRPr>
          </a:p>
          <a:p>
            <a:r>
              <a:rPr lang="ru-RU" dirty="0">
                <a:solidFill>
                  <a:schemeClr val="bg1"/>
                </a:solidFill>
              </a:rPr>
              <a:t>Банкет </a:t>
            </a:r>
            <a:r>
              <a:rPr lang="ru-RU" dirty="0" err="1">
                <a:solidFill>
                  <a:schemeClr val="bg1"/>
                </a:solidFill>
              </a:rPr>
              <a:t>із</a:t>
            </a:r>
            <a:r>
              <a:rPr lang="ru-RU" dirty="0">
                <a:solidFill>
                  <a:schemeClr val="bg1"/>
                </a:solidFill>
              </a:rPr>
              <a:t> </a:t>
            </a:r>
            <a:r>
              <a:rPr lang="ru-RU" dirty="0" err="1">
                <a:solidFill>
                  <a:schemeClr val="bg1"/>
                </a:solidFill>
              </a:rPr>
              <a:t>частковим</a:t>
            </a:r>
            <a:r>
              <a:rPr lang="ru-RU" dirty="0">
                <a:solidFill>
                  <a:schemeClr val="bg1"/>
                </a:solidFill>
              </a:rPr>
              <a:t> </a:t>
            </a:r>
            <a:r>
              <a:rPr lang="ru-RU" dirty="0" err="1">
                <a:solidFill>
                  <a:schemeClr val="bg1"/>
                </a:solidFill>
              </a:rPr>
              <a:t>обслуговуванням</a:t>
            </a:r>
            <a:endParaRPr lang="ru-RU" dirty="0">
              <a:solidFill>
                <a:schemeClr val="bg1"/>
              </a:solidFill>
            </a:endParaRPr>
          </a:p>
          <a:p>
            <a:r>
              <a:rPr lang="ru-RU" dirty="0">
                <a:solidFill>
                  <a:schemeClr val="bg1"/>
                </a:solidFill>
              </a:rPr>
              <a:t>Банкет-фуршет</a:t>
            </a:r>
          </a:p>
          <a:p>
            <a:r>
              <a:rPr lang="ru-RU" dirty="0">
                <a:solidFill>
                  <a:schemeClr val="bg1"/>
                </a:solidFill>
              </a:rPr>
              <a:t>Банкет-коктейль</a:t>
            </a:r>
          </a:p>
          <a:p>
            <a:r>
              <a:rPr lang="ru-RU" dirty="0" err="1">
                <a:solidFill>
                  <a:schemeClr val="bg1"/>
                </a:solidFill>
              </a:rPr>
              <a:t>Комбінований</a:t>
            </a:r>
            <a:r>
              <a:rPr lang="ru-RU" dirty="0">
                <a:solidFill>
                  <a:schemeClr val="bg1"/>
                </a:solidFill>
              </a:rPr>
              <a:t> банкет</a:t>
            </a:r>
          </a:p>
        </p:txBody>
      </p:sp>
      <p:sp>
        <p:nvSpPr>
          <p:cNvPr id="7" name="Объект 2">
            <a:extLst>
              <a:ext uri="{FF2B5EF4-FFF2-40B4-BE49-F238E27FC236}">
                <a16:creationId xmlns:a16="http://schemas.microsoft.com/office/drawing/2014/main" id="{76D25809-762C-D7C2-5523-5D047D092483}"/>
              </a:ext>
            </a:extLst>
          </p:cNvPr>
          <p:cNvSpPr txBox="1">
            <a:spLocks/>
          </p:cNvSpPr>
          <p:nvPr/>
        </p:nvSpPr>
        <p:spPr>
          <a:xfrm>
            <a:off x="6121791" y="2905664"/>
            <a:ext cx="537268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b="1" dirty="0">
                <a:solidFill>
                  <a:schemeClr val="bg1"/>
                </a:solidFill>
              </a:rPr>
              <a:t>Етапи організації банкету:</a:t>
            </a:r>
          </a:p>
          <a:p>
            <a:r>
              <a:rPr lang="uk-UA" dirty="0">
                <a:solidFill>
                  <a:schemeClr val="bg1"/>
                </a:solidFill>
              </a:rPr>
              <a:t>прийом замовлення;</a:t>
            </a:r>
          </a:p>
          <a:p>
            <a:r>
              <a:rPr lang="uk-UA" dirty="0">
                <a:solidFill>
                  <a:schemeClr val="bg1"/>
                </a:solidFill>
              </a:rPr>
              <a:t>узгодження меню;</a:t>
            </a:r>
          </a:p>
          <a:p>
            <a:r>
              <a:rPr lang="uk-UA" dirty="0">
                <a:solidFill>
                  <a:schemeClr val="bg1"/>
                </a:solidFill>
              </a:rPr>
              <a:t>планування розсадки гостей;</a:t>
            </a:r>
          </a:p>
          <a:p>
            <a:r>
              <a:rPr lang="uk-UA" dirty="0">
                <a:solidFill>
                  <a:schemeClr val="bg1"/>
                </a:solidFill>
              </a:rPr>
              <a:t>підбір персоналу;</a:t>
            </a:r>
          </a:p>
          <a:p>
            <a:r>
              <a:rPr lang="uk-UA" dirty="0">
                <a:solidFill>
                  <a:schemeClr val="bg1"/>
                </a:solidFill>
              </a:rPr>
              <a:t>підготовка залу;</a:t>
            </a:r>
          </a:p>
          <a:p>
            <a:r>
              <a:rPr lang="uk-UA" dirty="0">
                <a:solidFill>
                  <a:schemeClr val="bg1"/>
                </a:solidFill>
              </a:rPr>
              <a:t>безпосереднє обслуговування.</a:t>
            </a:r>
            <a:endParaRPr lang="uk-UA" dirty="0"/>
          </a:p>
        </p:txBody>
      </p:sp>
    </p:spTree>
    <p:extLst>
      <p:ext uri="{BB962C8B-B14F-4D97-AF65-F5344CB8AC3E}">
        <p14:creationId xmlns:p14="http://schemas.microsoft.com/office/powerpoint/2010/main" val="2921091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AA1E3-9F53-448E-0C89-1619CAE610D0}"/>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60E54A56-AFEC-A7E7-74FE-48373CFC01FD}"/>
              </a:ext>
            </a:extLst>
          </p:cNvPr>
          <p:cNvPicPr>
            <a:picLocks noChangeAspect="1"/>
          </p:cNvPicPr>
          <p:nvPr/>
        </p:nvPicPr>
        <p:blipFill>
          <a:blip r:embed="rId2"/>
          <a:stretch>
            <a:fillRect/>
          </a:stretch>
        </p:blipFill>
        <p:spPr>
          <a:xfrm>
            <a:off x="0" y="0"/>
            <a:ext cx="12192000" cy="6858000"/>
          </a:xfrm>
          <a:prstGeom prst="rect">
            <a:avLst/>
          </a:prstGeom>
        </p:spPr>
      </p:pic>
      <p:sp>
        <p:nvSpPr>
          <p:cNvPr id="3" name="Объект 2">
            <a:extLst>
              <a:ext uri="{FF2B5EF4-FFF2-40B4-BE49-F238E27FC236}">
                <a16:creationId xmlns:a16="http://schemas.microsoft.com/office/drawing/2014/main" id="{98DC67F6-CBC9-15BF-1A43-C4BB678170D0}"/>
              </a:ext>
            </a:extLst>
          </p:cNvPr>
          <p:cNvSpPr>
            <a:spLocks noGrp="1"/>
          </p:cNvSpPr>
          <p:nvPr>
            <p:ph idx="1"/>
          </p:nvPr>
        </p:nvSpPr>
        <p:spPr>
          <a:xfrm>
            <a:off x="1021080" y="390720"/>
            <a:ext cx="10514428" cy="4351338"/>
          </a:xfrm>
        </p:spPr>
        <p:txBody>
          <a:bodyPr/>
          <a:lstStyle/>
          <a:p>
            <a:pPr marL="0" indent="0">
              <a:buNone/>
            </a:pPr>
            <a:r>
              <a:rPr lang="ru-RU" dirty="0" err="1">
                <a:solidFill>
                  <a:schemeClr val="bg1"/>
                </a:solidFill>
              </a:rPr>
              <a:t>Особлива</a:t>
            </a:r>
            <a:r>
              <a:rPr lang="ru-RU" dirty="0">
                <a:solidFill>
                  <a:schemeClr val="bg1"/>
                </a:solidFill>
              </a:rPr>
              <a:t> </a:t>
            </a:r>
            <a:r>
              <a:rPr lang="ru-RU" dirty="0" err="1">
                <a:solidFill>
                  <a:schemeClr val="bg1"/>
                </a:solidFill>
              </a:rPr>
              <a:t>увага</a:t>
            </a:r>
            <a:r>
              <a:rPr lang="ru-RU" dirty="0">
                <a:solidFill>
                  <a:schemeClr val="bg1"/>
                </a:solidFill>
              </a:rPr>
              <a:t> </a:t>
            </a:r>
            <a:r>
              <a:rPr lang="ru-RU" dirty="0" err="1">
                <a:solidFill>
                  <a:schemeClr val="bg1"/>
                </a:solidFill>
              </a:rPr>
              <a:t>приділяється</a:t>
            </a:r>
            <a:r>
              <a:rPr lang="ru-RU" dirty="0">
                <a:solidFill>
                  <a:schemeClr val="bg1"/>
                </a:solidFill>
              </a:rPr>
              <a:t> </a:t>
            </a:r>
            <a:r>
              <a:rPr lang="ru-RU" b="1" dirty="0" err="1">
                <a:solidFill>
                  <a:schemeClr val="bg1"/>
                </a:solidFill>
              </a:rPr>
              <a:t>етикету</a:t>
            </a:r>
            <a:r>
              <a:rPr lang="ru-RU" dirty="0">
                <a:solidFill>
                  <a:schemeClr val="bg1"/>
                </a:solidFill>
              </a:rPr>
              <a:t>, </a:t>
            </a:r>
            <a:r>
              <a:rPr lang="ru-RU" dirty="0" err="1">
                <a:solidFill>
                  <a:schemeClr val="bg1"/>
                </a:solidFill>
              </a:rPr>
              <a:t>синхронності</a:t>
            </a:r>
            <a:r>
              <a:rPr lang="ru-RU" dirty="0">
                <a:solidFill>
                  <a:schemeClr val="bg1"/>
                </a:solidFill>
              </a:rPr>
              <a:t> </a:t>
            </a:r>
            <a:r>
              <a:rPr lang="ru-RU" dirty="0" err="1">
                <a:solidFill>
                  <a:schemeClr val="bg1"/>
                </a:solidFill>
              </a:rPr>
              <a:t>подачі</a:t>
            </a:r>
            <a:r>
              <a:rPr lang="ru-RU" dirty="0">
                <a:solidFill>
                  <a:schemeClr val="bg1"/>
                </a:solidFill>
              </a:rPr>
              <a:t> </a:t>
            </a:r>
            <a:r>
              <a:rPr lang="ru-RU" dirty="0" err="1">
                <a:solidFill>
                  <a:schemeClr val="bg1"/>
                </a:solidFill>
              </a:rPr>
              <a:t>страв</a:t>
            </a:r>
            <a:r>
              <a:rPr lang="ru-RU" dirty="0">
                <a:solidFill>
                  <a:schemeClr val="bg1"/>
                </a:solidFill>
              </a:rPr>
              <a:t>, </a:t>
            </a:r>
            <a:r>
              <a:rPr lang="ru-RU" dirty="0" err="1">
                <a:solidFill>
                  <a:schemeClr val="bg1"/>
                </a:solidFill>
              </a:rPr>
              <a:t>зовнішньому</a:t>
            </a:r>
            <a:r>
              <a:rPr lang="ru-RU" dirty="0">
                <a:solidFill>
                  <a:schemeClr val="bg1"/>
                </a:solidFill>
              </a:rPr>
              <a:t> </a:t>
            </a:r>
            <a:r>
              <a:rPr lang="ru-RU" dirty="0" err="1">
                <a:solidFill>
                  <a:schemeClr val="bg1"/>
                </a:solidFill>
              </a:rPr>
              <a:t>вигляду</a:t>
            </a:r>
            <a:r>
              <a:rPr lang="ru-RU" dirty="0">
                <a:solidFill>
                  <a:schemeClr val="bg1"/>
                </a:solidFill>
              </a:rPr>
              <a:t> персоналу та </a:t>
            </a:r>
            <a:r>
              <a:rPr lang="ru-RU" dirty="0" err="1">
                <a:solidFill>
                  <a:schemeClr val="bg1"/>
                </a:solidFill>
              </a:rPr>
              <a:t>культурі</a:t>
            </a:r>
            <a:r>
              <a:rPr lang="ru-RU" dirty="0">
                <a:solidFill>
                  <a:schemeClr val="bg1"/>
                </a:solidFill>
              </a:rPr>
              <a:t> </a:t>
            </a:r>
            <a:r>
              <a:rPr lang="ru-RU" dirty="0" err="1">
                <a:solidFill>
                  <a:schemeClr val="bg1"/>
                </a:solidFill>
              </a:rPr>
              <a:t>спілкування</a:t>
            </a:r>
            <a:r>
              <a:rPr lang="ru-RU" dirty="0">
                <a:solidFill>
                  <a:schemeClr val="bg1"/>
                </a:solidFill>
              </a:rPr>
              <a:t>.</a:t>
            </a:r>
          </a:p>
        </p:txBody>
      </p:sp>
      <p:pic>
        <p:nvPicPr>
          <p:cNvPr id="2" name="Рисунок 1" descr="Кейтеринг банкет-фуршет недорого - организация фуршетов банкетов в Киеве |  Upbeat Catering">
            <a:extLst>
              <a:ext uri="{FF2B5EF4-FFF2-40B4-BE49-F238E27FC236}">
                <a16:creationId xmlns:a16="http://schemas.microsoft.com/office/drawing/2014/main" id="{EEFF7A89-AA2E-28D2-58CF-926438376E66}"/>
              </a:ext>
            </a:extLst>
          </p:cNvPr>
          <p:cNvPicPr>
            <a:picLocks noChangeAspect="1"/>
          </p:cNvPicPr>
          <p:nvPr/>
        </p:nvPicPr>
        <p:blipFill>
          <a:blip r:embed="rId3"/>
          <a:stretch>
            <a:fillRect/>
          </a:stretch>
        </p:blipFill>
        <p:spPr>
          <a:xfrm>
            <a:off x="364588" y="1789210"/>
            <a:ext cx="5801784" cy="4351338"/>
          </a:xfrm>
          <a:prstGeom prst="rect">
            <a:avLst/>
          </a:prstGeom>
        </p:spPr>
      </p:pic>
      <p:pic>
        <p:nvPicPr>
          <p:cNvPr id="5" name="Рисунок 4" descr="Банкет-коктейль, фуршет: общие черты и отличия мероприятий">
            <a:extLst>
              <a:ext uri="{FF2B5EF4-FFF2-40B4-BE49-F238E27FC236}">
                <a16:creationId xmlns:a16="http://schemas.microsoft.com/office/drawing/2014/main" id="{F29E39D8-983C-BCEA-EC88-4BB848D7E496}"/>
              </a:ext>
            </a:extLst>
          </p:cNvPr>
          <p:cNvPicPr>
            <a:picLocks noChangeAspect="1"/>
          </p:cNvPicPr>
          <p:nvPr/>
        </p:nvPicPr>
        <p:blipFill>
          <a:blip r:embed="rId4"/>
          <a:stretch>
            <a:fillRect/>
          </a:stretch>
        </p:blipFill>
        <p:spPr>
          <a:xfrm>
            <a:off x="6391086" y="2250831"/>
            <a:ext cx="5436326" cy="3376245"/>
          </a:xfrm>
          <a:prstGeom prst="rect">
            <a:avLst/>
          </a:prstGeom>
        </p:spPr>
      </p:pic>
    </p:spTree>
    <p:extLst>
      <p:ext uri="{BB962C8B-B14F-4D97-AF65-F5344CB8AC3E}">
        <p14:creationId xmlns:p14="http://schemas.microsoft.com/office/powerpoint/2010/main" val="2252548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2E775-31C6-5661-879D-657D98E2173E}"/>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BC144618-B46B-CDE8-D284-3DED686F780E}"/>
              </a:ext>
            </a:extLst>
          </p:cNvPr>
          <p:cNvPicPr>
            <a:picLocks noChangeAspect="1"/>
          </p:cNvPicPr>
          <p:nvPr/>
        </p:nvPicPr>
        <p:blipFill>
          <a:blip r:embed="rId2"/>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C41F9E06-93B6-166D-5B67-F4E98E69FE12}"/>
              </a:ext>
            </a:extLst>
          </p:cNvPr>
          <p:cNvSpPr>
            <a:spLocks noGrp="1"/>
          </p:cNvSpPr>
          <p:nvPr>
            <p:ph type="title"/>
          </p:nvPr>
        </p:nvSpPr>
        <p:spPr>
          <a:xfrm>
            <a:off x="1386840" y="125975"/>
            <a:ext cx="10515600" cy="1325563"/>
          </a:xfrm>
        </p:spPr>
        <p:txBody>
          <a:bodyPr/>
          <a:lstStyle/>
          <a:p>
            <a:r>
              <a:rPr lang="ru-RU">
                <a:solidFill>
                  <a:schemeClr val="bg1"/>
                </a:solidFill>
              </a:rPr>
              <a:t>Кейтеринг</a:t>
            </a:r>
            <a:endParaRPr lang="uk-UA" dirty="0">
              <a:solidFill>
                <a:schemeClr val="bg1"/>
              </a:solidFill>
            </a:endParaRPr>
          </a:p>
        </p:txBody>
      </p:sp>
      <p:sp>
        <p:nvSpPr>
          <p:cNvPr id="3" name="Объект 2">
            <a:extLst>
              <a:ext uri="{FF2B5EF4-FFF2-40B4-BE49-F238E27FC236}">
                <a16:creationId xmlns:a16="http://schemas.microsoft.com/office/drawing/2014/main" id="{6832D1A0-87E0-229B-2E5F-A9D987879DE0}"/>
              </a:ext>
            </a:extLst>
          </p:cNvPr>
          <p:cNvSpPr>
            <a:spLocks noGrp="1"/>
          </p:cNvSpPr>
          <p:nvPr>
            <p:ph idx="1"/>
          </p:nvPr>
        </p:nvSpPr>
        <p:spPr>
          <a:xfrm>
            <a:off x="1000564" y="1451538"/>
            <a:ext cx="10190871" cy="4351338"/>
          </a:xfrm>
        </p:spPr>
        <p:txBody>
          <a:bodyPr/>
          <a:lstStyle/>
          <a:p>
            <a:pPr marL="0" indent="0">
              <a:buNone/>
            </a:pPr>
            <a:r>
              <a:rPr lang="ru-RU" b="1" dirty="0">
                <a:solidFill>
                  <a:schemeClr val="bg1"/>
                </a:solidFill>
              </a:rPr>
              <a:t>Кейтеринг — </a:t>
            </a:r>
            <a:r>
              <a:rPr lang="ru-RU" b="1" dirty="0" err="1">
                <a:solidFill>
                  <a:schemeClr val="bg1"/>
                </a:solidFill>
              </a:rPr>
              <a:t>це</a:t>
            </a:r>
            <a:r>
              <a:rPr lang="ru-RU" b="1" dirty="0">
                <a:solidFill>
                  <a:schemeClr val="bg1"/>
                </a:solidFill>
              </a:rPr>
              <a:t> форма </a:t>
            </a:r>
            <a:r>
              <a:rPr lang="ru-RU" b="1" dirty="0" err="1">
                <a:solidFill>
                  <a:schemeClr val="bg1"/>
                </a:solidFill>
              </a:rPr>
              <a:t>спеціалізованого</a:t>
            </a:r>
            <a:r>
              <a:rPr lang="ru-RU" b="1" dirty="0">
                <a:solidFill>
                  <a:schemeClr val="bg1"/>
                </a:solidFill>
              </a:rPr>
              <a:t> </a:t>
            </a:r>
            <a:r>
              <a:rPr lang="ru-RU" b="1" dirty="0" err="1">
                <a:solidFill>
                  <a:schemeClr val="bg1"/>
                </a:solidFill>
              </a:rPr>
              <a:t>обслуговування</a:t>
            </a:r>
            <a:r>
              <a:rPr lang="ru-RU" b="1" dirty="0">
                <a:solidFill>
                  <a:schemeClr val="bg1"/>
                </a:solidFill>
              </a:rPr>
              <a:t>, </a:t>
            </a:r>
            <a:r>
              <a:rPr lang="ru-RU" b="1" dirty="0" err="1">
                <a:solidFill>
                  <a:schemeClr val="bg1"/>
                </a:solidFill>
              </a:rPr>
              <a:t>що</a:t>
            </a:r>
            <a:r>
              <a:rPr lang="ru-RU" b="1" dirty="0">
                <a:solidFill>
                  <a:schemeClr val="bg1"/>
                </a:solidFill>
              </a:rPr>
              <a:t> </a:t>
            </a:r>
            <a:r>
              <a:rPr lang="ru-RU" b="1" dirty="0" err="1">
                <a:solidFill>
                  <a:schemeClr val="bg1"/>
                </a:solidFill>
              </a:rPr>
              <a:t>передбачає</a:t>
            </a:r>
            <a:r>
              <a:rPr lang="ru-RU" b="1" dirty="0">
                <a:solidFill>
                  <a:schemeClr val="bg1"/>
                </a:solidFill>
              </a:rPr>
              <a:t> </a:t>
            </a:r>
            <a:r>
              <a:rPr lang="ru-RU" b="1" dirty="0" err="1">
                <a:solidFill>
                  <a:schemeClr val="bg1"/>
                </a:solidFill>
              </a:rPr>
              <a:t>організацію</a:t>
            </a:r>
            <a:r>
              <a:rPr lang="ru-RU" b="1" dirty="0">
                <a:solidFill>
                  <a:schemeClr val="bg1"/>
                </a:solidFill>
              </a:rPr>
              <a:t> </a:t>
            </a:r>
            <a:r>
              <a:rPr lang="ru-RU" b="1" dirty="0" err="1">
                <a:solidFill>
                  <a:schemeClr val="bg1"/>
                </a:solidFill>
              </a:rPr>
              <a:t>харчування</a:t>
            </a:r>
            <a:r>
              <a:rPr lang="ru-RU" b="1" dirty="0">
                <a:solidFill>
                  <a:schemeClr val="bg1"/>
                </a:solidFill>
              </a:rPr>
              <a:t> та </a:t>
            </a:r>
            <a:r>
              <a:rPr lang="ru-RU" b="1" dirty="0" err="1">
                <a:solidFill>
                  <a:schemeClr val="bg1"/>
                </a:solidFill>
              </a:rPr>
              <a:t>сервісу</a:t>
            </a:r>
            <a:r>
              <a:rPr lang="ru-RU" b="1" dirty="0">
                <a:solidFill>
                  <a:schemeClr val="bg1"/>
                </a:solidFill>
              </a:rPr>
              <a:t> поза межами </a:t>
            </a:r>
            <a:r>
              <a:rPr lang="ru-RU" b="1" dirty="0" err="1">
                <a:solidFill>
                  <a:schemeClr val="bg1"/>
                </a:solidFill>
              </a:rPr>
              <a:t>стаціонарного</a:t>
            </a:r>
            <a:r>
              <a:rPr lang="ru-RU" b="1" dirty="0">
                <a:solidFill>
                  <a:schemeClr val="bg1"/>
                </a:solidFill>
              </a:rPr>
              <a:t> ресторану.</a:t>
            </a:r>
            <a:endParaRPr lang="uk-UA" dirty="0"/>
          </a:p>
        </p:txBody>
      </p:sp>
      <p:pic>
        <p:nvPicPr>
          <p:cNvPr id="6" name="Рисунок 5" descr="Кейтеринг в г.Запорожье. Выездной ресторан на заказ и цена">
            <a:extLst>
              <a:ext uri="{FF2B5EF4-FFF2-40B4-BE49-F238E27FC236}">
                <a16:creationId xmlns:a16="http://schemas.microsoft.com/office/drawing/2014/main" id="{59E48C73-8499-2301-2181-1D8DA9B17522}"/>
              </a:ext>
            </a:extLst>
          </p:cNvPr>
          <p:cNvPicPr>
            <a:picLocks noChangeAspect="1"/>
          </p:cNvPicPr>
          <p:nvPr/>
        </p:nvPicPr>
        <p:blipFill>
          <a:blip r:embed="rId3"/>
          <a:stretch>
            <a:fillRect/>
          </a:stretch>
        </p:blipFill>
        <p:spPr>
          <a:xfrm>
            <a:off x="6095999" y="2777101"/>
            <a:ext cx="5415402" cy="3610268"/>
          </a:xfrm>
          <a:prstGeom prst="rect">
            <a:avLst/>
          </a:prstGeom>
        </p:spPr>
      </p:pic>
      <p:pic>
        <p:nvPicPr>
          <p:cNvPr id="7" name="Рисунок 6" descr="Сезонный кейтеринг: в чем заключаются его особенности?">
            <a:extLst>
              <a:ext uri="{FF2B5EF4-FFF2-40B4-BE49-F238E27FC236}">
                <a16:creationId xmlns:a16="http://schemas.microsoft.com/office/drawing/2014/main" id="{0D7D9D21-1B07-FFCC-8B49-CCA818D01A89}"/>
              </a:ext>
            </a:extLst>
          </p:cNvPr>
          <p:cNvPicPr>
            <a:picLocks noChangeAspect="1"/>
          </p:cNvPicPr>
          <p:nvPr/>
        </p:nvPicPr>
        <p:blipFill>
          <a:blip r:embed="rId4"/>
          <a:stretch>
            <a:fillRect/>
          </a:stretch>
        </p:blipFill>
        <p:spPr>
          <a:xfrm>
            <a:off x="1386840" y="2903076"/>
            <a:ext cx="3495271" cy="3495271"/>
          </a:xfrm>
          <a:prstGeom prst="rect">
            <a:avLst/>
          </a:prstGeom>
        </p:spPr>
      </p:pic>
    </p:spTree>
    <p:extLst>
      <p:ext uri="{BB962C8B-B14F-4D97-AF65-F5344CB8AC3E}">
        <p14:creationId xmlns:p14="http://schemas.microsoft.com/office/powerpoint/2010/main" val="2259696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C4266-0454-05EC-9024-6481B86CB030}"/>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9BB7B260-072D-63B9-7DF4-418AF8B80F99}"/>
              </a:ext>
            </a:extLst>
          </p:cNvPr>
          <p:cNvPicPr>
            <a:picLocks noChangeAspect="1"/>
          </p:cNvPicPr>
          <p:nvPr/>
        </p:nvPicPr>
        <p:blipFill>
          <a:blip r:embed="rId2"/>
          <a:stretch>
            <a:fillRect/>
          </a:stretch>
        </p:blipFill>
        <p:spPr>
          <a:xfrm>
            <a:off x="0" y="0"/>
            <a:ext cx="12192000" cy="6858000"/>
          </a:xfrm>
          <a:prstGeom prst="rect">
            <a:avLst/>
          </a:prstGeom>
        </p:spPr>
      </p:pic>
      <p:sp>
        <p:nvSpPr>
          <p:cNvPr id="3" name="Объект 2">
            <a:extLst>
              <a:ext uri="{FF2B5EF4-FFF2-40B4-BE49-F238E27FC236}">
                <a16:creationId xmlns:a16="http://schemas.microsoft.com/office/drawing/2014/main" id="{9D7BDB4E-9494-26FD-CAB7-D22495AD44AC}"/>
              </a:ext>
            </a:extLst>
          </p:cNvPr>
          <p:cNvSpPr>
            <a:spLocks noGrp="1"/>
          </p:cNvSpPr>
          <p:nvPr>
            <p:ph idx="1"/>
          </p:nvPr>
        </p:nvSpPr>
        <p:spPr>
          <a:xfrm>
            <a:off x="838200" y="1431729"/>
            <a:ext cx="5257800" cy="4351338"/>
          </a:xfrm>
        </p:spPr>
        <p:txBody>
          <a:bodyPr/>
          <a:lstStyle/>
          <a:p>
            <a:pPr marL="0" indent="0">
              <a:buNone/>
            </a:pPr>
            <a:r>
              <a:rPr lang="ru-RU" b="1" dirty="0" err="1">
                <a:solidFill>
                  <a:schemeClr val="bg1"/>
                </a:solidFill>
              </a:rPr>
              <a:t>Основні</a:t>
            </a:r>
            <a:r>
              <a:rPr lang="ru-RU" b="1" dirty="0">
                <a:solidFill>
                  <a:schemeClr val="bg1"/>
                </a:solidFill>
              </a:rPr>
              <a:t> </a:t>
            </a:r>
            <a:r>
              <a:rPr lang="ru-RU" b="1" dirty="0" err="1">
                <a:solidFill>
                  <a:schemeClr val="bg1"/>
                </a:solidFill>
              </a:rPr>
              <a:t>види</a:t>
            </a:r>
            <a:r>
              <a:rPr lang="ru-RU" b="1" dirty="0">
                <a:solidFill>
                  <a:schemeClr val="bg1"/>
                </a:solidFill>
              </a:rPr>
              <a:t> кейтерингу:</a:t>
            </a:r>
          </a:p>
          <a:p>
            <a:r>
              <a:rPr lang="ru-RU" dirty="0" err="1">
                <a:solidFill>
                  <a:schemeClr val="bg1"/>
                </a:solidFill>
              </a:rPr>
              <a:t>корпоративний</a:t>
            </a:r>
            <a:r>
              <a:rPr lang="ru-RU" dirty="0">
                <a:solidFill>
                  <a:schemeClr val="bg1"/>
                </a:solidFill>
              </a:rPr>
              <a:t>;</a:t>
            </a:r>
          </a:p>
          <a:p>
            <a:r>
              <a:rPr lang="ru-RU" dirty="0" err="1">
                <a:solidFill>
                  <a:schemeClr val="bg1"/>
                </a:solidFill>
              </a:rPr>
              <a:t>соціальний</a:t>
            </a:r>
            <a:r>
              <a:rPr lang="ru-RU" dirty="0">
                <a:solidFill>
                  <a:schemeClr val="bg1"/>
                </a:solidFill>
              </a:rPr>
              <a:t>;</a:t>
            </a:r>
          </a:p>
          <a:p>
            <a:r>
              <a:rPr lang="ru-RU" dirty="0" err="1">
                <a:solidFill>
                  <a:schemeClr val="bg1"/>
                </a:solidFill>
              </a:rPr>
              <a:t>подієвий</a:t>
            </a:r>
            <a:r>
              <a:rPr lang="ru-RU" dirty="0">
                <a:solidFill>
                  <a:schemeClr val="bg1"/>
                </a:solidFill>
              </a:rPr>
              <a:t>;</a:t>
            </a:r>
          </a:p>
          <a:p>
            <a:r>
              <a:rPr lang="ru-RU" dirty="0" err="1">
                <a:solidFill>
                  <a:schemeClr val="bg1"/>
                </a:solidFill>
              </a:rPr>
              <a:t>індивідуальний</a:t>
            </a:r>
            <a:r>
              <a:rPr lang="ru-RU" dirty="0">
                <a:solidFill>
                  <a:schemeClr val="bg1"/>
                </a:solidFill>
              </a:rPr>
              <a:t> (VIP).</a:t>
            </a:r>
          </a:p>
          <a:p>
            <a:endParaRPr lang="uk-UA" dirty="0"/>
          </a:p>
        </p:txBody>
      </p:sp>
      <p:sp>
        <p:nvSpPr>
          <p:cNvPr id="5" name="Объект 2">
            <a:extLst>
              <a:ext uri="{FF2B5EF4-FFF2-40B4-BE49-F238E27FC236}">
                <a16:creationId xmlns:a16="http://schemas.microsoft.com/office/drawing/2014/main" id="{3E794A4F-8124-1784-1910-F0CEE3832281}"/>
              </a:ext>
            </a:extLst>
          </p:cNvPr>
          <p:cNvSpPr txBox="1">
            <a:spLocks/>
          </p:cNvSpPr>
          <p:nvPr/>
        </p:nvSpPr>
        <p:spPr>
          <a:xfrm>
            <a:off x="6236677" y="1431729"/>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b="1" dirty="0" err="1">
                <a:solidFill>
                  <a:schemeClr val="bg1"/>
                </a:solidFill>
              </a:rPr>
              <a:t>Особливості</a:t>
            </a:r>
            <a:r>
              <a:rPr lang="ru-RU" b="1" dirty="0">
                <a:solidFill>
                  <a:schemeClr val="bg1"/>
                </a:solidFill>
              </a:rPr>
              <a:t>:</a:t>
            </a:r>
          </a:p>
          <a:p>
            <a:r>
              <a:rPr lang="ru-RU" dirty="0">
                <a:solidFill>
                  <a:schemeClr val="bg1"/>
                </a:solidFill>
              </a:rPr>
              <a:t>складна </a:t>
            </a:r>
            <a:r>
              <a:rPr lang="ru-RU" dirty="0" err="1">
                <a:solidFill>
                  <a:schemeClr val="bg1"/>
                </a:solidFill>
              </a:rPr>
              <a:t>логістика</a:t>
            </a:r>
            <a:r>
              <a:rPr lang="ru-RU" dirty="0">
                <a:solidFill>
                  <a:schemeClr val="bg1"/>
                </a:solidFill>
              </a:rPr>
              <a:t>;</a:t>
            </a:r>
          </a:p>
          <a:p>
            <a:r>
              <a:rPr lang="ru-RU" dirty="0" err="1">
                <a:solidFill>
                  <a:schemeClr val="bg1"/>
                </a:solidFill>
              </a:rPr>
              <a:t>суворе</a:t>
            </a:r>
            <a:r>
              <a:rPr lang="ru-RU" dirty="0">
                <a:solidFill>
                  <a:schemeClr val="bg1"/>
                </a:solidFill>
              </a:rPr>
              <a:t> </a:t>
            </a:r>
            <a:r>
              <a:rPr lang="ru-RU" dirty="0" err="1">
                <a:solidFill>
                  <a:schemeClr val="bg1"/>
                </a:solidFill>
              </a:rPr>
              <a:t>дотримання</a:t>
            </a:r>
            <a:r>
              <a:rPr lang="ru-RU" dirty="0">
                <a:solidFill>
                  <a:schemeClr val="bg1"/>
                </a:solidFill>
              </a:rPr>
              <a:t> </a:t>
            </a:r>
            <a:r>
              <a:rPr lang="ru-RU" dirty="0" err="1">
                <a:solidFill>
                  <a:schemeClr val="bg1"/>
                </a:solidFill>
              </a:rPr>
              <a:t>санітарних</a:t>
            </a:r>
            <a:r>
              <a:rPr lang="ru-RU" dirty="0">
                <a:solidFill>
                  <a:schemeClr val="bg1"/>
                </a:solidFill>
              </a:rPr>
              <a:t> норм;</a:t>
            </a:r>
          </a:p>
          <a:p>
            <a:r>
              <a:rPr lang="ru-RU" dirty="0" err="1">
                <a:solidFill>
                  <a:schemeClr val="bg1"/>
                </a:solidFill>
              </a:rPr>
              <a:t>спеціальне</a:t>
            </a:r>
            <a:r>
              <a:rPr lang="ru-RU" dirty="0">
                <a:solidFill>
                  <a:schemeClr val="bg1"/>
                </a:solidFill>
              </a:rPr>
              <a:t> </a:t>
            </a:r>
            <a:r>
              <a:rPr lang="ru-RU" dirty="0" err="1">
                <a:solidFill>
                  <a:schemeClr val="bg1"/>
                </a:solidFill>
              </a:rPr>
              <a:t>обладнання</a:t>
            </a:r>
            <a:r>
              <a:rPr lang="ru-RU" dirty="0">
                <a:solidFill>
                  <a:schemeClr val="bg1"/>
                </a:solidFill>
              </a:rPr>
              <a:t>;</a:t>
            </a:r>
          </a:p>
          <a:p>
            <a:r>
              <a:rPr lang="ru-RU" dirty="0" err="1">
                <a:solidFill>
                  <a:schemeClr val="bg1"/>
                </a:solidFill>
              </a:rPr>
              <a:t>високі</a:t>
            </a:r>
            <a:r>
              <a:rPr lang="ru-RU" dirty="0">
                <a:solidFill>
                  <a:schemeClr val="bg1"/>
                </a:solidFill>
              </a:rPr>
              <a:t> </a:t>
            </a:r>
            <a:r>
              <a:rPr lang="ru-RU" dirty="0" err="1">
                <a:solidFill>
                  <a:schemeClr val="bg1"/>
                </a:solidFill>
              </a:rPr>
              <a:t>вимоги</a:t>
            </a:r>
            <a:r>
              <a:rPr lang="ru-RU" dirty="0">
                <a:solidFill>
                  <a:schemeClr val="bg1"/>
                </a:solidFill>
              </a:rPr>
              <a:t> до персоналу.</a:t>
            </a:r>
          </a:p>
          <a:p>
            <a:endParaRPr lang="uk-UA" dirty="0"/>
          </a:p>
        </p:txBody>
      </p:sp>
      <p:sp>
        <p:nvSpPr>
          <p:cNvPr id="9" name="TextBox 8">
            <a:extLst>
              <a:ext uri="{FF2B5EF4-FFF2-40B4-BE49-F238E27FC236}">
                <a16:creationId xmlns:a16="http://schemas.microsoft.com/office/drawing/2014/main" id="{17D11BF4-D1D9-B1EE-2019-5B4A1965CAC8}"/>
              </a:ext>
            </a:extLst>
          </p:cNvPr>
          <p:cNvSpPr txBox="1"/>
          <p:nvPr/>
        </p:nvSpPr>
        <p:spPr>
          <a:xfrm>
            <a:off x="838200" y="4887662"/>
            <a:ext cx="11133405" cy="1077218"/>
          </a:xfrm>
          <a:prstGeom prst="rect">
            <a:avLst/>
          </a:prstGeom>
          <a:noFill/>
        </p:spPr>
        <p:txBody>
          <a:bodyPr wrap="square">
            <a:spAutoFit/>
          </a:bodyPr>
          <a:lstStyle/>
          <a:p>
            <a:r>
              <a:rPr lang="ru-RU" sz="3200" dirty="0">
                <a:solidFill>
                  <a:schemeClr val="bg1"/>
                </a:solidFill>
              </a:rPr>
              <a:t>Кейтеринг є </a:t>
            </a:r>
            <a:r>
              <a:rPr lang="ru-RU" sz="3200" dirty="0" err="1">
                <a:solidFill>
                  <a:schemeClr val="bg1"/>
                </a:solidFill>
              </a:rPr>
              <a:t>перспективним</a:t>
            </a:r>
            <a:r>
              <a:rPr lang="ru-RU" sz="3200" dirty="0">
                <a:solidFill>
                  <a:schemeClr val="bg1"/>
                </a:solidFill>
              </a:rPr>
              <a:t> </a:t>
            </a:r>
            <a:r>
              <a:rPr lang="ru-RU" sz="3200" dirty="0" err="1">
                <a:solidFill>
                  <a:schemeClr val="bg1"/>
                </a:solidFill>
              </a:rPr>
              <a:t>напрямом</a:t>
            </a:r>
            <a:r>
              <a:rPr lang="ru-RU" sz="3200" dirty="0">
                <a:solidFill>
                  <a:schemeClr val="bg1"/>
                </a:solidFill>
              </a:rPr>
              <a:t>, </a:t>
            </a:r>
            <a:r>
              <a:rPr lang="ru-RU" sz="3200" dirty="0" err="1">
                <a:solidFill>
                  <a:schemeClr val="bg1"/>
                </a:solidFill>
              </a:rPr>
              <a:t>що</a:t>
            </a:r>
            <a:r>
              <a:rPr lang="ru-RU" sz="3200" dirty="0">
                <a:solidFill>
                  <a:schemeClr val="bg1"/>
                </a:solidFill>
              </a:rPr>
              <a:t> </a:t>
            </a:r>
            <a:r>
              <a:rPr lang="ru-RU" sz="3200" dirty="0" err="1">
                <a:solidFill>
                  <a:schemeClr val="bg1"/>
                </a:solidFill>
              </a:rPr>
              <a:t>дозволяє</a:t>
            </a:r>
            <a:r>
              <a:rPr lang="ru-RU" sz="3200" dirty="0">
                <a:solidFill>
                  <a:schemeClr val="bg1"/>
                </a:solidFill>
              </a:rPr>
              <a:t> ресторану </a:t>
            </a:r>
            <a:r>
              <a:rPr lang="ru-RU" sz="3200" dirty="0" err="1">
                <a:solidFill>
                  <a:schemeClr val="bg1"/>
                </a:solidFill>
              </a:rPr>
              <a:t>виходити</a:t>
            </a:r>
            <a:r>
              <a:rPr lang="ru-RU" sz="3200" dirty="0">
                <a:solidFill>
                  <a:schemeClr val="bg1"/>
                </a:solidFill>
              </a:rPr>
              <a:t> за </a:t>
            </a:r>
            <a:r>
              <a:rPr lang="ru-RU" sz="3200" dirty="0" err="1">
                <a:solidFill>
                  <a:schemeClr val="bg1"/>
                </a:solidFill>
              </a:rPr>
              <a:t>межі</a:t>
            </a:r>
            <a:r>
              <a:rPr lang="ru-RU" sz="3200" dirty="0">
                <a:solidFill>
                  <a:schemeClr val="bg1"/>
                </a:solidFill>
              </a:rPr>
              <a:t> локального ринку.</a:t>
            </a:r>
            <a:endParaRPr lang="uk-UA" sz="3200" dirty="0">
              <a:solidFill>
                <a:schemeClr val="bg1"/>
              </a:solidFill>
            </a:endParaRPr>
          </a:p>
        </p:txBody>
      </p:sp>
    </p:spTree>
    <p:extLst>
      <p:ext uri="{BB962C8B-B14F-4D97-AF65-F5344CB8AC3E}">
        <p14:creationId xmlns:p14="http://schemas.microsoft.com/office/powerpoint/2010/main" val="428182093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584</Words>
  <Application>Microsoft Office PowerPoint</Application>
  <PresentationFormat>Широкоэкранный</PresentationFormat>
  <Paragraphs>95</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Calibri Light</vt:lpstr>
      <vt:lpstr>Тема Office</vt:lpstr>
      <vt:lpstr>Презентация PowerPoint</vt:lpstr>
      <vt:lpstr>Сучасний ресторанний бізнес функціонує в умовах високої конкуренції, зростання вимог споживачів та постійних змін у стилі життя населення. За таких умов стандартні форми обслуговування вже не завжди забезпечують достатній рівень привабливості закладу. Саме тому дедалі більшого значення набувають спеціалізовані види обслуговування, які дозволяють ресторанним підприємствам адаптуватися до потреб різних категорій гостей, розширювати спектр послуг і формувати конкурентні переваги.  Спеціалізовані види обслуговування є важливою складовою сервісної політики підприємств готельно-ресторанної сфери та відіграють ключову роль у формуванні позитивного іміджу закладу.</vt:lpstr>
      <vt:lpstr>Спеціалізовані види обслуговування — це організаційні форми та методи надання ресторанних послуг, що передбачають адаптацію технології обслуговування, меню, сервісу та персоналу до конкретних умов, подій або категорій споживачів.</vt:lpstr>
      <vt:lpstr>Розширена класифікація спеціалізованих видів обслуговування</vt:lpstr>
      <vt:lpstr>Презентация PowerPoint</vt:lpstr>
      <vt:lpstr>Банкетне обслуговування</vt:lpstr>
      <vt:lpstr>Презентация PowerPoint</vt:lpstr>
      <vt:lpstr>Кейтеринг</vt:lpstr>
      <vt:lpstr>Презентация PowerPoint</vt:lpstr>
      <vt:lpstr>Презентация PowerPoint</vt:lpstr>
      <vt:lpstr>Презентация PowerPoint</vt:lpstr>
      <vt:lpstr>Обслуговування спеціальних категорій гостей</vt:lpstr>
      <vt:lpstr>Презентация PowerPoint</vt:lpstr>
      <vt:lpstr>Ефективність спеціалізованих видів обслуговування залежить від:  професійної підготовки персоналу; знання етикету; володіння іноземними мовами; навичок комунікації; дотримання санітарних норм.</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Анна Сидорук</dc:creator>
  <cp:lastModifiedBy>Анна Сидорук</cp:lastModifiedBy>
  <cp:revision>1</cp:revision>
  <dcterms:created xsi:type="dcterms:W3CDTF">2026-01-12T10:27:02Z</dcterms:created>
  <dcterms:modified xsi:type="dcterms:W3CDTF">2026-01-12T13:42:50Z</dcterms:modified>
</cp:coreProperties>
</file>