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56527-4D20-4A32-BAD8-B007A79FA06E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EA1DA-D170-4C03-AD45-11F0960D8D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44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1207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2d7aa7a0c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2d7aa7a0c_0_3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7632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2d7aa7a0c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2d7aa7a0c_0_3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2033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2d7aa7a0c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2d7aa7a0c_0_3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9412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2d7aa7a0c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2d7aa7a0c_0_3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4133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2d7aa7a0c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2d7aa7a0c_0_3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2227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2d7aa7a0c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2d7aa7a0c_0_3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0828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2d7aa7a0c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2d7aa7a0c_0_3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2751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2d7aa7a0c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2d7aa7a0c_0_3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938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15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4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247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23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86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40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95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19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3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42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82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1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1650" y="991800"/>
            <a:ext cx="34809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 b="1" dirty="0">
                <a:latin typeface="Times New Roman"/>
                <a:ea typeface="Times New Roman"/>
                <a:cs typeface="Times New Roman"/>
                <a:sym typeface="Times New Roman"/>
              </a:rPr>
              <a:t>Тема </a:t>
            </a:r>
            <a:r>
              <a:rPr lang="uk" sz="2500" dirty="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2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ru-RU" sz="2500" dirty="0" err="1" smtClean="0">
                <a:latin typeface="Arial"/>
                <a:ea typeface="Arial"/>
                <a:cs typeface="Arial"/>
              </a:rPr>
              <a:t>Використання</a:t>
            </a:r>
            <a:r>
              <a:rPr lang="ru-RU" sz="2500" dirty="0" smtClean="0"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latin typeface="Arial"/>
                <a:ea typeface="Arial"/>
                <a:cs typeface="Arial"/>
              </a:rPr>
              <a:t>специфічних</a:t>
            </a:r>
            <a:r>
              <a:rPr lang="ru-RU" sz="2500" dirty="0"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latin typeface="Arial"/>
                <a:ea typeface="Arial"/>
                <a:cs typeface="Arial"/>
              </a:rPr>
              <a:t>прийомів</a:t>
            </a:r>
            <a:r>
              <a:rPr lang="ru-RU" sz="2500" dirty="0">
                <a:latin typeface="Arial"/>
                <a:ea typeface="Arial"/>
                <a:cs typeface="Arial"/>
              </a:rPr>
              <a:t> і </a:t>
            </a:r>
            <a:r>
              <a:rPr lang="ru-RU" sz="2500" dirty="0" err="1">
                <a:latin typeface="Arial"/>
                <a:ea typeface="Arial"/>
                <a:cs typeface="Arial"/>
              </a:rPr>
              <a:t>способів</a:t>
            </a:r>
            <a:r>
              <a:rPr lang="ru-RU" sz="2500" dirty="0">
                <a:latin typeface="Arial"/>
                <a:ea typeface="Arial"/>
                <a:cs typeface="Arial"/>
              </a:rPr>
              <a:t> контролю в контрольно-</a:t>
            </a:r>
            <a:r>
              <a:rPr lang="ru-RU" sz="2500" dirty="0" err="1">
                <a:latin typeface="Arial"/>
                <a:ea typeface="Arial"/>
                <a:cs typeface="Arial"/>
              </a:rPr>
              <a:t>ревізійній</a:t>
            </a:r>
            <a:r>
              <a:rPr lang="ru-RU" sz="2500" dirty="0"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latin typeface="Arial"/>
                <a:ea typeface="Arial"/>
                <a:cs typeface="Arial"/>
              </a:rPr>
              <a:t>роботі</a:t>
            </a:r>
            <a:endParaRPr sz="2500" dirty="0"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356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ru-RU" sz="1840" dirty="0" smtClean="0">
                <a:latin typeface="Open Sans"/>
                <a:ea typeface="Open Sans"/>
                <a:cs typeface="Open Sans"/>
              </a:rPr>
              <a:t>Метод </a:t>
            </a:r>
            <a:r>
              <a:rPr lang="ru-RU" sz="1840" dirty="0" err="1">
                <a:latin typeface="Open Sans"/>
                <a:ea typeface="Open Sans"/>
                <a:cs typeface="Open Sans"/>
              </a:rPr>
              <a:t>економічного</a:t>
            </a:r>
            <a:r>
              <a:rPr lang="ru-RU" sz="1840" dirty="0">
                <a:latin typeface="Open Sans"/>
                <a:ea typeface="Open Sans"/>
                <a:cs typeface="Open Sans"/>
              </a:rPr>
              <a:t> контролю </a:t>
            </a:r>
            <a:r>
              <a:rPr lang="ru-RU" sz="1840" dirty="0" err="1">
                <a:latin typeface="Open Sans"/>
                <a:ea typeface="Open Sans"/>
                <a:cs typeface="Open Sans"/>
              </a:rPr>
              <a:t>умовно</a:t>
            </a:r>
            <a:r>
              <a:rPr lang="ru-RU" sz="1840" dirty="0">
                <a:latin typeface="Open Sans"/>
                <a:ea typeface="Open Sans"/>
                <a:cs typeface="Open Sans"/>
              </a:rPr>
              <a:t> </a:t>
            </a:r>
            <a:r>
              <a:rPr lang="ru-RU" sz="1840" dirty="0" err="1">
                <a:latin typeface="Open Sans"/>
                <a:ea typeface="Open Sans"/>
                <a:cs typeface="Open Sans"/>
              </a:rPr>
              <a:t>поділяють</a:t>
            </a:r>
            <a:r>
              <a:rPr lang="ru-RU" sz="1840" dirty="0">
                <a:latin typeface="Open Sans"/>
                <a:ea typeface="Open Sans"/>
                <a:cs typeface="Open Sans"/>
              </a:rPr>
              <a:t> на </a:t>
            </a:r>
            <a:r>
              <a:rPr lang="ru-RU" sz="1840" dirty="0" err="1">
                <a:latin typeface="Open Sans"/>
                <a:ea typeface="Open Sans"/>
                <a:cs typeface="Open Sans"/>
              </a:rPr>
              <a:t>дві</a:t>
            </a:r>
            <a:r>
              <a:rPr lang="ru-RU" sz="1840" dirty="0">
                <a:latin typeface="Open Sans"/>
                <a:ea typeface="Open Sans"/>
                <a:cs typeface="Open Sans"/>
              </a:rPr>
              <a:t> </a:t>
            </a:r>
            <a:r>
              <a:rPr lang="ru-RU" sz="1840" dirty="0" err="1">
                <a:latin typeface="Open Sans"/>
                <a:ea typeface="Open Sans"/>
                <a:cs typeface="Open Sans"/>
              </a:rPr>
              <a:t>групи</a:t>
            </a:r>
            <a:r>
              <a:rPr lang="ru-RU" sz="1840" dirty="0">
                <a:latin typeface="Open Sans"/>
                <a:ea typeface="Open Sans"/>
                <a:cs typeface="Open Sans"/>
              </a:rPr>
              <a:t> 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29451" y="2771833"/>
            <a:ext cx="3312463" cy="3014800"/>
          </a:xfrm>
        </p:spPr>
        <p:txBody>
          <a:bodyPr>
            <a:normAutofit fontScale="55000" lnSpcReduction="20000"/>
          </a:bodyPr>
          <a:lstStyle/>
          <a:p>
            <a:r>
              <a:rPr lang="uk-UA" b="1" dirty="0"/>
              <a:t>Інвентаризація</a:t>
            </a:r>
            <a:r>
              <a:rPr lang="uk-UA" dirty="0"/>
              <a:t> – метод перевірки стану і зберігання сировини, матеріалів, готової продукції та інших цінностей на підконтрольних об’єктах, що є важливим засобом контролю за роботою матеріально відповідальних осіб.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701" y="1669967"/>
            <a:ext cx="4521021" cy="47122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111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59027" y="2771833"/>
            <a:ext cx="3882887" cy="3014800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Залежно від охоплення перевіркою цінностей і об’єктів їх зберігання, періодичності, змісту і планування інвентаризації, способів узагальнення результатів та інших ознак розрізняють наступні види інвентаризації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299" y="981176"/>
            <a:ext cx="3930788" cy="6174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897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ru-RU" sz="1840" dirty="0" err="1" smtClean="0">
                <a:latin typeface="Open Sans"/>
                <a:ea typeface="Open Sans"/>
                <a:cs typeface="Open Sans"/>
              </a:rPr>
              <a:t>Інвентаризації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29451" y="2312424"/>
            <a:ext cx="8003733" cy="30148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/>
              <a:t>Повні</a:t>
            </a:r>
            <a:r>
              <a:rPr lang="ru-RU" dirty="0"/>
              <a:t> </a:t>
            </a:r>
            <a:r>
              <a:rPr lang="ru-RU" dirty="0" err="1"/>
              <a:t>інвентаризації</a:t>
            </a:r>
            <a:r>
              <a:rPr lang="ru-RU" dirty="0"/>
              <a:t>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ефективними</a:t>
            </a:r>
            <a:r>
              <a:rPr lang="ru-RU" dirty="0"/>
              <a:t> при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.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інвентаризації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затрат </a:t>
            </a:r>
            <a:r>
              <a:rPr lang="ru-RU" dirty="0" err="1"/>
              <a:t>коштів</a:t>
            </a:r>
            <a:r>
              <a:rPr lang="ru-RU" dirty="0"/>
              <a:t> і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проведенню</a:t>
            </a:r>
            <a:r>
              <a:rPr lang="ru-RU" dirty="0"/>
              <a:t> таких </a:t>
            </a:r>
            <a:r>
              <a:rPr lang="ru-RU" dirty="0" err="1"/>
              <a:t>інвентаризацій</a:t>
            </a:r>
            <a:r>
              <a:rPr lang="ru-RU" dirty="0"/>
              <a:t> </a:t>
            </a:r>
            <a:r>
              <a:rPr lang="ru-RU" dirty="0" err="1"/>
              <a:t>заважають</a:t>
            </a:r>
            <a:r>
              <a:rPr lang="ru-RU" dirty="0"/>
              <a:t> </a:t>
            </a:r>
            <a:r>
              <a:rPr lang="ru-RU" dirty="0" err="1"/>
              <a:t>надмірні</a:t>
            </a:r>
            <a:r>
              <a:rPr lang="ru-RU" dirty="0"/>
              <a:t> запаси </a:t>
            </a:r>
            <a:r>
              <a:rPr lang="ru-RU" dirty="0" err="1"/>
              <a:t>цінностей</a:t>
            </a:r>
            <a:r>
              <a:rPr lang="ru-RU" dirty="0"/>
              <a:t> у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часу.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 провести </a:t>
            </a:r>
            <a:r>
              <a:rPr lang="ru-RU" dirty="0" err="1"/>
              <a:t>інвентаризацію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err="1"/>
              <a:t>Перевагою</a:t>
            </a:r>
            <a:r>
              <a:rPr lang="ru-RU" dirty="0"/>
              <a:t> </a:t>
            </a:r>
            <a:r>
              <a:rPr lang="ru-RU" dirty="0" err="1"/>
              <a:t>часткової</a:t>
            </a:r>
            <a:r>
              <a:rPr lang="ru-RU" dirty="0"/>
              <a:t> </a:t>
            </a:r>
            <a:r>
              <a:rPr lang="ru-RU" dirty="0" err="1"/>
              <a:t>інвентаризації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вона не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затрат </a:t>
            </a:r>
            <a:r>
              <a:rPr lang="ru-RU" dirty="0" err="1"/>
              <a:t>праці</a:t>
            </a:r>
            <a:r>
              <a:rPr lang="ru-RU" dirty="0"/>
              <a:t> і </a:t>
            </a:r>
            <a:r>
              <a:rPr lang="ru-RU" dirty="0" err="1"/>
              <a:t>засобів</a:t>
            </a:r>
            <a:r>
              <a:rPr lang="ru-RU" dirty="0"/>
              <a:t>.</a:t>
            </a:r>
            <a:endParaRPr lang="ru-RU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13134" y="4697539"/>
            <a:ext cx="60363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/>
            <a:r>
              <a:rPr lang="uk-UA" dirty="0">
                <a:latin typeface="Times New Roman" panose="02020603050405020304" pitchFamily="18" charset="0"/>
              </a:rPr>
              <a:t> На відміну від повної інвентаризації суцільна інвентаризація стосується тільки перевірки певних цінностей, що є під звітом в окремих матеріально відповідальних осіб. </a:t>
            </a:r>
            <a:r>
              <a:rPr lang="ru-RU" dirty="0" err="1">
                <a:latin typeface="Times New Roman" panose="02020603050405020304" pitchFamily="18" charset="0"/>
              </a:rPr>
              <a:t>Вибіркову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інвентаризацію</a:t>
            </a:r>
            <a:r>
              <a:rPr lang="ru-RU" dirty="0">
                <a:latin typeface="Times New Roman" panose="02020603050405020304" pitchFamily="18" charset="0"/>
              </a:rPr>
              <a:t> легко </a:t>
            </a:r>
            <a:r>
              <a:rPr lang="ru-RU" dirty="0" err="1">
                <a:latin typeface="Times New Roman" panose="02020603050405020304" pitchFamily="18" charset="0"/>
              </a:rPr>
              <a:t>організувати</a:t>
            </a:r>
            <a:r>
              <a:rPr lang="ru-RU" dirty="0">
                <a:latin typeface="Times New Roman" panose="02020603050405020304" pitchFamily="18" charset="0"/>
              </a:rPr>
              <a:t> в будь-</a:t>
            </a:r>
            <a:r>
              <a:rPr lang="ru-RU" dirty="0" err="1">
                <a:latin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</a:rPr>
              <a:t> час без </a:t>
            </a:r>
            <a:r>
              <a:rPr lang="ru-RU" dirty="0" err="1">
                <a:latin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188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ru-RU" sz="1840" dirty="0" err="1" smtClean="0">
                <a:latin typeface="Open Sans"/>
                <a:ea typeface="Open Sans"/>
                <a:cs typeface="Open Sans"/>
              </a:rPr>
              <a:t>Інвентаризації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29451" y="2171068"/>
            <a:ext cx="8003733" cy="4225315"/>
          </a:xfrm>
        </p:spPr>
        <p:txBody>
          <a:bodyPr>
            <a:normAutofit fontScale="55000" lnSpcReduction="20000"/>
          </a:bodyPr>
          <a:lstStyle/>
          <a:p>
            <a:pPr marL="146050" indent="0">
              <a:buNone/>
            </a:pPr>
            <a:r>
              <a:rPr lang="ru-RU" i="1" dirty="0"/>
              <a:t> </a:t>
            </a:r>
            <a:r>
              <a:rPr lang="ru-RU" i="1" dirty="0" err="1"/>
              <a:t>Позапланові</a:t>
            </a:r>
            <a:r>
              <a:rPr lang="ru-RU" i="1" dirty="0"/>
              <a:t>, </a:t>
            </a:r>
            <a:r>
              <a:rPr lang="ru-RU" i="1" dirty="0" err="1"/>
              <a:t>повторні</a:t>
            </a:r>
            <a:r>
              <a:rPr lang="ru-RU" i="1" dirty="0"/>
              <a:t> та </a:t>
            </a:r>
            <a:r>
              <a:rPr lang="ru-RU" i="1" dirty="0" err="1"/>
              <a:t>контрольні</a:t>
            </a:r>
            <a:r>
              <a:rPr lang="ru-RU" i="1" dirty="0"/>
              <a:t> </a:t>
            </a:r>
            <a:r>
              <a:rPr lang="ru-RU" i="1" dirty="0" err="1"/>
              <a:t>інвентаризації</a:t>
            </a:r>
            <a:r>
              <a:rPr lang="ru-RU" i="1" dirty="0"/>
              <a:t> </a:t>
            </a:r>
            <a:r>
              <a:rPr lang="ru-RU" i="1" dirty="0" err="1"/>
              <a:t>проводяться</a:t>
            </a:r>
            <a:r>
              <a:rPr lang="ru-RU" i="1" dirty="0"/>
              <a:t> за </a:t>
            </a:r>
            <a:r>
              <a:rPr lang="ru-RU" i="1" dirty="0" err="1"/>
              <a:t>наявності</a:t>
            </a:r>
            <a:r>
              <a:rPr lang="ru-RU" i="1" dirty="0"/>
              <a:t> низки </a:t>
            </a:r>
            <a:r>
              <a:rPr lang="ru-RU" i="1" dirty="0" err="1"/>
              <a:t>вагомих</a:t>
            </a:r>
            <a:r>
              <a:rPr lang="ru-RU" i="1" dirty="0"/>
              <a:t> причин. </a:t>
            </a:r>
          </a:p>
          <a:p>
            <a:endParaRPr lang="ru-RU" dirty="0"/>
          </a:p>
          <a:p>
            <a:r>
              <a:rPr lang="uk-UA" dirty="0"/>
              <a:t>Контрольна інвентаризація повинна охопити не менше 10- 15% найменувань найбільш вартісних видів цінностей, вказаних в описі, не менше 10% від загальної кількості фактично охоплених інвентаризацією. У разі виявлення значних розходжень даних контрольної інвентаризації з даними інвентаризаційного опису беруться письмові пояснення від членів комісії і матеріально відповідальних осіб. </a:t>
            </a:r>
            <a:endParaRPr lang="uk-UA" dirty="0" smtClean="0"/>
          </a:p>
          <a:p>
            <a:endParaRPr lang="uk-UA" dirty="0" smtClean="0"/>
          </a:p>
          <a:p>
            <a:r>
              <a:rPr lang="ru-RU" dirty="0"/>
              <a:t>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перманентної</a:t>
            </a:r>
            <a:r>
              <a:rPr lang="ru-RU" dirty="0"/>
              <a:t> </a:t>
            </a:r>
            <a:r>
              <a:rPr lang="ru-RU" dirty="0" err="1"/>
              <a:t>інвентаризації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спеціалісти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перевіряють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: а) </a:t>
            </a:r>
            <a:r>
              <a:rPr lang="ru-RU" dirty="0" err="1"/>
              <a:t>систематичний</a:t>
            </a:r>
            <a:r>
              <a:rPr lang="ru-RU" dirty="0"/>
              <a:t> контроль за </a:t>
            </a:r>
            <a:r>
              <a:rPr lang="ru-RU" dirty="0" err="1"/>
              <a:t>цінностями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на </a:t>
            </a:r>
            <a:r>
              <a:rPr lang="ru-RU" dirty="0" err="1"/>
              <a:t>об’єктах</a:t>
            </a:r>
            <a:r>
              <a:rPr lang="ru-RU" dirty="0"/>
              <a:t>, шляхом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фактичної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та </a:t>
            </a:r>
            <a:r>
              <a:rPr lang="ru-RU" dirty="0" err="1"/>
              <a:t>своєчасне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розходжень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; б)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недоліків</a:t>
            </a:r>
            <a:r>
              <a:rPr lang="ru-RU" dirty="0"/>
              <a:t> у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складів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у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документами; в) контроль за </a:t>
            </a:r>
            <a:r>
              <a:rPr lang="ru-RU" dirty="0" err="1"/>
              <a:t>правильністю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кількісного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.</a:t>
            </a:r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892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ru-RU" sz="1840" dirty="0" err="1" smtClean="0">
                <a:latin typeface="Open Sans"/>
                <a:ea typeface="Open Sans"/>
                <a:cs typeface="Open Sans"/>
              </a:rPr>
              <a:t>Інвентаризації</a:t>
            </a:r>
            <a:r>
              <a:rPr lang="ru-RU" sz="1840" dirty="0" smtClean="0">
                <a:latin typeface="Open Sans"/>
                <a:ea typeface="Open Sans"/>
                <a:cs typeface="Open Sans"/>
              </a:rPr>
              <a:t>. </a:t>
            </a:r>
            <a:r>
              <a:rPr lang="ru-RU" sz="1840" dirty="0" err="1" smtClean="0">
                <a:latin typeface="Open Sans"/>
                <a:ea typeface="Open Sans"/>
                <a:cs typeface="Open Sans"/>
              </a:rPr>
              <a:t>Природні</a:t>
            </a:r>
            <a:r>
              <a:rPr lang="ru-RU" sz="1840" dirty="0" smtClean="0">
                <a:latin typeface="Open Sans"/>
                <a:ea typeface="Open Sans"/>
                <a:cs typeface="Open Sans"/>
              </a:rPr>
              <a:t> </a:t>
            </a:r>
            <a:r>
              <a:rPr lang="ru-RU" sz="1840" dirty="0" err="1" smtClean="0">
                <a:latin typeface="Open Sans"/>
                <a:ea typeface="Open Sans"/>
                <a:cs typeface="Open Sans"/>
              </a:rPr>
              <a:t>втрати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29451" y="2171068"/>
            <a:ext cx="8003733" cy="4225315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При </a:t>
            </a:r>
            <a:r>
              <a:rPr lang="ru-RU" dirty="0" err="1"/>
              <a:t>перевірці</a:t>
            </a:r>
            <a:r>
              <a:rPr lang="ru-RU" dirty="0"/>
              <a:t>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списання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на базах і складах у межах норм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не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до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відпускаються</a:t>
            </a:r>
            <a:r>
              <a:rPr lang="ru-RU" dirty="0"/>
              <a:t> стандартною </a:t>
            </a:r>
            <a:r>
              <a:rPr lang="ru-RU" dirty="0" err="1"/>
              <a:t>масою</a:t>
            </a:r>
            <a:r>
              <a:rPr lang="ru-RU" dirty="0"/>
              <a:t>.</a:t>
            </a:r>
          </a:p>
          <a:p>
            <a:r>
              <a:rPr lang="ru-RU" dirty="0"/>
              <a:t> До них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i="1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не </a:t>
            </a:r>
            <a:r>
              <a:rPr lang="ru-RU" dirty="0" err="1"/>
              <a:t>застосовуються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ж у </a:t>
            </a:r>
            <a:r>
              <a:rPr lang="ru-RU" dirty="0" err="1"/>
              <a:t>міжінвентаризаційний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на будь-яку дату </a:t>
            </a:r>
            <a:r>
              <a:rPr lang="ru-RU" dirty="0" err="1"/>
              <a:t>залишків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за </a:t>
            </a:r>
            <a:r>
              <a:rPr lang="ru-RU" dirty="0" err="1"/>
              <a:t>обліком</a:t>
            </a:r>
            <a:r>
              <a:rPr lang="ru-RU" dirty="0"/>
              <a:t> на </a:t>
            </a:r>
            <a:r>
              <a:rPr lang="ru-RU" dirty="0" err="1"/>
              <a:t>складі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, весь </a:t>
            </a:r>
            <a:r>
              <a:rPr lang="ru-RU" dirty="0" err="1"/>
              <a:t>обіг</a:t>
            </a:r>
            <a:r>
              <a:rPr lang="ru-RU" dirty="0"/>
              <a:t> з </a:t>
            </a:r>
            <a:r>
              <a:rPr lang="ru-RU" dirty="0" err="1"/>
              <a:t>відпуску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для </a:t>
            </a:r>
            <a:r>
              <a:rPr lang="ru-RU" dirty="0" err="1"/>
              <a:t>нарахування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не </a:t>
            </a:r>
            <a:r>
              <a:rPr lang="ru-RU" dirty="0" err="1"/>
              <a:t>береться</a:t>
            </a:r>
            <a:r>
              <a:rPr lang="ru-RU" dirty="0"/>
              <a:t> до </a:t>
            </a:r>
            <a:r>
              <a:rPr lang="ru-RU" dirty="0" err="1"/>
              <a:t>уваги</a:t>
            </a:r>
            <a:r>
              <a:rPr lang="ru-RU" dirty="0"/>
              <a:t>.</a:t>
            </a:r>
          </a:p>
          <a:p>
            <a:endParaRPr lang="ru-RU" dirty="0" smtClean="0">
              <a:effectLst/>
            </a:endParaRPr>
          </a:p>
          <a:p>
            <a:endParaRPr lang="ru-RU" dirty="0"/>
          </a:p>
          <a:p>
            <a:pPr marL="146050" indent="0" algn="ctr">
              <a:buNone/>
            </a:pPr>
            <a:r>
              <a:rPr lang="ru-RU" i="1" dirty="0" err="1"/>
              <a:t>Втрати</a:t>
            </a:r>
            <a:r>
              <a:rPr lang="ru-RU" i="1" dirty="0"/>
              <a:t> </a:t>
            </a:r>
            <a:r>
              <a:rPr lang="ru-RU" i="1" dirty="0" err="1"/>
              <a:t>цінностей</a:t>
            </a:r>
            <a:r>
              <a:rPr lang="ru-RU" i="1" dirty="0"/>
              <a:t> </a:t>
            </a:r>
            <a:r>
              <a:rPr lang="ru-RU" i="1" dirty="0" err="1"/>
              <a:t>понад</a:t>
            </a:r>
            <a:r>
              <a:rPr lang="ru-RU" i="1" dirty="0"/>
              <a:t> норму </a:t>
            </a:r>
            <a:r>
              <a:rPr lang="ru-RU" i="1" dirty="0" err="1"/>
              <a:t>природних</a:t>
            </a:r>
            <a:r>
              <a:rPr lang="ru-RU" i="1" dirty="0"/>
              <a:t> </a:t>
            </a:r>
            <a:r>
              <a:rPr lang="ru-RU" i="1" dirty="0" err="1"/>
              <a:t>втрат</a:t>
            </a:r>
            <a:r>
              <a:rPr lang="ru-RU" i="1" dirty="0"/>
              <a:t> </a:t>
            </a:r>
            <a:r>
              <a:rPr lang="ru-RU" i="1" dirty="0" err="1"/>
              <a:t>відображають</a:t>
            </a:r>
            <a:r>
              <a:rPr lang="ru-RU" i="1" dirty="0"/>
              <a:t> на </a:t>
            </a:r>
            <a:r>
              <a:rPr lang="ru-RU" i="1" dirty="0" err="1"/>
              <a:t>рахунках</a:t>
            </a:r>
            <a:r>
              <a:rPr lang="ru-RU" i="1" dirty="0"/>
              <a:t> </a:t>
            </a:r>
            <a:r>
              <a:rPr lang="ru-RU" i="1" dirty="0" err="1"/>
              <a:t>щодо</a:t>
            </a:r>
            <a:r>
              <a:rPr lang="ru-RU" i="1" dirty="0"/>
              <a:t> </a:t>
            </a:r>
            <a:r>
              <a:rPr lang="ru-RU" i="1" dirty="0" err="1"/>
              <a:t>відшкодування</a:t>
            </a:r>
            <a:r>
              <a:rPr lang="ru-RU" i="1" dirty="0"/>
              <a:t> </a:t>
            </a:r>
            <a:r>
              <a:rPr lang="ru-RU" i="1" dirty="0" err="1"/>
              <a:t>заподіяного</a:t>
            </a:r>
            <a:r>
              <a:rPr lang="ru-RU" i="1" dirty="0"/>
              <a:t> </a:t>
            </a:r>
            <a:r>
              <a:rPr lang="ru-RU" i="1" dirty="0" err="1"/>
              <a:t>збитку</a:t>
            </a:r>
            <a:r>
              <a:rPr lang="ru-RU" i="1" dirty="0"/>
              <a:t> і, як правило, </a:t>
            </a:r>
            <a:r>
              <a:rPr lang="ru-RU" i="1" dirty="0" err="1"/>
              <a:t>відносять</a:t>
            </a:r>
            <a:r>
              <a:rPr lang="ru-RU" i="1" dirty="0"/>
              <a:t> за </a:t>
            </a:r>
            <a:r>
              <a:rPr lang="ru-RU" i="1" dirty="0" err="1"/>
              <a:t>рахунок</a:t>
            </a:r>
            <a:r>
              <a:rPr lang="ru-RU" i="1" dirty="0"/>
              <a:t> </a:t>
            </a:r>
            <a:r>
              <a:rPr lang="ru-RU" i="1" dirty="0" err="1"/>
              <a:t>винних</a:t>
            </a:r>
            <a:r>
              <a:rPr lang="ru-RU" i="1" dirty="0"/>
              <a:t> </a:t>
            </a:r>
            <a:r>
              <a:rPr lang="ru-RU" i="1" dirty="0" err="1"/>
              <a:t>осіб</a:t>
            </a:r>
            <a:r>
              <a:rPr lang="ru-RU" i="1" dirty="0"/>
              <a:t>. </a:t>
            </a:r>
            <a:r>
              <a:rPr lang="ru-RU" i="1" dirty="0" err="1"/>
              <a:t>Втрати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псування</a:t>
            </a:r>
            <a:r>
              <a:rPr lang="ru-RU" i="1" dirty="0"/>
              <a:t> </a:t>
            </a:r>
            <a:r>
              <a:rPr lang="ru-RU" i="1" dirty="0" err="1"/>
              <a:t>цінностей</a:t>
            </a:r>
            <a:r>
              <a:rPr lang="ru-RU" i="1" dirty="0"/>
              <a:t> у </a:t>
            </a:r>
            <a:r>
              <a:rPr lang="ru-RU" i="1" dirty="0" err="1"/>
              <a:t>випадку</a:t>
            </a:r>
            <a:r>
              <a:rPr lang="ru-RU" i="1" dirty="0"/>
              <a:t>, коли </a:t>
            </a:r>
            <a:r>
              <a:rPr lang="ru-RU" i="1" dirty="0" err="1"/>
              <a:t>конкретні</a:t>
            </a:r>
            <a:r>
              <a:rPr lang="ru-RU" i="1" dirty="0"/>
              <a:t> </a:t>
            </a:r>
            <a:r>
              <a:rPr lang="ru-RU" i="1" dirty="0" err="1"/>
              <a:t>винуватці</a:t>
            </a:r>
            <a:r>
              <a:rPr lang="ru-RU" i="1" dirty="0"/>
              <a:t> не </a:t>
            </a:r>
            <a:r>
              <a:rPr lang="ru-RU" i="1" dirty="0" err="1"/>
              <a:t>встановлені</a:t>
            </a:r>
            <a:r>
              <a:rPr lang="ru-RU" i="1" dirty="0"/>
              <a:t>, </a:t>
            </a:r>
            <a:r>
              <a:rPr lang="ru-RU" i="1" dirty="0" err="1"/>
              <a:t>можуть</a:t>
            </a:r>
            <a:r>
              <a:rPr lang="ru-RU" i="1" dirty="0"/>
              <a:t> бути </a:t>
            </a:r>
            <a:r>
              <a:rPr lang="ru-RU" i="1" dirty="0" err="1"/>
              <a:t>списані</a:t>
            </a:r>
            <a:r>
              <a:rPr lang="ru-RU" i="1" dirty="0"/>
              <a:t> на </a:t>
            </a:r>
            <a:r>
              <a:rPr lang="ru-RU" i="1" dirty="0" err="1"/>
              <a:t>витрати</a:t>
            </a:r>
            <a:r>
              <a:rPr lang="ru-RU" i="1" dirty="0"/>
              <a:t> </a:t>
            </a:r>
            <a:r>
              <a:rPr lang="ru-RU" i="1" dirty="0" err="1"/>
              <a:t>лише</a:t>
            </a:r>
            <a:r>
              <a:rPr lang="ru-RU" i="1" dirty="0"/>
              <a:t> </a:t>
            </a:r>
            <a:r>
              <a:rPr lang="ru-RU" i="1" dirty="0" err="1"/>
              <a:t>після</a:t>
            </a:r>
            <a:r>
              <a:rPr lang="ru-RU" i="1" dirty="0"/>
              <a:t> </a:t>
            </a:r>
            <a:r>
              <a:rPr lang="ru-RU" i="1" dirty="0" err="1"/>
              <a:t>детальної</a:t>
            </a:r>
            <a:r>
              <a:rPr lang="ru-RU" i="1" dirty="0"/>
              <a:t> </a:t>
            </a:r>
            <a:r>
              <a:rPr lang="ru-RU" i="1" dirty="0" err="1"/>
              <a:t>перевірки</a:t>
            </a:r>
            <a:r>
              <a:rPr lang="ru-RU" i="1" dirty="0"/>
              <a:t> </a:t>
            </a:r>
            <a:r>
              <a:rPr lang="ru-RU" i="1" dirty="0" err="1"/>
              <a:t>відсутності</a:t>
            </a:r>
            <a:r>
              <a:rPr lang="ru-RU" i="1" dirty="0"/>
              <a:t> </a:t>
            </a:r>
            <a:r>
              <a:rPr lang="ru-RU" i="1" dirty="0" err="1"/>
              <a:t>винних</a:t>
            </a:r>
            <a:r>
              <a:rPr lang="ru-RU" i="1" dirty="0"/>
              <a:t> </a:t>
            </a:r>
            <a:r>
              <a:rPr lang="ru-RU" i="1" dirty="0" err="1"/>
              <a:t>осіб</a:t>
            </a:r>
            <a:r>
              <a:rPr lang="ru-RU" i="1" dirty="0"/>
              <a:t> і </a:t>
            </a:r>
            <a:r>
              <a:rPr lang="ru-RU" i="1" dirty="0" err="1"/>
              <a:t>прийняття</a:t>
            </a:r>
            <a:r>
              <a:rPr lang="ru-RU" i="1" dirty="0"/>
              <a:t> </a:t>
            </a:r>
            <a:r>
              <a:rPr lang="ru-RU" i="1" dirty="0" err="1"/>
              <a:t>необхідних</a:t>
            </a:r>
            <a:r>
              <a:rPr lang="ru-RU" i="1" dirty="0"/>
              <a:t> </a:t>
            </a:r>
            <a:r>
              <a:rPr lang="ru-RU" i="1" dirty="0" err="1"/>
              <a:t>заходів</a:t>
            </a:r>
            <a:r>
              <a:rPr lang="ru-RU" i="1" dirty="0"/>
              <a:t> </a:t>
            </a:r>
            <a:r>
              <a:rPr lang="ru-RU" i="1" dirty="0" err="1"/>
              <a:t>щодо</a:t>
            </a:r>
            <a:r>
              <a:rPr lang="ru-RU" i="1" dirty="0"/>
              <a:t> </a:t>
            </a:r>
            <a:r>
              <a:rPr lang="ru-RU" i="1" dirty="0" err="1"/>
              <a:t>попередження</a:t>
            </a:r>
            <a:r>
              <a:rPr lang="ru-RU" i="1" dirty="0"/>
              <a:t> </a:t>
            </a:r>
            <a:r>
              <a:rPr lang="ru-RU" i="1" dirty="0" err="1"/>
              <a:t>фактів</a:t>
            </a:r>
            <a:r>
              <a:rPr lang="ru-RU" i="1" dirty="0"/>
              <a:t> </a:t>
            </a:r>
            <a:r>
              <a:rPr lang="ru-RU" i="1" dirty="0" err="1"/>
              <a:t>збитку</a:t>
            </a:r>
            <a:r>
              <a:rPr lang="ru-RU" i="1" dirty="0"/>
              <a:t> </a:t>
            </a:r>
            <a:r>
              <a:rPr lang="ru-RU" i="1" dirty="0" err="1"/>
              <a:t>згодом</a:t>
            </a:r>
            <a:r>
              <a:rPr lang="ru-RU" i="1" dirty="0"/>
              <a:t>. </a:t>
            </a:r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47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ru-RU" sz="1840" dirty="0" err="1" smtClean="0">
                <a:latin typeface="Open Sans"/>
                <a:ea typeface="Open Sans"/>
                <a:cs typeface="Open Sans"/>
              </a:rPr>
              <a:t>Інвентаризації</a:t>
            </a:r>
            <a:r>
              <a:rPr lang="ru-RU" sz="1840" dirty="0" smtClean="0">
                <a:latin typeface="Open Sans"/>
                <a:ea typeface="Open Sans"/>
                <a:cs typeface="Open Sans"/>
              </a:rPr>
              <a:t>. </a:t>
            </a:r>
            <a:r>
              <a:rPr lang="ru-RU" sz="1840" dirty="0" err="1" smtClean="0">
                <a:latin typeface="Open Sans"/>
                <a:ea typeface="Open Sans"/>
                <a:cs typeface="Open Sans"/>
              </a:rPr>
              <a:t>Нестачі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29451" y="2171068"/>
            <a:ext cx="8003733" cy="4225315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Нестачі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норму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псування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на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b="1" dirty="0"/>
              <a:t>375 «</a:t>
            </a:r>
            <a:r>
              <a:rPr lang="ru-RU" b="1" dirty="0" err="1"/>
              <a:t>Розрахунки</a:t>
            </a:r>
            <a:r>
              <a:rPr lang="ru-RU" b="1" dirty="0"/>
              <a:t> за </a:t>
            </a:r>
            <a:r>
              <a:rPr lang="ru-RU" b="1" dirty="0" err="1"/>
              <a:t>відшкодування</a:t>
            </a:r>
            <a:r>
              <a:rPr lang="ru-RU" b="1" dirty="0"/>
              <a:t> </a:t>
            </a:r>
            <a:r>
              <a:rPr lang="ru-RU" b="1" dirty="0" err="1"/>
              <a:t>завданих</a:t>
            </a:r>
            <a:r>
              <a:rPr lang="ru-RU" b="1" dirty="0"/>
              <a:t> </a:t>
            </a:r>
            <a:r>
              <a:rPr lang="ru-RU" b="1" dirty="0" err="1"/>
              <a:t>збитків</a:t>
            </a:r>
            <a:r>
              <a:rPr lang="ru-RU" b="1" dirty="0"/>
              <a:t>»</a:t>
            </a:r>
            <a:r>
              <a:rPr lang="ru-RU" dirty="0"/>
              <a:t> і </a:t>
            </a:r>
            <a:r>
              <a:rPr lang="ru-RU" dirty="0" err="1"/>
              <a:t>утримують</a:t>
            </a:r>
            <a:r>
              <a:rPr lang="ru-RU" dirty="0"/>
              <a:t> з </a:t>
            </a:r>
            <a:r>
              <a:rPr lang="ru-RU" dirty="0" err="1"/>
              <a:t>винних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pPr marL="146050" indent="0">
              <a:buNone/>
            </a:pPr>
            <a:r>
              <a:rPr lang="ru-RU" dirty="0" smtClean="0"/>
              <a:t>При </a:t>
            </a:r>
            <a:r>
              <a:rPr lang="ru-RU" dirty="0" err="1"/>
              <a:t>нестачах</a:t>
            </a:r>
            <a:r>
              <a:rPr lang="ru-RU" dirty="0"/>
              <a:t> та </a:t>
            </a:r>
            <a:r>
              <a:rPr lang="ru-RU" dirty="0" err="1"/>
              <a:t>втратах</a:t>
            </a:r>
            <a:r>
              <a:rPr lang="ru-RU" dirty="0"/>
              <a:t> (з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пересортування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зловживань</a:t>
            </a:r>
            <a:r>
              <a:rPr lang="ru-RU" dirty="0"/>
              <a:t>, </a:t>
            </a:r>
            <a:r>
              <a:rPr lang="ru-RU" dirty="0" err="1"/>
              <a:t>керівник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винних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матеріали</a:t>
            </a:r>
            <a:r>
              <a:rPr lang="ru-RU" dirty="0"/>
              <a:t> на них </a:t>
            </a:r>
            <a:r>
              <a:rPr lang="ru-RU" dirty="0" err="1"/>
              <a:t>скерувати</a:t>
            </a:r>
            <a:r>
              <a:rPr lang="ru-RU" dirty="0"/>
              <a:t> до </a:t>
            </a:r>
            <a:r>
              <a:rPr lang="ru-RU" dirty="0" err="1"/>
              <a:t>судовослідчих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і подати </a:t>
            </a:r>
            <a:r>
              <a:rPr lang="ru-RU" dirty="0" err="1"/>
              <a:t>цивільний</a:t>
            </a:r>
            <a:r>
              <a:rPr lang="ru-RU" dirty="0"/>
              <a:t> </a:t>
            </a:r>
            <a:r>
              <a:rPr lang="ru-RU" dirty="0" err="1"/>
              <a:t>позов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як за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нестач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псування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.</a:t>
            </a:r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375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ru-RU" sz="1840" dirty="0" err="1" smtClean="0">
                <a:latin typeface="Open Sans"/>
                <a:ea typeface="Open Sans"/>
                <a:cs typeface="Open Sans"/>
              </a:rPr>
              <a:t>Інвентаризації</a:t>
            </a:r>
            <a:r>
              <a:rPr lang="ru-RU" sz="1840" dirty="0" smtClean="0">
                <a:latin typeface="Open Sans"/>
                <a:ea typeface="Open Sans"/>
                <a:cs typeface="Open Sans"/>
              </a:rPr>
              <a:t>. </a:t>
            </a:r>
            <a:r>
              <a:rPr lang="ru-RU" sz="1840" dirty="0" err="1" smtClean="0">
                <a:latin typeface="Open Sans"/>
                <a:ea typeface="Open Sans"/>
                <a:cs typeface="Open Sans"/>
              </a:rPr>
              <a:t>Нестачі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-184950" y="1669967"/>
            <a:ext cx="8003733" cy="4225315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виявлені</a:t>
            </a:r>
            <a:r>
              <a:rPr lang="ru-RU" dirty="0"/>
              <a:t> </a:t>
            </a:r>
            <a:r>
              <a:rPr lang="ru-RU" dirty="0" err="1"/>
              <a:t>нестачі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утворилися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i="1" dirty="0"/>
              <a:t>неправильного </a:t>
            </a:r>
            <a:r>
              <a:rPr lang="ru-RU" i="1" dirty="0" err="1"/>
              <a:t>визначення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якості</a:t>
            </a:r>
            <a:r>
              <a:rPr lang="ru-RU" dirty="0"/>
              <a:t> при </a:t>
            </a:r>
            <a:r>
              <a:rPr lang="ru-RU" dirty="0" err="1"/>
              <a:t>прийманні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відпуску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розрахованих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над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виявленими</a:t>
            </a:r>
            <a:r>
              <a:rPr lang="ru-RU" dirty="0"/>
              <a:t> </a:t>
            </a:r>
            <a:r>
              <a:rPr lang="ru-RU" dirty="0" err="1"/>
              <a:t>втратами</a:t>
            </a:r>
            <a:r>
              <a:rPr lang="ru-RU" dirty="0"/>
              <a:t>, то </a:t>
            </a:r>
            <a:r>
              <a:rPr lang="ru-RU" dirty="0" err="1"/>
              <a:t>інвентаризаційна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</a:t>
            </a:r>
            <a:r>
              <a:rPr lang="ru-RU" dirty="0" err="1"/>
              <a:t>зобов’язана</a:t>
            </a:r>
            <a:r>
              <a:rPr lang="ru-RU" dirty="0"/>
              <a:t> детально </a:t>
            </a:r>
            <a:r>
              <a:rPr lang="ru-RU" dirty="0" err="1"/>
              <a:t>перевірити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та </a:t>
            </a:r>
            <a:r>
              <a:rPr lang="ru-RU" dirty="0" err="1"/>
              <a:t>розрахунки</a:t>
            </a:r>
            <a:r>
              <a:rPr lang="ru-RU" dirty="0"/>
              <a:t> і </a:t>
            </a:r>
            <a:r>
              <a:rPr lang="ru-RU" dirty="0" err="1"/>
              <a:t>розглянути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спричинили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Нестачі</a:t>
            </a:r>
            <a:r>
              <a:rPr lang="ru-RU" dirty="0" smtClean="0"/>
              <a:t> </a:t>
            </a:r>
            <a:r>
              <a:rPr lang="ru-RU" dirty="0" err="1"/>
              <a:t>цінностей</a:t>
            </a:r>
            <a:r>
              <a:rPr lang="ru-RU" dirty="0"/>
              <a:t>, у </a:t>
            </a:r>
            <a:r>
              <a:rPr lang="ru-RU" dirty="0" err="1"/>
              <a:t>відшкодуванні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i="1" dirty="0" err="1"/>
              <a:t>відмовлено</a:t>
            </a:r>
            <a:r>
              <a:rPr lang="ru-RU" i="1" dirty="0"/>
              <a:t> судом</a:t>
            </a:r>
            <a:r>
              <a:rPr lang="ru-RU" dirty="0"/>
              <a:t>, </a:t>
            </a:r>
            <a:r>
              <a:rPr lang="ru-RU" dirty="0" err="1"/>
              <a:t>безнадійних</a:t>
            </a:r>
            <a:r>
              <a:rPr lang="ru-RU" dirty="0"/>
              <a:t> до </a:t>
            </a:r>
            <a:r>
              <a:rPr lang="ru-RU" dirty="0" err="1"/>
              <a:t>стягнення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нестачі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стихійних</a:t>
            </a:r>
            <a:r>
              <a:rPr lang="ru-RU" dirty="0"/>
              <a:t> лих, </a:t>
            </a:r>
            <a:r>
              <a:rPr lang="ru-RU" dirty="0" err="1"/>
              <a:t>списують</a:t>
            </a:r>
            <a:r>
              <a:rPr lang="ru-RU" dirty="0"/>
              <a:t> з балансу в порядку, </a:t>
            </a:r>
            <a:r>
              <a:rPr lang="ru-RU" dirty="0" err="1"/>
              <a:t>передбаченому</a:t>
            </a:r>
            <a:r>
              <a:rPr lang="ru-RU" dirty="0"/>
              <a:t> </a:t>
            </a:r>
            <a:r>
              <a:rPr lang="ru-RU" dirty="0" err="1"/>
              <a:t>чинними</a:t>
            </a:r>
            <a:r>
              <a:rPr lang="ru-RU" dirty="0"/>
              <a:t> </a:t>
            </a:r>
            <a:r>
              <a:rPr lang="ru-RU" dirty="0" err="1"/>
              <a:t>положеннями</a:t>
            </a:r>
            <a:r>
              <a:rPr lang="ru-RU" dirty="0"/>
              <a:t> (Закон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бухгалтерський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»). </a:t>
            </a:r>
          </a:p>
          <a:p>
            <a:endParaRPr lang="ru-RU" dirty="0">
              <a:effectLst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70"/>
          <a:stretch/>
        </p:blipFill>
        <p:spPr bwMode="auto">
          <a:xfrm>
            <a:off x="4505740" y="3922644"/>
            <a:ext cx="4350647" cy="2721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199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ru-RU" sz="1840" dirty="0" err="1" smtClean="0">
                <a:latin typeface="Open Sans"/>
                <a:ea typeface="Open Sans"/>
                <a:cs typeface="Open Sans"/>
              </a:rPr>
              <a:t>Інвентаризації</a:t>
            </a:r>
            <a:r>
              <a:rPr lang="ru-RU" sz="1840" dirty="0" smtClean="0">
                <a:latin typeface="Open Sans"/>
                <a:ea typeface="Open Sans"/>
                <a:cs typeface="Open Sans"/>
              </a:rPr>
              <a:t>. </a:t>
            </a:r>
            <a:r>
              <a:rPr lang="ru-RU" sz="1840" dirty="0" err="1" smtClean="0">
                <a:latin typeface="Open Sans"/>
                <a:ea typeface="Open Sans"/>
                <a:cs typeface="Open Sans"/>
              </a:rPr>
              <a:t>Відображення</a:t>
            </a:r>
            <a:r>
              <a:rPr lang="ru-RU" sz="1840" dirty="0" smtClean="0">
                <a:latin typeface="Open Sans"/>
                <a:ea typeface="Open Sans"/>
                <a:cs typeface="Open Sans"/>
              </a:rPr>
              <a:t> в </a:t>
            </a:r>
            <a:r>
              <a:rPr lang="ru-RU" sz="1840" dirty="0" err="1" smtClean="0">
                <a:latin typeface="Open Sans"/>
                <a:ea typeface="Open Sans"/>
                <a:cs typeface="Open Sans"/>
              </a:rPr>
              <a:t>обліку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70134" y="1846662"/>
            <a:ext cx="8003733" cy="4814764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/>
              <a:t>Списання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при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зберіганні</a:t>
            </a:r>
            <a:r>
              <a:rPr lang="ru-RU" dirty="0"/>
              <a:t> у межах норм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</a:t>
            </a:r>
            <a:r>
              <a:rPr lang="ru-RU" dirty="0" err="1"/>
              <a:t>відображається</a:t>
            </a:r>
            <a:r>
              <a:rPr lang="ru-RU" dirty="0"/>
              <a:t> за дебетом № </a:t>
            </a:r>
            <a:r>
              <a:rPr lang="ru-RU" b="1" dirty="0"/>
              <a:t>947</a:t>
            </a:r>
            <a:r>
              <a:rPr lang="ru-RU" dirty="0"/>
              <a:t> «</a:t>
            </a:r>
            <a:r>
              <a:rPr lang="ru-RU" dirty="0" err="1"/>
              <a:t>Нестачі</a:t>
            </a:r>
            <a:r>
              <a:rPr lang="ru-RU" dirty="0"/>
              <a:t> і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псування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» і кредитом </a:t>
            </a:r>
            <a:r>
              <a:rPr lang="ru-RU" dirty="0" err="1"/>
              <a:t>рахунків</a:t>
            </a:r>
            <a:r>
              <a:rPr lang="ru-RU" dirty="0"/>
              <a:t> 201 «</a:t>
            </a:r>
            <a:r>
              <a:rPr lang="ru-RU" dirty="0" err="1"/>
              <a:t>Сировина</a:t>
            </a:r>
            <a:r>
              <a:rPr lang="ru-RU" dirty="0"/>
              <a:t> і </a:t>
            </a:r>
            <a:r>
              <a:rPr lang="ru-RU" dirty="0" err="1"/>
              <a:t>матеріали</a:t>
            </a:r>
            <a:r>
              <a:rPr lang="ru-RU" dirty="0"/>
              <a:t>», 203 «</a:t>
            </a:r>
            <a:r>
              <a:rPr lang="ru-RU" dirty="0" err="1"/>
              <a:t>Паливо</a:t>
            </a:r>
            <a:r>
              <a:rPr lang="ru-RU" dirty="0"/>
              <a:t>», 26 «Готова </a:t>
            </a:r>
            <a:r>
              <a:rPr lang="ru-RU" dirty="0" err="1"/>
              <a:t>продукція</a:t>
            </a:r>
            <a:r>
              <a:rPr lang="ru-RU" dirty="0"/>
              <a:t>», 281 «</a:t>
            </a:r>
            <a:r>
              <a:rPr lang="ru-RU" dirty="0" err="1"/>
              <a:t>Товари</a:t>
            </a:r>
            <a:r>
              <a:rPr lang="ru-RU" dirty="0"/>
              <a:t> на складах» </a:t>
            </a:r>
            <a:r>
              <a:rPr lang="ru-RU" dirty="0" err="1"/>
              <a:t>тощо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купівельною</a:t>
            </a:r>
            <a:r>
              <a:rPr lang="ru-RU" dirty="0"/>
              <a:t> і </a:t>
            </a:r>
            <a:r>
              <a:rPr lang="ru-RU" dirty="0" err="1"/>
              <a:t>вартістю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та </a:t>
            </a:r>
            <a:r>
              <a:rPr lang="ru-RU" dirty="0" err="1"/>
              <a:t>продажем</a:t>
            </a:r>
            <a:r>
              <a:rPr lang="ru-RU" dirty="0"/>
              <a:t> </a:t>
            </a:r>
            <a:r>
              <a:rPr lang="ru-RU" dirty="0" err="1"/>
              <a:t>зараховується</a:t>
            </a:r>
            <a:r>
              <a:rPr lang="ru-RU" dirty="0"/>
              <a:t> на дебет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рахунка</a:t>
            </a:r>
            <a:r>
              <a:rPr lang="ru-RU" dirty="0"/>
              <a:t>. </a:t>
            </a:r>
            <a:r>
              <a:rPr lang="ru-RU" dirty="0" err="1"/>
              <a:t>Щомісячні</a:t>
            </a:r>
            <a:r>
              <a:rPr lang="ru-RU" dirty="0"/>
              <a:t> </a:t>
            </a:r>
            <a:r>
              <a:rPr lang="ru-RU" dirty="0" err="1"/>
              <a:t>нарахування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за кредитом </a:t>
            </a:r>
            <a:r>
              <a:rPr lang="ru-RU" dirty="0" err="1"/>
              <a:t>рахунка</a:t>
            </a:r>
            <a:r>
              <a:rPr lang="ru-RU" dirty="0"/>
              <a:t> № </a:t>
            </a:r>
            <a:r>
              <a:rPr lang="ru-RU" b="1" dirty="0"/>
              <a:t>474</a:t>
            </a:r>
            <a:r>
              <a:rPr lang="ru-RU" dirty="0"/>
              <a:t> «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і </a:t>
            </a:r>
            <a:r>
              <a:rPr lang="ru-RU" dirty="0" err="1"/>
              <a:t>платежів</a:t>
            </a:r>
            <a:r>
              <a:rPr lang="ru-RU" dirty="0"/>
              <a:t>» </a:t>
            </a:r>
            <a:r>
              <a:rPr lang="ru-RU" dirty="0" err="1"/>
              <a:t>відображаються</a:t>
            </a:r>
            <a:r>
              <a:rPr lang="ru-RU" dirty="0"/>
              <a:t> за дебетом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обліковують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. </a:t>
            </a:r>
          </a:p>
          <a:p>
            <a:endParaRPr lang="ru-RU" dirty="0" smtClean="0">
              <a:effectLst/>
            </a:endParaRPr>
          </a:p>
          <a:p>
            <a:r>
              <a:rPr lang="uk-UA" dirty="0"/>
              <a:t>Нестачу продукції понад норми втрат відображають в обліку за дебетом рахунка </a:t>
            </a:r>
            <a:r>
              <a:rPr lang="uk-UA" b="1" dirty="0"/>
              <a:t>375</a:t>
            </a:r>
            <a:r>
              <a:rPr lang="uk-UA" dirty="0"/>
              <a:t> «Розрахунки з відшкодування завданого збитку» (відповідний особовий рахунок залежно від розміру і характеру нестачі) і кредитом рахунка 947 «Нестачі і втрати від псування цінностей</a:t>
            </a:r>
            <a:r>
              <a:rPr lang="uk-UA" dirty="0" smtClean="0"/>
              <a:t>».</a:t>
            </a:r>
          </a:p>
          <a:p>
            <a:endParaRPr lang="uk-UA" dirty="0" smtClean="0"/>
          </a:p>
          <a:p>
            <a:r>
              <a:rPr lang="ru-RU" dirty="0"/>
              <a:t> Суму </a:t>
            </a:r>
            <a:r>
              <a:rPr lang="ru-RU" dirty="0" err="1"/>
              <a:t>нестач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утворилися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пересортування</a:t>
            </a:r>
            <a:r>
              <a:rPr lang="ru-RU" dirty="0"/>
              <a:t>, </a:t>
            </a:r>
            <a:r>
              <a:rPr lang="ru-RU" dirty="0" err="1"/>
              <a:t>відносять</a:t>
            </a:r>
            <a:r>
              <a:rPr lang="ru-RU" dirty="0"/>
              <a:t> на дебет </a:t>
            </a:r>
            <a:r>
              <a:rPr lang="ru-RU" dirty="0" err="1"/>
              <a:t>рахунка</a:t>
            </a:r>
            <a:r>
              <a:rPr lang="ru-RU" dirty="0"/>
              <a:t> </a:t>
            </a:r>
            <a:r>
              <a:rPr lang="ru-RU" b="1" dirty="0"/>
              <a:t>978</a:t>
            </a:r>
            <a:r>
              <a:rPr lang="ru-RU" dirty="0"/>
              <a:t> «</a:t>
            </a:r>
            <a:r>
              <a:rPr lang="ru-RU" dirty="0" err="1"/>
              <a:t>Нестачі</a:t>
            </a:r>
            <a:r>
              <a:rPr lang="ru-RU" dirty="0"/>
              <a:t> і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псування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» і на кредит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. </a:t>
            </a:r>
          </a:p>
          <a:p>
            <a:endParaRPr lang="ru-RU" dirty="0"/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85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772</Words>
  <Application>Microsoft Office PowerPoint</Application>
  <PresentationFormat>Экран (4:3)</PresentationFormat>
  <Paragraphs>38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Тема 2  Використання специфічних прийомів і способів контролю в контрольно-ревізійній роботі</vt:lpstr>
      <vt:lpstr>Метод економічного контролю умовно поділяють на дві групи </vt:lpstr>
      <vt:lpstr>Презентация PowerPoint</vt:lpstr>
      <vt:lpstr>Інвентаризації</vt:lpstr>
      <vt:lpstr>Інвентаризації</vt:lpstr>
      <vt:lpstr>Інвентаризації. Природні втрати</vt:lpstr>
      <vt:lpstr>Інвентаризації. Нестачі</vt:lpstr>
      <vt:lpstr>Інвентаризації. Нестачі</vt:lpstr>
      <vt:lpstr>Інвентаризації. Відображення в обліку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 Використання специфічних прийомів і способів контролю в контрольно-ревізійній роботі</dc:title>
  <dc:creator>Татьяна</dc:creator>
  <cp:lastModifiedBy>Татьяна</cp:lastModifiedBy>
  <cp:revision>1</cp:revision>
  <dcterms:created xsi:type="dcterms:W3CDTF">2021-05-29T14:33:23Z</dcterms:created>
  <dcterms:modified xsi:type="dcterms:W3CDTF">2021-05-29T14:35:37Z</dcterms:modified>
</cp:coreProperties>
</file>