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8E998F-755B-4AC5-A52E-E9985AB16C35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8900FFD-D839-4905-A0D0-ADD3B0C05120}">
      <dgm:prSet phldrT="[Текст]"/>
      <dgm:spPr/>
      <dgm:t>
        <a:bodyPr/>
        <a:lstStyle/>
        <a:p>
          <a:r>
            <a:rPr lang="uk-UA" dirty="0" smtClean="0"/>
            <a:t>Урок</a:t>
          </a:r>
          <a:endParaRPr lang="ru-RU" dirty="0"/>
        </a:p>
      </dgm:t>
    </dgm:pt>
    <dgm:pt modelId="{820EFC54-D7BE-4DF3-A056-681602E342A6}" type="parTrans" cxnId="{803532CE-07D2-41FD-977E-C946EB50F8CC}">
      <dgm:prSet/>
      <dgm:spPr/>
      <dgm:t>
        <a:bodyPr/>
        <a:lstStyle/>
        <a:p>
          <a:endParaRPr lang="ru-RU"/>
        </a:p>
      </dgm:t>
    </dgm:pt>
    <dgm:pt modelId="{934441E7-2C26-4A21-845F-4A2663A1F2FB}" type="sibTrans" cxnId="{803532CE-07D2-41FD-977E-C946EB50F8CC}">
      <dgm:prSet/>
      <dgm:spPr/>
      <dgm:t>
        <a:bodyPr/>
        <a:lstStyle/>
        <a:p>
          <a:endParaRPr lang="ru-RU"/>
        </a:p>
      </dgm:t>
    </dgm:pt>
    <dgm:pt modelId="{9B4A08BE-5DB2-4E98-9CA6-3E3F2F235257}">
      <dgm:prSet phldrT="[Текст]"/>
      <dgm:spPr/>
      <dgm:t>
        <a:bodyPr/>
        <a:lstStyle/>
        <a:p>
          <a:r>
            <a:rPr lang="uk-UA" dirty="0" smtClean="0"/>
            <a:t>Практична площина</a:t>
          </a:r>
          <a:endParaRPr lang="ru-RU" dirty="0"/>
        </a:p>
      </dgm:t>
    </dgm:pt>
    <dgm:pt modelId="{6F341338-87DE-4EFF-8C21-5431714525C5}" type="parTrans" cxnId="{792412F9-6094-4588-9186-6BA4BFBFC0EB}">
      <dgm:prSet/>
      <dgm:spPr/>
      <dgm:t>
        <a:bodyPr/>
        <a:lstStyle/>
        <a:p>
          <a:endParaRPr lang="ru-RU"/>
        </a:p>
      </dgm:t>
    </dgm:pt>
    <dgm:pt modelId="{187C5FE6-A301-4235-8C27-11118E6887B2}" type="sibTrans" cxnId="{792412F9-6094-4588-9186-6BA4BFBFC0EB}">
      <dgm:prSet/>
      <dgm:spPr/>
      <dgm:t>
        <a:bodyPr/>
        <a:lstStyle/>
        <a:p>
          <a:endParaRPr lang="ru-RU"/>
        </a:p>
      </dgm:t>
    </dgm:pt>
    <dgm:pt modelId="{436A00B3-5E88-4E9E-9BBF-312C64051197}">
      <dgm:prSet phldrT="[Текст]"/>
      <dgm:spPr/>
      <dgm:t>
        <a:bodyPr/>
        <a:lstStyle/>
        <a:p>
          <a:r>
            <a:rPr lang="uk-UA" dirty="0" smtClean="0"/>
            <a:t>Теоретична площина</a:t>
          </a:r>
          <a:endParaRPr lang="ru-RU" dirty="0"/>
        </a:p>
      </dgm:t>
    </dgm:pt>
    <dgm:pt modelId="{C5D55DC8-78D4-4B72-A4DF-814AF83E13D0}" type="parTrans" cxnId="{69F1D15C-4734-4C37-81D7-B5D911810703}">
      <dgm:prSet/>
      <dgm:spPr/>
      <dgm:t>
        <a:bodyPr/>
        <a:lstStyle/>
        <a:p>
          <a:endParaRPr lang="ru-RU"/>
        </a:p>
      </dgm:t>
    </dgm:pt>
    <dgm:pt modelId="{084924C2-47D2-489C-899A-0C0BCE914F80}" type="sibTrans" cxnId="{69F1D15C-4734-4C37-81D7-B5D911810703}">
      <dgm:prSet/>
      <dgm:spPr/>
      <dgm:t>
        <a:bodyPr/>
        <a:lstStyle/>
        <a:p>
          <a:endParaRPr lang="ru-RU"/>
        </a:p>
      </dgm:t>
    </dgm:pt>
    <dgm:pt modelId="{342A8E6E-6B48-4177-8683-B26739FEC06B}" type="pres">
      <dgm:prSet presAssocID="{F78E998F-755B-4AC5-A52E-E9985AB16C3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615B08-7EC4-48CC-B7BB-ED628CBB7EF9}" type="pres">
      <dgm:prSet presAssocID="{78900FFD-D839-4905-A0D0-ADD3B0C05120}" presName="root" presStyleCnt="0"/>
      <dgm:spPr/>
    </dgm:pt>
    <dgm:pt modelId="{C085852A-DF5E-4750-BF9D-2D2CDCFE8791}" type="pres">
      <dgm:prSet presAssocID="{78900FFD-D839-4905-A0D0-ADD3B0C05120}" presName="rootComposite" presStyleCnt="0"/>
      <dgm:spPr/>
    </dgm:pt>
    <dgm:pt modelId="{19E90EBD-02E5-497E-9FA6-38AE3FA7AE47}" type="pres">
      <dgm:prSet presAssocID="{78900FFD-D839-4905-A0D0-ADD3B0C05120}" presName="rootText" presStyleLbl="node1" presStyleIdx="0" presStyleCnt="1"/>
      <dgm:spPr/>
      <dgm:t>
        <a:bodyPr/>
        <a:lstStyle/>
        <a:p>
          <a:endParaRPr lang="ru-RU"/>
        </a:p>
      </dgm:t>
    </dgm:pt>
    <dgm:pt modelId="{D2CC9824-B43C-4713-9DFC-0E4770D75BF5}" type="pres">
      <dgm:prSet presAssocID="{78900FFD-D839-4905-A0D0-ADD3B0C05120}" presName="rootConnector" presStyleLbl="node1" presStyleIdx="0" presStyleCnt="1"/>
      <dgm:spPr/>
      <dgm:t>
        <a:bodyPr/>
        <a:lstStyle/>
        <a:p>
          <a:endParaRPr lang="ru-RU"/>
        </a:p>
      </dgm:t>
    </dgm:pt>
    <dgm:pt modelId="{E297943E-CD00-4F9D-8BF7-ACB0163B10B2}" type="pres">
      <dgm:prSet presAssocID="{78900FFD-D839-4905-A0D0-ADD3B0C05120}" presName="childShape" presStyleCnt="0"/>
      <dgm:spPr/>
    </dgm:pt>
    <dgm:pt modelId="{720E8E54-85BF-470F-8F58-B90E55E95181}" type="pres">
      <dgm:prSet presAssocID="{6F341338-87DE-4EFF-8C21-5431714525C5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C4914E8-2950-41E5-9710-2A0CBB519574}" type="pres">
      <dgm:prSet presAssocID="{9B4A08BE-5DB2-4E98-9CA6-3E3F2F235257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7EC0A-13DA-4FFA-8F31-4E0DDDDDADB7}" type="pres">
      <dgm:prSet presAssocID="{C5D55DC8-78D4-4B72-A4DF-814AF83E13D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C3E56BA-7651-4F6A-9330-65ADC1ADF620}" type="pres">
      <dgm:prSet presAssocID="{436A00B3-5E88-4E9E-9BBF-312C64051197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495F69-3B6A-4C06-A4F7-1B6F1E20635D}" type="presOf" srcId="{78900FFD-D839-4905-A0D0-ADD3B0C05120}" destId="{19E90EBD-02E5-497E-9FA6-38AE3FA7AE47}" srcOrd="0" destOrd="0" presId="urn:microsoft.com/office/officeart/2005/8/layout/hierarchy3"/>
    <dgm:cxn modelId="{B614CAA8-F3CC-440E-B227-7DD3C0207724}" type="presOf" srcId="{C5D55DC8-78D4-4B72-A4DF-814AF83E13D0}" destId="{6827EC0A-13DA-4FFA-8F31-4E0DDDDDADB7}" srcOrd="0" destOrd="0" presId="urn:microsoft.com/office/officeart/2005/8/layout/hierarchy3"/>
    <dgm:cxn modelId="{792412F9-6094-4588-9186-6BA4BFBFC0EB}" srcId="{78900FFD-D839-4905-A0D0-ADD3B0C05120}" destId="{9B4A08BE-5DB2-4E98-9CA6-3E3F2F235257}" srcOrd="0" destOrd="0" parTransId="{6F341338-87DE-4EFF-8C21-5431714525C5}" sibTransId="{187C5FE6-A301-4235-8C27-11118E6887B2}"/>
    <dgm:cxn modelId="{02B030B8-48F9-4544-967F-B55685F9A96A}" type="presOf" srcId="{6F341338-87DE-4EFF-8C21-5431714525C5}" destId="{720E8E54-85BF-470F-8F58-B90E55E95181}" srcOrd="0" destOrd="0" presId="urn:microsoft.com/office/officeart/2005/8/layout/hierarchy3"/>
    <dgm:cxn modelId="{EC4F4385-E702-46BD-9A45-665A5CE2537D}" type="presOf" srcId="{436A00B3-5E88-4E9E-9BBF-312C64051197}" destId="{AC3E56BA-7651-4F6A-9330-65ADC1ADF620}" srcOrd="0" destOrd="0" presId="urn:microsoft.com/office/officeart/2005/8/layout/hierarchy3"/>
    <dgm:cxn modelId="{803532CE-07D2-41FD-977E-C946EB50F8CC}" srcId="{F78E998F-755B-4AC5-A52E-E9985AB16C35}" destId="{78900FFD-D839-4905-A0D0-ADD3B0C05120}" srcOrd="0" destOrd="0" parTransId="{820EFC54-D7BE-4DF3-A056-681602E342A6}" sibTransId="{934441E7-2C26-4A21-845F-4A2663A1F2FB}"/>
    <dgm:cxn modelId="{3F7162C7-871B-440E-A299-B2B5A8783D1D}" type="presOf" srcId="{78900FFD-D839-4905-A0D0-ADD3B0C05120}" destId="{D2CC9824-B43C-4713-9DFC-0E4770D75BF5}" srcOrd="1" destOrd="0" presId="urn:microsoft.com/office/officeart/2005/8/layout/hierarchy3"/>
    <dgm:cxn modelId="{2240FE54-5429-48A7-9D81-A01127C34612}" type="presOf" srcId="{9B4A08BE-5DB2-4E98-9CA6-3E3F2F235257}" destId="{1C4914E8-2950-41E5-9710-2A0CBB519574}" srcOrd="0" destOrd="0" presId="urn:microsoft.com/office/officeart/2005/8/layout/hierarchy3"/>
    <dgm:cxn modelId="{C9F67E8C-0C0D-4C2B-A4D1-436AB903AEB4}" type="presOf" srcId="{F78E998F-755B-4AC5-A52E-E9985AB16C35}" destId="{342A8E6E-6B48-4177-8683-B26739FEC06B}" srcOrd="0" destOrd="0" presId="urn:microsoft.com/office/officeart/2005/8/layout/hierarchy3"/>
    <dgm:cxn modelId="{69F1D15C-4734-4C37-81D7-B5D911810703}" srcId="{78900FFD-D839-4905-A0D0-ADD3B0C05120}" destId="{436A00B3-5E88-4E9E-9BBF-312C64051197}" srcOrd="1" destOrd="0" parTransId="{C5D55DC8-78D4-4B72-A4DF-814AF83E13D0}" sibTransId="{084924C2-47D2-489C-899A-0C0BCE914F80}"/>
    <dgm:cxn modelId="{EF8BAFA4-3A48-495D-883B-D987C3354F94}" type="presParOf" srcId="{342A8E6E-6B48-4177-8683-B26739FEC06B}" destId="{59615B08-7EC4-48CC-B7BB-ED628CBB7EF9}" srcOrd="0" destOrd="0" presId="urn:microsoft.com/office/officeart/2005/8/layout/hierarchy3"/>
    <dgm:cxn modelId="{90632BBB-44BF-4BEA-83C8-9D910EE7A216}" type="presParOf" srcId="{59615B08-7EC4-48CC-B7BB-ED628CBB7EF9}" destId="{C085852A-DF5E-4750-BF9D-2D2CDCFE8791}" srcOrd="0" destOrd="0" presId="urn:microsoft.com/office/officeart/2005/8/layout/hierarchy3"/>
    <dgm:cxn modelId="{F74AE53E-AA1F-4158-937A-BFFBB8BFD98B}" type="presParOf" srcId="{C085852A-DF5E-4750-BF9D-2D2CDCFE8791}" destId="{19E90EBD-02E5-497E-9FA6-38AE3FA7AE47}" srcOrd="0" destOrd="0" presId="urn:microsoft.com/office/officeart/2005/8/layout/hierarchy3"/>
    <dgm:cxn modelId="{0D9F3AC5-7058-468F-AA5B-2ED97F96D6E9}" type="presParOf" srcId="{C085852A-DF5E-4750-BF9D-2D2CDCFE8791}" destId="{D2CC9824-B43C-4713-9DFC-0E4770D75BF5}" srcOrd="1" destOrd="0" presId="urn:microsoft.com/office/officeart/2005/8/layout/hierarchy3"/>
    <dgm:cxn modelId="{5815C495-2AE1-49EA-8ACD-62C5FF19F3BC}" type="presParOf" srcId="{59615B08-7EC4-48CC-B7BB-ED628CBB7EF9}" destId="{E297943E-CD00-4F9D-8BF7-ACB0163B10B2}" srcOrd="1" destOrd="0" presId="urn:microsoft.com/office/officeart/2005/8/layout/hierarchy3"/>
    <dgm:cxn modelId="{2D845FA3-ADB4-43A9-9A1B-DE5F55956A1C}" type="presParOf" srcId="{E297943E-CD00-4F9D-8BF7-ACB0163B10B2}" destId="{720E8E54-85BF-470F-8F58-B90E55E95181}" srcOrd="0" destOrd="0" presId="urn:microsoft.com/office/officeart/2005/8/layout/hierarchy3"/>
    <dgm:cxn modelId="{56F5D9A7-5C30-4F78-97BA-993B8E49BB4F}" type="presParOf" srcId="{E297943E-CD00-4F9D-8BF7-ACB0163B10B2}" destId="{1C4914E8-2950-41E5-9710-2A0CBB519574}" srcOrd="1" destOrd="0" presId="urn:microsoft.com/office/officeart/2005/8/layout/hierarchy3"/>
    <dgm:cxn modelId="{54309677-F911-4CE3-A9DA-79D899EE4EBF}" type="presParOf" srcId="{E297943E-CD00-4F9D-8BF7-ACB0163B10B2}" destId="{6827EC0A-13DA-4FFA-8F31-4E0DDDDDADB7}" srcOrd="2" destOrd="0" presId="urn:microsoft.com/office/officeart/2005/8/layout/hierarchy3"/>
    <dgm:cxn modelId="{868DCE97-B40C-4A2A-8DD3-35798AB438C1}" type="presParOf" srcId="{E297943E-CD00-4F9D-8BF7-ACB0163B10B2}" destId="{AC3E56BA-7651-4F6A-9330-65ADC1ADF62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E90EBD-02E5-497E-9FA6-38AE3FA7AE47}">
      <dsp:nvSpPr>
        <dsp:cNvPr id="0" name=""/>
        <dsp:cNvSpPr/>
      </dsp:nvSpPr>
      <dsp:spPr>
        <a:xfrm>
          <a:off x="2202432" y="1828"/>
          <a:ext cx="2507903" cy="12539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Урок</a:t>
          </a:r>
          <a:endParaRPr lang="ru-RU" sz="6500" kern="1200" dirty="0"/>
        </a:p>
      </dsp:txBody>
      <dsp:txXfrm>
        <a:off x="2202432" y="1828"/>
        <a:ext cx="2507903" cy="1253951"/>
      </dsp:txXfrm>
    </dsp:sp>
    <dsp:sp modelId="{720E8E54-85BF-470F-8F58-B90E55E95181}">
      <dsp:nvSpPr>
        <dsp:cNvPr id="0" name=""/>
        <dsp:cNvSpPr/>
      </dsp:nvSpPr>
      <dsp:spPr>
        <a:xfrm>
          <a:off x="2453222" y="1255780"/>
          <a:ext cx="250790" cy="940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463"/>
              </a:lnTo>
              <a:lnTo>
                <a:pt x="250790" y="940463"/>
              </a:lnTo>
            </a:path>
          </a:pathLst>
        </a:custGeom>
        <a:noFill/>
        <a:ln w="381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914E8-2950-41E5-9710-2A0CBB519574}">
      <dsp:nvSpPr>
        <dsp:cNvPr id="0" name=""/>
        <dsp:cNvSpPr/>
      </dsp:nvSpPr>
      <dsp:spPr>
        <a:xfrm>
          <a:off x="2704012" y="1569268"/>
          <a:ext cx="2006322" cy="125395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Практична площина</a:t>
          </a:r>
          <a:endParaRPr lang="ru-RU" sz="2700" kern="1200" dirty="0"/>
        </a:p>
      </dsp:txBody>
      <dsp:txXfrm>
        <a:off x="2704012" y="1569268"/>
        <a:ext cx="2006322" cy="1253951"/>
      </dsp:txXfrm>
    </dsp:sp>
    <dsp:sp modelId="{6827EC0A-13DA-4FFA-8F31-4E0DDDDDADB7}">
      <dsp:nvSpPr>
        <dsp:cNvPr id="0" name=""/>
        <dsp:cNvSpPr/>
      </dsp:nvSpPr>
      <dsp:spPr>
        <a:xfrm>
          <a:off x="2453222" y="1255780"/>
          <a:ext cx="250790" cy="2507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903"/>
              </a:lnTo>
              <a:lnTo>
                <a:pt x="250790" y="2507903"/>
              </a:lnTo>
            </a:path>
          </a:pathLst>
        </a:custGeom>
        <a:noFill/>
        <a:ln w="381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E56BA-7651-4F6A-9330-65ADC1ADF620}">
      <dsp:nvSpPr>
        <dsp:cNvPr id="0" name=""/>
        <dsp:cNvSpPr/>
      </dsp:nvSpPr>
      <dsp:spPr>
        <a:xfrm>
          <a:off x="2704012" y="3136707"/>
          <a:ext cx="2006322" cy="125395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Теоретична площина</a:t>
          </a:r>
          <a:endParaRPr lang="ru-RU" sz="2700" kern="1200" dirty="0"/>
        </a:p>
      </dsp:txBody>
      <dsp:txXfrm>
        <a:off x="2704012" y="3136707"/>
        <a:ext cx="2006322" cy="1253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C2CE8C-E79E-4EB9-8ED3-F293A37A83F2}" type="datetimeFigureOut">
              <a:rPr lang="ru-RU" smtClean="0"/>
              <a:pPr/>
              <a:t>04.11.2022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D9762DE-DED2-4244-BE20-D3184A4844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Урок як основний вид класної роботи, та його типологія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62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5050904" cy="355699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уроків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-     </a:t>
            </a:r>
            <a:r>
              <a:rPr lang="ru-RU" dirty="0" err="1" smtClean="0"/>
              <a:t>вступні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    </a:t>
            </a:r>
            <a:r>
              <a:rPr lang="ru-RU" dirty="0" err="1" smtClean="0"/>
              <a:t>первинного</a:t>
            </a:r>
            <a:r>
              <a:rPr lang="ru-RU" dirty="0" smtClean="0"/>
              <a:t> </a:t>
            </a:r>
            <a:r>
              <a:rPr lang="ru-RU" dirty="0" err="1" smtClean="0"/>
              <a:t>ознайомлення</a:t>
            </a:r>
            <a:r>
              <a:rPr lang="ru-RU" dirty="0" smtClean="0"/>
              <a:t> з </a:t>
            </a:r>
            <a:r>
              <a:rPr lang="ru-RU" dirty="0" err="1" smtClean="0"/>
              <a:t>матеріалом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формування</a:t>
            </a:r>
            <a:r>
              <a:rPr lang="ru-RU" dirty="0" smtClean="0"/>
              <a:t> понять,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, правил;</a:t>
            </a:r>
          </a:p>
          <a:p>
            <a:pPr marL="0" indent="0"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одержаних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тренувальні</a:t>
            </a:r>
            <a:r>
              <a:rPr lang="ru-RU" dirty="0" smtClean="0"/>
              <a:t> (уроки </a:t>
            </a:r>
            <a:r>
              <a:rPr lang="ru-RU" dirty="0" err="1" smtClean="0"/>
              <a:t>навичок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повторення</a:t>
            </a:r>
            <a:r>
              <a:rPr lang="ru-RU" dirty="0" smtClean="0"/>
              <a:t> й </a:t>
            </a:r>
            <a:r>
              <a:rPr lang="ru-RU" dirty="0" err="1" smtClean="0"/>
              <a:t>узагальнення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контрольні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-    </a:t>
            </a:r>
            <a:r>
              <a:rPr lang="ru-RU" dirty="0" err="1" smtClean="0"/>
              <a:t>змішані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комбіновані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 </a:t>
            </a:r>
            <a:r>
              <a:rPr lang="ru-RU" dirty="0" err="1" smtClean="0"/>
              <a:t>С.Іванова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3450985" cy="2373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574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поширений</a:t>
            </a:r>
            <a:r>
              <a:rPr lang="ru-RU" dirty="0" smtClean="0"/>
              <a:t> тип </a:t>
            </a:r>
            <a:r>
              <a:rPr lang="ru-RU" dirty="0" err="1" smtClean="0"/>
              <a:t>уроків</a:t>
            </a:r>
            <a:r>
              <a:rPr lang="ru-RU" dirty="0" smtClean="0"/>
              <a:t> — </a:t>
            </a:r>
            <a:r>
              <a:rPr lang="ru-RU" dirty="0" err="1" smtClean="0"/>
              <a:t>комбінований</a:t>
            </a:r>
            <a:r>
              <a:rPr lang="ru-RU" dirty="0" smtClean="0"/>
              <a:t> —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структуру: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Організаційна</a:t>
            </a:r>
            <a:r>
              <a:rPr lang="ru-RU" dirty="0" smtClean="0"/>
              <a:t> частина (1-2 </a:t>
            </a:r>
            <a:r>
              <a:rPr lang="ru-RU" dirty="0" err="1" smtClean="0"/>
              <a:t>хв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: </a:t>
            </a:r>
            <a:r>
              <a:rPr lang="ru-RU" dirty="0" err="1" smtClean="0"/>
              <a:t>фронтальне</a:t>
            </a:r>
            <a:r>
              <a:rPr lang="ru-RU" dirty="0" smtClean="0"/>
              <a:t> </a:t>
            </a:r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дошки</a:t>
            </a:r>
            <a:r>
              <a:rPr lang="ru-RU" dirty="0" smtClean="0"/>
              <a:t>, </a:t>
            </a:r>
            <a:r>
              <a:rPr lang="ru-RU" dirty="0" err="1" smtClean="0"/>
              <a:t>комбіноване</a:t>
            </a:r>
            <a:r>
              <a:rPr lang="ru-RU" dirty="0" smtClean="0"/>
              <a:t> </a:t>
            </a:r>
            <a:r>
              <a:rPr lang="ru-RU" dirty="0" err="1" smtClean="0"/>
              <a:t>опитування</a:t>
            </a:r>
            <a:r>
              <a:rPr lang="ru-RU" dirty="0" smtClean="0"/>
              <a:t> - </a:t>
            </a:r>
            <a:r>
              <a:rPr lang="ru-RU" dirty="0" err="1" smtClean="0"/>
              <a:t>усне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письмове</a:t>
            </a:r>
            <a:r>
              <a:rPr lang="ru-RU" dirty="0" smtClean="0"/>
              <a:t> (10 - 12 </a:t>
            </a:r>
            <a:r>
              <a:rPr lang="ru-RU" dirty="0" err="1" smtClean="0"/>
              <a:t>хв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(10 — 30 </a:t>
            </a:r>
            <a:r>
              <a:rPr lang="ru-RU" dirty="0" err="1" smtClean="0"/>
              <a:t>хв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Закріплення</a:t>
            </a:r>
            <a:r>
              <a:rPr lang="ru-RU" dirty="0" smtClean="0"/>
              <a:t> нового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зв´язку</a:t>
            </a:r>
            <a:r>
              <a:rPr lang="ru-RU" dirty="0" smtClean="0"/>
              <a:t> з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вивченим</a:t>
            </a:r>
            <a:r>
              <a:rPr lang="ru-RU" dirty="0" smtClean="0"/>
              <a:t>, </a:t>
            </a:r>
            <a:r>
              <a:rPr lang="ru-RU" dirty="0" err="1" smtClean="0"/>
              <a:t>вправи</a:t>
            </a:r>
            <a:r>
              <a:rPr lang="ru-RU" dirty="0" smtClean="0"/>
              <a:t> (5 - 15 </a:t>
            </a:r>
            <a:r>
              <a:rPr lang="ru-RU" dirty="0" err="1" smtClean="0"/>
              <a:t>хв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Домашнє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суть, методика </a:t>
            </a:r>
            <a:r>
              <a:rPr lang="ru-RU" dirty="0" err="1" smtClean="0"/>
              <a:t>виконання</a:t>
            </a:r>
            <a:r>
              <a:rPr lang="ru-RU" dirty="0" smtClean="0"/>
              <a:t>,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ви­конання</a:t>
            </a:r>
            <a:r>
              <a:rPr lang="ru-RU" dirty="0" smtClean="0"/>
              <a:t> і </a:t>
            </a:r>
            <a:r>
              <a:rPr lang="ru-RU" dirty="0" err="1" smtClean="0"/>
              <a:t>т.ін</a:t>
            </a:r>
            <a:r>
              <a:rPr lang="ru-RU" dirty="0" smtClean="0"/>
              <a:t>. (5 — 10 </a:t>
            </a:r>
            <a:r>
              <a:rPr lang="ru-RU" dirty="0" err="1" smtClean="0"/>
              <a:t>хв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Підведення</a:t>
            </a:r>
            <a:r>
              <a:rPr lang="ru-RU" dirty="0" smtClean="0"/>
              <a:t> </a:t>
            </a:r>
            <a:r>
              <a:rPr lang="ru-RU" dirty="0" err="1" smtClean="0"/>
              <a:t>підсумку</a:t>
            </a:r>
            <a:r>
              <a:rPr lang="ru-RU" dirty="0" smtClean="0"/>
              <a:t> уроку (1-2 </a:t>
            </a:r>
            <a:r>
              <a:rPr lang="ru-RU" dirty="0" err="1" smtClean="0"/>
              <a:t>хв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20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таку</a:t>
            </a:r>
            <a:r>
              <a:rPr lang="ru-RU" dirty="0" smtClean="0"/>
              <a:t> </a:t>
            </a:r>
            <a:r>
              <a:rPr lang="ru-RU" dirty="0" err="1" smtClean="0"/>
              <a:t>типологію</a:t>
            </a:r>
            <a:r>
              <a:rPr lang="ru-RU" dirty="0" smtClean="0"/>
              <a:t> </a:t>
            </a:r>
            <a:r>
              <a:rPr lang="ru-RU" dirty="0" err="1" smtClean="0"/>
              <a:t>уроків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   з </a:t>
            </a:r>
            <a:r>
              <a:rPr lang="ru-RU" dirty="0" err="1" smtClean="0"/>
              <a:t>різноманітними</a:t>
            </a:r>
            <a:r>
              <a:rPr lang="ru-RU" dirty="0" smtClean="0"/>
              <a:t> видами занять;</a:t>
            </a:r>
          </a:p>
          <a:p>
            <a:r>
              <a:rPr lang="ru-RU" dirty="0" smtClean="0"/>
              <a:t>-   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лекцій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бесід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екскурсії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кіно</a:t>
            </a:r>
            <a:r>
              <a:rPr lang="ru-RU" dirty="0" smtClean="0"/>
              <a:t>-уроки;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самостійна</a:t>
            </a:r>
            <a:r>
              <a:rPr lang="ru-RU" dirty="0" smtClean="0"/>
              <a:t> робота учнів у </a:t>
            </a:r>
            <a:r>
              <a:rPr lang="ru-RU" dirty="0" err="1" smtClean="0"/>
              <a:t>класі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лабораторні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практичні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І.Казанцева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726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5410944" cy="29809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уроки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і </a:t>
            </a:r>
            <a:r>
              <a:rPr lang="ru-RU" dirty="0" err="1" smtClean="0"/>
              <a:t>умінь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комплексного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узагальнення</a:t>
            </a:r>
            <a:r>
              <a:rPr lang="ru-RU" dirty="0" smtClean="0"/>
              <a:t> і </a:t>
            </a:r>
            <a:r>
              <a:rPr lang="ru-RU" dirty="0" err="1" smtClean="0"/>
              <a:t>систематизації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перевірки</a:t>
            </a:r>
            <a:r>
              <a:rPr lang="ru-RU" dirty="0" smtClean="0"/>
              <a:t>, </a:t>
            </a:r>
            <a:r>
              <a:rPr lang="ru-RU" dirty="0" err="1" smtClean="0"/>
              <a:t>оцінки</a:t>
            </a:r>
            <a:r>
              <a:rPr lang="ru-RU" dirty="0" smtClean="0"/>
              <a:t> і </a:t>
            </a:r>
            <a:r>
              <a:rPr lang="ru-RU" dirty="0" err="1" smtClean="0"/>
              <a:t>корекції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і </a:t>
            </a:r>
            <a:r>
              <a:rPr lang="ru-RU" dirty="0" err="1" smtClean="0"/>
              <a:t>навичок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комбіновані</a:t>
            </a:r>
            <a:r>
              <a:rPr lang="ru-RU" dirty="0" smtClean="0"/>
              <a:t> уроки.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6419056" cy="796950"/>
          </a:xfrm>
        </p:spPr>
        <p:txBody>
          <a:bodyPr>
            <a:normAutofit/>
          </a:bodyPr>
          <a:lstStyle/>
          <a:p>
            <a:r>
              <a:rPr lang="ru-RU" sz="3600" dirty="0" err="1"/>
              <a:t>Типологія</a:t>
            </a:r>
            <a:r>
              <a:rPr lang="ru-RU" sz="3600" dirty="0"/>
              <a:t> </a:t>
            </a:r>
            <a:r>
              <a:rPr lang="ru-RU" sz="3600" dirty="0" err="1"/>
              <a:t>уроків</a:t>
            </a:r>
            <a:r>
              <a:rPr lang="ru-RU" sz="3600" dirty="0"/>
              <a:t> В. </a:t>
            </a:r>
            <a:r>
              <a:rPr lang="ru-RU" sz="3600" dirty="0" err="1"/>
              <a:t>Онищука</a:t>
            </a:r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9319" y="4149080"/>
            <a:ext cx="4086024" cy="229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97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5915000" cy="24048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   </a:t>
            </a:r>
            <a:r>
              <a:rPr lang="ru-RU" dirty="0" err="1" smtClean="0"/>
              <a:t>комбіновані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змішані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ознайомлення</a:t>
            </a:r>
            <a:r>
              <a:rPr lang="ru-RU" dirty="0" smtClean="0"/>
              <a:t> учнів з </a:t>
            </a:r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матеріалом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систематизація</a:t>
            </a:r>
            <a:r>
              <a:rPr lang="ru-RU" dirty="0" smtClean="0"/>
              <a:t> й </a:t>
            </a:r>
            <a:r>
              <a:rPr lang="ru-RU" dirty="0" err="1" smtClean="0"/>
              <a:t>узагальнення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</a:t>
            </a:r>
            <a:r>
              <a:rPr lang="ru-RU" dirty="0" err="1" smtClean="0"/>
              <a:t>формування</a:t>
            </a:r>
            <a:r>
              <a:rPr lang="ru-RU" dirty="0" smtClean="0"/>
              <a:t> і </a:t>
            </a:r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err="1" smtClean="0"/>
              <a:t>вмінь</a:t>
            </a:r>
            <a:r>
              <a:rPr lang="ru-RU" dirty="0" smtClean="0"/>
              <a:t> і </a:t>
            </a:r>
            <a:r>
              <a:rPr lang="ru-RU" dirty="0" err="1" smtClean="0"/>
              <a:t>навичок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   уроки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995120" cy="850106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Типологія</a:t>
            </a:r>
            <a:r>
              <a:rPr lang="ru-RU" sz="3200" dirty="0" smtClean="0"/>
              <a:t> </a:t>
            </a:r>
            <a:r>
              <a:rPr lang="ru-RU" sz="3200" dirty="0" err="1" smtClean="0"/>
              <a:t>уроків</a:t>
            </a:r>
            <a:r>
              <a:rPr lang="ru-RU" sz="3200" dirty="0" smtClean="0"/>
              <a:t> Б. </a:t>
            </a:r>
            <a:r>
              <a:rPr lang="ru-RU" sz="3200" dirty="0" err="1" smtClean="0"/>
              <a:t>Єсіпова</a:t>
            </a:r>
            <a:r>
              <a:rPr lang="ru-RU" sz="3200" dirty="0" smtClean="0"/>
              <a:t> </a:t>
            </a:r>
            <a:r>
              <a:rPr lang="ru-RU" sz="3200" dirty="0" err="1" smtClean="0"/>
              <a:t>виглядає</a:t>
            </a:r>
            <a:r>
              <a:rPr lang="ru-RU" sz="3200" dirty="0" smtClean="0"/>
              <a:t> так: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212976"/>
            <a:ext cx="83646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Основою для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є </a:t>
            </a:r>
            <a:r>
              <a:rPr lang="ru-RU" dirty="0" err="1"/>
              <a:t>цілі</a:t>
            </a:r>
            <a:r>
              <a:rPr lang="ru-RU" dirty="0"/>
              <a:t> уроку та </a:t>
            </a:r>
            <a:r>
              <a:rPr lang="ru-RU" dirty="0" err="1"/>
              <a:t>місце</a:t>
            </a:r>
            <a:r>
              <a:rPr lang="ru-RU" dirty="0"/>
              <a:t> уроку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системі</a:t>
            </a:r>
            <a:r>
              <a:rPr lang="ru-RU" dirty="0"/>
              <a:t>.</a:t>
            </a:r>
          </a:p>
          <a:p>
            <a:r>
              <a:rPr lang="ru-RU" dirty="0"/>
              <a:t>Урок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:</a:t>
            </a:r>
          </a:p>
          <a:p>
            <a:r>
              <a:rPr lang="ru-RU" dirty="0"/>
              <a:t>1. 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відтворення</a:t>
            </a:r>
            <a:r>
              <a:rPr lang="ru-RU" dirty="0"/>
              <a:t> і </a:t>
            </a:r>
            <a:r>
              <a:rPr lang="ru-RU" dirty="0" err="1"/>
              <a:t>корекція</a:t>
            </a:r>
            <a:r>
              <a:rPr lang="ru-RU" dirty="0"/>
              <a:t> </a:t>
            </a:r>
            <a:r>
              <a:rPr lang="ru-RU" dirty="0" err="1"/>
              <a:t>опор­них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</a:t>
            </a:r>
          </a:p>
          <a:p>
            <a:r>
              <a:rPr lang="ru-RU" dirty="0"/>
              <a:t>2.  </a:t>
            </a:r>
            <a:r>
              <a:rPr lang="ru-RU" dirty="0" err="1"/>
              <a:t>Повідомлення</a:t>
            </a:r>
            <a:r>
              <a:rPr lang="ru-RU" dirty="0"/>
              <a:t> теми, мети, </a:t>
            </a:r>
            <a:r>
              <a:rPr lang="ru-RU" dirty="0" err="1"/>
              <a:t>завдань</a:t>
            </a:r>
            <a:r>
              <a:rPr lang="ru-RU" dirty="0"/>
              <a:t> уроку і </a:t>
            </a:r>
            <a:r>
              <a:rPr lang="ru-RU" dirty="0" err="1"/>
              <a:t>мотивація</a:t>
            </a:r>
            <a:r>
              <a:rPr lang="ru-RU" dirty="0"/>
              <a:t> навчальної </a:t>
            </a:r>
            <a:r>
              <a:rPr lang="ru-RU" dirty="0" err="1"/>
              <a:t>діяльності</a:t>
            </a:r>
            <a:r>
              <a:rPr lang="ru-RU" dirty="0"/>
              <a:t> учнів.</a:t>
            </a:r>
          </a:p>
          <a:p>
            <a:r>
              <a:rPr lang="ru-RU" dirty="0"/>
              <a:t>3.  </a:t>
            </a:r>
            <a:r>
              <a:rPr lang="ru-RU" dirty="0" err="1"/>
              <a:t>Сприймання</a:t>
            </a:r>
            <a:r>
              <a:rPr lang="ru-RU" dirty="0"/>
              <a:t> і </a:t>
            </a:r>
            <a:r>
              <a:rPr lang="ru-RU" dirty="0" err="1"/>
              <a:t>первинне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нового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осмис­лення</a:t>
            </a:r>
            <a:r>
              <a:rPr lang="ru-RU" dirty="0"/>
              <a:t> </a:t>
            </a:r>
            <a:r>
              <a:rPr lang="ru-RU" dirty="0" err="1"/>
              <a:t>зв´язків</a:t>
            </a:r>
            <a:r>
              <a:rPr lang="ru-RU" dirty="0"/>
              <a:t> і </a:t>
            </a:r>
            <a:r>
              <a:rPr lang="ru-RU" dirty="0" err="1"/>
              <a:t>відношень</a:t>
            </a:r>
            <a:r>
              <a:rPr lang="ru-RU" dirty="0"/>
              <a:t> </a:t>
            </a:r>
            <a:r>
              <a:rPr lang="ru-RU" dirty="0" err="1"/>
              <a:t>об´єктів</a:t>
            </a:r>
            <a:r>
              <a:rPr lang="ru-RU" dirty="0"/>
              <a:t> вивчення.</a:t>
            </a:r>
          </a:p>
          <a:p>
            <a:r>
              <a:rPr lang="ru-RU" dirty="0"/>
              <a:t>4.  </a:t>
            </a:r>
            <a:r>
              <a:rPr lang="ru-RU" dirty="0" err="1"/>
              <a:t>Запам´ятовування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  <a:p>
            <a:r>
              <a:rPr lang="ru-RU" dirty="0"/>
              <a:t>5.  </a:t>
            </a:r>
            <a:r>
              <a:rPr lang="ru-RU" dirty="0" err="1"/>
              <a:t>Узагальнення</a:t>
            </a:r>
            <a:r>
              <a:rPr lang="ru-RU" dirty="0"/>
              <a:t> і </a:t>
            </a:r>
            <a:r>
              <a:rPr lang="ru-RU" dirty="0" err="1"/>
              <a:t>систематизація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</a:t>
            </a:r>
          </a:p>
          <a:p>
            <a:r>
              <a:rPr lang="ru-RU" dirty="0"/>
              <a:t>6.Підсумок уроку і </a:t>
            </a:r>
            <a:r>
              <a:rPr lang="ru-RU" dirty="0" err="1"/>
              <a:t>повідомлення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7437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Малафіїк</a:t>
            </a:r>
            <a:r>
              <a:rPr lang="ru-RU" dirty="0"/>
              <a:t> І. </a:t>
            </a:r>
            <a:r>
              <a:rPr lang="ru-RU" dirty="0" smtClean="0"/>
              <a:t>В.,</a:t>
            </a:r>
            <a:r>
              <a:rPr lang="ru-RU" dirty="0" err="1" smtClean="0"/>
              <a:t>Дидактика</a:t>
            </a:r>
            <a:r>
              <a:rPr lang="ru-RU" dirty="0" err="1"/>
              <a:t>,</a:t>
            </a:r>
            <a:r>
              <a:rPr lang="ru-RU" dirty="0" err="1" smtClean="0"/>
              <a:t>Навчальний</a:t>
            </a:r>
            <a:r>
              <a:rPr lang="ru-RU" dirty="0" smtClean="0"/>
              <a:t> </a:t>
            </a:r>
            <a:r>
              <a:rPr lang="ru-RU" dirty="0" err="1"/>
              <a:t>посібник</a:t>
            </a:r>
            <a:r>
              <a:rPr lang="ru-RU" dirty="0"/>
              <a:t> / К.: Кондор, 2009.- 406 c.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Література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272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Я. </a:t>
            </a:r>
            <a:r>
              <a:rPr lang="ru-RU" dirty="0" err="1" smtClean="0"/>
              <a:t>Коменський</a:t>
            </a:r>
            <a:r>
              <a:rPr lang="ru-RU" dirty="0"/>
              <a:t> </a:t>
            </a:r>
            <a:r>
              <a:rPr lang="ru-RU" dirty="0" smtClean="0"/>
              <a:t>та К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err="1" smtClean="0"/>
              <a:t>Ушинський</a:t>
            </a:r>
            <a:r>
              <a:rPr lang="ru-RU" dirty="0" smtClean="0"/>
              <a:t>: «</a:t>
            </a:r>
            <a:r>
              <a:rPr lang="ru-RU" dirty="0" err="1" smtClean="0"/>
              <a:t>учіння</a:t>
            </a:r>
            <a:r>
              <a:rPr lang="ru-RU" dirty="0" smtClean="0"/>
              <a:t> </a:t>
            </a:r>
            <a:r>
              <a:rPr lang="ru-RU" dirty="0"/>
              <a:t>— це </a:t>
            </a:r>
            <a:r>
              <a:rPr lang="ru-RU" dirty="0" err="1"/>
              <a:t>здобуття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різнорідних</a:t>
            </a:r>
            <a:r>
              <a:rPr lang="ru-RU" dirty="0"/>
              <a:t> наук і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розв´язувати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та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.»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Учіння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8917134"/>
              </p:ext>
            </p:extLst>
          </p:nvPr>
        </p:nvGraphicFramePr>
        <p:xfrm>
          <a:off x="1115616" y="3501008"/>
          <a:ext cx="7272808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160240"/>
                <a:gridCol w="3456384"/>
              </a:tblGrid>
              <a:tr h="50509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Компоненти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учіння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8313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розуміння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заучування</a:t>
                      </a:r>
                      <a:r>
                        <a:rPr lang="ru-RU" sz="2400" dirty="0" smtClean="0"/>
                        <a:t> на </a:t>
                      </a:r>
                      <a:r>
                        <a:rPr lang="ru-RU" sz="2400" dirty="0" err="1" smtClean="0"/>
                        <a:t>пам´ять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мовна</a:t>
                      </a:r>
                      <a:r>
                        <a:rPr lang="ru-RU" sz="2400" dirty="0" smtClean="0"/>
                        <a:t> і </a:t>
                      </a:r>
                      <a:r>
                        <a:rPr lang="ru-RU" sz="2400" dirty="0" err="1" smtClean="0"/>
                        <a:t>зовнішня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маніпулятивно-ручна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дія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434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8642005"/>
              </p:ext>
            </p:extLst>
          </p:nvPr>
        </p:nvGraphicFramePr>
        <p:xfrm>
          <a:off x="395536" y="476672"/>
          <a:ext cx="8363272" cy="1755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4320480"/>
              </a:tblGrid>
              <a:tr h="566744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Учіння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8216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одержання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знань</a:t>
                      </a:r>
                      <a:r>
                        <a:rPr lang="ru-RU" sz="2400" dirty="0" smtClean="0"/>
                        <a:t> від учителя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учіння</a:t>
                      </a:r>
                      <a:r>
                        <a:rPr lang="ru-RU" sz="2400" dirty="0" smtClean="0"/>
                        <a:t> шляхом </a:t>
                      </a:r>
                      <a:r>
                        <a:rPr lang="ru-RU" sz="2400" dirty="0" err="1" smtClean="0"/>
                        <a:t>вирішення</a:t>
                      </a:r>
                      <a:r>
                        <a:rPr lang="ru-RU" sz="2400" dirty="0" smtClean="0"/>
                        <a:t> проблем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08912" cy="424847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В </a:t>
            </a:r>
            <a:r>
              <a:rPr lang="ru-RU" sz="2800" b="1" dirty="0" err="1">
                <a:solidFill>
                  <a:schemeClr val="bg1"/>
                </a:solidFill>
              </a:rPr>
              <a:t>учінні</a:t>
            </a:r>
            <a:r>
              <a:rPr lang="ru-RU" sz="2800" b="1" dirty="0">
                <a:solidFill>
                  <a:schemeClr val="bg1"/>
                </a:solidFill>
              </a:rPr>
              <a:t>, з </a:t>
            </a:r>
            <a:r>
              <a:rPr lang="ru-RU" sz="2800" b="1" dirty="0" err="1">
                <a:solidFill>
                  <a:schemeClr val="bg1"/>
                </a:solidFill>
              </a:rPr>
              <a:t>одержанням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знань</a:t>
            </a:r>
            <a:r>
              <a:rPr lang="ru-RU" sz="2800" b="1" dirty="0">
                <a:solidFill>
                  <a:schemeClr val="bg1"/>
                </a:solidFill>
              </a:rPr>
              <a:t> від учителя, </a:t>
            </a:r>
            <a:r>
              <a:rPr lang="ru-RU" sz="2800" b="1" dirty="0" err="1" smtClean="0">
                <a:solidFill>
                  <a:schemeClr val="bg1"/>
                </a:solidFill>
              </a:rPr>
              <a:t>виділяють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дві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фази</a:t>
            </a:r>
            <a:r>
              <a:rPr lang="ru-RU" sz="2800" b="1" dirty="0" smtClean="0">
                <a:solidFill>
                  <a:schemeClr val="bg1"/>
                </a:solidFill>
              </a:rPr>
              <a:t>: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 - </a:t>
            </a:r>
            <a:r>
              <a:rPr lang="ru-RU" sz="2800" dirty="0" err="1" smtClean="0">
                <a:solidFill>
                  <a:schemeClr val="bg1"/>
                </a:solidFill>
              </a:rPr>
              <a:t>спостереження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одержання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повідомлень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ru-RU" sz="2800" dirty="0" err="1" smtClean="0">
                <a:solidFill>
                  <a:schemeClr val="bg1"/>
                </a:solidFill>
              </a:rPr>
              <a:t>просте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спиймання</a:t>
            </a:r>
            <a:r>
              <a:rPr lang="ru-RU" sz="2800" dirty="0" smtClean="0">
                <a:solidFill>
                  <a:schemeClr val="bg1"/>
                </a:solidFill>
              </a:rPr>
              <a:t>);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</a:t>
            </a:r>
            <a:r>
              <a:rPr lang="ru-RU" sz="2800" dirty="0" err="1" smtClean="0">
                <a:solidFill>
                  <a:schemeClr val="bg1"/>
                </a:solidFill>
              </a:rPr>
              <a:t>закріплення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знань</a:t>
            </a:r>
            <a:r>
              <a:rPr lang="ru-RU" sz="2800" dirty="0">
                <a:solidFill>
                  <a:schemeClr val="bg1"/>
                </a:solidFill>
              </a:rPr>
              <a:t>(</a:t>
            </a:r>
            <a:r>
              <a:rPr lang="ru-RU" sz="2800" dirty="0" err="1">
                <a:solidFill>
                  <a:schemeClr val="bg1"/>
                </a:solidFill>
              </a:rPr>
              <a:t>механічне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запам´ятовування</a:t>
            </a:r>
            <a:r>
              <a:rPr lang="ru-RU" sz="2800" dirty="0">
                <a:solidFill>
                  <a:schemeClr val="bg1"/>
                </a:solidFill>
              </a:rPr>
              <a:t> з </a:t>
            </a:r>
            <a:r>
              <a:rPr lang="ru-RU" sz="2800" dirty="0" err="1">
                <a:solidFill>
                  <a:schemeClr val="bg1"/>
                </a:solidFill>
              </a:rPr>
              <a:t>пасивним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чи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активним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повторенням</a:t>
            </a:r>
            <a:r>
              <a:rPr lang="ru-RU" sz="2800" dirty="0">
                <a:solidFill>
                  <a:schemeClr val="bg1"/>
                </a:solidFill>
              </a:rPr>
              <a:t> і </a:t>
            </a:r>
            <a:r>
              <a:rPr lang="ru-RU" sz="2800" dirty="0" err="1">
                <a:solidFill>
                  <a:schemeClr val="bg1"/>
                </a:solidFill>
              </a:rPr>
              <a:t>заучуванням</a:t>
            </a:r>
            <a:r>
              <a:rPr lang="ru-RU" sz="2800" dirty="0">
                <a:solidFill>
                  <a:schemeClr val="bg1"/>
                </a:solidFill>
              </a:rPr>
              <a:t>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7007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Але школа </a:t>
            </a:r>
            <a:r>
              <a:rPr lang="ru-RU" dirty="0" err="1">
                <a:solidFill>
                  <a:schemeClr val="bg1"/>
                </a:solidFill>
              </a:rPr>
              <a:t>вчить</a:t>
            </a:r>
            <a:r>
              <a:rPr lang="ru-RU" dirty="0">
                <a:solidFill>
                  <a:schemeClr val="bg1"/>
                </a:solidFill>
              </a:rPr>
              <a:t> не одного </a:t>
            </a:r>
            <a:r>
              <a:rPr lang="ru-RU" dirty="0" err="1">
                <a:solidFill>
                  <a:schemeClr val="bg1"/>
                </a:solidFill>
              </a:rPr>
              <a:t>учня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їй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потрібно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забезпечити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засвоєння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знань</a:t>
            </a:r>
            <a:r>
              <a:rPr lang="ru-RU" dirty="0">
                <a:solidFill>
                  <a:schemeClr val="bg1"/>
                </a:solidFill>
              </a:rPr>
              <a:t> великою </a:t>
            </a:r>
            <a:r>
              <a:rPr lang="ru-RU" dirty="0" err="1">
                <a:solidFill>
                  <a:schemeClr val="bg1"/>
                </a:solidFill>
              </a:rPr>
              <a:t>кількістю</a:t>
            </a:r>
            <a:r>
              <a:rPr lang="ru-RU" dirty="0">
                <a:solidFill>
                  <a:schemeClr val="bg1"/>
                </a:solidFill>
              </a:rPr>
              <a:t> учнів. </a:t>
            </a:r>
            <a:r>
              <a:rPr lang="ru-RU" dirty="0" err="1">
                <a:solidFill>
                  <a:schemeClr val="bg1"/>
                </a:solidFill>
              </a:rPr>
              <a:t>Виникає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необхідність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організувати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їхню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діяльність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Таку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логіку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розгортання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процесу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засвоєння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знань</a:t>
            </a:r>
            <a:r>
              <a:rPr lang="ru-RU" dirty="0">
                <a:solidFill>
                  <a:schemeClr val="bg1"/>
                </a:solidFill>
              </a:rPr>
              <a:t> не одним, а </a:t>
            </a:r>
            <a:r>
              <a:rPr lang="ru-RU" dirty="0" err="1">
                <a:solidFill>
                  <a:schemeClr val="bg1"/>
                </a:solidFill>
              </a:rPr>
              <a:t>багатьма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учнями</a:t>
            </a:r>
            <a:r>
              <a:rPr lang="ru-RU" dirty="0">
                <a:solidFill>
                  <a:schemeClr val="bg1"/>
                </a:solidFill>
              </a:rPr>
              <a:t> і мала </a:t>
            </a:r>
            <a:r>
              <a:rPr lang="ru-RU" dirty="0" err="1">
                <a:solidFill>
                  <a:schemeClr val="bg1"/>
                </a:solidFill>
              </a:rPr>
              <a:t>забезпечити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класно-урочна</a:t>
            </a:r>
            <a:r>
              <a:rPr lang="ru-RU" dirty="0">
                <a:solidFill>
                  <a:schemeClr val="bg1"/>
                </a:solidFill>
              </a:rPr>
              <a:t> система навчання і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основний</a:t>
            </a:r>
            <a:r>
              <a:rPr lang="ru-RU" dirty="0">
                <a:solidFill>
                  <a:schemeClr val="bg1"/>
                </a:solidFill>
              </a:rPr>
              <a:t> елемент — урок.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4087352"/>
            <a:ext cx="3384376" cy="229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2808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Компонентом системи може бути будь-яка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частина, а </a:t>
            </a:r>
            <a:r>
              <a:rPr lang="ru-RU" dirty="0" smtClean="0">
                <a:solidFill>
                  <a:schemeClr val="bg1"/>
                </a:solidFill>
              </a:rPr>
              <a:t>елементом </a:t>
            </a:r>
            <a:r>
              <a:rPr lang="ru-RU" dirty="0">
                <a:solidFill>
                  <a:schemeClr val="bg1"/>
                </a:solidFill>
              </a:rPr>
              <a:t>є тільки функціональна частина системи, тобто </a:t>
            </a:r>
            <a:r>
              <a:rPr lang="ru-RU" dirty="0" err="1">
                <a:solidFill>
                  <a:schemeClr val="bg1"/>
                </a:solidFill>
              </a:rPr>
              <a:t>така</a:t>
            </a:r>
            <a:r>
              <a:rPr lang="ru-RU" dirty="0">
                <a:solidFill>
                  <a:schemeClr val="bg1"/>
                </a:solidFill>
              </a:rPr>
              <a:t>, яка </a:t>
            </a:r>
            <a:r>
              <a:rPr lang="ru-RU" dirty="0" smtClean="0">
                <a:solidFill>
                  <a:schemeClr val="bg1"/>
                </a:solidFill>
              </a:rPr>
              <a:t>робить </a:t>
            </a:r>
            <a:r>
              <a:rPr lang="ru-RU" dirty="0">
                <a:solidFill>
                  <a:schemeClr val="bg1"/>
                </a:solidFill>
              </a:rPr>
              <a:t>певний внесок у створення цілого, системи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</a:rPr>
              <a:t>Про елемент говорять тільки </a:t>
            </a:r>
            <a:r>
              <a:rPr lang="ru-RU" dirty="0" err="1">
                <a:solidFill>
                  <a:schemeClr val="bg1"/>
                </a:solidFill>
              </a:rPr>
              <a:t>тоді</a:t>
            </a:r>
            <a:r>
              <a:rPr lang="ru-RU" dirty="0">
                <a:solidFill>
                  <a:schemeClr val="bg1"/>
                </a:solidFill>
              </a:rPr>
              <a:t>, коли є наявною сама система, про компонент — </a:t>
            </a:r>
            <a:r>
              <a:rPr lang="ru-RU" dirty="0" err="1">
                <a:solidFill>
                  <a:schemeClr val="bg1"/>
                </a:solidFill>
              </a:rPr>
              <a:t>тоді</a:t>
            </a:r>
            <a:r>
              <a:rPr lang="ru-RU" dirty="0">
                <a:solidFill>
                  <a:schemeClr val="bg1"/>
                </a:solidFill>
              </a:rPr>
              <a:t>, коли </a:t>
            </a:r>
            <a:r>
              <a:rPr lang="ru-RU" dirty="0" err="1">
                <a:solidFill>
                  <a:schemeClr val="bg1"/>
                </a:solidFill>
              </a:rPr>
              <a:t>самої</a:t>
            </a:r>
            <a:r>
              <a:rPr lang="ru-RU" dirty="0">
                <a:solidFill>
                  <a:schemeClr val="bg1"/>
                </a:solidFill>
              </a:rPr>
              <a:t> системи може і не бути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Тому </a:t>
            </a:r>
            <a:r>
              <a:rPr lang="ru-RU" dirty="0">
                <a:solidFill>
                  <a:schemeClr val="bg1"/>
                </a:solidFill>
              </a:rPr>
              <a:t>урок </a:t>
            </a:r>
            <a:r>
              <a:rPr lang="ru-RU" dirty="0" err="1">
                <a:solidFill>
                  <a:schemeClr val="bg1"/>
                </a:solidFill>
              </a:rPr>
              <a:t>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функціонально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діючою  </a:t>
            </a:r>
            <a:r>
              <a:rPr lang="ru-RU" dirty="0" smtClean="0">
                <a:solidFill>
                  <a:schemeClr val="bg1"/>
                </a:solidFill>
              </a:rPr>
              <a:t>частиною класно-урочної </a:t>
            </a:r>
            <a:r>
              <a:rPr lang="ru-RU" dirty="0">
                <a:solidFill>
                  <a:schemeClr val="bg1"/>
                </a:solidFill>
              </a:rPr>
              <a:t>системи навчання, </a:t>
            </a:r>
            <a:r>
              <a:rPr lang="ru-RU" dirty="0" err="1">
                <a:solidFill>
                  <a:schemeClr val="bg1"/>
                </a:solidFill>
              </a:rPr>
              <a:t>отже</a:t>
            </a:r>
            <a:r>
              <a:rPr lang="ru-RU" dirty="0">
                <a:solidFill>
                  <a:schemeClr val="bg1"/>
                </a:solidFill>
              </a:rPr>
              <a:t>, є </a:t>
            </a:r>
            <a:r>
              <a:rPr lang="ru-RU" dirty="0" err="1">
                <a:solidFill>
                  <a:schemeClr val="bg1"/>
                </a:solidFill>
              </a:rPr>
              <a:t>її</a:t>
            </a:r>
            <a:r>
              <a:rPr lang="ru-RU" dirty="0">
                <a:solidFill>
                  <a:schemeClr val="bg1"/>
                </a:solidFill>
              </a:rPr>
              <a:t> елементом.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Урок – компонент або елемент?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232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єдність </a:t>
            </a:r>
            <a:r>
              <a:rPr lang="ru-RU" dirty="0">
                <a:solidFill>
                  <a:schemeClr val="bg1"/>
                </a:solidFill>
              </a:rPr>
              <a:t>навчальної і виховної функцій;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стимулювання </a:t>
            </a:r>
            <a:r>
              <a:rPr lang="ru-RU" dirty="0">
                <a:solidFill>
                  <a:schemeClr val="bg1"/>
                </a:solidFill>
              </a:rPr>
              <a:t>пізнавальної активності учнів;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розвиток </a:t>
            </a:r>
            <a:r>
              <a:rPr lang="ru-RU" dirty="0">
                <a:solidFill>
                  <a:schemeClr val="bg1"/>
                </a:solidFill>
              </a:rPr>
              <a:t>пізнавальної </a:t>
            </a:r>
            <a:r>
              <a:rPr lang="ru-RU" dirty="0" err="1" smtClean="0">
                <a:solidFill>
                  <a:schemeClr val="bg1"/>
                </a:solidFill>
              </a:rPr>
              <a:t>самостійності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2192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Урок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характеризується </a:t>
            </a:r>
            <a:r>
              <a:rPr lang="ru-RU" sz="2800" dirty="0">
                <a:solidFill>
                  <a:schemeClr val="bg1"/>
                </a:solidFill>
                <a:latin typeface="+mn-lt"/>
              </a:rPr>
              <a:t>низкою необхідних рис, які не залежать ні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від особливостей </a:t>
            </a:r>
            <a:r>
              <a:rPr lang="ru-RU" sz="2800" dirty="0">
                <a:solidFill>
                  <a:schemeClr val="bg1"/>
                </a:solidFill>
                <a:latin typeface="+mn-lt"/>
              </a:rPr>
              <a:t>учителя і класу, ні від навчально-матеріальної бази 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школи</a:t>
            </a:r>
            <a:r>
              <a:rPr lang="ru-RU" sz="2800" dirty="0" smtClean="0">
                <a:solidFill>
                  <a:schemeClr val="bg1"/>
                </a:solidFill>
                <a:latin typeface="+mn-lt"/>
              </a:rPr>
              <a:t>:</a:t>
            </a: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6982" y="4293096"/>
            <a:ext cx="3080529" cy="1763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5896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Отже, урок — це організаційна форма навчання, яка забезпечує </a:t>
            </a:r>
            <a:r>
              <a:rPr lang="ru-RU" dirty="0" smtClean="0">
                <a:solidFill>
                  <a:schemeClr val="bg1"/>
                </a:solidFill>
              </a:rPr>
              <a:t>навчання</a:t>
            </a:r>
            <a:r>
              <a:rPr lang="ru-RU" dirty="0">
                <a:solidFill>
                  <a:schemeClr val="bg1"/>
                </a:solidFill>
              </a:rPr>
              <a:t>, виховання і розвиток постійного складу учнів упродовж </a:t>
            </a:r>
            <a:r>
              <a:rPr lang="ru-RU" dirty="0" smtClean="0">
                <a:solidFill>
                  <a:schemeClr val="bg1"/>
                </a:solidFill>
              </a:rPr>
              <a:t>визначеного </a:t>
            </a:r>
            <a:r>
              <a:rPr lang="ru-RU" dirty="0">
                <a:solidFill>
                  <a:schemeClr val="bg1"/>
                </a:solidFill>
              </a:rPr>
              <a:t>проміжку часу на основі вивчення конкретної і однакової для всіх теми.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3717032"/>
            <a:ext cx="3704298" cy="27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282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5005417"/>
              </p:ext>
            </p:extLst>
          </p:nvPr>
        </p:nvGraphicFramePr>
        <p:xfrm>
          <a:off x="1259632" y="1556792"/>
          <a:ext cx="691276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Типологія уроків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85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 smtClean="0"/>
              <a:t>практичній</a:t>
            </a:r>
            <a:r>
              <a:rPr lang="ru-RU" dirty="0" smtClean="0"/>
              <a:t> </a:t>
            </a:r>
            <a:r>
              <a:rPr lang="ru-RU" dirty="0" err="1" smtClean="0"/>
              <a:t>площині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smtClean="0"/>
              <a:t>уроку є: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smtClean="0"/>
              <a:t>учнів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виконаного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мотивація</a:t>
            </a:r>
            <a:r>
              <a:rPr lang="ru-RU" dirty="0" smtClean="0"/>
              <a:t> навчання, </a:t>
            </a:r>
          </a:p>
          <a:p>
            <a:r>
              <a:rPr lang="ru-RU" dirty="0" err="1" smtClean="0"/>
              <a:t>актуалізація</a:t>
            </a:r>
            <a:r>
              <a:rPr lang="ru-RU" dirty="0" smtClean="0"/>
              <a:t> </a:t>
            </a:r>
            <a:r>
              <a:rPr lang="ru-RU" dirty="0" err="1" smtClean="0"/>
              <a:t>опорних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організація</a:t>
            </a:r>
            <a:r>
              <a:rPr lang="ru-RU" dirty="0" smtClean="0"/>
              <a:t> вивчення нового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закріплення</a:t>
            </a:r>
            <a:r>
              <a:rPr lang="ru-RU" dirty="0" smtClean="0"/>
              <a:t> </a:t>
            </a:r>
            <a:r>
              <a:rPr lang="ru-RU" dirty="0" smtClean="0"/>
              <a:t>й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домашнього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40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652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Урок як основний вид класної роботи, та його типологія</vt:lpstr>
      <vt:lpstr>Учіння</vt:lpstr>
      <vt:lpstr>В учінні, з одержанням знань від учителя, виділяють дві фази:   - спостереження і одержання повідомлень (просте спиймання); - закріплення знань(механічне запам´ятовування з пасивним чи активним повторенням і заучуванням).   </vt:lpstr>
      <vt:lpstr>Слайд 4</vt:lpstr>
      <vt:lpstr>Урок – компонент або елемент?</vt:lpstr>
      <vt:lpstr>Урок характеризується низкою необхідних рис, які не залежать ні від особливостей учителя і класу, ні від навчально-матеріальної бази школи:</vt:lpstr>
      <vt:lpstr>Слайд 7</vt:lpstr>
      <vt:lpstr>Типологія уроків</vt:lpstr>
      <vt:lpstr>Слайд 9</vt:lpstr>
      <vt:lpstr>класифікація уроків С.Іванова </vt:lpstr>
      <vt:lpstr>Слайд 11</vt:lpstr>
      <vt:lpstr> класифікація І.Казанцева</vt:lpstr>
      <vt:lpstr>Типологія уроків В. Онищука</vt:lpstr>
      <vt:lpstr>Типологія уроків Б. Єсіпова виглядає так:</vt:lpstr>
      <vt:lpstr>Література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як основний вид класної роботи, та його типологія</dc:title>
  <dc:creator>Владелец</dc:creator>
  <cp:lastModifiedBy>Userznu</cp:lastModifiedBy>
  <cp:revision>11</cp:revision>
  <dcterms:created xsi:type="dcterms:W3CDTF">2021-11-03T16:32:34Z</dcterms:created>
  <dcterms:modified xsi:type="dcterms:W3CDTF">2022-11-04T11:59:21Z</dcterms:modified>
</cp:coreProperties>
</file>