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76" r:id="rId4"/>
    <p:sldId id="257" r:id="rId5"/>
    <p:sldId id="258" r:id="rId6"/>
    <p:sldId id="259" r:id="rId7"/>
    <p:sldId id="260" r:id="rId8"/>
    <p:sldId id="261" r:id="rId9"/>
    <p:sldId id="262" r:id="rId10"/>
    <p:sldId id="271" r:id="rId11"/>
    <p:sldId id="265" r:id="rId12"/>
    <p:sldId id="273" r:id="rId13"/>
    <p:sldId id="266" r:id="rId14"/>
    <p:sldId id="274" r:id="rId15"/>
    <p:sldId id="275" r:id="rId16"/>
    <p:sldId id="277" r:id="rId17"/>
    <p:sldId id="278" r:id="rId18"/>
    <p:sldId id="279" r:id="rId19"/>
    <p:sldId id="280" r:id="rId20"/>
    <p:sldId id="281" r:id="rId21"/>
    <p:sldId id="282"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D3D3374-3DAC-4657-87BE-2544B04C65F1}" type="datetimeFigureOut">
              <a:rPr lang="ru-RU" smtClean="0"/>
              <a:t>06.09.2020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086D21B-4873-44BA-A91B-9FAC63360F5B}" type="slidenum">
              <a:rPr lang="ru-RU" smtClean="0"/>
              <a:t>‹#›</a:t>
            </a:fld>
            <a:endParaRPr lang="ru-RU"/>
          </a:p>
        </p:txBody>
      </p:sp>
    </p:spTree>
    <p:extLst>
      <p:ext uri="{BB962C8B-B14F-4D97-AF65-F5344CB8AC3E}">
        <p14:creationId xmlns:p14="http://schemas.microsoft.com/office/powerpoint/2010/main" val="884179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D3D3374-3DAC-4657-87BE-2544B04C65F1}" type="datetimeFigureOut">
              <a:rPr lang="ru-RU" smtClean="0"/>
              <a:t>06.09.2020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086D21B-4873-44BA-A91B-9FAC63360F5B}" type="slidenum">
              <a:rPr lang="ru-RU" smtClean="0"/>
              <a:t>‹#›</a:t>
            </a:fld>
            <a:endParaRPr lang="ru-RU"/>
          </a:p>
        </p:txBody>
      </p:sp>
    </p:spTree>
    <p:extLst>
      <p:ext uri="{BB962C8B-B14F-4D97-AF65-F5344CB8AC3E}">
        <p14:creationId xmlns:p14="http://schemas.microsoft.com/office/powerpoint/2010/main" val="183466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D3D3374-3DAC-4657-87BE-2544B04C65F1}" type="datetimeFigureOut">
              <a:rPr lang="ru-RU" smtClean="0"/>
              <a:t>06.09.2020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086D21B-4873-44BA-A91B-9FAC63360F5B}" type="slidenum">
              <a:rPr lang="ru-RU" smtClean="0"/>
              <a:t>‹#›</a:t>
            </a:fld>
            <a:endParaRPr lang="ru-RU"/>
          </a:p>
        </p:txBody>
      </p:sp>
    </p:spTree>
    <p:extLst>
      <p:ext uri="{BB962C8B-B14F-4D97-AF65-F5344CB8AC3E}">
        <p14:creationId xmlns:p14="http://schemas.microsoft.com/office/powerpoint/2010/main" val="671864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D3D3374-3DAC-4657-87BE-2544B04C65F1}" type="datetimeFigureOut">
              <a:rPr lang="ru-RU" smtClean="0"/>
              <a:t>06.09.2020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086D21B-4873-44BA-A91B-9FAC63360F5B}" type="slidenum">
              <a:rPr lang="ru-RU" smtClean="0"/>
              <a:t>‹#›</a:t>
            </a:fld>
            <a:endParaRPr lang="ru-RU"/>
          </a:p>
        </p:txBody>
      </p:sp>
    </p:spTree>
    <p:extLst>
      <p:ext uri="{BB962C8B-B14F-4D97-AF65-F5344CB8AC3E}">
        <p14:creationId xmlns:p14="http://schemas.microsoft.com/office/powerpoint/2010/main" val="9774625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D3D3374-3DAC-4657-87BE-2544B04C65F1}" type="datetimeFigureOut">
              <a:rPr lang="ru-RU" smtClean="0"/>
              <a:t>06.09.2020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086D21B-4873-44BA-A91B-9FAC63360F5B}" type="slidenum">
              <a:rPr lang="ru-RU" smtClean="0"/>
              <a:t>‹#›</a:t>
            </a:fld>
            <a:endParaRPr lang="ru-RU"/>
          </a:p>
        </p:txBody>
      </p:sp>
    </p:spTree>
    <p:extLst>
      <p:ext uri="{BB962C8B-B14F-4D97-AF65-F5344CB8AC3E}">
        <p14:creationId xmlns:p14="http://schemas.microsoft.com/office/powerpoint/2010/main" val="91601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D3D3374-3DAC-4657-87BE-2544B04C65F1}" type="datetimeFigureOut">
              <a:rPr lang="ru-RU" smtClean="0"/>
              <a:t>06.09.2020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086D21B-4873-44BA-A91B-9FAC63360F5B}" type="slidenum">
              <a:rPr lang="ru-RU" smtClean="0"/>
              <a:t>‹#›</a:t>
            </a:fld>
            <a:endParaRPr lang="ru-RU"/>
          </a:p>
        </p:txBody>
      </p:sp>
    </p:spTree>
    <p:extLst>
      <p:ext uri="{BB962C8B-B14F-4D97-AF65-F5344CB8AC3E}">
        <p14:creationId xmlns:p14="http://schemas.microsoft.com/office/powerpoint/2010/main" val="3655633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D3D3374-3DAC-4657-87BE-2544B04C65F1}" type="datetimeFigureOut">
              <a:rPr lang="ru-RU" smtClean="0"/>
              <a:t>06.09.2020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086D21B-4873-44BA-A91B-9FAC63360F5B}" type="slidenum">
              <a:rPr lang="ru-RU" smtClean="0"/>
              <a:t>‹#›</a:t>
            </a:fld>
            <a:endParaRPr lang="ru-RU"/>
          </a:p>
        </p:txBody>
      </p:sp>
    </p:spTree>
    <p:extLst>
      <p:ext uri="{BB962C8B-B14F-4D97-AF65-F5344CB8AC3E}">
        <p14:creationId xmlns:p14="http://schemas.microsoft.com/office/powerpoint/2010/main" val="1182984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D3D3374-3DAC-4657-87BE-2544B04C65F1}" type="datetimeFigureOut">
              <a:rPr lang="ru-RU" smtClean="0"/>
              <a:t>06.09.2020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086D21B-4873-44BA-A91B-9FAC63360F5B}" type="slidenum">
              <a:rPr lang="ru-RU" smtClean="0"/>
              <a:t>‹#›</a:t>
            </a:fld>
            <a:endParaRPr lang="ru-RU"/>
          </a:p>
        </p:txBody>
      </p:sp>
    </p:spTree>
    <p:extLst>
      <p:ext uri="{BB962C8B-B14F-4D97-AF65-F5344CB8AC3E}">
        <p14:creationId xmlns:p14="http://schemas.microsoft.com/office/powerpoint/2010/main" val="4100763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D3D3374-3DAC-4657-87BE-2544B04C65F1}" type="datetimeFigureOut">
              <a:rPr lang="ru-RU" smtClean="0"/>
              <a:t>06.09.2020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086D21B-4873-44BA-A91B-9FAC63360F5B}" type="slidenum">
              <a:rPr lang="ru-RU" smtClean="0"/>
              <a:t>‹#›</a:t>
            </a:fld>
            <a:endParaRPr lang="ru-RU"/>
          </a:p>
        </p:txBody>
      </p:sp>
    </p:spTree>
    <p:extLst>
      <p:ext uri="{BB962C8B-B14F-4D97-AF65-F5344CB8AC3E}">
        <p14:creationId xmlns:p14="http://schemas.microsoft.com/office/powerpoint/2010/main" val="3956806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D3D3374-3DAC-4657-87BE-2544B04C65F1}" type="datetimeFigureOut">
              <a:rPr lang="ru-RU" smtClean="0"/>
              <a:t>06.09.2020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086D21B-4873-44BA-A91B-9FAC63360F5B}" type="slidenum">
              <a:rPr lang="ru-RU" smtClean="0"/>
              <a:t>‹#›</a:t>
            </a:fld>
            <a:endParaRPr lang="ru-RU"/>
          </a:p>
        </p:txBody>
      </p:sp>
    </p:spTree>
    <p:extLst>
      <p:ext uri="{BB962C8B-B14F-4D97-AF65-F5344CB8AC3E}">
        <p14:creationId xmlns:p14="http://schemas.microsoft.com/office/powerpoint/2010/main" val="2854421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D3D3374-3DAC-4657-87BE-2544B04C65F1}" type="datetimeFigureOut">
              <a:rPr lang="ru-RU" smtClean="0"/>
              <a:t>06.09.2020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086D21B-4873-44BA-A91B-9FAC63360F5B}" type="slidenum">
              <a:rPr lang="ru-RU" smtClean="0"/>
              <a:t>‹#›</a:t>
            </a:fld>
            <a:endParaRPr lang="ru-RU"/>
          </a:p>
        </p:txBody>
      </p:sp>
    </p:spTree>
    <p:extLst>
      <p:ext uri="{BB962C8B-B14F-4D97-AF65-F5344CB8AC3E}">
        <p14:creationId xmlns:p14="http://schemas.microsoft.com/office/powerpoint/2010/main" val="3979212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3D3374-3DAC-4657-87BE-2544B04C65F1}" type="datetimeFigureOut">
              <a:rPr lang="ru-RU" smtClean="0"/>
              <a:t>06.09.2020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86D21B-4873-44BA-A91B-9FAC63360F5B}" type="slidenum">
              <a:rPr lang="ru-RU" smtClean="0"/>
              <a:t>‹#›</a:t>
            </a:fld>
            <a:endParaRPr lang="ru-RU"/>
          </a:p>
        </p:txBody>
      </p:sp>
    </p:spTree>
    <p:extLst>
      <p:ext uri="{BB962C8B-B14F-4D97-AF65-F5344CB8AC3E}">
        <p14:creationId xmlns:p14="http://schemas.microsoft.com/office/powerpoint/2010/main" val="5544832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bodyPr>
          <a:lstStyle/>
          <a:p>
            <a:r>
              <a:rPr lang="uk-UA" sz="6000" b="1" i="1" dirty="0">
                <a:solidFill>
                  <a:schemeClr val="bg2">
                    <a:lumMod val="50000"/>
                  </a:schemeClr>
                </a:solidFill>
                <a:latin typeface="Times New Roman" pitchFamily="18" charset="0"/>
                <a:cs typeface="Times New Roman" pitchFamily="18" charset="0"/>
              </a:rPr>
              <a:t>Екологічне право </a:t>
            </a:r>
            <a:r>
              <a:rPr lang="uk-UA" sz="6000" b="1" i="1" dirty="0" smtClean="0">
                <a:solidFill>
                  <a:schemeClr val="bg2">
                    <a:lumMod val="50000"/>
                  </a:schemeClr>
                </a:solidFill>
                <a:latin typeface="Times New Roman" pitchFamily="18" charset="0"/>
                <a:cs typeface="Times New Roman" pitchFamily="18" charset="0"/>
              </a:rPr>
              <a:t>України</a:t>
            </a:r>
            <a:endParaRPr lang="ru-RU" sz="6000" i="1" dirty="0">
              <a:solidFill>
                <a:schemeClr val="bg2">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2367207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k-UA" sz="3600" dirty="0">
                <a:latin typeface="Times New Roman" pitchFamily="18" charset="0"/>
                <a:cs typeface="Times New Roman" pitchFamily="18" charset="0"/>
              </a:rPr>
              <a:t>Е</a:t>
            </a:r>
            <a:r>
              <a:rPr lang="uk-UA" sz="3600" dirty="0" smtClean="0">
                <a:latin typeface="Times New Roman" pitchFamily="18" charset="0"/>
                <a:cs typeface="Times New Roman" pitchFamily="18" charset="0"/>
              </a:rPr>
              <a:t>кологічна </a:t>
            </a:r>
            <a:r>
              <a:rPr lang="uk-UA" sz="3600" dirty="0">
                <a:latin typeface="Times New Roman" pitchFamily="18" charset="0"/>
                <a:cs typeface="Times New Roman" pitchFamily="18" charset="0"/>
              </a:rPr>
              <a:t>мережа</a:t>
            </a:r>
            <a:endParaRPr lang="ru-RU" sz="3600"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fontScale="70000" lnSpcReduction="20000"/>
          </a:bodyPr>
          <a:lstStyle/>
          <a:p>
            <a:pPr marL="0" indent="0" algn="just">
              <a:buNone/>
            </a:pPr>
            <a:endParaRPr lang="uk-UA" dirty="0" smtClean="0"/>
          </a:p>
          <a:p>
            <a:pPr marL="0" indent="0" algn="just">
              <a:buNone/>
            </a:pPr>
            <a:endParaRPr lang="uk-UA" dirty="0"/>
          </a:p>
          <a:p>
            <a:pPr marL="0" indent="0" algn="just">
              <a:buNone/>
            </a:pPr>
            <a:r>
              <a:rPr lang="uk-UA" dirty="0" smtClean="0">
                <a:latin typeface="Times New Roman" pitchFamily="18" charset="0"/>
                <a:cs typeface="Times New Roman" pitchFamily="18" charset="0"/>
              </a:rPr>
              <a:t>єдина територіальна система, яка утворюється </a:t>
            </a:r>
            <a:r>
              <a:rPr lang="uk-UA" dirty="0">
                <a:latin typeface="Times New Roman" pitchFamily="18" charset="0"/>
                <a:cs typeface="Times New Roman" pitchFamily="18" charset="0"/>
              </a:rPr>
              <a:t>з метою поліпшення умов для формування та відновлення довкілля, підвищення природно-ресурсного потенціалу території України, збереження ландшафтного та біорізноманіття, місць оселення та зростання цінних видів тваринного і рослинного світу, генетичного фонду, шляхів міграції тварин через поєднання територій та об’єктів природно-заповідного фонду, а також інших територій, які мають особливу цінність для охорони навколишнього природного середовища і відповідно до законів та міжнародних зобов’язань України підлягають особливій охороні</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8125347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a:t>Предмет екологічного права є комплексним</a:t>
            </a:r>
            <a:r>
              <a:rPr lang="uk-UA" dirty="0"/>
              <a:t> і включає у </a:t>
            </a:r>
            <a:r>
              <a:rPr lang="uk-UA" dirty="0" smtClean="0"/>
              <a:t>себе:</a:t>
            </a:r>
            <a:endParaRPr lang="ru-RU" dirty="0"/>
          </a:p>
        </p:txBody>
      </p:sp>
      <p:sp>
        <p:nvSpPr>
          <p:cNvPr id="3" name="Объект 2"/>
          <p:cNvSpPr>
            <a:spLocks noGrp="1"/>
          </p:cNvSpPr>
          <p:nvPr>
            <p:ph sz="half" idx="1"/>
          </p:nvPr>
        </p:nvSpPr>
        <p:spPr/>
        <p:txBody>
          <a:bodyPr>
            <a:normAutofit/>
          </a:bodyPr>
          <a:lstStyle/>
          <a:p>
            <a:pPr marL="514350" indent="-514350">
              <a:buAutoNum type="arabicParenR"/>
            </a:pPr>
            <a:r>
              <a:rPr lang="uk-UA" dirty="0" smtClean="0"/>
              <a:t>відносини </a:t>
            </a:r>
            <a:r>
              <a:rPr lang="uk-UA" dirty="0"/>
              <a:t>щодо охорони навколишнього природного середовища</a:t>
            </a:r>
            <a:r>
              <a:rPr lang="uk-UA" dirty="0" smtClean="0"/>
              <a:t>;</a:t>
            </a:r>
          </a:p>
          <a:p>
            <a:pPr marL="0" indent="0">
              <a:buNone/>
            </a:pPr>
            <a:endParaRPr lang="ru-RU" dirty="0"/>
          </a:p>
          <a:p>
            <a:pPr marL="0" indent="0">
              <a:buNone/>
            </a:pPr>
            <a:r>
              <a:rPr lang="uk-UA" dirty="0"/>
              <a:t>2) відносини щодо використання природних ресурсів;</a:t>
            </a:r>
            <a:endParaRPr lang="ru-RU" dirty="0"/>
          </a:p>
        </p:txBody>
      </p:sp>
      <p:sp>
        <p:nvSpPr>
          <p:cNvPr id="4" name="Объект 3"/>
          <p:cNvSpPr>
            <a:spLocks noGrp="1"/>
          </p:cNvSpPr>
          <p:nvPr>
            <p:ph sz="half" idx="2"/>
          </p:nvPr>
        </p:nvSpPr>
        <p:spPr/>
        <p:txBody>
          <a:bodyPr>
            <a:normAutofit/>
          </a:bodyPr>
          <a:lstStyle/>
          <a:p>
            <a:pPr marL="0" indent="0">
              <a:buNone/>
            </a:pPr>
            <a:r>
              <a:rPr lang="uk-UA" dirty="0"/>
              <a:t>3) відносини щодо забезпечення екологічної безпеки</a:t>
            </a:r>
            <a:r>
              <a:rPr lang="uk-UA" dirty="0" smtClean="0"/>
              <a:t>;</a:t>
            </a:r>
          </a:p>
          <a:p>
            <a:pPr marL="0" indent="0">
              <a:buNone/>
            </a:pPr>
            <a:endParaRPr lang="ru-RU" dirty="0"/>
          </a:p>
          <a:p>
            <a:pPr marL="0" indent="0">
              <a:buNone/>
            </a:pPr>
            <a:r>
              <a:rPr lang="uk-UA" dirty="0"/>
              <a:t>4) відносини щодо формування збереження та раціонального використання екологічної мережі</a:t>
            </a:r>
            <a:endParaRPr lang="ru-RU" b="1" dirty="0"/>
          </a:p>
        </p:txBody>
      </p:sp>
    </p:spTree>
    <p:extLst>
      <p:ext uri="{BB962C8B-B14F-4D97-AF65-F5344CB8AC3E}">
        <p14:creationId xmlns:p14="http://schemas.microsoft.com/office/powerpoint/2010/main" val="37152441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b="1" dirty="0"/>
              <a:t>3. Метод екологічного права</a:t>
            </a:r>
            <a:endParaRPr lang="ru-RU" dirty="0"/>
          </a:p>
        </p:txBody>
      </p:sp>
      <p:sp>
        <p:nvSpPr>
          <p:cNvPr id="3" name="Объект 2"/>
          <p:cNvSpPr>
            <a:spLocks noGrp="1"/>
          </p:cNvSpPr>
          <p:nvPr>
            <p:ph sz="half" idx="1"/>
          </p:nvPr>
        </p:nvSpPr>
        <p:spPr>
          <a:xfrm>
            <a:off x="457200" y="1600200"/>
            <a:ext cx="8147248" cy="4525963"/>
          </a:xfrm>
        </p:spPr>
        <p:txBody>
          <a:bodyPr>
            <a:normAutofit/>
          </a:bodyPr>
          <a:lstStyle/>
          <a:p>
            <a:pPr marL="0" indent="0">
              <a:buNone/>
            </a:pPr>
            <a:endParaRPr lang="uk-UA" b="1" dirty="0" smtClean="0"/>
          </a:p>
          <a:p>
            <a:pPr marL="0" indent="0">
              <a:buNone/>
            </a:pPr>
            <a:r>
              <a:rPr lang="uk-UA" b="1" dirty="0" smtClean="0"/>
              <a:t>Метод </a:t>
            </a:r>
            <a:r>
              <a:rPr lang="uk-UA" b="1" dirty="0"/>
              <a:t>екологічного права</a:t>
            </a:r>
            <a:r>
              <a:rPr lang="uk-UA" dirty="0"/>
              <a:t> ‒ сукупність засобів і способів впливу на учасників суспільних відносин з метою забезпечення правових вимог щодо охорони навколишнього природного середовища та екомережі, раціонального використання природних ресурсів і забезпечення екологічної безпеки</a:t>
            </a:r>
            <a:endParaRPr lang="ru-RU" dirty="0"/>
          </a:p>
        </p:txBody>
      </p:sp>
    </p:spTree>
    <p:extLst>
      <p:ext uri="{BB962C8B-B14F-4D97-AF65-F5344CB8AC3E}">
        <p14:creationId xmlns:p14="http://schemas.microsoft.com/office/powerpoint/2010/main" val="16143965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94122"/>
          </a:xfrm>
        </p:spPr>
        <p:txBody>
          <a:bodyPr>
            <a:normAutofit fontScale="90000"/>
          </a:bodyPr>
          <a:lstStyle/>
          <a:p>
            <a:r>
              <a:rPr lang="uk-UA" b="1" dirty="0" smtClean="0"/>
              <a:t>Метод комплексний, що включає:</a:t>
            </a:r>
            <a:endParaRPr lang="ru-RU" dirty="0"/>
          </a:p>
        </p:txBody>
      </p:sp>
      <p:sp>
        <p:nvSpPr>
          <p:cNvPr id="3" name="Объект 2"/>
          <p:cNvSpPr>
            <a:spLocks noGrp="1"/>
          </p:cNvSpPr>
          <p:nvPr>
            <p:ph idx="1"/>
          </p:nvPr>
        </p:nvSpPr>
        <p:spPr>
          <a:xfrm>
            <a:off x="457200" y="1340768"/>
            <a:ext cx="8229600" cy="5112568"/>
          </a:xfrm>
        </p:spPr>
        <p:txBody>
          <a:bodyPr>
            <a:normAutofit fontScale="92500" lnSpcReduction="20000"/>
          </a:bodyPr>
          <a:lstStyle/>
          <a:p>
            <a:pPr marL="0" indent="0" algn="just">
              <a:buNone/>
            </a:pPr>
            <a:r>
              <a:rPr lang="uk-UA" b="1" dirty="0" smtClean="0"/>
              <a:t>1) імперативний метод</a:t>
            </a:r>
            <a:r>
              <a:rPr lang="uk-UA" dirty="0"/>
              <a:t> </a:t>
            </a:r>
            <a:r>
              <a:rPr lang="uk-UA" dirty="0" smtClean="0"/>
              <a:t>(виявляється </a:t>
            </a:r>
            <a:r>
              <a:rPr lang="uk-UA" dirty="0"/>
              <a:t>у встановленні дозволів та заборон, нормуванні, сертифікації, ліцензуванні та екологічній експертизі, застосуванні заходів адміністративної відповідальності за екологічні правопорушення </a:t>
            </a:r>
            <a:r>
              <a:rPr lang="uk-UA" dirty="0" smtClean="0"/>
              <a:t>тощо). Є основним;</a:t>
            </a:r>
          </a:p>
          <a:p>
            <a:pPr marL="0" indent="0" algn="just">
              <a:buNone/>
            </a:pPr>
            <a:r>
              <a:rPr lang="uk-UA" dirty="0" smtClean="0"/>
              <a:t>2) </a:t>
            </a:r>
            <a:r>
              <a:rPr lang="uk-UA" b="1" dirty="0" smtClean="0"/>
              <a:t>кримінально-правовий </a:t>
            </a:r>
            <a:r>
              <a:rPr lang="uk-UA" dirty="0" smtClean="0"/>
              <a:t>(з його допомогою здійснюється </a:t>
            </a:r>
            <a:r>
              <a:rPr lang="uk-UA" dirty="0"/>
              <a:t>боротьба з екологічною </a:t>
            </a:r>
            <a:r>
              <a:rPr lang="uk-UA" dirty="0" smtClean="0"/>
              <a:t>злочинністю);</a:t>
            </a:r>
          </a:p>
          <a:p>
            <a:pPr marL="0" indent="0" algn="just">
              <a:buNone/>
            </a:pPr>
            <a:r>
              <a:rPr lang="uk-UA" dirty="0" smtClean="0"/>
              <a:t>3) </a:t>
            </a:r>
            <a:r>
              <a:rPr lang="uk-UA" b="1" dirty="0" smtClean="0"/>
              <a:t>цивільно-правовий </a:t>
            </a:r>
            <a:r>
              <a:rPr lang="uk-UA" dirty="0" smtClean="0"/>
              <a:t>(з його допомогою </a:t>
            </a:r>
            <a:r>
              <a:rPr lang="uk-UA" dirty="0"/>
              <a:t>вирішуються спірні питання стягнення екологічної </a:t>
            </a:r>
            <a:r>
              <a:rPr lang="uk-UA" dirty="0" smtClean="0"/>
              <a:t>шкоди).</a:t>
            </a:r>
            <a:endParaRPr lang="ru-RU" dirty="0"/>
          </a:p>
        </p:txBody>
      </p:sp>
    </p:spTree>
    <p:extLst>
      <p:ext uri="{BB962C8B-B14F-4D97-AF65-F5344CB8AC3E}">
        <p14:creationId xmlns:p14="http://schemas.microsoft.com/office/powerpoint/2010/main" val="26556678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4. Система екологічного права</a:t>
            </a:r>
            <a:endParaRPr lang="ru-RU" dirty="0"/>
          </a:p>
        </p:txBody>
      </p:sp>
      <p:sp>
        <p:nvSpPr>
          <p:cNvPr id="3" name="Объект 2"/>
          <p:cNvSpPr>
            <a:spLocks noGrp="1"/>
          </p:cNvSpPr>
          <p:nvPr>
            <p:ph idx="1"/>
          </p:nvPr>
        </p:nvSpPr>
        <p:spPr/>
        <p:txBody>
          <a:bodyPr/>
          <a:lstStyle/>
          <a:p>
            <a:pPr marL="0" indent="0">
              <a:buNone/>
            </a:pPr>
            <a:r>
              <a:rPr lang="uk-UA" b="1" dirty="0"/>
              <a:t>Система екологічного права як галузі права</a:t>
            </a:r>
            <a:r>
              <a:rPr lang="uk-UA" dirty="0"/>
              <a:t> ‒ внутрішня структура</a:t>
            </a:r>
            <a:r>
              <a:rPr lang="uk-UA" b="1" dirty="0"/>
              <a:t> </a:t>
            </a:r>
            <a:r>
              <a:rPr lang="uk-UA" dirty="0"/>
              <a:t>екологічного права, основними складовими елементами якої є підгалузі, правові інститути і норми права</a:t>
            </a:r>
            <a:endParaRPr lang="ru-RU" dirty="0"/>
          </a:p>
        </p:txBody>
      </p:sp>
    </p:spTree>
    <p:extLst>
      <p:ext uri="{BB962C8B-B14F-4D97-AF65-F5344CB8AC3E}">
        <p14:creationId xmlns:p14="http://schemas.microsoft.com/office/powerpoint/2010/main" val="28753972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a:t>Первісною ланкою системи екологічного права є </a:t>
            </a:r>
            <a:r>
              <a:rPr lang="uk-UA" b="1" dirty="0"/>
              <a:t>правова норма</a:t>
            </a:r>
            <a:endParaRPr lang="ru-RU" dirty="0"/>
          </a:p>
        </p:txBody>
      </p:sp>
      <p:sp>
        <p:nvSpPr>
          <p:cNvPr id="3" name="Объект 2"/>
          <p:cNvSpPr>
            <a:spLocks noGrp="1"/>
          </p:cNvSpPr>
          <p:nvPr>
            <p:ph idx="1"/>
          </p:nvPr>
        </p:nvSpPr>
        <p:spPr/>
        <p:txBody>
          <a:bodyPr>
            <a:normAutofit/>
          </a:bodyPr>
          <a:lstStyle/>
          <a:p>
            <a:pPr marL="0" indent="0" algn="just">
              <a:buNone/>
            </a:pPr>
            <a:endParaRPr lang="uk-UA" b="1" dirty="0" smtClean="0"/>
          </a:p>
          <a:p>
            <a:pPr marL="0" indent="0" algn="just">
              <a:buNone/>
            </a:pPr>
            <a:endParaRPr lang="uk-UA" b="1" dirty="0"/>
          </a:p>
          <a:p>
            <a:pPr marL="0" indent="0" algn="just">
              <a:buNone/>
            </a:pPr>
            <a:r>
              <a:rPr lang="uk-UA" b="1" dirty="0" smtClean="0"/>
              <a:t>За </a:t>
            </a:r>
            <a:r>
              <a:rPr lang="uk-UA" b="1" dirty="0"/>
              <a:t>характером дії</a:t>
            </a:r>
            <a:r>
              <a:rPr lang="uk-UA" dirty="0"/>
              <a:t> екологічні норми поділяють на </a:t>
            </a:r>
            <a:r>
              <a:rPr lang="uk-UA" b="1" dirty="0"/>
              <a:t>матеріальні й процесуальні</a:t>
            </a:r>
            <a:r>
              <a:rPr lang="uk-UA" dirty="0"/>
              <a:t>.</a:t>
            </a:r>
            <a:endParaRPr lang="ru-RU" dirty="0"/>
          </a:p>
        </p:txBody>
      </p:sp>
    </p:spTree>
    <p:extLst>
      <p:ext uri="{BB962C8B-B14F-4D97-AF65-F5344CB8AC3E}">
        <p14:creationId xmlns:p14="http://schemas.microsoft.com/office/powerpoint/2010/main" val="11112539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6192688"/>
          </a:xfrm>
        </p:spPr>
        <p:txBody>
          <a:bodyPr>
            <a:normAutofit fontScale="92500" lnSpcReduction="20000"/>
          </a:bodyPr>
          <a:lstStyle/>
          <a:p>
            <a:pPr marL="0" indent="0" algn="just">
              <a:buNone/>
            </a:pPr>
            <a:r>
              <a:rPr lang="uk-UA" dirty="0"/>
              <a:t>До </a:t>
            </a:r>
            <a:r>
              <a:rPr lang="uk-UA" b="1" dirty="0"/>
              <a:t>інститутів екологічного права</a:t>
            </a:r>
            <a:r>
              <a:rPr lang="uk-UA" dirty="0"/>
              <a:t> </a:t>
            </a:r>
            <a:r>
              <a:rPr lang="uk-UA" dirty="0" smtClean="0"/>
              <a:t>належать: </a:t>
            </a:r>
            <a:r>
              <a:rPr lang="uk-UA" dirty="0"/>
              <a:t>інститути природокористування, забезпечення екологічної безпеки та охорони природних територій та об'єктів </a:t>
            </a:r>
            <a:r>
              <a:rPr lang="uk-UA" dirty="0" smtClean="0"/>
              <a:t>екомережі; </a:t>
            </a:r>
            <a:r>
              <a:rPr lang="uk-UA" dirty="0"/>
              <a:t>інститути права власності на природні ресурси; екологічних прав громадян; управління і контролю; нормування, ліцензування, аудиту й експертизи; юридичної відповідальності за екологічні правопорушення </a:t>
            </a:r>
            <a:r>
              <a:rPr lang="uk-UA" dirty="0" smtClean="0"/>
              <a:t>тощо.</a:t>
            </a:r>
          </a:p>
          <a:p>
            <a:pPr marL="0" indent="0" algn="just">
              <a:buNone/>
            </a:pPr>
            <a:r>
              <a:rPr lang="uk-UA" dirty="0"/>
              <a:t>Характерною особливістю екологічного права як комплексної галузі є включення до неї визнаних на сьогодні </a:t>
            </a:r>
            <a:r>
              <a:rPr lang="uk-UA" b="1" dirty="0"/>
              <a:t>інших галузей права </a:t>
            </a:r>
            <a:r>
              <a:rPr lang="uk-UA" dirty="0"/>
              <a:t>‒ земельного, гірничого, водного, лісового, фауністичного і </a:t>
            </a:r>
            <a:r>
              <a:rPr lang="uk-UA" dirty="0" smtClean="0"/>
              <a:t>атмосфероохоронного (вони вважаються підгалузями екологічного права).</a:t>
            </a:r>
            <a:endParaRPr lang="ru-RU" dirty="0"/>
          </a:p>
        </p:txBody>
      </p:sp>
    </p:spTree>
    <p:extLst>
      <p:ext uri="{BB962C8B-B14F-4D97-AF65-F5344CB8AC3E}">
        <p14:creationId xmlns:p14="http://schemas.microsoft.com/office/powerpoint/2010/main" val="24984316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5. Принципи екологічного права</a:t>
            </a:r>
            <a:endParaRPr lang="ru-RU" dirty="0"/>
          </a:p>
        </p:txBody>
      </p:sp>
      <p:sp>
        <p:nvSpPr>
          <p:cNvPr id="3" name="Объект 2"/>
          <p:cNvSpPr>
            <a:spLocks noGrp="1"/>
          </p:cNvSpPr>
          <p:nvPr>
            <p:ph idx="1"/>
          </p:nvPr>
        </p:nvSpPr>
        <p:spPr/>
        <p:txBody>
          <a:bodyPr>
            <a:normAutofit fontScale="77500" lnSpcReduction="20000"/>
          </a:bodyPr>
          <a:lstStyle/>
          <a:p>
            <a:pPr marL="0" indent="0">
              <a:buNone/>
            </a:pPr>
            <a:r>
              <a:rPr lang="uk-UA" b="1" dirty="0"/>
              <a:t>Н</a:t>
            </a:r>
            <a:r>
              <a:rPr lang="uk-UA" b="1" dirty="0" smtClean="0"/>
              <a:t>айважливіші </a:t>
            </a:r>
            <a:r>
              <a:rPr lang="uk-UA" b="1" dirty="0"/>
              <a:t>для галузі принципи</a:t>
            </a:r>
            <a:r>
              <a:rPr lang="uk-UA" dirty="0" smtClean="0"/>
              <a:t>:</a:t>
            </a:r>
          </a:p>
          <a:p>
            <a:pPr marL="0" indent="0">
              <a:buNone/>
            </a:pPr>
            <a:endParaRPr lang="ru-RU" dirty="0"/>
          </a:p>
          <a:p>
            <a:pPr marL="0" indent="0">
              <a:buNone/>
            </a:pPr>
            <a:r>
              <a:rPr lang="uk-UA" dirty="0"/>
              <a:t>1) системності та комплексності у регулюванні екологічних відносин;</a:t>
            </a:r>
            <a:endParaRPr lang="ru-RU" dirty="0"/>
          </a:p>
          <a:p>
            <a:pPr marL="0" indent="0">
              <a:buNone/>
            </a:pPr>
            <a:r>
              <a:rPr lang="uk-UA" dirty="0"/>
              <a:t>2) пріоритетність права громадян на безпечне для життя і здоров'я довкілля (ст. 50 Конституції України, ст. 9 Закону «Про охорону навколишнього природного середовища»);</a:t>
            </a:r>
            <a:endParaRPr lang="ru-RU" dirty="0"/>
          </a:p>
          <a:p>
            <a:pPr marL="0" indent="0">
              <a:buNone/>
            </a:pPr>
            <a:r>
              <a:rPr lang="uk-UA" dirty="0"/>
              <a:t>3) сталого розвитку як основи гармонійного розв'язання соціальних, економічних і екологічних проблем;</a:t>
            </a:r>
            <a:endParaRPr lang="ru-RU" dirty="0"/>
          </a:p>
          <a:p>
            <a:pPr marL="0" indent="0">
              <a:buNone/>
            </a:pPr>
            <a:r>
              <a:rPr lang="uk-UA" dirty="0"/>
              <a:t>4) раціонального використання природних ресурсів (ст. 40 Закону «Про охорону навколишнього природного середовища»);</a:t>
            </a:r>
            <a:endParaRPr lang="ru-RU" dirty="0"/>
          </a:p>
          <a:p>
            <a:endParaRPr lang="ru-RU" dirty="0"/>
          </a:p>
        </p:txBody>
      </p:sp>
    </p:spTree>
    <p:extLst>
      <p:ext uri="{BB962C8B-B14F-4D97-AF65-F5344CB8AC3E}">
        <p14:creationId xmlns:p14="http://schemas.microsoft.com/office/powerpoint/2010/main" val="25263663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smtClean="0"/>
              <a:t>Найважливіші </a:t>
            </a:r>
            <a:r>
              <a:rPr lang="uk-UA" b="1" dirty="0"/>
              <a:t>для галузі </a:t>
            </a:r>
            <a:r>
              <a:rPr lang="uk-UA" b="1" dirty="0" smtClean="0"/>
              <a:t>принципи</a:t>
            </a:r>
            <a:br>
              <a:rPr lang="uk-UA" b="1" dirty="0" smtClean="0"/>
            </a:br>
            <a:r>
              <a:rPr lang="uk-UA" sz="2200" dirty="0" smtClean="0"/>
              <a:t>(продовження):</a:t>
            </a:r>
            <a:endParaRPr lang="ru-RU" sz="2200" dirty="0"/>
          </a:p>
        </p:txBody>
      </p:sp>
      <p:sp>
        <p:nvSpPr>
          <p:cNvPr id="3" name="Объект 2"/>
          <p:cNvSpPr>
            <a:spLocks noGrp="1"/>
          </p:cNvSpPr>
          <p:nvPr>
            <p:ph idx="1"/>
          </p:nvPr>
        </p:nvSpPr>
        <p:spPr/>
        <p:txBody>
          <a:bodyPr>
            <a:normAutofit fontScale="70000" lnSpcReduction="20000"/>
          </a:bodyPr>
          <a:lstStyle/>
          <a:p>
            <a:pPr marL="0" indent="0">
              <a:buNone/>
            </a:pPr>
            <a:r>
              <a:rPr lang="uk-UA" dirty="0" smtClean="0"/>
              <a:t>5</a:t>
            </a:r>
            <a:r>
              <a:rPr lang="uk-UA" dirty="0"/>
              <a:t>) особливої охорони природних територій та об'єктів, що мають підвищену екологічну цінність (ст. 60 Закону «Про охорону навколишнього природного середовища»);</a:t>
            </a:r>
            <a:endParaRPr lang="ru-RU" dirty="0"/>
          </a:p>
          <a:p>
            <a:pPr marL="0" indent="0">
              <a:buNone/>
            </a:pPr>
            <a:r>
              <a:rPr lang="uk-UA" dirty="0"/>
              <a:t>6) доступу фізичних і юридичних осіб до екологічної інформації (ст.ст. 9, 25 Закону «Про охорону навколишнього природного середовища»);</a:t>
            </a:r>
            <a:endParaRPr lang="ru-RU" dirty="0"/>
          </a:p>
          <a:p>
            <a:pPr marL="0" indent="0">
              <a:buNone/>
            </a:pPr>
            <a:r>
              <a:rPr lang="uk-UA" dirty="0"/>
              <a:t>7) платності спеціального природокористування (ст. 3 Закону «Про охорону навколишнього природного середовища»);</a:t>
            </a:r>
            <a:endParaRPr lang="ru-RU" dirty="0"/>
          </a:p>
          <a:p>
            <a:pPr marL="0" indent="0">
              <a:buNone/>
            </a:pPr>
            <a:r>
              <a:rPr lang="uk-UA" dirty="0"/>
              <a:t>8) поєднання прав і обов'язків, стимулювання відповідальності у сфері дії екологічного права (ст.ст. 55, 66 Конституції, ст. 3 Закону «Про охорону навколишнього природного середовища»);</a:t>
            </a:r>
            <a:endParaRPr lang="ru-RU" dirty="0"/>
          </a:p>
          <a:p>
            <a:pPr marL="0" indent="0">
              <a:buNone/>
            </a:pPr>
            <a:r>
              <a:rPr lang="uk-UA" dirty="0"/>
              <a:t>9) міжнародного екологічного співробітництва (ст.ст. 71, 72 Закону «Про охорону навколишнього природного середовища»).</a:t>
            </a:r>
            <a:endParaRPr lang="ru-RU" dirty="0"/>
          </a:p>
          <a:p>
            <a:endParaRPr lang="ru-RU" dirty="0"/>
          </a:p>
        </p:txBody>
      </p:sp>
    </p:spTree>
    <p:extLst>
      <p:ext uri="{BB962C8B-B14F-4D97-AF65-F5344CB8AC3E}">
        <p14:creationId xmlns:p14="http://schemas.microsoft.com/office/powerpoint/2010/main" val="38975864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200" b="1" dirty="0"/>
              <a:t>6. Екологічне право як галузь права, галузь законодавства та навчальна дисципліна</a:t>
            </a:r>
            <a:endParaRPr lang="ru-RU" sz="3200" dirty="0"/>
          </a:p>
        </p:txBody>
      </p:sp>
      <p:sp>
        <p:nvSpPr>
          <p:cNvPr id="3" name="Объект 2"/>
          <p:cNvSpPr>
            <a:spLocks noGrp="1"/>
          </p:cNvSpPr>
          <p:nvPr>
            <p:ph idx="1"/>
          </p:nvPr>
        </p:nvSpPr>
        <p:spPr/>
        <p:txBody>
          <a:bodyPr>
            <a:normAutofit fontScale="85000" lnSpcReduction="10000"/>
          </a:bodyPr>
          <a:lstStyle/>
          <a:p>
            <a:pPr marL="0" indent="0" algn="just">
              <a:buNone/>
            </a:pPr>
            <a:r>
              <a:rPr lang="uk-UA" dirty="0" smtClean="0"/>
              <a:t>Відмінність </a:t>
            </a:r>
            <a:r>
              <a:rPr lang="uk-UA" dirty="0"/>
              <a:t>між </a:t>
            </a:r>
            <a:r>
              <a:rPr lang="uk-UA" dirty="0" smtClean="0"/>
              <a:t>галуззю </a:t>
            </a:r>
            <a:r>
              <a:rPr lang="uk-UA" dirty="0"/>
              <a:t>екологічного права і </a:t>
            </a:r>
            <a:r>
              <a:rPr lang="uk-UA" dirty="0" smtClean="0"/>
              <a:t>галуззю </a:t>
            </a:r>
            <a:r>
              <a:rPr lang="uk-UA" dirty="0"/>
              <a:t>екологічного </a:t>
            </a:r>
            <a:r>
              <a:rPr lang="uk-UA" dirty="0" smtClean="0"/>
              <a:t>законодавства полягає </a:t>
            </a:r>
            <a:r>
              <a:rPr lang="uk-UA" dirty="0"/>
              <a:t>у тому, що первинним елементом галузі права є норма права, а галузі законодавства ‒ нормативний акт</a:t>
            </a:r>
            <a:r>
              <a:rPr lang="uk-UA" dirty="0" smtClean="0"/>
              <a:t>.</a:t>
            </a:r>
          </a:p>
          <a:p>
            <a:pPr marL="0" indent="0">
              <a:buNone/>
            </a:pPr>
            <a:endParaRPr lang="uk-UA" dirty="0" smtClean="0"/>
          </a:p>
          <a:p>
            <a:pPr marL="0" indent="0" algn="just">
              <a:buNone/>
            </a:pPr>
            <a:r>
              <a:rPr lang="uk-UA" dirty="0" smtClean="0"/>
              <a:t>Екологічному </a:t>
            </a:r>
            <a:r>
              <a:rPr lang="uk-UA" dirty="0"/>
              <a:t>праву притаманна тільки горизонтальна побудова його структури (норми, інститути підгалузі), тоді як екологічному законодавству ‒ як горизонтальна, так і вертикальна (за ієрархією у системі «закон ‒ підзаконні акти»).</a:t>
            </a:r>
            <a:endParaRPr lang="ru-RU" dirty="0"/>
          </a:p>
          <a:p>
            <a:endParaRPr lang="ru-RU" dirty="0"/>
          </a:p>
        </p:txBody>
      </p:sp>
    </p:spTree>
    <p:extLst>
      <p:ext uri="{BB962C8B-B14F-4D97-AF65-F5344CB8AC3E}">
        <p14:creationId xmlns:p14="http://schemas.microsoft.com/office/powerpoint/2010/main" val="16198681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6192688"/>
          </a:xfrm>
        </p:spPr>
        <p:txBody>
          <a:bodyPr>
            <a:normAutofit fontScale="92500" lnSpcReduction="20000"/>
          </a:bodyPr>
          <a:lstStyle/>
          <a:p>
            <a:pPr marL="0" indent="0" algn="just">
              <a:buNone/>
            </a:pPr>
            <a:r>
              <a:rPr lang="uk-UA" b="1" dirty="0">
                <a:latin typeface="Times New Roman" pitchFamily="18" charset="0"/>
                <a:cs typeface="Times New Roman" pitchFamily="18" charset="0"/>
              </a:rPr>
              <a:t>Мета </a:t>
            </a:r>
            <a:r>
              <a:rPr lang="uk-UA" b="1" dirty="0" smtClean="0">
                <a:latin typeface="Times New Roman" pitchFamily="18" charset="0"/>
                <a:cs typeface="Times New Roman" pitchFamily="18" charset="0"/>
              </a:rPr>
              <a:t>курсу:</a:t>
            </a:r>
            <a:r>
              <a:rPr lang="uk-UA" dirty="0" smtClean="0">
                <a:latin typeface="Times New Roman" pitchFamily="18" charset="0"/>
                <a:cs typeface="Times New Roman" pitchFamily="18" charset="0"/>
              </a:rPr>
              <a:t> </a:t>
            </a:r>
            <a:r>
              <a:rPr lang="uk-UA" dirty="0">
                <a:latin typeface="Times New Roman" pitchFamily="18" charset="0"/>
                <a:cs typeface="Times New Roman" pitchFamily="18" charset="0"/>
              </a:rPr>
              <a:t>ознайомлення студентів із особливістю екологічного права як галузі права, галузі законодавства та навчальної дисципліни; характеристика предмета та методу екологічного права; ознайомлення зі змістом принципів екологічного права; характеристика системи екологічного права</a:t>
            </a:r>
            <a:r>
              <a:rPr lang="uk-UA" dirty="0" smtClean="0">
                <a:latin typeface="Times New Roman" pitchFamily="18" charset="0"/>
                <a:cs typeface="Times New Roman" pitchFamily="18" charset="0"/>
              </a:rPr>
              <a:t>.</a:t>
            </a:r>
          </a:p>
          <a:p>
            <a:pPr marL="0" indent="0">
              <a:buNone/>
            </a:pPr>
            <a:endParaRPr lang="ru-RU" dirty="0"/>
          </a:p>
          <a:p>
            <a:pPr marL="0" indent="0" algn="just">
              <a:buNone/>
            </a:pPr>
            <a:r>
              <a:rPr lang="uk-UA" b="1" dirty="0">
                <a:latin typeface="Times New Roman" pitchFamily="18" charset="0"/>
                <a:cs typeface="Times New Roman" pitchFamily="18" charset="0"/>
              </a:rPr>
              <a:t>Терміни та поняття</a:t>
            </a:r>
            <a:r>
              <a:rPr lang="uk-UA" dirty="0">
                <a:latin typeface="Times New Roman" pitchFamily="18" charset="0"/>
                <a:cs typeface="Times New Roman" pitchFamily="18" charset="0"/>
              </a:rPr>
              <a:t>: довкілля, екологічна мережа, екологічне право, екологія, метод екологічного права, навколишнє природне середовище, навколишнє середовище, об’єкт екологічного права, право охорони довкілля, предмет екологічного права, принципи екологічного права, система екологічного права як галузі права.</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440764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sz="2800" dirty="0"/>
              <a:t>Сучасний навчальний курс екологічного права складається із Загальної, Особливої та Спеціальної частин. </a:t>
            </a:r>
            <a:endParaRPr lang="ru-RU" sz="2800" dirty="0"/>
          </a:p>
        </p:txBody>
      </p:sp>
      <p:sp>
        <p:nvSpPr>
          <p:cNvPr id="3" name="Объект 2"/>
          <p:cNvSpPr>
            <a:spLocks noGrp="1"/>
          </p:cNvSpPr>
          <p:nvPr>
            <p:ph idx="1"/>
          </p:nvPr>
        </p:nvSpPr>
        <p:spPr/>
        <p:txBody>
          <a:bodyPr>
            <a:normAutofit fontScale="62500" lnSpcReduction="20000"/>
          </a:bodyPr>
          <a:lstStyle/>
          <a:p>
            <a:pPr marL="0" indent="0" algn="just">
              <a:buNone/>
            </a:pPr>
            <a:r>
              <a:rPr lang="uk-UA" b="1" dirty="0" smtClean="0"/>
              <a:t>Загальна </a:t>
            </a:r>
            <a:r>
              <a:rPr lang="uk-UA" b="1" dirty="0"/>
              <a:t>частина</a:t>
            </a:r>
            <a:r>
              <a:rPr lang="uk-UA" dirty="0"/>
              <a:t> передбачає вивчення поняття екологічного права та його джерел, екологічних прав людини і громадянина, загальних правил раціонального природокористування, охорони навколишнього природного середовища та забезпечення екологічної безпеки, питань управління і контролю в екологічній сфері, юридичної відповідальності за порушення екологічного законодавства тощо</a:t>
            </a:r>
            <a:r>
              <a:rPr lang="uk-UA" dirty="0" smtClean="0"/>
              <a:t>.</a:t>
            </a:r>
          </a:p>
          <a:p>
            <a:pPr marL="0" indent="0" algn="just">
              <a:buNone/>
            </a:pPr>
            <a:endParaRPr lang="uk-UA" dirty="0" smtClean="0"/>
          </a:p>
          <a:p>
            <a:pPr marL="0" indent="0" algn="just">
              <a:buNone/>
            </a:pPr>
            <a:r>
              <a:rPr lang="uk-UA" b="1" dirty="0" smtClean="0"/>
              <a:t>Особлива </a:t>
            </a:r>
            <a:r>
              <a:rPr lang="uk-UA" b="1" dirty="0"/>
              <a:t>частина</a:t>
            </a:r>
            <a:r>
              <a:rPr lang="uk-UA" dirty="0"/>
              <a:t> складається з інститутів </a:t>
            </a:r>
            <a:r>
              <a:rPr lang="uk-UA" dirty="0" smtClean="0"/>
              <a:t>природоресурсового </a:t>
            </a:r>
            <a:r>
              <a:rPr lang="uk-UA" dirty="0"/>
              <a:t>права ‒ земельного, гірничого, водного, лісового, атмосфероохоронного, фауністичного тощо. У межах цієї частини вивчаються правові основи екологічної безпеки, охорони рослинного світу, особливо охоронюваних територій та об'єктів тощо</a:t>
            </a:r>
            <a:r>
              <a:rPr lang="uk-UA" dirty="0" smtClean="0"/>
              <a:t>.</a:t>
            </a:r>
          </a:p>
          <a:p>
            <a:pPr marL="0" indent="0" algn="just">
              <a:buNone/>
            </a:pPr>
            <a:endParaRPr lang="ru-RU" dirty="0"/>
          </a:p>
          <a:p>
            <a:pPr marL="0" indent="0" algn="just">
              <a:buNone/>
            </a:pPr>
            <a:r>
              <a:rPr lang="uk-UA" dirty="0"/>
              <a:t>Предметом </a:t>
            </a:r>
            <a:r>
              <a:rPr lang="uk-UA" b="1" dirty="0"/>
              <a:t>Спеціальної частини</a:t>
            </a:r>
            <a:r>
              <a:rPr lang="uk-UA" dirty="0"/>
              <a:t> є питання міжнародно-правової охорони довкілля, та, зокрема, вивчення змісту і механізму дії міжнародного та європейського права навколишнього середовища.</a:t>
            </a:r>
            <a:endParaRPr lang="ru-RU" dirty="0"/>
          </a:p>
          <a:p>
            <a:endParaRPr lang="ru-RU" dirty="0"/>
          </a:p>
        </p:txBody>
      </p:sp>
    </p:spTree>
    <p:extLst>
      <p:ext uri="{BB962C8B-B14F-4D97-AF65-F5344CB8AC3E}">
        <p14:creationId xmlns:p14="http://schemas.microsoft.com/office/powerpoint/2010/main" val="20459694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smtClean="0"/>
              <a:t>Предмет </a:t>
            </a:r>
            <a:r>
              <a:rPr lang="uk-UA" b="1" dirty="0"/>
              <a:t>науки екологічного права</a:t>
            </a:r>
            <a:r>
              <a:rPr lang="uk-UA" dirty="0"/>
              <a:t> </a:t>
            </a:r>
            <a:endParaRPr lang="ru-RU" dirty="0"/>
          </a:p>
        </p:txBody>
      </p:sp>
      <p:sp>
        <p:nvSpPr>
          <p:cNvPr id="3" name="Объект 2"/>
          <p:cNvSpPr>
            <a:spLocks noGrp="1"/>
          </p:cNvSpPr>
          <p:nvPr>
            <p:ph idx="1"/>
          </p:nvPr>
        </p:nvSpPr>
        <p:spPr/>
        <p:txBody>
          <a:bodyPr/>
          <a:lstStyle/>
          <a:p>
            <a:pPr marL="0" indent="0" algn="just">
              <a:buNone/>
            </a:pPr>
            <a:endParaRPr lang="uk-UA" dirty="0" smtClean="0"/>
          </a:p>
          <a:p>
            <a:pPr marL="0" indent="0" algn="just">
              <a:buNone/>
            </a:pPr>
            <a:r>
              <a:rPr lang="uk-UA" smtClean="0"/>
              <a:t>закономірності </a:t>
            </a:r>
            <a:r>
              <a:rPr lang="uk-UA" dirty="0"/>
              <a:t>його розвитку, дослідження сутності й механізму дії норм, інститутів і галузей (підгалузей) цього права, його порівняльних аспектів, проблем співвідношення національного екологічного права з міжнародним правом навколишнього середовища тощо.</a:t>
            </a:r>
            <a:endParaRPr lang="ru-RU" dirty="0"/>
          </a:p>
          <a:p>
            <a:endParaRPr lang="ru-RU" dirty="0"/>
          </a:p>
        </p:txBody>
      </p:sp>
    </p:spTree>
    <p:extLst>
      <p:ext uri="{BB962C8B-B14F-4D97-AF65-F5344CB8AC3E}">
        <p14:creationId xmlns:p14="http://schemas.microsoft.com/office/powerpoint/2010/main" val="11915853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latin typeface="Times New Roman" pitchFamily="18" charset="0"/>
                <a:cs typeface="Times New Roman" pitchFamily="18" charset="0"/>
              </a:rPr>
              <a:t>Рекомендовані нормативно-правові акти:</a:t>
            </a:r>
            <a:endParaRPr lang="uk-UA"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fontScale="85000" lnSpcReduction="10000"/>
          </a:bodyPr>
          <a:lstStyle/>
          <a:p>
            <a:pPr marL="0" indent="0" algn="just">
              <a:buNone/>
            </a:pPr>
            <a:r>
              <a:rPr lang="uk-UA" dirty="0">
                <a:latin typeface="Times New Roman" pitchFamily="18" charset="0"/>
                <a:cs typeface="Times New Roman" pitchFamily="18" charset="0"/>
              </a:rPr>
              <a:t>Конституція України від 28.06.1996 р. (із змінами).</a:t>
            </a:r>
            <a:endParaRPr lang="ru-RU" dirty="0">
              <a:latin typeface="Times New Roman" pitchFamily="18" charset="0"/>
              <a:cs typeface="Times New Roman" pitchFamily="18" charset="0"/>
            </a:endParaRPr>
          </a:p>
          <a:p>
            <a:pPr marL="0" indent="0" algn="just">
              <a:buNone/>
            </a:pPr>
            <a:r>
              <a:rPr lang="uk-UA" dirty="0">
                <a:latin typeface="Times New Roman" pitchFamily="18" charset="0"/>
                <a:cs typeface="Times New Roman" pitchFamily="18" charset="0"/>
              </a:rPr>
              <a:t>Про охорону навколишнього природного середовища : Закон України від 25.06.1991 р. (із змінами) № 1264-ХІІ.</a:t>
            </a:r>
            <a:endParaRPr lang="ru-RU" dirty="0">
              <a:latin typeface="Times New Roman" pitchFamily="18" charset="0"/>
              <a:cs typeface="Times New Roman" pitchFamily="18" charset="0"/>
            </a:endParaRPr>
          </a:p>
          <a:p>
            <a:pPr marL="0" indent="0" algn="just">
              <a:buNone/>
            </a:pPr>
            <a:r>
              <a:rPr lang="uk-UA" dirty="0">
                <a:latin typeface="Times New Roman" pitchFamily="18" charset="0"/>
                <a:cs typeface="Times New Roman" pitchFamily="18" charset="0"/>
              </a:rPr>
              <a:t>Про екологічну мережу України : Закон України від 24.06.2004 р. (із змінами) №1864-ІV.</a:t>
            </a:r>
            <a:endParaRPr lang="ru-RU" dirty="0">
              <a:latin typeface="Times New Roman" pitchFamily="18" charset="0"/>
              <a:cs typeface="Times New Roman" pitchFamily="18" charset="0"/>
            </a:endParaRPr>
          </a:p>
          <a:p>
            <a:pPr marL="0" indent="0" algn="just">
              <a:buNone/>
            </a:pPr>
            <a:r>
              <a:rPr lang="uk-UA" dirty="0">
                <a:latin typeface="Times New Roman" pitchFamily="18" charset="0"/>
                <a:cs typeface="Times New Roman" pitchFamily="18" charset="0"/>
              </a:rPr>
              <a:t>Про Основні напрями державної політики України у галузі охорони довкілля, використання природних ресурсів та забезпечення екологічної безпеки : Постанова Верховної Ради України від 05.03.1998 р. № 188/98-ВР.</a:t>
            </a:r>
            <a:endParaRPr lang="ru-RU" dirty="0">
              <a:latin typeface="Times New Roman" pitchFamily="18" charset="0"/>
              <a:cs typeface="Times New Roman" pitchFamily="18" charset="0"/>
            </a:endParaRPr>
          </a:p>
          <a:p>
            <a:pPr marL="0" indent="0">
              <a:buNone/>
            </a:pPr>
            <a:endParaRPr lang="ru-RU" dirty="0"/>
          </a:p>
        </p:txBody>
      </p:sp>
    </p:spTree>
    <p:extLst>
      <p:ext uri="{BB962C8B-B14F-4D97-AF65-F5344CB8AC3E}">
        <p14:creationId xmlns:p14="http://schemas.microsoft.com/office/powerpoint/2010/main" val="2472805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k-UA" sz="4000" b="1" dirty="0" smtClean="0">
                <a:latin typeface="Times New Roman" pitchFamily="18" charset="0"/>
                <a:cs typeface="Times New Roman" pitchFamily="18" charset="0"/>
              </a:rPr>
              <a:t>Поняття </a:t>
            </a:r>
            <a:r>
              <a:rPr lang="uk-UA" sz="4000" b="1" dirty="0">
                <a:latin typeface="Times New Roman" pitchFamily="18" charset="0"/>
                <a:cs typeface="Times New Roman" pitchFamily="18" charset="0"/>
              </a:rPr>
              <a:t>екологічного права</a:t>
            </a:r>
            <a:endParaRPr lang="ru-RU" sz="4000" b="1"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fontScale="85000" lnSpcReduction="20000"/>
          </a:bodyPr>
          <a:lstStyle/>
          <a:p>
            <a:pPr marL="0" indent="0" algn="just">
              <a:buNone/>
            </a:pPr>
            <a:endParaRPr lang="uk-UA" b="1" dirty="0" smtClean="0"/>
          </a:p>
          <a:p>
            <a:pPr marL="0" indent="0" algn="just">
              <a:buNone/>
            </a:pPr>
            <a:r>
              <a:rPr lang="uk-UA" b="1" dirty="0" smtClean="0">
                <a:latin typeface="Times New Roman" pitchFamily="18" charset="0"/>
                <a:cs typeface="Times New Roman" pitchFamily="18" charset="0"/>
              </a:rPr>
              <a:t>Екологічне </a:t>
            </a:r>
            <a:r>
              <a:rPr lang="uk-UA" b="1" dirty="0">
                <a:latin typeface="Times New Roman" pitchFamily="18" charset="0"/>
                <a:cs typeface="Times New Roman" pitchFamily="18" charset="0"/>
              </a:rPr>
              <a:t>право</a:t>
            </a:r>
            <a:r>
              <a:rPr lang="uk-UA" dirty="0">
                <a:latin typeface="Times New Roman" pitchFamily="18" charset="0"/>
                <a:cs typeface="Times New Roman" pitchFamily="18" charset="0"/>
              </a:rPr>
              <a:t> ‒ комплексна галузь права, якою регулюються суспільні відносини у галузі охорони навколишнього природного середовища, використання природних ресурсів та забезпечення екологічної </a:t>
            </a:r>
            <a:r>
              <a:rPr lang="uk-UA" dirty="0" smtClean="0">
                <a:latin typeface="Times New Roman" pitchFamily="18" charset="0"/>
                <a:cs typeface="Times New Roman" pitchFamily="18" charset="0"/>
              </a:rPr>
              <a:t>безпеки</a:t>
            </a:r>
          </a:p>
          <a:p>
            <a:pPr marL="0" indent="0" algn="just">
              <a:buNone/>
            </a:pPr>
            <a:endParaRPr lang="uk-UA" dirty="0">
              <a:latin typeface="Times New Roman" pitchFamily="18" charset="0"/>
              <a:cs typeface="Times New Roman" pitchFamily="18" charset="0"/>
            </a:endParaRPr>
          </a:p>
          <a:p>
            <a:pPr marL="0" indent="0" algn="just">
              <a:buNone/>
            </a:pPr>
            <a:r>
              <a:rPr lang="uk-UA" dirty="0">
                <a:latin typeface="Times New Roman" pitchFamily="18" charset="0"/>
                <a:cs typeface="Times New Roman" pitchFamily="18" charset="0"/>
              </a:rPr>
              <a:t>Назва галузі походить від терміну «е</a:t>
            </a:r>
            <a:r>
              <a:rPr lang="uk-UA" b="1" dirty="0">
                <a:latin typeface="Times New Roman" pitchFamily="18" charset="0"/>
                <a:cs typeface="Times New Roman" pitchFamily="18" charset="0"/>
              </a:rPr>
              <a:t>кологія</a:t>
            </a:r>
            <a:r>
              <a:rPr lang="uk-UA" dirty="0">
                <a:latin typeface="Times New Roman" pitchFamily="18" charset="0"/>
                <a:cs typeface="Times New Roman" pitchFamily="18" charset="0"/>
              </a:rPr>
              <a:t>», яке у перекладі з грецької («oicos», «logos») означає «будинок, житло, місце мешкання» та «наука», що у поєднанні буквально означає «наука про місце і умови життя людини». </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8533024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t> </a:t>
            </a:r>
            <a:r>
              <a:rPr lang="uk-UA" b="1" dirty="0">
                <a:latin typeface="Times New Roman" pitchFamily="18" charset="0"/>
                <a:cs typeface="Times New Roman" pitchFamily="18" charset="0"/>
              </a:rPr>
              <a:t>Предмет екологічного права</a:t>
            </a:r>
            <a:endParaRPr lang="ru-RU" dirty="0">
              <a:latin typeface="Times New Roman" pitchFamily="18" charset="0"/>
              <a:cs typeface="Times New Roman" pitchFamily="18" charset="0"/>
            </a:endParaRPr>
          </a:p>
        </p:txBody>
      </p:sp>
      <p:sp>
        <p:nvSpPr>
          <p:cNvPr id="3" name="Объект 2"/>
          <p:cNvSpPr>
            <a:spLocks noGrp="1"/>
          </p:cNvSpPr>
          <p:nvPr>
            <p:ph idx="1"/>
          </p:nvPr>
        </p:nvSpPr>
        <p:spPr>
          <a:xfrm>
            <a:off x="457200" y="1340768"/>
            <a:ext cx="8229600" cy="5112568"/>
          </a:xfrm>
        </p:spPr>
        <p:txBody>
          <a:bodyPr>
            <a:normAutofit/>
          </a:bodyPr>
          <a:lstStyle/>
          <a:p>
            <a:pPr marL="0" indent="0" algn="just">
              <a:buNone/>
            </a:pPr>
            <a:r>
              <a:rPr lang="uk-UA" b="1" dirty="0">
                <a:latin typeface="Times New Roman" pitchFamily="18" charset="0"/>
                <a:cs typeface="Times New Roman" pitchFamily="18" charset="0"/>
              </a:rPr>
              <a:t>Предмет екологічного права</a:t>
            </a:r>
            <a:r>
              <a:rPr lang="uk-UA" dirty="0">
                <a:latin typeface="Times New Roman" pitchFamily="18" charset="0"/>
                <a:cs typeface="Times New Roman" pitchFamily="18" charset="0"/>
              </a:rPr>
              <a:t> ‒ суспільні відносини в галузі взаємодії суспільства з навколишнім природним </a:t>
            </a:r>
            <a:r>
              <a:rPr lang="uk-UA" dirty="0" smtClean="0">
                <a:latin typeface="Times New Roman" pitchFamily="18" charset="0"/>
                <a:cs typeface="Times New Roman" pitchFamily="18" charset="0"/>
              </a:rPr>
              <a:t>середовищем.</a:t>
            </a:r>
          </a:p>
          <a:p>
            <a:pPr marL="0" indent="0">
              <a:buNone/>
            </a:pPr>
            <a:endParaRPr lang="uk-UA" dirty="0">
              <a:latin typeface="Times New Roman" pitchFamily="18" charset="0"/>
              <a:cs typeface="Times New Roman" pitchFamily="18" charset="0"/>
            </a:endParaRPr>
          </a:p>
          <a:p>
            <a:pPr marL="0" indent="0" algn="just">
              <a:buNone/>
            </a:pPr>
            <a:r>
              <a:rPr lang="uk-UA" b="1" dirty="0">
                <a:latin typeface="Times New Roman" pitchFamily="18" charset="0"/>
                <a:cs typeface="Times New Roman" pitchFamily="18" charset="0"/>
              </a:rPr>
              <a:t>Об’єкт екологічного права</a:t>
            </a:r>
            <a:r>
              <a:rPr lang="uk-UA" dirty="0">
                <a:latin typeface="Times New Roman" pitchFamily="18" charset="0"/>
                <a:cs typeface="Times New Roman" pitchFamily="18" charset="0"/>
              </a:rPr>
              <a:t> ‒ природні і природно-антропогенні цінності, з приводу яких складаються суспільні відносини в галузі взаємодії суспільства з навколишнім природним середовищем</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8526071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sz="3600" dirty="0">
                <a:latin typeface="Times New Roman" pitchFamily="18" charset="0"/>
                <a:cs typeface="Times New Roman" pitchFamily="18" charset="0"/>
              </a:rPr>
              <a:t>З</a:t>
            </a:r>
            <a:r>
              <a:rPr lang="uk-UA" sz="3600" dirty="0" smtClean="0">
                <a:latin typeface="Times New Roman" pitchFamily="18" charset="0"/>
                <a:cs typeface="Times New Roman" pitchFamily="18" charset="0"/>
              </a:rPr>
              <a:t>акон </a:t>
            </a:r>
            <a:r>
              <a:rPr lang="uk-UA" sz="3600" dirty="0">
                <a:latin typeface="Times New Roman" pitchFamily="18" charset="0"/>
                <a:cs typeface="Times New Roman" pitchFamily="18" charset="0"/>
              </a:rPr>
              <a:t>України «Про охорону навколишнього природного </a:t>
            </a:r>
            <a:r>
              <a:rPr lang="uk-UA" sz="3600" dirty="0" smtClean="0">
                <a:latin typeface="Times New Roman" pitchFamily="18" charset="0"/>
                <a:cs typeface="Times New Roman" pitchFamily="18" charset="0"/>
              </a:rPr>
              <a:t>середовища»</a:t>
            </a:r>
            <a:endParaRPr lang="ru-RU"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a:bodyPr>
          <a:lstStyle/>
          <a:p>
            <a:pPr marL="0" indent="0" algn="just">
              <a:buNone/>
            </a:pPr>
            <a:r>
              <a:rPr lang="uk-UA" b="1" dirty="0">
                <a:latin typeface="Times New Roman" pitchFamily="18" charset="0"/>
                <a:cs typeface="Times New Roman" pitchFamily="18" charset="0"/>
              </a:rPr>
              <a:t>в</a:t>
            </a:r>
            <a:r>
              <a:rPr lang="uk-UA" b="1" dirty="0" smtClean="0">
                <a:latin typeface="Times New Roman" pitchFamily="18" charset="0"/>
                <a:cs typeface="Times New Roman" pitchFamily="18" charset="0"/>
              </a:rPr>
              <a:t>иокремлює навколишнє </a:t>
            </a:r>
            <a:r>
              <a:rPr lang="uk-UA" b="1" dirty="0">
                <a:latin typeface="Times New Roman" pitchFamily="18" charset="0"/>
                <a:cs typeface="Times New Roman" pitchFamily="18" charset="0"/>
              </a:rPr>
              <a:t>природне середовище в цілому та три його основні компоненти</a:t>
            </a:r>
            <a:r>
              <a:rPr lang="uk-UA" dirty="0">
                <a:latin typeface="Times New Roman" pitchFamily="18" charset="0"/>
                <a:cs typeface="Times New Roman" pitchFamily="18" charset="0"/>
              </a:rPr>
              <a:t>:</a:t>
            </a:r>
            <a:endParaRPr lang="ru-RU" dirty="0">
              <a:latin typeface="Times New Roman" pitchFamily="18" charset="0"/>
              <a:cs typeface="Times New Roman" pitchFamily="18" charset="0"/>
            </a:endParaRPr>
          </a:p>
          <a:p>
            <a:pPr marL="0" indent="0">
              <a:buNone/>
            </a:pPr>
            <a:r>
              <a:rPr lang="uk-UA" dirty="0">
                <a:latin typeface="Times New Roman" pitchFamily="18" charset="0"/>
                <a:cs typeface="Times New Roman" pitchFamily="18" charset="0"/>
              </a:rPr>
              <a:t>1) природні ресурси;</a:t>
            </a:r>
            <a:endParaRPr lang="ru-RU" dirty="0">
              <a:latin typeface="Times New Roman" pitchFamily="18" charset="0"/>
              <a:cs typeface="Times New Roman" pitchFamily="18" charset="0"/>
            </a:endParaRPr>
          </a:p>
          <a:p>
            <a:pPr marL="0" indent="0">
              <a:buNone/>
            </a:pPr>
            <a:r>
              <a:rPr lang="uk-UA" dirty="0">
                <a:latin typeface="Times New Roman" pitchFamily="18" charset="0"/>
                <a:cs typeface="Times New Roman" pitchFamily="18" charset="0"/>
              </a:rPr>
              <a:t>2) природні території та об’єкти, що підлягають особливій охороні;</a:t>
            </a:r>
            <a:endParaRPr lang="ru-RU" dirty="0">
              <a:latin typeface="Times New Roman" pitchFamily="18" charset="0"/>
              <a:cs typeface="Times New Roman" pitchFamily="18" charset="0"/>
            </a:endParaRPr>
          </a:p>
          <a:p>
            <a:pPr marL="0" indent="0">
              <a:buNone/>
            </a:pPr>
            <a:r>
              <a:rPr lang="uk-UA" dirty="0">
                <a:latin typeface="Times New Roman" pitchFamily="18" charset="0"/>
                <a:cs typeface="Times New Roman" pitchFamily="18" charset="0"/>
              </a:rPr>
              <a:t>3) здоров’я і життя людей (ст. 5).</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5202214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sz="4000" b="1" dirty="0">
                <a:latin typeface="Times New Roman" pitchFamily="18" charset="0"/>
                <a:cs typeface="Times New Roman" pitchFamily="18" charset="0"/>
              </a:rPr>
              <a:t>Навколишнє природне середовище</a:t>
            </a:r>
            <a:endParaRPr lang="ru-RU" sz="4000" b="1" dirty="0">
              <a:latin typeface="Times New Roman" pitchFamily="18" charset="0"/>
              <a:cs typeface="Times New Roman" pitchFamily="18" charset="0"/>
            </a:endParaRPr>
          </a:p>
        </p:txBody>
      </p:sp>
      <p:sp>
        <p:nvSpPr>
          <p:cNvPr id="3" name="Объект 2"/>
          <p:cNvSpPr>
            <a:spLocks noGrp="1"/>
          </p:cNvSpPr>
          <p:nvPr>
            <p:ph idx="1"/>
          </p:nvPr>
        </p:nvSpPr>
        <p:spPr>
          <a:xfrm>
            <a:off x="395536" y="1556792"/>
            <a:ext cx="8229600" cy="4525963"/>
          </a:xfrm>
        </p:spPr>
        <p:txBody>
          <a:bodyPr/>
          <a:lstStyle/>
          <a:p>
            <a:pPr marL="0" indent="0" algn="just">
              <a:buNone/>
            </a:pPr>
            <a:endParaRPr lang="uk-UA" dirty="0"/>
          </a:p>
          <a:p>
            <a:pPr marL="0" indent="0" algn="just">
              <a:buNone/>
            </a:pPr>
            <a:r>
              <a:rPr lang="uk-UA" dirty="0" smtClean="0">
                <a:latin typeface="Times New Roman" pitchFamily="18" charset="0"/>
                <a:cs typeface="Times New Roman" pitchFamily="18" charset="0"/>
              </a:rPr>
              <a:t>сукупність природних і природно-соціальних умов та процесів, природні ресурси, як залучені в господарський обіг, так і невикористовуванні в економіці в даний період (земля, надра, води, атмосферне повітря, ліс та інша рослинність, тваринний світ), ландшафти та інші природні </a:t>
            </a:r>
            <a:r>
              <a:rPr lang="uk-UA" dirty="0" smtClean="0">
                <a:latin typeface="Times New Roman" pitchFamily="18" charset="0"/>
                <a:cs typeface="Times New Roman" pitchFamily="18" charset="0"/>
              </a:rPr>
              <a:t>комплекси.</a:t>
            </a:r>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2133413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latin typeface="Times New Roman" pitchFamily="18" charset="0"/>
                <a:cs typeface="Times New Roman" pitchFamily="18" charset="0"/>
              </a:rPr>
              <a:t>Природні ресурси</a:t>
            </a:r>
            <a:endParaRPr lang="ru-RU" dirty="0">
              <a:latin typeface="Times New Roman" pitchFamily="18" charset="0"/>
              <a:cs typeface="Times New Roman" pitchFamily="18" charset="0"/>
            </a:endParaRPr>
          </a:p>
        </p:txBody>
      </p:sp>
      <p:sp>
        <p:nvSpPr>
          <p:cNvPr id="3" name="Объект 2"/>
          <p:cNvSpPr>
            <a:spLocks noGrp="1"/>
          </p:cNvSpPr>
          <p:nvPr>
            <p:ph sz="half" idx="1"/>
          </p:nvPr>
        </p:nvSpPr>
        <p:spPr/>
        <p:txBody>
          <a:bodyPr>
            <a:normAutofit/>
          </a:bodyPr>
          <a:lstStyle/>
          <a:p>
            <a:pPr marL="514350" indent="-514350" algn="ctr">
              <a:buAutoNum type="arabicParenR"/>
            </a:pPr>
            <a:r>
              <a:rPr lang="uk-UA" sz="3600" b="1" dirty="0" smtClean="0">
                <a:latin typeface="Times New Roman" pitchFamily="18" charset="0"/>
                <a:cs typeface="Times New Roman" pitchFamily="18" charset="0"/>
              </a:rPr>
              <a:t>широке розуміння</a:t>
            </a:r>
          </a:p>
          <a:p>
            <a:pPr marL="514350" indent="-514350">
              <a:buAutoNum type="arabicParenR"/>
            </a:pPr>
            <a:endParaRPr lang="uk-UA" sz="3600" b="1" dirty="0">
              <a:latin typeface="Times New Roman" pitchFamily="18" charset="0"/>
              <a:cs typeface="Times New Roman" pitchFamily="18" charset="0"/>
            </a:endParaRPr>
          </a:p>
          <a:p>
            <a:pPr marL="0" indent="0">
              <a:buNone/>
            </a:pPr>
            <a:r>
              <a:rPr lang="uk-UA" sz="3600" dirty="0" smtClean="0">
                <a:latin typeface="Times New Roman" pitchFamily="18" charset="0"/>
                <a:cs typeface="Times New Roman" pitchFamily="18" charset="0"/>
              </a:rPr>
              <a:t>усі </a:t>
            </a:r>
            <a:r>
              <a:rPr lang="uk-UA" sz="3600" dirty="0">
                <a:latin typeface="Times New Roman" pitchFamily="18" charset="0"/>
                <a:cs typeface="Times New Roman" pitchFamily="18" charset="0"/>
              </a:rPr>
              <a:t>природні блага, які слугують задоволенню потреб </a:t>
            </a:r>
            <a:r>
              <a:rPr lang="uk-UA" sz="3600" dirty="0" smtClean="0">
                <a:latin typeface="Times New Roman" pitchFamily="18" charset="0"/>
                <a:cs typeface="Times New Roman" pitchFamily="18" charset="0"/>
              </a:rPr>
              <a:t>людини</a:t>
            </a:r>
            <a:endParaRPr lang="ru-RU" sz="3600" dirty="0">
              <a:latin typeface="Times New Roman" pitchFamily="18" charset="0"/>
              <a:cs typeface="Times New Roman" pitchFamily="18" charset="0"/>
            </a:endParaRPr>
          </a:p>
        </p:txBody>
      </p:sp>
      <p:sp>
        <p:nvSpPr>
          <p:cNvPr id="4" name="Объект 3"/>
          <p:cNvSpPr>
            <a:spLocks noGrp="1"/>
          </p:cNvSpPr>
          <p:nvPr>
            <p:ph sz="half" idx="2"/>
          </p:nvPr>
        </p:nvSpPr>
        <p:spPr/>
        <p:txBody>
          <a:bodyPr>
            <a:noAutofit/>
          </a:bodyPr>
          <a:lstStyle/>
          <a:p>
            <a:pPr marL="0" indent="0" algn="ctr">
              <a:buNone/>
            </a:pPr>
            <a:r>
              <a:rPr lang="uk-UA" sz="3600" b="1" dirty="0">
                <a:latin typeface="Times New Roman" pitchFamily="18" charset="0"/>
                <a:cs typeface="Times New Roman" pitchFamily="18" charset="0"/>
              </a:rPr>
              <a:t>2) </a:t>
            </a:r>
            <a:r>
              <a:rPr lang="uk-UA" sz="3600" b="1" dirty="0" smtClean="0">
                <a:latin typeface="Times New Roman" pitchFamily="18" charset="0"/>
                <a:cs typeface="Times New Roman" pitchFamily="18" charset="0"/>
              </a:rPr>
              <a:t>вузьке розуміння</a:t>
            </a:r>
          </a:p>
          <a:p>
            <a:pPr marL="0" indent="0">
              <a:buNone/>
            </a:pPr>
            <a:r>
              <a:rPr lang="uk-UA" sz="3600" dirty="0" smtClean="0">
                <a:latin typeface="Times New Roman" pitchFamily="18" charset="0"/>
                <a:cs typeface="Times New Roman" pitchFamily="18" charset="0"/>
              </a:rPr>
              <a:t>природні </a:t>
            </a:r>
            <a:r>
              <a:rPr lang="uk-UA" sz="3600" dirty="0">
                <a:latin typeface="Times New Roman" pitchFamily="18" charset="0"/>
                <a:cs typeface="Times New Roman" pitchFamily="18" charset="0"/>
              </a:rPr>
              <a:t>джерела для задоволення потреб матеріального </a:t>
            </a:r>
            <a:r>
              <a:rPr lang="uk-UA" sz="3600" dirty="0" smtClean="0">
                <a:latin typeface="Times New Roman" pitchFamily="18" charset="0"/>
                <a:cs typeface="Times New Roman" pitchFamily="18" charset="0"/>
              </a:rPr>
              <a:t>виробництва</a:t>
            </a:r>
            <a:endParaRPr lang="ru-RU" sz="3600" dirty="0">
              <a:latin typeface="Times New Roman" pitchFamily="18" charset="0"/>
              <a:cs typeface="Times New Roman" pitchFamily="18" charset="0"/>
            </a:endParaRPr>
          </a:p>
        </p:txBody>
      </p:sp>
    </p:spTree>
    <p:extLst>
      <p:ext uri="{BB962C8B-B14F-4D97-AF65-F5344CB8AC3E}">
        <p14:creationId xmlns:p14="http://schemas.microsoft.com/office/powerpoint/2010/main" val="8114515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273050"/>
            <a:ext cx="7416824" cy="1355750"/>
          </a:xfrm>
        </p:spPr>
        <p:txBody>
          <a:bodyPr vert="horz">
            <a:normAutofit/>
          </a:bodyPr>
          <a:lstStyle/>
          <a:p>
            <a:pPr algn="ctr"/>
            <a:r>
              <a:rPr lang="uk-UA" sz="3600" dirty="0"/>
              <a:t>П</a:t>
            </a:r>
            <a:r>
              <a:rPr lang="uk-UA" sz="3600" dirty="0" smtClean="0"/>
              <a:t>риродні </a:t>
            </a:r>
            <a:r>
              <a:rPr lang="uk-UA" sz="3600" dirty="0" smtClean="0"/>
              <a:t>території та об’єкти, </a:t>
            </a:r>
            <a:r>
              <a:rPr lang="uk-UA" sz="3600" dirty="0"/>
              <a:t>що підлягають особливій охороні</a:t>
            </a:r>
            <a:endParaRPr lang="ru-RU" sz="3600" dirty="0"/>
          </a:p>
        </p:txBody>
      </p:sp>
      <p:sp>
        <p:nvSpPr>
          <p:cNvPr id="3" name="Объект 2"/>
          <p:cNvSpPr>
            <a:spLocks noGrp="1"/>
          </p:cNvSpPr>
          <p:nvPr>
            <p:ph idx="1"/>
          </p:nvPr>
        </p:nvSpPr>
        <p:spPr>
          <a:xfrm>
            <a:off x="611560" y="2636912"/>
            <a:ext cx="8075240" cy="3489251"/>
          </a:xfrm>
        </p:spPr>
        <p:txBody>
          <a:bodyPr>
            <a:normAutofit/>
          </a:bodyPr>
          <a:lstStyle/>
          <a:p>
            <a:pPr marL="0" indent="0" algn="just">
              <a:buNone/>
            </a:pPr>
            <a:endParaRPr lang="uk-UA" dirty="0" smtClean="0"/>
          </a:p>
          <a:p>
            <a:pPr marL="0" indent="0" algn="just">
              <a:buNone/>
            </a:pPr>
            <a:r>
              <a:rPr lang="uk-UA" dirty="0" smtClean="0"/>
              <a:t>території </a:t>
            </a:r>
            <a:r>
              <a:rPr lang="uk-UA" dirty="0" smtClean="0"/>
              <a:t>та об’єкти природно-заповідного фонду, курортні та лікувально-оздоровчі, рекреаційні, водозахисні, полезахисні та інші типи територій та об'єктів, що визначаються законодавством України</a:t>
            </a:r>
            <a:endParaRPr lang="uk-UA" dirty="0"/>
          </a:p>
        </p:txBody>
      </p:sp>
    </p:spTree>
    <p:extLst>
      <p:ext uri="{BB962C8B-B14F-4D97-AF65-F5344CB8AC3E}">
        <p14:creationId xmlns:p14="http://schemas.microsoft.com/office/powerpoint/2010/main" val="140350015"/>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217</TotalTime>
  <Words>1260</Words>
  <Application>Microsoft Office PowerPoint</Application>
  <PresentationFormat>Экран (4:3)</PresentationFormat>
  <Paragraphs>87</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Тема Office</vt:lpstr>
      <vt:lpstr>Екологічне право України</vt:lpstr>
      <vt:lpstr>Презентация PowerPoint</vt:lpstr>
      <vt:lpstr>Рекомендовані нормативно-правові акти:</vt:lpstr>
      <vt:lpstr>Поняття екологічного права</vt:lpstr>
      <vt:lpstr> Предмет екологічного права</vt:lpstr>
      <vt:lpstr>Закон України «Про охорону навколишнього природного середовища»</vt:lpstr>
      <vt:lpstr>Навколишнє природне середовище</vt:lpstr>
      <vt:lpstr>Природні ресурси</vt:lpstr>
      <vt:lpstr>Природні території та об’єкти, що підлягають особливій охороні</vt:lpstr>
      <vt:lpstr>Екологічна мережа</vt:lpstr>
      <vt:lpstr>Предмет екологічного права є комплексним і включає у себе:</vt:lpstr>
      <vt:lpstr>3. Метод екологічного права</vt:lpstr>
      <vt:lpstr>Метод комплексний, що включає:</vt:lpstr>
      <vt:lpstr>4. Система екологічного права</vt:lpstr>
      <vt:lpstr>Первісною ланкою системи екологічного права є правова норма</vt:lpstr>
      <vt:lpstr>Презентация PowerPoint</vt:lpstr>
      <vt:lpstr>5. Принципи екологічного права</vt:lpstr>
      <vt:lpstr>Найважливіші для галузі принципи (продовження):</vt:lpstr>
      <vt:lpstr>6. Екологічне право як галузь права, галузь законодавства та навчальна дисципліна</vt:lpstr>
      <vt:lpstr>Сучасний навчальний курс екологічного права складається із Загальної, Особливої та Спеціальної частин. </vt:lpstr>
      <vt:lpstr>Предмет науки екологічного права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Договір зберігання</dc:title>
  <dc:creator>Инна</dc:creator>
  <cp:lastModifiedBy>Marina</cp:lastModifiedBy>
  <cp:revision>18</cp:revision>
  <cp:lastPrinted>2018-12-01T20:08:49Z</cp:lastPrinted>
  <dcterms:created xsi:type="dcterms:W3CDTF">2018-11-24T18:13:05Z</dcterms:created>
  <dcterms:modified xsi:type="dcterms:W3CDTF">2020-09-06T18:20:19Z</dcterms:modified>
</cp:coreProperties>
</file>