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95" r:id="rId18"/>
    <p:sldId id="296" r:id="rId19"/>
    <p:sldId id="298" r:id="rId20"/>
    <p:sldId id="272" r:id="rId21"/>
    <p:sldId id="273" r:id="rId22"/>
    <p:sldId id="274" r:id="rId23"/>
    <p:sldId id="290" r:id="rId24"/>
    <p:sldId id="291" r:id="rId25"/>
    <p:sldId id="275" r:id="rId26"/>
    <p:sldId id="292" r:id="rId27"/>
    <p:sldId id="293" r:id="rId28"/>
    <p:sldId id="294" r:id="rId29"/>
    <p:sldId id="297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я" initials="О" lastIdx="4" clrIdx="0">
    <p:extLst>
      <p:ext uri="{19B8F6BF-5375-455C-9EA6-DF929625EA0E}">
        <p15:presenceInfo xmlns:p15="http://schemas.microsoft.com/office/powerpoint/2012/main" userId="О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6T11:07:02.436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468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637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5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34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7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230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08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148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3EFC-EC46-4606-B298-556B1F8637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3C68-5AB0-43C1-A5A3-7E7E8DE0812E}" type="datetimeFigureOut">
              <a:rPr lang="ru-RU"/>
              <a:pPr>
                <a:defRPr/>
              </a:pPr>
              <a:t>23.09.2025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BBDF-1F2A-4187-808C-7B06D445D9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AECC6-70F0-46AB-BFC4-281A46EC78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3081-B587-4AEB-AAF3-438333148433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83157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38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426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49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284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993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14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407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257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D926-C2BD-4F00-A177-C233B5609C8A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137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CEAA35A-04EC-4AD5-93D0-FAA7D8CD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77" y="62411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Визначення цільових клієнтів організації</a:t>
            </a:r>
            <a:endParaRPr lang="ru-UA" sz="44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E6C38AB-0A8D-444C-9456-F2A3C177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877" y="2146075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Сутність та мета сегментації ринку.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Ознаки сегментації покупців.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Критерії оцінювання сегментів та вибір цільового ринку.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Стратегії охоплення ринку.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Позиціювання товару. 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Стратегії позиціювання товару.</a:t>
            </a:r>
          </a:p>
          <a:p>
            <a:pPr marL="457200" indent="-457200">
              <a:buAutoNum type="arabicPeriod"/>
            </a:pP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3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C82B1-2CAD-40F9-8AC6-199920D8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7140402" cy="66765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соціографічні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07B92-0D92-4BAF-8F5C-E763685B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7257"/>
            <a:ext cx="9700380" cy="497114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життя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особистості</a:t>
            </a:r>
          </a:p>
          <a:p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6EAB4-EE97-4099-9A65-B18AFB964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02" y="2001958"/>
            <a:ext cx="3093810" cy="18443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8EA2CB-2837-499B-8FE0-AEAB03535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453" y="1842807"/>
            <a:ext cx="2856744" cy="2162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EE6AA8-1DDF-414F-BA83-FABDDF5F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714" y="2001958"/>
            <a:ext cx="2667000" cy="18878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5F62E1-9B65-4FB0-B5F6-4642A778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333" y="4352925"/>
            <a:ext cx="2419350" cy="18954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BF3AC2-CAD6-415B-81F9-B3D13354E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993" y="4340230"/>
            <a:ext cx="2609850" cy="18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9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A4F4E-4267-4106-9E28-3675C857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314" y="609600"/>
            <a:ext cx="5704115" cy="65314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ознаки</a:t>
            </a:r>
            <a:endParaRPr lang="ru-UA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41BA0-659A-4853-ACC2-CD7D33276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6" y="1407886"/>
            <a:ext cx="9463315" cy="484051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 (традиції, менталітет тощо)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регіон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AD4CF-8980-4450-8079-BA38DE60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89" y="2129415"/>
            <a:ext cx="2870654" cy="19055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045AA-76B3-46A8-8C88-A1FDB4CE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68" y="2133950"/>
            <a:ext cx="2876550" cy="1901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ED8E95-A3D3-42A8-AEB1-1B638C861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943" y="4368801"/>
            <a:ext cx="1944914" cy="2489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29EADC-C3FE-496D-B47C-782F65EDA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68801"/>
            <a:ext cx="2467429" cy="22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51D74-0CD6-4433-BB8B-CB2F483D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796" y="365152"/>
            <a:ext cx="4871804" cy="694544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ознаки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B1F4E-8189-4097-B6CE-554630A52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950" y="1049105"/>
            <a:ext cx="8596668" cy="529173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Місто/село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 умови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A291DB-B972-421F-9333-C8F1BC821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0" y="1203348"/>
            <a:ext cx="3498058" cy="21685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8D34C7-EDA5-4FA0-BFDF-4ED589A49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643" y="1167509"/>
            <a:ext cx="2466975" cy="21685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9B1645-7DCB-4544-BDE2-430999C27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061" y="3935614"/>
            <a:ext cx="1188127" cy="25954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F6EE03-2E33-4D04-A069-442687E49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876" y="4001093"/>
            <a:ext cx="1983534" cy="24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8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7B337-E615-4A04-97AB-ED2E9FFD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730" y="609600"/>
            <a:ext cx="7340271" cy="60460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 ознаки</a:t>
            </a:r>
            <a:endParaRPr lang="ru-UA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65F77-5EC6-4F04-93CA-C51FE9EB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531" y="1488613"/>
            <a:ext cx="8596668" cy="4759787"/>
          </a:xfrm>
        </p:spPr>
        <p:txBody>
          <a:bodyPr/>
          <a:lstStyle/>
          <a:p>
            <a:pPr algn="just"/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вигоди (якість, співвідношення ціна/якість, дизайн, обслуговування тощо)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B2BA4B-FB4B-49FF-AE85-1A375582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60" y="2472830"/>
            <a:ext cx="4150603" cy="21891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BB915-9782-4EB9-B38B-E8167A5D8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7" y="2143046"/>
            <a:ext cx="3055357" cy="21891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955CC9-2D45-4EB8-A8B4-363F51B2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720" y="4694741"/>
            <a:ext cx="2561558" cy="19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6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C233D-1780-418D-B3A0-6B731496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535" y="457199"/>
            <a:ext cx="7100428" cy="66456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 ознаки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290A5-C003-4B03-A211-73CD8227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85" y="1121763"/>
            <a:ext cx="9471007" cy="496174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клієнта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Привід для купівлі товару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до торгівельної марки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 покупок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21327-08DC-454A-BCC4-6CD064094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49" y="1121763"/>
            <a:ext cx="4466793" cy="23072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197AB-0197-4072-AA34-9336FD5D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49" y="3553917"/>
            <a:ext cx="2619375" cy="1743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BF14E-17F1-4EF8-A1EE-D9AC400E2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52" y="3627542"/>
            <a:ext cx="2619375" cy="1743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D20DEA-268F-4B0C-9392-5C04F930E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564" y="4093564"/>
            <a:ext cx="2642248" cy="23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AEFDF-501E-4061-B647-D26DA1B8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36" y="461872"/>
            <a:ext cx="8596668" cy="5696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№3. Критерії оцінювання сегментів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8FBE8-5BB6-42F9-A906-BB7145E3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44" y="1269626"/>
            <a:ext cx="8982482" cy="4699826"/>
          </a:xfrm>
        </p:spPr>
        <p:txBody>
          <a:bodyPr/>
          <a:lstStyle/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обраний сегмент має корелювати з виробничими можливостями і планами (цілями) фірми;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 має бути прибутковим і повинен забезпечити бажані обсяги реалізації товарів/послуг;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 має бути доступний для фірми з огляду на наявність відповідних каналів розподілу та ефективну організацію процесу маркетингових комунікацій;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перспективність розширення в майбутньому;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 має піддаватися кількісній оцінці;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бажано, щоб сегмент був захищений від конкурентів.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5927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8BAA5-5163-4661-856E-BB1BEE8B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904" y="622852"/>
            <a:ext cx="8596668" cy="63610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№4. Стратегії охоплення ринку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3AD96C-5792-4195-A8B7-9886E752A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687" y="1617249"/>
            <a:ext cx="749823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1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E9034-F3D2-48BD-8016-B1389624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29" y="636104"/>
            <a:ext cx="8596668" cy="675861"/>
          </a:xfrm>
        </p:spPr>
        <p:txBody>
          <a:bodyPr>
            <a:normAutofit fontScale="90000"/>
          </a:bodyPr>
          <a:lstStyle/>
          <a:p>
            <a:pPr lvl="0" indent="450850" algn="ctr" defTabSz="914400" eaLnBrk="0" fontAlgn="base" hangingPunct="0">
              <a:spcAft>
                <a:spcPct val="0"/>
              </a:spcAft>
            </a:pPr>
            <a:r>
              <a:rPr lang="uk-UA" altLang="ru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цільових споживачів бренда ISLA</a:t>
            </a:r>
            <a:br>
              <a:rPr lang="uk-UA" altLang="ru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E48F92-CB68-49EC-878E-C5630EAC8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202424"/>
              </p:ext>
            </p:extLst>
          </p:nvPr>
        </p:nvGraphicFramePr>
        <p:xfrm>
          <a:off x="1080264" y="1311965"/>
          <a:ext cx="8956997" cy="4897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908">
                  <a:extLst>
                    <a:ext uri="{9D8B030D-6E8A-4147-A177-3AD203B41FA5}">
                      <a16:colId xmlns:a16="http://schemas.microsoft.com/office/drawing/2014/main" val="168288455"/>
                    </a:ext>
                  </a:extLst>
                </a:gridCol>
                <a:gridCol w="6108089">
                  <a:extLst>
                    <a:ext uri="{9D8B030D-6E8A-4147-A177-3AD203B41FA5}">
                      <a16:colId xmlns:a16="http://schemas.microsoft.com/office/drawing/2014/main" val="710642161"/>
                    </a:ext>
                  </a:extLst>
                </a:gridCol>
              </a:tblGrid>
              <a:tr h="767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Ознака сегментації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сегмента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7876223"/>
                  </a:ext>
                </a:extLst>
              </a:tr>
              <a:tr h="419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національність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українські споживачі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2208488"/>
                  </a:ext>
                </a:extLst>
              </a:tr>
              <a:tr h="563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</a:t>
                      </a:r>
                      <a:endParaRPr lang="ru-UA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доходу середній і вище середнього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0762343"/>
                  </a:ext>
                </a:extLst>
              </a:tr>
              <a:tr h="78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 вигоди</a:t>
                      </a:r>
                      <a:endParaRPr lang="ru-UA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шанувальники </a:t>
                      </a:r>
                      <a:r>
                        <a:rPr lang="uk-UA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свіжообсмаженої</a:t>
                      </a: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кави постійної високої якості 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379249"/>
                  </a:ext>
                </a:extLst>
              </a:tr>
              <a:tr h="78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інтенсивність споживання</a:t>
                      </a:r>
                      <a:endParaRPr lang="ru-UA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ті, хто споживають каву кожний день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313309"/>
                  </a:ext>
                </a:extLst>
              </a:tr>
              <a:tr h="78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особистості</a:t>
                      </a:r>
                      <a:endParaRPr lang="ru-UA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активні люди, яким кава дає енергію, натхнення, перезарядку для пошуку нових ідей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2156332"/>
                  </a:ext>
                </a:extLst>
              </a:tr>
              <a:tr h="78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поведінка</a:t>
                      </a:r>
                      <a:endParaRPr lang="ru-UA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споживачі, які заварюють каву вдома як за допомогою спеціального обладнання, так і у чашці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754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27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BBF9-133E-477B-9883-58431DA4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10817"/>
            <a:ext cx="8596668" cy="4108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Потенційні споживачі квасу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1B791A3-3FA2-4027-BFF1-95411E7B2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068827"/>
              </p:ext>
            </p:extLst>
          </p:nvPr>
        </p:nvGraphicFramePr>
        <p:xfrm>
          <a:off x="834885" y="993914"/>
          <a:ext cx="10310191" cy="5547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1253">
                  <a:extLst>
                    <a:ext uri="{9D8B030D-6E8A-4147-A177-3AD203B41FA5}">
                      <a16:colId xmlns:a16="http://schemas.microsoft.com/office/drawing/2014/main" val="3754661044"/>
                    </a:ext>
                  </a:extLst>
                </a:gridCol>
                <a:gridCol w="7248938">
                  <a:extLst>
                    <a:ext uri="{9D8B030D-6E8A-4147-A177-3AD203B41FA5}">
                      <a16:colId xmlns:a16="http://schemas.microsoft.com/office/drawing/2014/main" val="3478892365"/>
                    </a:ext>
                  </a:extLst>
                </a:gridCol>
              </a:tblGrid>
              <a:tr h="54333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Переваги споживання квасу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20857"/>
                  </a:ext>
                </a:extLst>
              </a:tr>
              <a:tr h="124570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Чоловіки 45+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Квас покращує чоловічу потенцію;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активізує травлення і допомагає розщеплювати жирну м’ясну їжу;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відновлює оптимальний рівень солей і рідини в організмі; 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містить багато мікроелементів і вітамінів (зокрема, вітаміни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С). 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434948"/>
                  </a:ext>
                </a:extLst>
              </a:tr>
              <a:tr h="56195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Жінки та чоловіки 50+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продукт, який використовується для приготування смачних страв (окрошка, суп, печиво, млинці тощо)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66782"/>
                  </a:ext>
                </a:extLst>
              </a:tr>
              <a:tr h="81454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Молоді дівчата, які дотримуються дієти 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Калорійність квасу досить мала (близько 27 </a:t>
                      </a:r>
                      <a:r>
                        <a:rPr lang="uk-UA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</a:t>
                      </a: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100 г), він поліпшує травлення і допомагає позбутися зайвих кілограмів. 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212383"/>
                  </a:ext>
                </a:extLst>
              </a:tr>
              <a:tr h="81454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Молоді дівчата, які мають ламке волосся і проблеми зі шкірою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Дріжджі, які входять до складу квасу, усувають абсцеси шкіри, вугри і фурункули; квас ефективно допомагає зростанню волосся та їх зміцненню.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486217"/>
                  </a:ext>
                </a:extLst>
              </a:tr>
              <a:tr h="45746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Активні люди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Квас втамовує спрагу, освіжає, додає сил та енергії. 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30623"/>
                  </a:ext>
                </a:extLst>
              </a:tr>
              <a:tr h="100989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 з розладами травлення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квасі утворюються натуральні кислоти; </a:t>
                      </a:r>
                      <a:b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стимулює шлункову секрецію, завдяки чому дуже корисний при недостатній кислотності шлунку;</a:t>
                      </a:r>
                      <a:b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квас може використовуватися для профілактики дисбактеріозу.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91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94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CC8EA9D-C9D3-49EF-BD9C-6C881DC13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87743"/>
              </p:ext>
            </p:extLst>
          </p:nvPr>
        </p:nvGraphicFramePr>
        <p:xfrm>
          <a:off x="821635" y="193792"/>
          <a:ext cx="10866781" cy="647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959">
                  <a:extLst>
                    <a:ext uri="{9D8B030D-6E8A-4147-A177-3AD203B41FA5}">
                      <a16:colId xmlns:a16="http://schemas.microsoft.com/office/drawing/2014/main" val="4258676718"/>
                    </a:ext>
                  </a:extLst>
                </a:gridCol>
                <a:gridCol w="1285797">
                  <a:extLst>
                    <a:ext uri="{9D8B030D-6E8A-4147-A177-3AD203B41FA5}">
                      <a16:colId xmlns:a16="http://schemas.microsoft.com/office/drawing/2014/main" val="547733649"/>
                    </a:ext>
                  </a:extLst>
                </a:gridCol>
                <a:gridCol w="3679909">
                  <a:extLst>
                    <a:ext uri="{9D8B030D-6E8A-4147-A177-3AD203B41FA5}">
                      <a16:colId xmlns:a16="http://schemas.microsoft.com/office/drawing/2014/main" val="1556978007"/>
                    </a:ext>
                  </a:extLst>
                </a:gridCol>
                <a:gridCol w="4099116">
                  <a:extLst>
                    <a:ext uri="{9D8B030D-6E8A-4147-A177-3AD203B41FA5}">
                      <a16:colId xmlns:a16="http://schemas.microsoft.com/office/drawing/2014/main" val="1329107383"/>
                    </a:ext>
                  </a:extLst>
                </a:gridCol>
              </a:tblGrid>
              <a:tr h="578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 занять спортом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Затребувані спортивно-оздоровчі послуги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extLst>
                  <a:ext uri="{0D108BD9-81ED-4DB2-BD59-A6C34878D82A}">
                    <a16:rowId xmlns:a16="http://schemas.microsoft.com/office/drawing/2014/main" val="3013226432"/>
                  </a:ext>
                </a:extLst>
              </a:tr>
              <a:tr h="1634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Молоді люди (школярі, студенти, робітники)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25 років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позбавлення від зайвої ваги;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тренування для підтримки фізичної форми;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тренування для нарощування м’язової маси;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зняття нервової напруги;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пошук нових знайомств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кардіотренування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тренування з вільними вагами;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-функціональні тренування;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фітнес тренування;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високоінтенсивні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інтервальні тренування;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бойові мистецтва;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-тренування в басейні;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спортивні ігри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extLst>
                  <a:ext uri="{0D108BD9-81ED-4DB2-BD59-A6C34878D82A}">
                    <a16:rowId xmlns:a16="http://schemas.microsoft.com/office/drawing/2014/main" val="1180933560"/>
                  </a:ext>
                </a:extLst>
              </a:tr>
              <a:tr h="1383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Дорослі люди (робітники підприємств, організацій; підприємці)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25-45 років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тренування для підтримки фізичної форми;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позбавлення від зайвої ваги;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зняття нервової напруги;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укріплення здоров’я, реабілітація;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спілкування з друзями;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функціональні тренування;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тренування з вільними вагами;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кардіотренування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фітнес тренування;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тренування в басейні;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спортивні ігри;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бойові мистецтва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extLst>
                  <a:ext uri="{0D108BD9-81ED-4DB2-BD59-A6C34878D82A}">
                    <a16:rowId xmlns:a16="http://schemas.microsoft.com/office/drawing/2014/main" val="1653532754"/>
                  </a:ext>
                </a:extLst>
              </a:tr>
              <a:tr h="1383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 зрілого віку (робітники підприємств, організацій; підприємці)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46-60 років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укріплення здоров’я, реабілітація;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тренування для підтримки фізичної форми;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зняття нервової напруги;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 емоційного задоволення;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спілкування з друзями;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відпочинок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танцювальні тренування;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йога;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пілатес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постреабілітаційні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спортивні ігри;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теніс;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outdoor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програми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extLst>
                  <a:ext uri="{0D108BD9-81ED-4DB2-BD59-A6C34878D82A}">
                    <a16:rowId xmlns:a16="http://schemas.microsoft.com/office/drawing/2014/main" val="3190063604"/>
                  </a:ext>
                </a:extLst>
              </a:tr>
              <a:tr h="915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 похилого віку (пенсіонери, працюючі пенсіонери)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укріплення здоров’я, реабілітація;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зняття нервової напруги;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отримання емоційного задоволення;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відпочинок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постреабілітаційні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фітнес-програми для людей похилого віку;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outdoor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програми;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йога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06" marR="37006" marT="0" marB="0"/>
                </a:tc>
                <a:extLst>
                  <a:ext uri="{0D108BD9-81ED-4DB2-BD59-A6C34878D82A}">
                    <a16:rowId xmlns:a16="http://schemas.microsoft.com/office/drawing/2014/main" val="294137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03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A365C-26D0-4A91-8B39-EBDCC2E0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№1.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027FC-4F2A-4E16-85CC-47D72EB6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99" y="1394634"/>
            <a:ext cx="8596668" cy="5151939"/>
          </a:xfrm>
        </p:spPr>
        <p:txBody>
          <a:bodyPr/>
          <a:lstStyle/>
          <a:p>
            <a:pPr indent="0" algn="just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 ринку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процес розподілу споживачів з їх різноманітними потребами на групи (сегменти), в рамках яких вони мають схожі характеристики, однаково реагують на комплекс маркетингу підприємства.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DB4F5-4999-4D7C-9CAF-DC32BBEF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22" y="3127513"/>
            <a:ext cx="5433391" cy="32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1F6A5-A4D1-4B28-826F-88792C4C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3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 №5. Позиціювання товару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E4250-9610-48F0-A811-10DA316C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04" y="1789045"/>
            <a:ext cx="8596668" cy="3710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 товару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визначення чіткого місця для товару у свідомості покупців порівняно з аналогічними товарами конкурентів. </a:t>
            </a:r>
          </a:p>
          <a:p>
            <a:pPr marL="0" indent="0" algn="ctr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позиції конкретного товару в свідомості споживачів необхідно відповісти на наступні питання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Для кого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 даний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товар?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полягає унікальність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для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 групи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endParaRPr lang="ru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65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4A6B1-928B-44E8-BC5D-4E1161B6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82" y="609600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 №6. Стратегії позиціювання товару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2DBF4-8DEF-4434-8710-2229B4CB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638" y="1285462"/>
            <a:ext cx="8596668" cy="496293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позиціювання за якістю товару;</a:t>
            </a: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 за співвідношенням «ціна - якість»;</a:t>
            </a:r>
          </a:p>
          <a:p>
            <a:endParaRPr lang="ru-UA" sz="24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F79444-81E4-4A6F-90E4-0C01E5B1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50" y="1451528"/>
            <a:ext cx="2143125" cy="2143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72F9E3-ED00-4057-BB00-30D7B1B40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120" y="2413553"/>
            <a:ext cx="3810000" cy="1181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85EC1A-0E99-484F-BEB3-60C4ECCA4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50" y="422703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3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199B9-AE81-483E-910B-A8EB1246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531716"/>
            <a:ext cx="7617480" cy="569843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 позиціювання товару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60D11-6000-4C47-9158-71B971ED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01559"/>
            <a:ext cx="8596668" cy="5224725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uk-UA" sz="2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 за особливими властивостями товару;</a:t>
            </a:r>
          </a:p>
          <a:p>
            <a:pPr lvl="0">
              <a:buClr>
                <a:srgbClr val="90C226"/>
              </a:buClr>
            </a:pPr>
            <a:endParaRPr lang="uk-UA" sz="22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2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ru-UA" sz="22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uk-UA" sz="22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uk-UA" sz="2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buClr>
                <a:srgbClr val="90C226"/>
              </a:buClr>
            </a:pP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 за зручністю використання, зручністю упаковки;</a:t>
            </a:r>
            <a:endParaRPr lang="ru-UA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C4E0B-8DB7-4ED8-B8C7-BF2FA7BD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65" y="1671403"/>
            <a:ext cx="2143125" cy="17811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5F809D-619B-40C1-A087-964F3D9E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20" y="1933575"/>
            <a:ext cx="3057525" cy="1495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070FA3-E3F4-4D3A-874D-9D6F2664E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762" y="1790699"/>
            <a:ext cx="2571750" cy="16383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B6ABA4-0EEF-4CA3-875D-9CD15F54F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357" y="4413015"/>
            <a:ext cx="2143125" cy="18072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9D82EE-6A98-4788-996F-1B7F7D390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638" y="4413015"/>
            <a:ext cx="1807608" cy="19132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6ADCFC-7501-4AE9-9FDF-FEB945653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403" y="4432852"/>
            <a:ext cx="2030650" cy="17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g_384979887" descr="384979887">
            <a:extLst>
              <a:ext uri="{FF2B5EF4-FFF2-40B4-BE49-F238E27FC236}">
                <a16:creationId xmlns:a16="http://schemas.microsoft.com/office/drawing/2014/main" id="{FFFBD51D-ED6A-46EF-B511-B62CFB37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6" y="981076"/>
            <a:ext cx="33131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Obuv-Kristian-Labuten2">
            <a:extLst>
              <a:ext uri="{FF2B5EF4-FFF2-40B4-BE49-F238E27FC236}">
                <a16:creationId xmlns:a16="http://schemas.microsoft.com/office/drawing/2014/main" id="{90005F21-4C77-4A2A-90F9-24303D7F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1268413"/>
            <a:ext cx="3771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3459F0B1-D6A9-4CCB-9D56-F8F5AB65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6" y="3541161"/>
            <a:ext cx="405765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6B259D-4D81-496A-9757-613D2BAC06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113" y="545863"/>
            <a:ext cx="7447722" cy="5483214"/>
          </a:xfrm>
        </p:spPr>
        <p:txBody>
          <a:bodyPr>
            <a:normAutofit fontScale="92500" lnSpcReduction="20000"/>
          </a:bodyPr>
          <a:lstStyle/>
          <a:p>
            <a:pPr indent="0" algn="ctr">
              <a:spcAft>
                <a:spcPct val="0"/>
              </a:spcAft>
              <a:buNone/>
            </a:pPr>
            <a:r>
              <a:rPr lang="uk-UA" altLang="ru-UA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Туфлі </a:t>
            </a:r>
            <a:r>
              <a:rPr lang="en-US" altLang="ru-UA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Louboutin </a:t>
            </a:r>
            <a:r>
              <a:rPr lang="uk-UA" altLang="ru-UA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це:</a:t>
            </a:r>
          </a:p>
          <a:p>
            <a:pPr indent="0" algn="ctr">
              <a:spcAft>
                <a:spcPct val="0"/>
              </a:spcAft>
              <a:buNone/>
            </a:pPr>
            <a:endParaRPr lang="uk-UA" altLang="ru-UA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uk-UA" altLang="ru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витончений дизайн, що підкреслює всю красу жіночих ніг;</a:t>
            </a:r>
          </a:p>
          <a:p>
            <a:pPr marL="360000" algn="just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uk-UA" altLang="ru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незмінно червона підошва, що стала візитною карткою;</a:t>
            </a:r>
          </a:p>
          <a:p>
            <a:pPr marL="360000" algn="just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uk-UA" altLang="ru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 лекала і дуже комфортна колодка, завдяки якій хода на найвищих підборах не доставляє жодного дискомфорту. Найпильніша увага спрямована саме на зручність;</a:t>
            </a:r>
          </a:p>
          <a:p>
            <a:pPr marL="360000" algn="just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uk-UA" altLang="ru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найрозкішніші натуральні матеріали: шкіра буйвола, пітона, ящірки, замша, оксамит, шифон, атлас і </a:t>
            </a:r>
            <a:r>
              <a:rPr lang="uk-UA" altLang="ru-UA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altLang="ru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5BCBFE-5C6C-4DF7-85C6-6B27B96AF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61" y="3720016"/>
            <a:ext cx="3626528" cy="23090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03EBAC-BE9B-4560-A6DC-320A131E4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861" y="828923"/>
            <a:ext cx="3626528" cy="21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97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C4F89-D888-4358-8D2A-BA9B4383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64" y="556591"/>
            <a:ext cx="5643953" cy="742122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 позиціювання товару</a:t>
            </a:r>
            <a:endParaRPr lang="ru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AFB14-BE96-49B3-A9C6-41670BE92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1272208"/>
            <a:ext cx="8613912" cy="4861919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uk-UA" sz="2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 за культурними традиціями;</a:t>
            </a:r>
            <a:endParaRPr lang="ru-UA" sz="24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4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4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r>
              <a:rPr lang="uk-UA" sz="2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 за новітніми технологіями;</a:t>
            </a:r>
          </a:p>
          <a:p>
            <a:pPr lvl="0">
              <a:buClr>
                <a:srgbClr val="90C226"/>
              </a:buClr>
            </a:pPr>
            <a:endParaRPr lang="ru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6BD6A-7405-4359-BC56-9C250179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42" y="1704353"/>
            <a:ext cx="3028950" cy="15144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069FAE-9B8A-421B-9AC7-097647AE8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92" y="1704353"/>
            <a:ext cx="2638425" cy="1733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AF2BC7-640E-4BD7-BDE6-EB9832FEA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542" y="4082084"/>
            <a:ext cx="2143125" cy="2219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B008EB-77A1-463B-9ED0-049C94730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653" y="4253536"/>
            <a:ext cx="4486069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72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7D73FF6-4C45-4CD3-9A9B-41324B517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265175"/>
              </p:ext>
            </p:extLst>
          </p:nvPr>
        </p:nvGraphicFramePr>
        <p:xfrm>
          <a:off x="755375" y="546553"/>
          <a:ext cx="10137913" cy="5764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2295">
                  <a:extLst>
                    <a:ext uri="{9D8B030D-6E8A-4147-A177-3AD203B41FA5}">
                      <a16:colId xmlns:a16="http://schemas.microsoft.com/office/drawing/2014/main" val="2517196005"/>
                    </a:ext>
                  </a:extLst>
                </a:gridCol>
                <a:gridCol w="3382922">
                  <a:extLst>
                    <a:ext uri="{9D8B030D-6E8A-4147-A177-3AD203B41FA5}">
                      <a16:colId xmlns:a16="http://schemas.microsoft.com/office/drawing/2014/main" val="4112045240"/>
                    </a:ext>
                  </a:extLst>
                </a:gridCol>
                <a:gridCol w="4452696">
                  <a:extLst>
                    <a:ext uri="{9D8B030D-6E8A-4147-A177-3AD203B41FA5}">
                      <a16:colId xmlns:a16="http://schemas.microsoft.com/office/drawing/2014/main" val="1801613257"/>
                    </a:ext>
                  </a:extLst>
                </a:gridCol>
              </a:tblGrid>
              <a:tr h="393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сегментів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позиціювання бренда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3171261852"/>
                  </a:ext>
                </a:extLst>
              </a:tr>
              <a:tr h="189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683657659"/>
                  </a:ext>
                </a:extLst>
              </a:tr>
              <a:tr h="579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«Кава зі Львова»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нижче середнього 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Бездоганний і яскравий смак, що дарує блаженні хвилини насолоди і відпочинку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1448238358"/>
                  </a:ext>
                </a:extLst>
              </a:tr>
              <a:tr h="579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«Віденська кава»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нижче середнього 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Кавові традиції, подаровані історією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1207775187"/>
                  </a:ext>
                </a:extLst>
              </a:tr>
              <a:tr h="972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«Кава старого Львова»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нижче середнього 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Ароматна кава для вечірніх товариських бесід, учених диспутів і витончених залицянь, кава з духом давнього міста вільних людей - старого Львова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1847914725"/>
                  </a:ext>
                </a:extLst>
              </a:tr>
              <a:tr h="833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«Gemini»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вище середнього 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кінцеві споживачі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Свіжобсмажена</a:t>
                      </a: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кава на будь-який смак з різним ступенем </a:t>
                      </a: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обсмаження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Бездоганна кава для перемоги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3316740671"/>
                  </a:ext>
                </a:extLst>
              </a:tr>
              <a:tr h="579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Romantic Caffe</a:t>
                      </a: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середній та вище середнього 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кінцеві споживачі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Справжня натуральна </a:t>
                      </a: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свіжосмажена</a:t>
                      </a: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кава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3929607708"/>
                  </a:ext>
                </a:extLst>
              </a:tr>
              <a:tr h="579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«Art Coffee»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ціновий сегмент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кінцеві споживачі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 для справжніх професіоналів.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Свіжобсмажена</a:t>
                      </a: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кава в зернах як витвір мистецтва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2630482638"/>
                  </a:ext>
                </a:extLst>
              </a:tr>
              <a:tr h="579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«Галка»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нижче середнього 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Натуральна кава без консервантів, неповторні букети смаків і ароматів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575872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69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683BF22-721F-41F9-9D93-02403E447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706361"/>
              </p:ext>
            </p:extLst>
          </p:nvPr>
        </p:nvGraphicFramePr>
        <p:xfrm>
          <a:off x="887895" y="628316"/>
          <a:ext cx="10071653" cy="5940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398">
                  <a:extLst>
                    <a:ext uri="{9D8B030D-6E8A-4147-A177-3AD203B41FA5}">
                      <a16:colId xmlns:a16="http://schemas.microsoft.com/office/drawing/2014/main" val="2604667133"/>
                    </a:ext>
                  </a:extLst>
                </a:gridCol>
                <a:gridCol w="3259644">
                  <a:extLst>
                    <a:ext uri="{9D8B030D-6E8A-4147-A177-3AD203B41FA5}">
                      <a16:colId xmlns:a16="http://schemas.microsoft.com/office/drawing/2014/main" val="4203372942"/>
                    </a:ext>
                  </a:extLst>
                </a:gridCol>
                <a:gridCol w="4593611">
                  <a:extLst>
                    <a:ext uri="{9D8B030D-6E8A-4147-A177-3AD203B41FA5}">
                      <a16:colId xmlns:a16="http://schemas.microsoft.com/office/drawing/2014/main" val="3404635404"/>
                    </a:ext>
                  </a:extLst>
                </a:gridCol>
              </a:tblGrid>
              <a:tr h="755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Jacobs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ціновий сегмент 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Еталон насиченого смаку та бездоганного Аромоксамиту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Аромоксамит кави надихає споживачів здійснити крок до своєї мрії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520574"/>
                  </a:ext>
                </a:extLst>
              </a:tr>
              <a:tr h="782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«Ambassador»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ціновий сегмент 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Преміальна кава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Бездоганний смак, дивовижний аромат і завжди висока якість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706337"/>
                  </a:ext>
                </a:extLst>
              </a:tr>
              <a:tr h="782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«Чорна карта»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ціновий сегмент 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Вишуканий аромат кави підживлює сили, а багатий смак допомагає здобути відчуття внутрішньої гармонії і щастя, отримати натхнення для реалізації своїх бажань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22361"/>
                  </a:ext>
                </a:extLst>
              </a:tr>
              <a:tr h="11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«Totti»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ціновий сегмент (молодь)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Преміальна кава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 ароматів, фруктового </a:t>
                      </a: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післяприсмаку</a:t>
                      </a: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кислинки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 підбадьорює і надихає на нові здійснення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5086907"/>
                  </a:ext>
                </a:extLst>
              </a:tr>
              <a:tr h="547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«Жокей»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нижче середнього 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Свіжобсмажена</a:t>
                      </a: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кава з використанням сучасних технологій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5615948"/>
                  </a:ext>
                </a:extLst>
              </a:tr>
              <a:tr h="1229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ISLA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вище середнього 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uk-UA"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кінцеві споживачі</a:t>
                      </a:r>
                      <a:endParaRPr lang="ru-UA" sz="16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Преміальна кава на кожен день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Свіжобсмажена</a:t>
                      </a: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кава, авторські профілі </a:t>
                      </a:r>
                      <a:r>
                        <a:rPr lang="uk-UA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обсмаження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Надає можливість побути наодинці з думками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3894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864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E31D7-B113-4476-A8E7-F06760E9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178" y="583095"/>
            <a:ext cx="8596668" cy="71561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позиціювання кавових брендів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B5C2390-2FBE-4690-BC42-5F29EBEA1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07817"/>
              </p:ext>
            </p:extLst>
          </p:nvPr>
        </p:nvGraphicFramePr>
        <p:xfrm>
          <a:off x="715094" y="1590262"/>
          <a:ext cx="9979410" cy="4554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691">
                  <a:extLst>
                    <a:ext uri="{9D8B030D-6E8A-4147-A177-3AD203B41FA5}">
                      <a16:colId xmlns:a16="http://schemas.microsoft.com/office/drawing/2014/main" val="130877833"/>
                    </a:ext>
                  </a:extLst>
                </a:gridCol>
                <a:gridCol w="1466714">
                  <a:extLst>
                    <a:ext uri="{9D8B030D-6E8A-4147-A177-3AD203B41FA5}">
                      <a16:colId xmlns:a16="http://schemas.microsoft.com/office/drawing/2014/main" val="3551971843"/>
                    </a:ext>
                  </a:extLst>
                </a:gridCol>
                <a:gridCol w="2501271">
                  <a:extLst>
                    <a:ext uri="{9D8B030D-6E8A-4147-A177-3AD203B41FA5}">
                      <a16:colId xmlns:a16="http://schemas.microsoft.com/office/drawing/2014/main" val="365854350"/>
                    </a:ext>
                  </a:extLst>
                </a:gridCol>
                <a:gridCol w="2396506">
                  <a:extLst>
                    <a:ext uri="{9D8B030D-6E8A-4147-A177-3AD203B41FA5}">
                      <a16:colId xmlns:a16="http://schemas.microsoft.com/office/drawing/2014/main" val="3043245785"/>
                    </a:ext>
                  </a:extLst>
                </a:gridCol>
                <a:gridCol w="2632228">
                  <a:extLst>
                    <a:ext uri="{9D8B030D-6E8A-4147-A177-3AD203B41FA5}">
                      <a16:colId xmlns:a16="http://schemas.microsoft.com/office/drawing/2014/main" val="3232051141"/>
                    </a:ext>
                  </a:extLst>
                </a:gridCol>
              </a:tblGrid>
              <a:tr h="97595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</a:t>
                      </a:r>
                      <a:endParaRPr lang="ru-UA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Coffee</a:t>
                      </a: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«Чорна карта»</a:t>
                      </a:r>
                      <a:endParaRPr lang="ru-UA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Totti</a:t>
                      </a: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Gemini</a:t>
                      </a: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«ISLA»</a:t>
                      </a:r>
                      <a:endParaRPr lang="ru-UA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358386"/>
                  </a:ext>
                </a:extLst>
              </a:tr>
              <a:tr h="1306782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«Кава зі Львова»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«Віденська кава»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«Кава старого Львова»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Romantic Caffe</a:t>
                      </a: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Jacobs</a:t>
                      </a: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Ambassador</a:t>
                      </a: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Romantic Caffe</a:t>
                      </a: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5094936"/>
                  </a:ext>
                </a:extLst>
              </a:tr>
              <a:tr h="1242341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задовільна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«Галка»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«Жокей»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5024489"/>
                  </a:ext>
                </a:extLst>
              </a:tr>
              <a:tr h="446543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20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нижче середньої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вище середньої</a:t>
                      </a:r>
                      <a:endParaRPr lang="ru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970694"/>
                  </a:ext>
                </a:extLst>
              </a:tr>
              <a:tr h="5828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ціна</a:t>
                      </a:r>
                      <a:endParaRPr lang="ru-UA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08976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EDAF568-B21F-4741-A2CE-771A8E3FB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35630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214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E9B81-519E-4BFA-BB9F-8A58E2DD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597" y="426056"/>
            <a:ext cx="8254632" cy="5287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позиціювання квасу на основі характеристик смаку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FF39F48-B521-4BB4-887C-AA9080044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50997"/>
              </p:ext>
            </p:extLst>
          </p:nvPr>
        </p:nvGraphicFramePr>
        <p:xfrm>
          <a:off x="677333" y="1093304"/>
          <a:ext cx="10083431" cy="5074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583">
                  <a:extLst>
                    <a:ext uri="{9D8B030D-6E8A-4147-A177-3AD203B41FA5}">
                      <a16:colId xmlns:a16="http://schemas.microsoft.com/office/drawing/2014/main" val="1134622333"/>
                    </a:ext>
                  </a:extLst>
                </a:gridCol>
                <a:gridCol w="3505762">
                  <a:extLst>
                    <a:ext uri="{9D8B030D-6E8A-4147-A177-3AD203B41FA5}">
                      <a16:colId xmlns:a16="http://schemas.microsoft.com/office/drawing/2014/main" val="2190609609"/>
                    </a:ext>
                  </a:extLst>
                </a:gridCol>
                <a:gridCol w="1886470">
                  <a:extLst>
                    <a:ext uri="{9D8B030D-6E8A-4147-A177-3AD203B41FA5}">
                      <a16:colId xmlns:a16="http://schemas.microsoft.com/office/drawing/2014/main" val="3078585660"/>
                    </a:ext>
                  </a:extLst>
                </a:gridCol>
                <a:gridCol w="1889808">
                  <a:extLst>
                    <a:ext uri="{9D8B030D-6E8A-4147-A177-3AD203B41FA5}">
                      <a16:colId xmlns:a16="http://schemas.microsoft.com/office/drawing/2014/main" val="1327403103"/>
                    </a:ext>
                  </a:extLst>
                </a:gridCol>
                <a:gridCol w="1889808">
                  <a:extLst>
                    <a:ext uri="{9D8B030D-6E8A-4147-A177-3AD203B41FA5}">
                      <a16:colId xmlns:a16="http://schemas.microsoft.com/office/drawing/2014/main" val="1835465591"/>
                    </a:ext>
                  </a:extLst>
                </a:gridCol>
              </a:tblGrid>
              <a:tr h="1966902">
                <a:tc>
                  <a:txBody>
                    <a:bodyPr/>
                    <a:lstStyle/>
                    <a:p>
                      <a:pPr marL="71755" marR="71755"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Темний</a:t>
                      </a:r>
                      <a:endParaRPr lang="ru-UA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«Квас Тарас чорний»</a:t>
                      </a:r>
                      <a:b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«Ярило справжній»</a:t>
                      </a:r>
                      <a:b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«Ярило родинний»</a:t>
                      </a:r>
                      <a:b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«Село і люди традиційний»</a:t>
                      </a:r>
                      <a:b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Арсеніївський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живий темний»</a:t>
                      </a:r>
                      <a:b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«Львівський бочковий»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«Ярило карамельний»</a:t>
                      </a:r>
                      <a:b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Вільна ніша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«Ярило медовий»</a:t>
                      </a:r>
                      <a:endParaRPr lang="ru-UA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977476"/>
                  </a:ext>
                </a:extLst>
              </a:tr>
              <a:tr h="2558716">
                <a:tc>
                  <a:txBody>
                    <a:bodyPr/>
                    <a:lstStyle/>
                    <a:p>
                      <a:pPr marL="71755" marR="71755"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Світлий</a:t>
                      </a:r>
                      <a:endParaRPr lang="ru-UA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«Квас Тарас білий нефільтрований»</a:t>
                      </a:r>
                      <a:b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«Квас Тарас хлібний»</a:t>
                      </a:r>
                      <a:b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«Ярило білий домашній»</a:t>
                      </a:r>
                      <a:b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«Ярило родинний білий»</a:t>
                      </a:r>
                      <a:b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«Село і люди білий»</a:t>
                      </a:r>
                      <a:b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Арсеніївський</a:t>
                      </a: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живий білий»</a:t>
                      </a:r>
                      <a:b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«Львівський хлібний»</a:t>
                      </a:r>
                      <a:endParaRPr lang="ru-UA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«Квас Тарас </a:t>
                      </a:r>
                      <a:r>
                        <a:rPr lang="ru-RU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Crazy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Kvas</a:t>
                      </a: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смак яблука»</a:t>
                      </a:r>
                      <a:endParaRPr lang="ru-UA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«Квас Тарас </a:t>
                      </a:r>
                      <a:r>
                        <a:rPr lang="ru-RU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Crazy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Kvas</a:t>
                      </a: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смак суниці та м’яти»</a:t>
                      </a:r>
                      <a:b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«Ярило білий імбирний»</a:t>
                      </a:r>
                      <a:b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Арсеніївський</a:t>
                      </a: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малиновий»</a:t>
                      </a:r>
                      <a:endParaRPr lang="ru-UA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Вільна ніша</a:t>
                      </a:r>
                      <a:endParaRPr lang="ru-UA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3834370"/>
                  </a:ext>
                </a:extLst>
              </a:tr>
              <a:tr h="49172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Класичний смак</a:t>
                      </a:r>
                      <a:endParaRPr lang="ru-UA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Смак фруктів та цитрусових </a:t>
                      </a:r>
                      <a:endParaRPr lang="ru-UA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Смак ягід та ароматних трав</a:t>
                      </a:r>
                      <a:endParaRPr lang="ru-UA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Смак меду</a:t>
                      </a:r>
                      <a:endParaRPr lang="ru-UA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341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96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A22E-8825-49AE-81FF-D62FA2AE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17" y="553434"/>
            <a:ext cx="8596668" cy="187171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сегментації ринку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якісне задоволення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товарах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витрат підприємства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та просування продукції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CDF1A-1439-4A59-AE10-07E20FC1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80" y="2425147"/>
            <a:ext cx="9337523" cy="38298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пошук на ринку такої кількості платоспроможних покупців, попит яких підприємство зможе задовольнити в найближчий час і в найближчій перспективі;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 тих покупців, чий попит краще зможуть задовольнити конкуренти;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 зусиль тільки на тих покупцях, потреби яких підприємство може задовольнити краще, ніж конкуренти</a:t>
            </a:r>
          </a:p>
        </p:txBody>
      </p:sp>
    </p:spTree>
    <p:extLst>
      <p:ext uri="{BB962C8B-B14F-4D97-AF65-F5344CB8AC3E}">
        <p14:creationId xmlns:p14="http://schemas.microsoft.com/office/powerpoint/2010/main" val="267712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AC34F5-C5CA-4585-9706-3CD615CB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5617"/>
            <a:ext cx="8596668" cy="5325745"/>
          </a:xfrm>
        </p:spPr>
        <p:txBody>
          <a:bodyPr>
            <a:normAutofit/>
          </a:bodyPr>
          <a:lstStyle/>
          <a:p>
            <a:pPr indent="0" algn="ctr">
              <a:buNone/>
              <a:tabLst>
                <a:tab pos="685800" algn="l"/>
              </a:tabLst>
            </a:pPr>
            <a:r>
              <a:rPr lang="uk-UA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Помилки позиціювання: </a:t>
            </a:r>
            <a:endParaRPr lang="ru-UA" sz="24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tabLst>
                <a:tab pos="6858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uk-UA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Недопозиціювання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споживачі не мають чіткого уявлення про марку, переваги, які б виділяли її із загального ряду). Це може спричинятися недоліками самого товару, поганою реалізацією рекламного звернення через непрофесіоналізм рекламного агентства тощо.</a:t>
            </a:r>
            <a:endParaRPr lang="ru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tabLst>
                <a:tab pos="6858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Надмірне позиціювання 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покупці мають дуже вузьке уявлення про марку). У цьому разі марка товару занадто асоціюється з однією зі своїх властивостей.</a:t>
            </a:r>
            <a:endParaRPr lang="ru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tabLst>
                <a:tab pos="6858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Розпливчасте позиціювання 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компанія робить дуже багато різних заяв про властивості марки або часто змінює позиціонування, що призводить до втрати фокусування).</a:t>
            </a:r>
            <a:endParaRPr lang="ru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tabLst>
                <a:tab pos="6858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Сумнівне позиціювання 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компанії у своїх зверненнях роблять заяви, в які споживачам важко повірити). Невиправдані очікування в цьому випадку викликають протилежну реакцію з боку споживачів.</a:t>
            </a:r>
            <a:endParaRPr lang="ru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8623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1F7F0-5268-441C-9B4D-077D5B9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23" y="761053"/>
            <a:ext cx="8596668" cy="69668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цільової ринкової орієнтації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47AC2637-38CF-4D85-B48F-61490BB5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42" y="1457739"/>
            <a:ext cx="9473831" cy="4610127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DD077E0-1AFB-4A4A-B46B-92F7BAE05F1B}"/>
              </a:ext>
            </a:extLst>
          </p:cNvPr>
          <p:cNvSpPr/>
          <p:nvPr/>
        </p:nvSpPr>
        <p:spPr>
          <a:xfrm>
            <a:off x="908305" y="1841273"/>
            <a:ext cx="2481943" cy="1235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Сегментація ринку</a:t>
            </a:r>
            <a:endParaRPr lang="ru-UA" sz="2000" b="1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01388F1-FF86-4EE2-A008-C1BD74861492}"/>
              </a:ext>
            </a:extLst>
          </p:cNvPr>
          <p:cNvSpPr/>
          <p:nvPr/>
        </p:nvSpPr>
        <p:spPr>
          <a:xfrm>
            <a:off x="4054010" y="1841273"/>
            <a:ext cx="2598058" cy="1235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Вибір цільових сегментів</a:t>
            </a:r>
            <a:endParaRPr lang="ru-UA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EA67758-1B2F-42A2-B6AD-8EEE8B28E89A}"/>
              </a:ext>
            </a:extLst>
          </p:cNvPr>
          <p:cNvSpPr/>
          <p:nvPr/>
        </p:nvSpPr>
        <p:spPr>
          <a:xfrm>
            <a:off x="7437129" y="1841273"/>
            <a:ext cx="2481943" cy="1235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Позиціювання товару</a:t>
            </a:r>
            <a:endParaRPr lang="ru-UA" sz="2000" b="1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5C24DD3C-669E-4EEA-AF25-5F3B01766505}"/>
              </a:ext>
            </a:extLst>
          </p:cNvPr>
          <p:cNvSpPr/>
          <p:nvPr/>
        </p:nvSpPr>
        <p:spPr>
          <a:xfrm>
            <a:off x="3390248" y="2216834"/>
            <a:ext cx="6637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8FA367A-3DE3-4C15-A813-CDB0250AEE0F}"/>
              </a:ext>
            </a:extLst>
          </p:cNvPr>
          <p:cNvSpPr/>
          <p:nvPr/>
        </p:nvSpPr>
        <p:spPr>
          <a:xfrm>
            <a:off x="6668503" y="2216834"/>
            <a:ext cx="7686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45444F2-154E-4672-ADE7-97F051496EAE}"/>
              </a:ext>
            </a:extLst>
          </p:cNvPr>
          <p:cNvSpPr/>
          <p:nvPr/>
        </p:nvSpPr>
        <p:spPr>
          <a:xfrm>
            <a:off x="892744" y="4085627"/>
            <a:ext cx="2497504" cy="11728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Ознаки сегментації</a:t>
            </a:r>
            <a:endParaRPr lang="ru-UA" b="1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7EC0111-A62A-4D08-9514-5E0EA4444D56}"/>
              </a:ext>
            </a:extLst>
          </p:cNvPr>
          <p:cNvSpPr/>
          <p:nvPr/>
        </p:nvSpPr>
        <p:spPr>
          <a:xfrm>
            <a:off x="4064555" y="4102911"/>
            <a:ext cx="2598057" cy="11728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Критерії сегментації</a:t>
            </a:r>
            <a:endParaRPr lang="ru-UA" b="1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036A8A4-DBC2-463E-881D-D670F187DD1E}"/>
              </a:ext>
            </a:extLst>
          </p:cNvPr>
          <p:cNvSpPr/>
          <p:nvPr/>
        </p:nvSpPr>
        <p:spPr>
          <a:xfrm>
            <a:off x="7437129" y="4102911"/>
            <a:ext cx="2462244" cy="11728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Стратегії позиціювання</a:t>
            </a:r>
            <a:endParaRPr lang="ru-UA" b="1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79651F4-89B2-408D-AE84-FFE0B3D12BFC}"/>
              </a:ext>
            </a:extLst>
          </p:cNvPr>
          <p:cNvCxnSpPr>
            <a:stCxn id="4" idx="2"/>
            <a:endCxn id="20" idx="0"/>
          </p:cNvCxnSpPr>
          <p:nvPr/>
        </p:nvCxnSpPr>
        <p:spPr>
          <a:xfrm flipH="1">
            <a:off x="2141496" y="3077028"/>
            <a:ext cx="7781" cy="100859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8810F0-04F2-4267-B08E-3857131C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52" y="3077028"/>
            <a:ext cx="243861" cy="11461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B1FDB82-88C5-427D-B61D-7E9F5CB0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402" y="3077027"/>
            <a:ext cx="24386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8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3336C-B22D-4F91-BE09-25EE6524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06" y="435429"/>
            <a:ext cx="8596668" cy="8128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№2. Ознаки сегментації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F0A14-262B-410C-A944-9502F32F2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8229"/>
            <a:ext cx="9497180" cy="4793133"/>
          </a:xfrm>
        </p:spPr>
        <p:txBody>
          <a:bodyPr/>
          <a:lstStyle/>
          <a:p>
            <a:pPr marL="0" indent="0">
              <a:buNone/>
            </a:pPr>
            <a:endParaRPr lang="ru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EDA74B7-CA60-4E37-B93F-CED3C8EEB978}"/>
              </a:ext>
            </a:extLst>
          </p:cNvPr>
          <p:cNvSpPr/>
          <p:nvPr/>
        </p:nvSpPr>
        <p:spPr>
          <a:xfrm>
            <a:off x="4300754" y="3020457"/>
            <a:ext cx="2714171" cy="1221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Потенційний ринок</a:t>
            </a:r>
            <a:endParaRPr lang="ru-UA" sz="20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7DB1B25-DA56-4EC1-81AD-E84B888F0A69}"/>
              </a:ext>
            </a:extLst>
          </p:cNvPr>
          <p:cNvSpPr/>
          <p:nvPr/>
        </p:nvSpPr>
        <p:spPr>
          <a:xfrm>
            <a:off x="1475619" y="1756227"/>
            <a:ext cx="2481943" cy="13643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Демографічні ознаки</a:t>
            </a:r>
            <a:endParaRPr lang="ru-UA" b="1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77BED6D-503A-48D0-8465-259473D76B47}"/>
              </a:ext>
            </a:extLst>
          </p:cNvPr>
          <p:cNvSpPr/>
          <p:nvPr/>
        </p:nvSpPr>
        <p:spPr>
          <a:xfrm>
            <a:off x="7353748" y="1756227"/>
            <a:ext cx="2481943" cy="13643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Географічні ознаки</a:t>
            </a:r>
            <a:endParaRPr lang="ru-UA" b="1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1FED979-82DF-44AA-8CA2-7D9220B60613}"/>
              </a:ext>
            </a:extLst>
          </p:cNvPr>
          <p:cNvSpPr/>
          <p:nvPr/>
        </p:nvSpPr>
        <p:spPr>
          <a:xfrm>
            <a:off x="1359507" y="4325257"/>
            <a:ext cx="2704494" cy="13643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/>
              <a:t>Психографічні</a:t>
            </a:r>
            <a:r>
              <a:rPr lang="uk-UA" b="1" dirty="0"/>
              <a:t> (</a:t>
            </a:r>
            <a:r>
              <a:rPr lang="uk-UA" b="1" dirty="0" err="1"/>
              <a:t>соціографічні</a:t>
            </a:r>
            <a:r>
              <a:rPr lang="uk-UA" b="1" dirty="0"/>
              <a:t>) ознаки</a:t>
            </a:r>
            <a:endParaRPr lang="ru-UA" b="1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9AEB3E1-F002-43CC-BD8A-E8BECDDA3CBA}"/>
              </a:ext>
            </a:extLst>
          </p:cNvPr>
          <p:cNvSpPr/>
          <p:nvPr/>
        </p:nvSpPr>
        <p:spPr>
          <a:xfrm>
            <a:off x="7353747" y="4325257"/>
            <a:ext cx="2481943" cy="1364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Поведінкові ознаки</a:t>
            </a:r>
            <a:endParaRPr lang="ru-UA" b="1" dirty="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9FC1C1A8-3B22-4E32-A118-E708DFBA2023}"/>
              </a:ext>
            </a:extLst>
          </p:cNvPr>
          <p:cNvSpPr/>
          <p:nvPr/>
        </p:nvSpPr>
        <p:spPr>
          <a:xfrm rot="18842618">
            <a:off x="6940091" y="2652785"/>
            <a:ext cx="488491" cy="364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трелка: влево 16">
            <a:extLst>
              <a:ext uri="{FF2B5EF4-FFF2-40B4-BE49-F238E27FC236}">
                <a16:creationId xmlns:a16="http://schemas.microsoft.com/office/drawing/2014/main" id="{D1FF257B-89C1-440E-AAD2-56C64953908D}"/>
              </a:ext>
            </a:extLst>
          </p:cNvPr>
          <p:cNvSpPr/>
          <p:nvPr/>
        </p:nvSpPr>
        <p:spPr>
          <a:xfrm rot="2413118">
            <a:off x="3883508" y="2659008"/>
            <a:ext cx="486932" cy="351894"/>
          </a:xfrm>
          <a:prstGeom prst="leftArrow">
            <a:avLst>
              <a:gd name="adj1" fmla="val 596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трелка: влево 17">
            <a:extLst>
              <a:ext uri="{FF2B5EF4-FFF2-40B4-BE49-F238E27FC236}">
                <a16:creationId xmlns:a16="http://schemas.microsoft.com/office/drawing/2014/main" id="{54F99E25-825D-452D-A6A9-C7E0CB11B7F3}"/>
              </a:ext>
            </a:extLst>
          </p:cNvPr>
          <p:cNvSpPr/>
          <p:nvPr/>
        </p:nvSpPr>
        <p:spPr>
          <a:xfrm rot="18916428">
            <a:off x="3844733" y="4225613"/>
            <a:ext cx="535403" cy="4125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C570A9E8-2C5A-49EB-AA18-DB7856ED9AD9}"/>
              </a:ext>
            </a:extLst>
          </p:cNvPr>
          <p:cNvSpPr/>
          <p:nvPr/>
        </p:nvSpPr>
        <p:spPr>
          <a:xfrm rot="2229646">
            <a:off x="6965590" y="4208702"/>
            <a:ext cx="543885" cy="433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91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1416F-F877-4B56-A2C9-C71F4674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14" y="609600"/>
            <a:ext cx="7125887" cy="62411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ознаки</a:t>
            </a:r>
            <a:endParaRPr lang="ru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F23E2-19AB-44BE-8030-A91CE014A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3714"/>
            <a:ext cx="9148837" cy="470604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</a:t>
            </a: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</a:p>
          <a:p>
            <a:endParaRPr lang="ru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0CD039-AAC4-414F-9124-7A2622747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45" y="1839900"/>
            <a:ext cx="1781175" cy="1783549"/>
          </a:xfrm>
          <a:prstGeom prst="rect">
            <a:avLst/>
          </a:prstGeom>
        </p:spPr>
      </p:pic>
      <p:pic>
        <p:nvPicPr>
          <p:cNvPr id="1026" name="Picture 2" descr="Hugo Boss Boss Bottled - туалетна вода для чоловіків">
            <a:extLst>
              <a:ext uri="{FF2B5EF4-FFF2-40B4-BE49-F238E27FC236}">
                <a16:creationId xmlns:a16="http://schemas.microsoft.com/office/drawing/2014/main" id="{9B6A0570-EDFB-4335-8BBB-580DDEB5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26" y="1839899"/>
            <a:ext cx="1581150" cy="17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004E51-EF57-4C44-A344-C06F52580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454" y="1875757"/>
            <a:ext cx="963130" cy="18253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47FD07-4C5C-4E5D-BDCE-27C353E3C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115" y="4198482"/>
            <a:ext cx="1543730" cy="1552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A35109-E3FB-4EF8-A95D-D493E53A5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845" y="3701141"/>
            <a:ext cx="1868432" cy="25472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632E05-460D-4A92-B6A8-9F3676EE0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393" y="3996662"/>
            <a:ext cx="1685925" cy="1943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B57E76-169C-4E4F-A513-003B01260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318" y="3996662"/>
            <a:ext cx="2770339" cy="18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4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90ADD-07BE-4417-A150-90D87C63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63" y="486437"/>
            <a:ext cx="8596668" cy="61685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ознаки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58129-F3A8-426B-AF1F-55F6CBB94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19" y="1103295"/>
            <a:ext cx="9206895" cy="544264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Національність, релігія</a:t>
            </a:r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Освіта, професія</a:t>
            </a:r>
          </a:p>
          <a:p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CBFBC9-9F42-4A56-9D26-9A3E2055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24" y="1407887"/>
            <a:ext cx="1879146" cy="31493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5757B9-6C47-4E53-ABB0-BD3281AB9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9" y="1828800"/>
            <a:ext cx="2859314" cy="19739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8DA751-CA42-4069-A1BD-7AFFBA7F6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051" y="1744208"/>
            <a:ext cx="2143125" cy="214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FC02E3-5908-41F3-8080-6A2787405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528" y="4528248"/>
            <a:ext cx="1423287" cy="1814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18284C-23AB-418B-BFE0-045DE53CA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478" y="4528248"/>
            <a:ext cx="2390775" cy="1914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FA58D8-2BCB-4CA3-8CDA-128429217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070" y="4504191"/>
            <a:ext cx="2143124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0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EF253-9647-4F02-8009-09627A61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86" y="598379"/>
            <a:ext cx="7140402" cy="59508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ознаки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EC9F1-E779-4383-83C2-2719290A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06" y="1436914"/>
            <a:ext cx="8596668" cy="4920343"/>
          </a:xfrm>
        </p:spPr>
        <p:txBody>
          <a:bodyPr/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 стан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сім'ї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B9B8D-931F-4B1F-AFC5-F859F535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41" y="4423683"/>
            <a:ext cx="3204029" cy="18247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3F830D-D806-4D92-B330-95E366685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238" y="3897085"/>
            <a:ext cx="2143125" cy="2143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15CF0-92CC-434D-97B7-466BEC5FF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363" y="3897084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5D4D0-0DD0-425E-A75B-8ED075B96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673" y="1629459"/>
            <a:ext cx="1533613" cy="2035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6887D7-19FB-49BA-9894-D28BC1CB4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544" y="1669605"/>
            <a:ext cx="2249799" cy="19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CE69A-73DD-48C7-99D1-F838E6CA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609600"/>
            <a:ext cx="8040288" cy="75474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соціографічні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DB380-FEBC-4F45-AD16-B5682DE5D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970" y="1364343"/>
            <a:ext cx="8955315" cy="5138057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стан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доходу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5B32B-918B-4F33-8E62-EAF2FF79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3" y="1919862"/>
            <a:ext cx="3317761" cy="20135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13AED1-1872-4669-B02E-C9979F34D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34" y="1919862"/>
            <a:ext cx="2143125" cy="20135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20CFF5-C2FC-4F85-855B-C7296715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160" y="1919860"/>
            <a:ext cx="2143125" cy="2013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18B587-4E88-40D7-8E84-A857EBF53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894" y="4572227"/>
            <a:ext cx="2143125" cy="214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B5E5D3-0C23-4469-81B3-62C4FE71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019" y="4572227"/>
            <a:ext cx="286181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815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1615</Words>
  <Application>Microsoft Office PowerPoint</Application>
  <PresentationFormat>Широкоэкранный</PresentationFormat>
  <Paragraphs>348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Trebuchet MS</vt:lpstr>
      <vt:lpstr>Wingdings 3</vt:lpstr>
      <vt:lpstr>Аспект</vt:lpstr>
      <vt:lpstr>Тема: Визначення цільових клієнтів організації</vt:lpstr>
      <vt:lpstr>Питання №1. Сутність та мета сегментації ринку</vt:lpstr>
      <vt:lpstr>Мета сегментації ринку - якісне задоволення потреб споживачів у різних товарах та оптимізація витрат підприємства на виробництво та просування продукції</vt:lpstr>
      <vt:lpstr>Процес цільової ринкової орієнтації</vt:lpstr>
      <vt:lpstr>Питання №2. Ознаки сегментації</vt:lpstr>
      <vt:lpstr>Демографічні ознаки</vt:lpstr>
      <vt:lpstr>Демографічні ознаки</vt:lpstr>
      <vt:lpstr>Демографічні ознаки</vt:lpstr>
      <vt:lpstr>Психо- та соціографічні ознаки</vt:lpstr>
      <vt:lpstr>Психо- та соціографічні ознаки</vt:lpstr>
      <vt:lpstr>Географічні ознаки</vt:lpstr>
      <vt:lpstr>Географічні ознаки</vt:lpstr>
      <vt:lpstr>Поведінкові ознаки</vt:lpstr>
      <vt:lpstr>Поведінкові ознаки</vt:lpstr>
      <vt:lpstr>Питання №3. Критерії оцінювання сегментів</vt:lpstr>
      <vt:lpstr>Питання №4. Стратегії охоплення ринку</vt:lpstr>
      <vt:lpstr>Характеристики цільових споживачів бренда ISLA </vt:lpstr>
      <vt:lpstr>Потенційні споживачі квасу</vt:lpstr>
      <vt:lpstr>Презентация PowerPoint</vt:lpstr>
      <vt:lpstr>Питання №5. Позиціювання товару </vt:lpstr>
      <vt:lpstr>Питання №6. Стратегії позиціювання товару </vt:lpstr>
      <vt:lpstr>Стратегії позиціювання товару</vt:lpstr>
      <vt:lpstr>Презентация PowerPoint</vt:lpstr>
      <vt:lpstr>Презентация PowerPoint</vt:lpstr>
      <vt:lpstr>Стратегії позиціювання товару</vt:lpstr>
      <vt:lpstr>Презентация PowerPoint</vt:lpstr>
      <vt:lpstr>Презентация PowerPoint</vt:lpstr>
      <vt:lpstr>Карта позиціювання кавових брендів</vt:lpstr>
      <vt:lpstr>Карта позиціювання квасу на основі характеристик смаку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Визначення цільових клієнтів організації</dc:title>
  <dc:creator>Оля</dc:creator>
  <cp:lastModifiedBy>Оля</cp:lastModifiedBy>
  <cp:revision>49</cp:revision>
  <dcterms:created xsi:type="dcterms:W3CDTF">2022-02-22T08:01:37Z</dcterms:created>
  <dcterms:modified xsi:type="dcterms:W3CDTF">2025-09-23T07:32:11Z</dcterms:modified>
</cp:coreProperties>
</file>