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60" r:id="rId21"/>
    <p:sldId id="261" r:id="rId22"/>
    <p:sldId id="277" r:id="rId23"/>
    <p:sldId id="278" r:id="rId24"/>
    <p:sldId id="279" r:id="rId25"/>
    <p:sldId id="280" r:id="rId26"/>
    <p:sldId id="281" r:id="rId27"/>
    <p:sldId id="284" r:id="rId28"/>
    <p:sldId id="282" r:id="rId29"/>
    <p:sldId id="28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16216" y="5013176"/>
            <a:ext cx="2543944" cy="1705744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700808"/>
            <a:ext cx="7846640" cy="1777105"/>
          </a:xfrm>
        </p:spPr>
        <p:txBody>
          <a:bodyPr/>
          <a:lstStyle/>
          <a:p>
            <a:r>
              <a:rPr lang="ru-RU" dirty="0"/>
              <a:t>ЛЕКЦІЯ </a:t>
            </a:r>
            <a:r>
              <a:rPr lang="ru-RU" smtClean="0"/>
              <a:t>№ 12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ГЕОЛОГІЧНА </a:t>
            </a:r>
            <a:r>
              <a:rPr lang="ru-RU" dirty="0"/>
              <a:t>ДІЯЛЬНІСТЬ ВІТРУ. ПРОЦЕСИ ТА ЕОЛОВІ ФОРМИ РЕЛЬЄФУ. КРИОГЕННІ ПРОЦЕСИ І БАГАТОРІЧНА МЕРЗЛОТА.</a:t>
            </a:r>
          </a:p>
        </p:txBody>
      </p:sp>
    </p:spTree>
    <p:extLst>
      <p:ext uri="{BB962C8B-B14F-4D97-AF65-F5344CB8AC3E}">
        <p14:creationId xmlns:p14="http://schemas.microsoft.com/office/powerpoint/2010/main" xmlns="" val="243240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Ha </a:t>
            </a:r>
            <a:r>
              <a:rPr lang="ru-RU" dirty="0" err="1"/>
              <a:t>дні</a:t>
            </a:r>
            <a:r>
              <a:rPr lang="ru-RU" dirty="0"/>
              <a:t> </a:t>
            </a:r>
            <a:r>
              <a:rPr lang="ru-RU" dirty="0" err="1"/>
              <a:t>океанів</a:t>
            </a:r>
            <a:r>
              <a:rPr lang="ru-RU" dirty="0"/>
              <a:t> </a:t>
            </a:r>
            <a:r>
              <a:rPr lang="ru-RU" dirty="0" err="1"/>
              <a:t>виявлено</a:t>
            </a:r>
            <a:r>
              <a:rPr lang="ru-RU" dirty="0"/>
              <a:t> </a:t>
            </a:r>
            <a:r>
              <a:rPr lang="ru-RU" dirty="0" err="1"/>
              <a:t>підводні</a:t>
            </a:r>
            <a:r>
              <a:rPr lang="ru-RU" dirty="0"/>
              <a:t> </a:t>
            </a:r>
            <a:r>
              <a:rPr lang="ru-RU" dirty="0" err="1"/>
              <a:t>хребти</a:t>
            </a:r>
            <a:r>
              <a:rPr lang="ru-RU" dirty="0"/>
              <a:t>, </a:t>
            </a:r>
            <a:r>
              <a:rPr lang="ru-RU" dirty="0" err="1"/>
              <a:t>окремі</a:t>
            </a:r>
            <a:r>
              <a:rPr lang="ru-RU" dirty="0"/>
              <a:t> </a:t>
            </a:r>
            <a:r>
              <a:rPr lang="ru-RU" dirty="0" err="1"/>
              <a:t>вулканічні</a:t>
            </a:r>
            <a:r>
              <a:rPr lang="ru-RU" dirty="0"/>
              <a:t> </a:t>
            </a:r>
            <a:r>
              <a:rPr lang="ru-RU" dirty="0" err="1"/>
              <a:t>конуси</a:t>
            </a:r>
            <a:r>
              <a:rPr lang="ru-RU" dirty="0"/>
              <a:t> і </a:t>
            </a:r>
            <a:r>
              <a:rPr lang="ru-RU" dirty="0" err="1"/>
              <a:t>плоскогір'я</a:t>
            </a:r>
            <a:r>
              <a:rPr lang="ru-RU" dirty="0"/>
              <a:t>, </a:t>
            </a:r>
            <a:r>
              <a:rPr lang="ru-RU" dirty="0" err="1"/>
              <a:t>глибоководні</a:t>
            </a:r>
            <a:r>
              <a:rPr lang="ru-RU" dirty="0"/>
              <a:t> </a:t>
            </a:r>
            <a:r>
              <a:rPr lang="ru-RU" dirty="0" err="1"/>
              <a:t>котловини</a:t>
            </a:r>
            <a:r>
              <a:rPr lang="ru-RU" dirty="0"/>
              <a:t> й </a:t>
            </a:r>
            <a:r>
              <a:rPr lang="ru-RU" dirty="0" err="1"/>
              <a:t>западини</a:t>
            </a:r>
            <a:r>
              <a:rPr lang="ru-RU" dirty="0"/>
              <a:t>. Максимальна </a:t>
            </a:r>
            <a:r>
              <a:rPr lang="ru-RU" dirty="0" err="1"/>
              <a:t>глибина</a:t>
            </a:r>
            <a:r>
              <a:rPr lang="ru-RU" dirty="0"/>
              <a:t> в </a:t>
            </a:r>
            <a:r>
              <a:rPr lang="ru-RU" dirty="0" err="1"/>
              <a:t>Маріанській</a:t>
            </a:r>
            <a:r>
              <a:rPr lang="ru-RU" dirty="0"/>
              <a:t> </a:t>
            </a:r>
            <a:r>
              <a:rPr lang="ru-RU" dirty="0" err="1"/>
              <a:t>западині</a:t>
            </a:r>
            <a:r>
              <a:rPr lang="ru-RU" dirty="0"/>
              <a:t> Тихого океану </a:t>
            </a:r>
            <a:r>
              <a:rPr lang="ru-RU" dirty="0" err="1"/>
              <a:t>знаходиться</a:t>
            </a:r>
            <a:r>
              <a:rPr lang="ru-RU" dirty="0"/>
              <a:t> на </a:t>
            </a:r>
            <a:r>
              <a:rPr lang="ru-RU" dirty="0" err="1"/>
              <a:t>абсолютній</a:t>
            </a:r>
            <a:r>
              <a:rPr lang="ru-RU" dirty="0"/>
              <a:t> </a:t>
            </a:r>
            <a:r>
              <a:rPr lang="ru-RU" dirty="0" err="1"/>
              <a:t>відмітці</a:t>
            </a:r>
            <a:r>
              <a:rPr lang="ru-RU" dirty="0"/>
              <a:t> - 11034 м. В </a:t>
            </a:r>
            <a:r>
              <a:rPr lang="ru-RU" dirty="0" err="1"/>
              <a:t>центральній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дна </a:t>
            </a:r>
            <a:r>
              <a:rPr lang="ru-RU" dirty="0" err="1"/>
              <a:t>океанів</a:t>
            </a:r>
            <a:r>
              <a:rPr lang="ru-RU" dirty="0"/>
              <a:t> </a:t>
            </a:r>
            <a:r>
              <a:rPr lang="ru-RU" dirty="0" err="1"/>
              <a:t>простягаються</a:t>
            </a:r>
            <a:r>
              <a:rPr lang="ru-RU" dirty="0"/>
              <a:t> </a:t>
            </a:r>
            <a:r>
              <a:rPr lang="ru-RU" dirty="0" err="1"/>
              <a:t>серединноокеанічні</a:t>
            </a:r>
            <a:r>
              <a:rPr lang="ru-RU" dirty="0"/>
              <a:t> </a:t>
            </a:r>
            <a:r>
              <a:rPr lang="ru-RU" dirty="0" err="1"/>
              <a:t>хребти</a:t>
            </a:r>
            <a:r>
              <a:rPr lang="ru-RU" dirty="0"/>
              <a:t>, </a:t>
            </a:r>
            <a:r>
              <a:rPr lang="ru-RU" dirty="0" err="1"/>
              <a:t>схили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, </a:t>
            </a:r>
            <a:r>
              <a:rPr lang="ru-RU" dirty="0" err="1"/>
              <a:t>понижуючись</a:t>
            </a:r>
            <a:r>
              <a:rPr lang="ru-RU" dirty="0"/>
              <a:t>, </a:t>
            </a:r>
            <a:r>
              <a:rPr lang="ru-RU" dirty="0" err="1"/>
              <a:t>переходять</a:t>
            </a:r>
            <a:r>
              <a:rPr lang="ru-RU" dirty="0"/>
              <a:t> в </a:t>
            </a:r>
            <a:r>
              <a:rPr lang="ru-RU" dirty="0" err="1"/>
              <a:t>океанічні</a:t>
            </a:r>
            <a:r>
              <a:rPr lang="ru-RU" dirty="0"/>
              <a:t> </a:t>
            </a:r>
            <a:r>
              <a:rPr lang="ru-RU" dirty="0" err="1"/>
              <a:t>котловини</a:t>
            </a:r>
            <a:r>
              <a:rPr lang="ru-RU" dirty="0"/>
              <a:t>. Вони </a:t>
            </a:r>
            <a:r>
              <a:rPr lang="ru-RU" dirty="0" err="1"/>
              <a:t>утворюють</a:t>
            </a:r>
            <a:r>
              <a:rPr lang="ru-RU" dirty="0"/>
              <a:t> </a:t>
            </a:r>
            <a:r>
              <a:rPr lang="ru-RU" dirty="0" err="1"/>
              <a:t>єдину</a:t>
            </a:r>
            <a:r>
              <a:rPr lang="ru-RU" dirty="0"/>
              <a:t> систему </a:t>
            </a:r>
            <a:r>
              <a:rPr lang="ru-RU" dirty="0" err="1"/>
              <a:t>довжиною</a:t>
            </a:r>
            <a:r>
              <a:rPr lang="ru-RU" dirty="0"/>
              <a:t> 60000 км. Ширина </a:t>
            </a:r>
            <a:r>
              <a:rPr lang="ru-RU" dirty="0" err="1"/>
              <a:t>хребтів</a:t>
            </a:r>
            <a:r>
              <a:rPr lang="ru-RU" dirty="0"/>
              <a:t> </a:t>
            </a:r>
            <a:r>
              <a:rPr lang="ru-RU" dirty="0" err="1"/>
              <a:t>змінюється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декількох</a:t>
            </a:r>
            <a:r>
              <a:rPr lang="ru-RU" dirty="0"/>
              <a:t> </a:t>
            </a:r>
            <a:r>
              <a:rPr lang="ru-RU" dirty="0" err="1"/>
              <a:t>сотень</a:t>
            </a:r>
            <a:r>
              <a:rPr lang="ru-RU" dirty="0"/>
              <a:t> до 1000-1500 км, </a:t>
            </a:r>
            <a:r>
              <a:rPr lang="ru-RU" dirty="0" err="1"/>
              <a:t>підіймаючись</a:t>
            </a:r>
            <a:r>
              <a:rPr lang="ru-RU" dirty="0"/>
              <a:t> над </a:t>
            </a:r>
            <a:r>
              <a:rPr lang="ru-RU" dirty="0" err="1"/>
              <a:t>океанічними</a:t>
            </a:r>
            <a:r>
              <a:rPr lang="ru-RU" dirty="0"/>
              <a:t> котловинами на 3-4 км. </a:t>
            </a:r>
            <a:r>
              <a:rPr lang="ru-RU" dirty="0" err="1"/>
              <a:t>Окремі</a:t>
            </a:r>
            <a:r>
              <a:rPr lang="ru-RU" dirty="0"/>
              <a:t> </a:t>
            </a:r>
            <a:r>
              <a:rPr lang="ru-RU" dirty="0" err="1"/>
              <a:t>вершини</a:t>
            </a:r>
            <a:r>
              <a:rPr lang="ru-RU" dirty="0"/>
              <a:t> </a:t>
            </a:r>
            <a:r>
              <a:rPr lang="ru-RU" dirty="0" err="1"/>
              <a:t>океанічних</a:t>
            </a:r>
            <a:r>
              <a:rPr lang="ru-RU" dirty="0"/>
              <a:t> </a:t>
            </a:r>
            <a:r>
              <a:rPr lang="ru-RU" dirty="0" err="1"/>
              <a:t>хребтів</a:t>
            </a:r>
            <a:r>
              <a:rPr lang="ru-RU" dirty="0"/>
              <a:t> </a:t>
            </a:r>
            <a:r>
              <a:rPr lang="ru-RU" dirty="0" err="1"/>
              <a:t>досягають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 океану і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виступають</a:t>
            </a:r>
            <a:r>
              <a:rPr lang="ru-RU" dirty="0"/>
              <a:t> у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островів</a:t>
            </a:r>
            <a:r>
              <a:rPr lang="ru-RU" dirty="0"/>
              <a:t> </a:t>
            </a:r>
            <a:r>
              <a:rPr lang="ru-RU" dirty="0" err="1"/>
              <a:t>вулканічного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210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Шельф </a:t>
            </a:r>
            <a:r>
              <a:rPr lang="ru-RU" dirty="0"/>
              <a:t>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відносно</a:t>
            </a:r>
            <a:r>
              <a:rPr lang="ru-RU" dirty="0"/>
              <a:t> </a:t>
            </a:r>
            <a:r>
              <a:rPr lang="ru-RU" dirty="0" err="1"/>
              <a:t>мілководні</a:t>
            </a:r>
            <a:r>
              <a:rPr lang="ru-RU" dirty="0"/>
              <a:t> </a:t>
            </a:r>
            <a:r>
              <a:rPr lang="ru-RU" dirty="0" err="1"/>
              <a:t>ділянки</a:t>
            </a:r>
            <a:r>
              <a:rPr lang="ru-RU" dirty="0"/>
              <a:t> дна </a:t>
            </a:r>
            <a:r>
              <a:rPr lang="ru-RU" dirty="0" err="1"/>
              <a:t>океанів</a:t>
            </a:r>
            <a:r>
              <a:rPr lang="ru-RU" dirty="0"/>
              <a:t> та </a:t>
            </a:r>
            <a:r>
              <a:rPr lang="ru-RU" dirty="0" err="1"/>
              <a:t>окраїнних</a:t>
            </a:r>
            <a:r>
              <a:rPr lang="ru-RU" dirty="0"/>
              <a:t> і </a:t>
            </a:r>
            <a:r>
              <a:rPr lang="ru-RU" dirty="0" err="1"/>
              <a:t>внутрішніх</a:t>
            </a:r>
            <a:r>
              <a:rPr lang="ru-RU" dirty="0"/>
              <a:t> </a:t>
            </a:r>
            <a:r>
              <a:rPr lang="ru-RU" dirty="0" err="1"/>
              <a:t>морів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обрамляють</a:t>
            </a:r>
            <a:r>
              <a:rPr lang="ru-RU" dirty="0"/>
              <a:t> </a:t>
            </a:r>
            <a:r>
              <a:rPr lang="ru-RU" dirty="0" err="1"/>
              <a:t>континенти</a:t>
            </a:r>
            <a:r>
              <a:rPr lang="ru-RU" dirty="0"/>
              <a:t> і </a:t>
            </a:r>
            <a:r>
              <a:rPr lang="ru-RU" dirty="0" err="1"/>
              <a:t>острови</a:t>
            </a:r>
            <a:r>
              <a:rPr lang="ru-RU" dirty="0"/>
              <a:t>. Границею шельфу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сторони</a:t>
            </a:r>
            <a:r>
              <a:rPr lang="ru-RU" dirty="0"/>
              <a:t> </a:t>
            </a:r>
            <a:r>
              <a:rPr lang="ru-RU" dirty="0" err="1"/>
              <a:t>суші</a:t>
            </a:r>
            <a:r>
              <a:rPr lang="ru-RU" dirty="0"/>
              <a:t> служить </a:t>
            </a:r>
            <a:r>
              <a:rPr lang="ru-RU" dirty="0" err="1"/>
              <a:t>берегова</a:t>
            </a:r>
            <a:r>
              <a:rPr lang="ru-RU" dirty="0"/>
              <a:t> </a:t>
            </a:r>
            <a:r>
              <a:rPr lang="ru-RU" dirty="0" err="1"/>
              <a:t>лінія</a:t>
            </a:r>
            <a:r>
              <a:rPr lang="ru-RU" dirty="0"/>
              <a:t>. </a:t>
            </a:r>
            <a:r>
              <a:rPr lang="ru-RU" dirty="0" err="1"/>
              <a:t>Зовнішня</a:t>
            </a:r>
            <a:r>
              <a:rPr lang="ru-RU" dirty="0"/>
              <a:t> </a:t>
            </a:r>
            <a:r>
              <a:rPr lang="ru-RU" dirty="0" err="1"/>
              <a:t>границя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сторони</a:t>
            </a:r>
            <a:r>
              <a:rPr lang="ru-RU" dirty="0"/>
              <a:t> </a:t>
            </a:r>
            <a:r>
              <a:rPr lang="ru-RU" dirty="0" err="1"/>
              <a:t>акваторій</a:t>
            </a:r>
            <a:r>
              <a:rPr lang="ru-RU" dirty="0"/>
              <a:t> </a:t>
            </a:r>
            <a:r>
              <a:rPr lang="ru-RU" dirty="0" err="1"/>
              <a:t>відповідає</a:t>
            </a:r>
            <a:r>
              <a:rPr lang="ru-RU" dirty="0"/>
              <a:t> </a:t>
            </a:r>
            <a:r>
              <a:rPr lang="ru-RU" dirty="0" err="1"/>
              <a:t>бровці</a:t>
            </a:r>
            <a:r>
              <a:rPr lang="ru-RU" dirty="0"/>
              <a:t> - </a:t>
            </a:r>
            <a:r>
              <a:rPr lang="ru-RU" dirty="0" err="1"/>
              <a:t>перегину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переходу до </a:t>
            </a:r>
            <a:r>
              <a:rPr lang="ru-RU" dirty="0" err="1"/>
              <a:t>океанічного</a:t>
            </a:r>
            <a:r>
              <a:rPr lang="ru-RU" dirty="0"/>
              <a:t> </a:t>
            </a:r>
            <a:r>
              <a:rPr lang="ru-RU" dirty="0" err="1"/>
              <a:t>схилу</a:t>
            </a:r>
            <a:r>
              <a:rPr lang="ru-RU" dirty="0"/>
              <a:t>, </a:t>
            </a:r>
            <a:r>
              <a:rPr lang="ru-RU" dirty="0" err="1"/>
              <a:t>нижче</a:t>
            </a:r>
            <a:r>
              <a:rPr lang="ru-RU" dirty="0"/>
              <a:t>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глибина</a:t>
            </a:r>
            <a:r>
              <a:rPr lang="ru-RU" dirty="0"/>
              <a:t> океану </a:t>
            </a:r>
            <a:r>
              <a:rPr lang="ru-RU" dirty="0" err="1"/>
              <a:t>різко</a:t>
            </a:r>
            <a:r>
              <a:rPr lang="ru-RU" dirty="0"/>
              <a:t> </a:t>
            </a:r>
            <a:r>
              <a:rPr lang="ru-RU" dirty="0" err="1"/>
              <a:t>збільшується</a:t>
            </a:r>
            <a:r>
              <a:rPr lang="ru-RU" dirty="0"/>
              <a:t>. </a:t>
            </a:r>
            <a:r>
              <a:rPr lang="ru-RU" dirty="0" err="1"/>
              <a:t>Висота</a:t>
            </a:r>
            <a:r>
              <a:rPr lang="ru-RU" dirty="0"/>
              <a:t> </a:t>
            </a:r>
            <a:r>
              <a:rPr lang="ru-RU" dirty="0" err="1"/>
              <a:t>утвореного</a:t>
            </a:r>
            <a:r>
              <a:rPr lang="ru-RU" dirty="0"/>
              <a:t> уступу становить 2-4 км, ширина -30-40 км і крутизна в </a:t>
            </a:r>
            <a:r>
              <a:rPr lang="ru-RU" dirty="0" err="1"/>
              <a:t>середньому</a:t>
            </a:r>
            <a:r>
              <a:rPr lang="ru-RU" dirty="0"/>
              <a:t> 100 . </a:t>
            </a:r>
            <a:r>
              <a:rPr lang="ru-RU" dirty="0" err="1"/>
              <a:t>Загальна</a:t>
            </a:r>
            <a:r>
              <a:rPr lang="ru-RU" dirty="0"/>
              <a:t> </a:t>
            </a:r>
            <a:r>
              <a:rPr lang="ru-RU" dirty="0" err="1"/>
              <a:t>площа</a:t>
            </a:r>
            <a:r>
              <a:rPr lang="ru-RU" dirty="0"/>
              <a:t> шельфу </a:t>
            </a:r>
            <a:r>
              <a:rPr lang="ru-RU" dirty="0" err="1"/>
              <a:t>морів</a:t>
            </a:r>
            <a:r>
              <a:rPr lang="ru-RU" dirty="0"/>
              <a:t> та </a:t>
            </a:r>
            <a:r>
              <a:rPr lang="ru-RU" dirty="0" err="1"/>
              <a:t>океанів</a:t>
            </a:r>
            <a:r>
              <a:rPr lang="ru-RU" dirty="0"/>
              <a:t> становить 31199 км 2 </a:t>
            </a:r>
            <a:r>
              <a:rPr lang="ru-RU" dirty="0" err="1"/>
              <a:t>або</a:t>
            </a:r>
            <a:r>
              <a:rPr lang="ru-RU" dirty="0"/>
              <a:t> 8%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загальної</a:t>
            </a:r>
            <a:r>
              <a:rPr lang="ru-RU" dirty="0"/>
              <a:t> </a:t>
            </a:r>
            <a:r>
              <a:rPr lang="ru-RU" dirty="0" err="1"/>
              <a:t>площі</a:t>
            </a:r>
            <a:r>
              <a:rPr lang="ru-RU" dirty="0"/>
              <a:t> </a:t>
            </a:r>
            <a:r>
              <a:rPr lang="ru-RU" dirty="0" err="1"/>
              <a:t>Світового</a:t>
            </a:r>
            <a:r>
              <a:rPr lang="ru-RU" dirty="0"/>
              <a:t> океану. </a:t>
            </a:r>
            <a:r>
              <a:rPr lang="ru-RU" dirty="0" err="1"/>
              <a:t>Середня</a:t>
            </a:r>
            <a:r>
              <a:rPr lang="ru-RU" dirty="0"/>
              <a:t> </a:t>
            </a:r>
            <a:r>
              <a:rPr lang="ru-RU" dirty="0" err="1"/>
              <a:t>глибина</a:t>
            </a:r>
            <a:r>
              <a:rPr lang="ru-RU" dirty="0"/>
              <a:t> шельфу 132 м, а ширина </a:t>
            </a:r>
            <a:r>
              <a:rPr lang="ru-RU" dirty="0" err="1"/>
              <a:t>від</a:t>
            </a:r>
            <a:r>
              <a:rPr lang="ru-RU" dirty="0"/>
              <a:t> 1-3 км до 1500 км.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162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1" y="0"/>
            <a:ext cx="9217024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33122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За формою </a:t>
            </a:r>
            <a:r>
              <a:rPr lang="ru-RU" dirty="0" err="1"/>
              <a:t>берегової</a:t>
            </a:r>
            <a:r>
              <a:rPr lang="ru-RU" dirty="0"/>
              <a:t> </a:t>
            </a:r>
            <a:r>
              <a:rPr lang="ru-RU" dirty="0" err="1"/>
              <a:t>лінії</a:t>
            </a:r>
            <a:r>
              <a:rPr lang="ru-RU" dirty="0"/>
              <a:t> </a:t>
            </a:r>
            <a:r>
              <a:rPr lang="ru-RU" dirty="0" err="1"/>
              <a:t>виділяють</a:t>
            </a:r>
            <a:r>
              <a:rPr lang="ru-RU" dirty="0"/>
              <a:t> </a:t>
            </a:r>
            <a:r>
              <a:rPr lang="ru-RU" dirty="0" err="1"/>
              <a:t>побережжя</a:t>
            </a:r>
            <a:r>
              <a:rPr lang="ru-RU" dirty="0"/>
              <a:t> </a:t>
            </a:r>
            <a:r>
              <a:rPr lang="ru-RU" dirty="0" err="1"/>
              <a:t>атлантичного</a:t>
            </a:r>
            <a:r>
              <a:rPr lang="ru-RU" dirty="0"/>
              <a:t> та </a:t>
            </a:r>
            <a:r>
              <a:rPr lang="ru-RU" dirty="0" err="1"/>
              <a:t>тихоокеанського</a:t>
            </a:r>
            <a:r>
              <a:rPr lang="ru-RU" dirty="0"/>
              <a:t> </a:t>
            </a:r>
            <a:r>
              <a:rPr lang="ru-RU" dirty="0" err="1"/>
              <a:t>типів</a:t>
            </a:r>
            <a:r>
              <a:rPr lang="ru-RU" dirty="0"/>
              <a:t>. Береги </a:t>
            </a:r>
            <a:r>
              <a:rPr lang="ru-RU" dirty="0" err="1"/>
              <a:t>атлантичного</a:t>
            </a:r>
            <a:r>
              <a:rPr lang="ru-RU" dirty="0"/>
              <a:t> типу </a:t>
            </a:r>
            <a:r>
              <a:rPr lang="ru-RU" dirty="0" err="1"/>
              <a:t>переважно</a:t>
            </a:r>
            <a:r>
              <a:rPr lang="ru-RU" dirty="0"/>
              <a:t> сильно </a:t>
            </a:r>
            <a:r>
              <a:rPr lang="ru-RU" dirty="0" err="1"/>
              <a:t>розчленовані</a:t>
            </a:r>
            <a:r>
              <a:rPr lang="ru-RU" dirty="0"/>
              <a:t> і </a:t>
            </a:r>
            <a:r>
              <a:rPr lang="ru-RU" dirty="0" err="1"/>
              <a:t>порізані</a:t>
            </a:r>
            <a:r>
              <a:rPr lang="ru-RU" dirty="0"/>
              <a:t>. В них </a:t>
            </a:r>
            <a:r>
              <a:rPr lang="ru-RU" dirty="0" err="1"/>
              <a:t>спостерігається</a:t>
            </a:r>
            <a:r>
              <a:rPr lang="ru-RU" dirty="0"/>
              <a:t> </a:t>
            </a:r>
            <a:r>
              <a:rPr lang="ru-RU" dirty="0" err="1"/>
              <a:t>чергування</a:t>
            </a:r>
            <a:r>
              <a:rPr lang="ru-RU" dirty="0"/>
              <a:t> бухт і заток з </a:t>
            </a:r>
            <a:r>
              <a:rPr lang="ru-RU" dirty="0" err="1"/>
              <a:t>мисами</a:t>
            </a:r>
            <a:r>
              <a:rPr lang="ru-RU" dirty="0"/>
              <a:t> і </a:t>
            </a:r>
            <a:r>
              <a:rPr lang="ru-RU" dirty="0" err="1"/>
              <a:t>півостровами</a:t>
            </a:r>
            <a:r>
              <a:rPr lang="ru-RU" dirty="0"/>
              <a:t>. </a:t>
            </a:r>
            <a:r>
              <a:rPr lang="ru-RU" dirty="0" err="1"/>
              <a:t>Прибережно-морська</a:t>
            </a:r>
            <a:r>
              <a:rPr lang="ru-RU" dirty="0"/>
              <a:t> </a:t>
            </a:r>
            <a:r>
              <a:rPr lang="ru-RU" dirty="0" err="1"/>
              <a:t>смуга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достатньо</a:t>
            </a:r>
            <a:r>
              <a:rPr lang="ru-RU" dirty="0"/>
              <a:t> </a:t>
            </a:r>
            <a:r>
              <a:rPr lang="ru-RU" dirty="0" err="1"/>
              <a:t>велику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островів</a:t>
            </a:r>
            <a:r>
              <a:rPr lang="ru-RU" dirty="0"/>
              <a:t> і </a:t>
            </a:r>
            <a:r>
              <a:rPr lang="ru-RU" dirty="0" err="1"/>
              <a:t>кіс</a:t>
            </a:r>
            <a:r>
              <a:rPr lang="ru-RU" dirty="0"/>
              <a:t>. При </a:t>
            </a:r>
            <a:r>
              <a:rPr lang="ru-RU" dirty="0" err="1"/>
              <a:t>зануренні</a:t>
            </a:r>
            <a:r>
              <a:rPr lang="ru-RU" dirty="0"/>
              <a:t> </a:t>
            </a:r>
            <a:r>
              <a:rPr lang="ru-RU" dirty="0" err="1"/>
              <a:t>морських</a:t>
            </a:r>
            <a:r>
              <a:rPr lang="ru-RU" dirty="0"/>
              <a:t> </a:t>
            </a:r>
            <a:r>
              <a:rPr lang="ru-RU" dirty="0" err="1"/>
              <a:t>берегів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типу </a:t>
            </a:r>
            <a:r>
              <a:rPr lang="ru-RU" dirty="0" err="1"/>
              <a:t>утворюються</a:t>
            </a:r>
            <a:r>
              <a:rPr lang="ru-RU" dirty="0"/>
              <a:t> </a:t>
            </a:r>
            <a:r>
              <a:rPr lang="ru-RU" dirty="0" err="1"/>
              <a:t>глибокі</a:t>
            </a:r>
            <a:r>
              <a:rPr lang="ru-RU" dirty="0"/>
              <a:t>, </a:t>
            </a:r>
            <a:r>
              <a:rPr lang="ru-RU" dirty="0" err="1"/>
              <a:t>порізані</a:t>
            </a:r>
            <a:r>
              <a:rPr lang="ru-RU" dirty="0"/>
              <a:t> затоки - </a:t>
            </a:r>
            <a:r>
              <a:rPr lang="ru-RU" dirty="0" err="1"/>
              <a:t>фіорди</a:t>
            </a:r>
            <a:r>
              <a:rPr lang="ru-RU" dirty="0"/>
              <a:t> та </a:t>
            </a:r>
            <a:r>
              <a:rPr lang="ru-RU" dirty="0" err="1"/>
              <a:t>естуарії</a:t>
            </a:r>
            <a:r>
              <a:rPr lang="ru-RU" dirty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9500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err="1"/>
              <a:t>Вивчення</a:t>
            </a:r>
            <a:r>
              <a:rPr lang="ru-RU" dirty="0"/>
              <a:t> </a:t>
            </a:r>
            <a:r>
              <a:rPr lang="ru-RU" dirty="0" err="1"/>
              <a:t>сучасних</a:t>
            </a:r>
            <a:r>
              <a:rPr lang="ru-RU" dirty="0"/>
              <a:t> </a:t>
            </a:r>
            <a:r>
              <a:rPr lang="ru-RU" dirty="0" err="1"/>
              <a:t>осадів</a:t>
            </a:r>
            <a:r>
              <a:rPr lang="ru-RU" dirty="0"/>
              <a:t> дало </a:t>
            </a:r>
            <a:r>
              <a:rPr lang="ru-RU" dirty="0" err="1"/>
              <a:t>змогу</a:t>
            </a:r>
            <a:r>
              <a:rPr lang="ru-RU" dirty="0"/>
              <a:t> </a:t>
            </a:r>
            <a:r>
              <a:rPr lang="ru-RU" dirty="0" err="1"/>
              <a:t>встановити</a:t>
            </a:r>
            <a:r>
              <a:rPr lang="ru-RU" dirty="0"/>
              <a:t>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фактори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визначають</a:t>
            </a:r>
            <a:r>
              <a:rPr lang="ru-RU" dirty="0"/>
              <a:t> тип </a:t>
            </a:r>
            <a:r>
              <a:rPr lang="ru-RU" dirty="0" err="1"/>
              <a:t>морських</a:t>
            </a:r>
            <a:r>
              <a:rPr lang="ru-RU" dirty="0"/>
              <a:t> </a:t>
            </a:r>
            <a:r>
              <a:rPr lang="ru-RU" dirty="0" err="1"/>
              <a:t>відкладів</a:t>
            </a:r>
            <a:r>
              <a:rPr lang="ru-RU" dirty="0"/>
              <a:t>. </a:t>
            </a:r>
            <a:r>
              <a:rPr lang="ru-RU" dirty="0" err="1"/>
              <a:t>Головними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них є </a:t>
            </a:r>
            <a:r>
              <a:rPr lang="ru-RU" dirty="0" err="1"/>
              <a:t>рельєф</a:t>
            </a:r>
            <a:r>
              <a:rPr lang="ru-RU" dirty="0"/>
              <a:t> і </a:t>
            </a:r>
            <a:r>
              <a:rPr lang="ru-RU" dirty="0" err="1"/>
              <a:t>глибина</a:t>
            </a:r>
            <a:r>
              <a:rPr lang="ru-RU" dirty="0"/>
              <a:t> </a:t>
            </a:r>
            <a:r>
              <a:rPr lang="ru-RU" dirty="0" err="1"/>
              <a:t>морського</a:t>
            </a:r>
            <a:r>
              <a:rPr lang="ru-RU" dirty="0"/>
              <a:t> дна, </a:t>
            </a:r>
            <a:r>
              <a:rPr lang="ru-RU" dirty="0" err="1"/>
              <a:t>ступінь</a:t>
            </a:r>
            <a:r>
              <a:rPr lang="ru-RU" dirty="0"/>
              <a:t> </a:t>
            </a:r>
            <a:r>
              <a:rPr lang="ru-RU" dirty="0" err="1"/>
              <a:t>віддаленості</a:t>
            </a:r>
            <a:r>
              <a:rPr lang="ru-RU" dirty="0"/>
              <a:t> </a:t>
            </a:r>
            <a:r>
              <a:rPr lang="ru-RU" dirty="0" err="1"/>
              <a:t>берегової</a:t>
            </a:r>
            <a:r>
              <a:rPr lang="ru-RU" dirty="0"/>
              <a:t> </a:t>
            </a:r>
            <a:r>
              <a:rPr lang="ru-RU" dirty="0" err="1"/>
              <a:t>лінії</a:t>
            </a:r>
            <a:r>
              <a:rPr lang="ru-RU" dirty="0"/>
              <a:t> та </a:t>
            </a:r>
            <a:r>
              <a:rPr lang="ru-RU" dirty="0" err="1"/>
              <a:t>кліматичні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. У </a:t>
            </a:r>
            <a:r>
              <a:rPr lang="ru-RU" dirty="0" err="1"/>
              <a:t>відповідності</a:t>
            </a:r>
            <a:r>
              <a:rPr lang="ru-RU" dirty="0"/>
              <a:t> з </a:t>
            </a:r>
            <a:r>
              <a:rPr lang="ru-RU" dirty="0" err="1"/>
              <a:t>цими</a:t>
            </a:r>
            <a:r>
              <a:rPr lang="ru-RU" dirty="0"/>
              <a:t> </a:t>
            </a:r>
            <a:r>
              <a:rPr lang="ru-RU" dirty="0" err="1"/>
              <a:t>особливостями</a:t>
            </a:r>
            <a:r>
              <a:rPr lang="ru-RU" dirty="0"/>
              <a:t> в межах </a:t>
            </a:r>
            <a:r>
              <a:rPr lang="ru-RU" dirty="0" err="1"/>
              <a:t>Світового</a:t>
            </a:r>
            <a:r>
              <a:rPr lang="ru-RU" dirty="0"/>
              <a:t> океану </a:t>
            </a:r>
            <a:r>
              <a:rPr lang="ru-RU" dirty="0" err="1"/>
              <a:t>виділяють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специфічними</a:t>
            </a:r>
            <a:r>
              <a:rPr lang="ru-RU" dirty="0"/>
              <a:t> </a:t>
            </a:r>
            <a:r>
              <a:rPr lang="ru-RU" dirty="0" err="1"/>
              <a:t>умовами</a:t>
            </a:r>
            <a:r>
              <a:rPr lang="ru-RU" dirty="0"/>
              <a:t> </a:t>
            </a:r>
            <a:r>
              <a:rPr lang="ru-RU" dirty="0" err="1"/>
              <a:t>осадонакопичення</a:t>
            </a:r>
            <a:r>
              <a:rPr lang="ru-RU" dirty="0"/>
              <a:t>: </a:t>
            </a:r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 err="1" smtClean="0"/>
              <a:t>літоральна</a:t>
            </a:r>
            <a:r>
              <a:rPr lang="ru-RU" dirty="0" smtClean="0"/>
              <a:t> </a:t>
            </a:r>
            <a:r>
              <a:rPr lang="ru-RU" dirty="0"/>
              <a:t>- в </a:t>
            </a:r>
            <a:r>
              <a:rPr lang="ru-RU" dirty="0" err="1"/>
              <a:t>припливно-відпливній</a:t>
            </a:r>
            <a:r>
              <a:rPr lang="ru-RU" dirty="0"/>
              <a:t> </a:t>
            </a:r>
            <a:r>
              <a:rPr lang="ru-RU" dirty="0" err="1"/>
              <a:t>зоні</a:t>
            </a:r>
            <a:r>
              <a:rPr lang="ru-RU" dirty="0"/>
              <a:t>; </a:t>
            </a:r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 err="1" smtClean="0"/>
              <a:t>мілководна</a:t>
            </a:r>
            <a:r>
              <a:rPr lang="ru-RU" dirty="0" smtClean="0"/>
              <a:t> </a:t>
            </a:r>
            <a:r>
              <a:rPr lang="ru-RU" dirty="0"/>
              <a:t>- в </a:t>
            </a:r>
            <a:r>
              <a:rPr lang="ru-RU" dirty="0" err="1"/>
              <a:t>області</a:t>
            </a:r>
            <a:r>
              <a:rPr lang="ru-RU" dirty="0"/>
              <a:t> шельфу; </a:t>
            </a:r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 err="1" smtClean="0"/>
              <a:t>батіальна</a:t>
            </a:r>
            <a:r>
              <a:rPr lang="ru-RU" dirty="0" smtClean="0"/>
              <a:t> </a:t>
            </a:r>
            <a:r>
              <a:rPr lang="ru-RU" dirty="0"/>
              <a:t>- в </a:t>
            </a:r>
            <a:r>
              <a:rPr lang="ru-RU" dirty="0" err="1"/>
              <a:t>області</a:t>
            </a:r>
            <a:r>
              <a:rPr lang="ru-RU" dirty="0"/>
              <a:t> континентального </a:t>
            </a:r>
            <a:r>
              <a:rPr lang="ru-RU" dirty="0" err="1"/>
              <a:t>схилу</a:t>
            </a:r>
            <a:r>
              <a:rPr lang="ru-RU" dirty="0"/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dirty="0" err="1" smtClean="0"/>
              <a:t>абісальна</a:t>
            </a:r>
            <a:r>
              <a:rPr lang="ru-RU" dirty="0" smtClean="0"/>
              <a:t> </a:t>
            </a:r>
            <a:r>
              <a:rPr lang="ru-RU" dirty="0"/>
              <a:t>- в </a:t>
            </a:r>
            <a:r>
              <a:rPr lang="ru-RU" dirty="0" err="1"/>
              <a:t>області</a:t>
            </a:r>
            <a:r>
              <a:rPr lang="ru-RU" dirty="0"/>
              <a:t> ложа </a:t>
            </a:r>
            <a:r>
              <a:rPr lang="ru-RU" dirty="0" err="1"/>
              <a:t>Світового</a:t>
            </a:r>
            <a:r>
              <a:rPr lang="ru-RU" dirty="0"/>
              <a:t> океану і </a:t>
            </a:r>
            <a:r>
              <a:rPr lang="ru-RU" dirty="0" err="1"/>
              <a:t>глибоководних</a:t>
            </a:r>
            <a:r>
              <a:rPr lang="ru-RU" dirty="0"/>
              <a:t> западин.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5082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696744" cy="5017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8084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err="1"/>
              <a:t>Видобуток</a:t>
            </a:r>
            <a:r>
              <a:rPr lang="ru-RU" dirty="0"/>
              <a:t> </a:t>
            </a:r>
            <a:r>
              <a:rPr lang="ru-RU" dirty="0" err="1"/>
              <a:t>корисних</a:t>
            </a:r>
            <a:r>
              <a:rPr lang="ru-RU" dirty="0"/>
              <a:t> </a:t>
            </a:r>
            <a:r>
              <a:rPr lang="ru-RU" dirty="0" err="1"/>
              <a:t>копалин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вод </a:t>
            </a:r>
            <a:r>
              <a:rPr lang="ru-RU" dirty="0" err="1"/>
              <a:t>Світового</a:t>
            </a:r>
            <a:r>
              <a:rPr lang="ru-RU" dirty="0"/>
              <a:t> океану </a:t>
            </a:r>
            <a:r>
              <a:rPr lang="ru-RU" dirty="0" err="1"/>
              <a:t>розпочався</a:t>
            </a:r>
            <a:r>
              <a:rPr lang="ru-RU" dirty="0"/>
              <a:t> давно. </a:t>
            </a:r>
            <a:r>
              <a:rPr lang="ru-RU" dirty="0" err="1"/>
              <a:t>Сьогодні</a:t>
            </a:r>
            <a:r>
              <a:rPr lang="ru-RU" dirty="0"/>
              <a:t> </a:t>
            </a:r>
            <a:r>
              <a:rPr lang="ru-RU" dirty="0" err="1"/>
              <a:t>видобувається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30% </a:t>
            </a:r>
            <a:r>
              <a:rPr lang="ru-RU" dirty="0" err="1"/>
              <a:t>загальносвітового</a:t>
            </a:r>
            <a:r>
              <a:rPr lang="ru-RU" dirty="0"/>
              <a:t> </a:t>
            </a:r>
            <a:r>
              <a:rPr lang="ru-RU" dirty="0" err="1"/>
              <a:t>обсягу</a:t>
            </a:r>
            <a:r>
              <a:rPr lang="ru-RU" dirty="0"/>
              <a:t> </a:t>
            </a:r>
            <a:r>
              <a:rPr lang="ru-RU" dirty="0" err="1"/>
              <a:t>видобутку</a:t>
            </a:r>
            <a:r>
              <a:rPr lang="ru-RU" dirty="0"/>
              <a:t> </a:t>
            </a:r>
            <a:r>
              <a:rPr lang="ru-RU" dirty="0" err="1"/>
              <a:t>нафти</a:t>
            </a:r>
            <a:r>
              <a:rPr lang="ru-RU" dirty="0"/>
              <a:t> і 15% газу.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морських</a:t>
            </a:r>
            <a:r>
              <a:rPr lang="ru-RU" dirty="0"/>
              <a:t> </a:t>
            </a:r>
            <a:r>
              <a:rPr lang="ru-RU" dirty="0" err="1"/>
              <a:t>розсипів</a:t>
            </a:r>
            <a:r>
              <a:rPr lang="ru-RU" dirty="0"/>
              <a:t> </a:t>
            </a:r>
            <a:r>
              <a:rPr lang="ru-RU" dirty="0" err="1"/>
              <a:t>видобуваються</a:t>
            </a:r>
            <a:r>
              <a:rPr lang="ru-RU" dirty="0"/>
              <a:t> </a:t>
            </a:r>
            <a:r>
              <a:rPr lang="ru-RU" dirty="0" err="1"/>
              <a:t>руди</a:t>
            </a:r>
            <a:r>
              <a:rPr lang="ru-RU" dirty="0"/>
              <a:t> </a:t>
            </a:r>
            <a:r>
              <a:rPr lang="ru-RU" dirty="0" err="1"/>
              <a:t>заліза</a:t>
            </a:r>
            <a:r>
              <a:rPr lang="ru-RU" dirty="0"/>
              <a:t> в </a:t>
            </a:r>
            <a:r>
              <a:rPr lang="ru-RU" dirty="0" err="1"/>
              <a:t>Японії</a:t>
            </a:r>
            <a:r>
              <a:rPr lang="ru-RU" dirty="0"/>
              <a:t> і </a:t>
            </a:r>
            <a:r>
              <a:rPr lang="ru-RU" dirty="0" err="1"/>
              <a:t>Новій</a:t>
            </a:r>
            <a:r>
              <a:rPr lang="ru-RU" dirty="0"/>
              <a:t> </a:t>
            </a:r>
            <a:r>
              <a:rPr lang="ru-RU" dirty="0" err="1"/>
              <a:t>Зеландії</a:t>
            </a:r>
            <a:r>
              <a:rPr lang="ru-RU" dirty="0"/>
              <a:t>, </a:t>
            </a:r>
            <a:r>
              <a:rPr lang="ru-RU" dirty="0" err="1"/>
              <a:t>платини</a:t>
            </a:r>
            <a:r>
              <a:rPr lang="ru-RU" dirty="0"/>
              <a:t> - в США, </a:t>
            </a:r>
            <a:r>
              <a:rPr lang="ru-RU" dirty="0" err="1"/>
              <a:t>каситериту</a:t>
            </a:r>
            <a:r>
              <a:rPr lang="ru-RU" dirty="0"/>
              <a:t> - в </a:t>
            </a:r>
            <a:r>
              <a:rPr lang="ru-RU" dirty="0" err="1"/>
              <a:t>країнах</a:t>
            </a:r>
            <a:r>
              <a:rPr lang="ru-RU" dirty="0"/>
              <a:t> </a:t>
            </a:r>
            <a:r>
              <a:rPr lang="ru-RU" dirty="0" err="1"/>
              <a:t>ПівденноСхідної</a:t>
            </a:r>
            <a:r>
              <a:rPr lang="ru-RU" dirty="0"/>
              <a:t> </a:t>
            </a:r>
            <a:r>
              <a:rPr lang="ru-RU" dirty="0" err="1"/>
              <a:t>Азії</a:t>
            </a:r>
            <a:r>
              <a:rPr lang="ru-RU" dirty="0"/>
              <a:t>. У </a:t>
            </a:r>
            <a:r>
              <a:rPr lang="ru-RU" dirty="0" err="1"/>
              <a:t>Світовому</a:t>
            </a:r>
            <a:r>
              <a:rPr lang="ru-RU" dirty="0"/>
              <a:t> </a:t>
            </a:r>
            <a:r>
              <a:rPr lang="ru-RU" dirty="0" err="1"/>
              <a:t>океані</a:t>
            </a:r>
            <a:r>
              <a:rPr lang="ru-RU" dirty="0"/>
              <a:t> </a:t>
            </a:r>
            <a:r>
              <a:rPr lang="ru-RU" dirty="0" err="1"/>
              <a:t>видобувається</a:t>
            </a:r>
            <a:r>
              <a:rPr lang="ru-RU" dirty="0"/>
              <a:t> 100% циркону та рутилу, 80% </a:t>
            </a:r>
            <a:r>
              <a:rPr lang="ru-RU" dirty="0" err="1"/>
              <a:t>ільменіту</a:t>
            </a:r>
            <a:r>
              <a:rPr lang="ru-RU" dirty="0"/>
              <a:t>, </a:t>
            </a:r>
            <a:r>
              <a:rPr lang="ru-RU" dirty="0" err="1"/>
              <a:t>понад</a:t>
            </a:r>
            <a:r>
              <a:rPr lang="ru-RU" dirty="0"/>
              <a:t> 40% </a:t>
            </a:r>
            <a:r>
              <a:rPr lang="ru-RU" dirty="0" err="1"/>
              <a:t>каситериту</a:t>
            </a:r>
            <a:r>
              <a:rPr lang="ru-RU" dirty="0"/>
              <a:t>. </a:t>
            </a:r>
            <a:r>
              <a:rPr lang="ru-RU" dirty="0" err="1"/>
              <a:t>Близько</a:t>
            </a:r>
            <a:r>
              <a:rPr lang="ru-RU" dirty="0"/>
              <a:t> 95% </a:t>
            </a:r>
            <a:r>
              <a:rPr lang="ru-RU" dirty="0" err="1"/>
              <a:t>світового</a:t>
            </a:r>
            <a:r>
              <a:rPr lang="ru-RU" dirty="0"/>
              <a:t> </a:t>
            </a:r>
            <a:r>
              <a:rPr lang="ru-RU" dirty="0" err="1"/>
              <a:t>видобутку</a:t>
            </a:r>
            <a:r>
              <a:rPr lang="ru-RU" dirty="0"/>
              <a:t> рутилу, 77% циркону, 25% монациту </a:t>
            </a:r>
            <a:r>
              <a:rPr lang="ru-RU" dirty="0" err="1"/>
              <a:t>припадає</a:t>
            </a:r>
            <a:r>
              <a:rPr lang="ru-RU" dirty="0"/>
              <a:t> на </a:t>
            </a:r>
            <a:r>
              <a:rPr lang="ru-RU" dirty="0" err="1"/>
              <a:t>розсипні</a:t>
            </a:r>
            <a:r>
              <a:rPr lang="ru-RU" dirty="0"/>
              <a:t> </a:t>
            </a:r>
            <a:r>
              <a:rPr lang="ru-RU" dirty="0" err="1"/>
              <a:t>родовища</a:t>
            </a:r>
            <a:r>
              <a:rPr lang="ru-RU" dirty="0"/>
              <a:t> шельфу </a:t>
            </a:r>
            <a:r>
              <a:rPr lang="ru-RU" dirty="0" err="1"/>
              <a:t>Австралії</a:t>
            </a:r>
            <a:r>
              <a:rPr lang="ru-RU" dirty="0"/>
              <a:t>. </a:t>
            </a:r>
            <a:r>
              <a:rPr lang="ru-RU" dirty="0" err="1"/>
              <a:t>Розсипні</a:t>
            </a:r>
            <a:r>
              <a:rPr lang="ru-RU" dirty="0"/>
              <a:t> </a:t>
            </a:r>
            <a:r>
              <a:rPr lang="ru-RU" dirty="0" err="1"/>
              <a:t>родовища</a:t>
            </a:r>
            <a:r>
              <a:rPr lang="ru-RU" dirty="0"/>
              <a:t> </a:t>
            </a:r>
            <a:r>
              <a:rPr lang="ru-RU" dirty="0" err="1"/>
              <a:t>алмазів</a:t>
            </a:r>
            <a:r>
              <a:rPr lang="ru-RU" dirty="0"/>
              <a:t> у </a:t>
            </a:r>
            <a:r>
              <a:rPr lang="ru-RU" dirty="0" err="1"/>
              <a:t>різний</a:t>
            </a:r>
            <a:r>
              <a:rPr lang="ru-RU" dirty="0"/>
              <a:t> час </a:t>
            </a:r>
            <a:r>
              <a:rPr lang="ru-RU" dirty="0" err="1"/>
              <a:t>розроблялись</a:t>
            </a:r>
            <a:r>
              <a:rPr lang="ru-RU" dirty="0"/>
              <a:t> на пляжах і в </a:t>
            </a:r>
            <a:r>
              <a:rPr lang="ru-RU" dirty="0" err="1"/>
              <a:t>шельфовій</a:t>
            </a:r>
            <a:r>
              <a:rPr lang="ru-RU" dirty="0"/>
              <a:t> </a:t>
            </a:r>
            <a:r>
              <a:rPr lang="ru-RU" dirty="0" err="1"/>
              <a:t>зоні</a:t>
            </a:r>
            <a:r>
              <a:rPr lang="ru-RU" dirty="0"/>
              <a:t> 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берегів</a:t>
            </a:r>
            <a:r>
              <a:rPr lang="ru-RU" dirty="0"/>
              <a:t> </a:t>
            </a:r>
            <a:r>
              <a:rPr lang="ru-RU" dirty="0" err="1"/>
              <a:t>Намібії</a:t>
            </a:r>
            <a:r>
              <a:rPr lang="ru-RU" dirty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2766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err="1"/>
              <a:t>Із</a:t>
            </a:r>
            <a:r>
              <a:rPr lang="ru-RU" dirty="0"/>
              <a:t> дна моря </a:t>
            </a:r>
            <a:r>
              <a:rPr lang="ru-RU" dirty="0" err="1"/>
              <a:t>видобуваються</a:t>
            </a:r>
            <a:r>
              <a:rPr lang="ru-RU" dirty="0"/>
              <a:t>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будівельні</a:t>
            </a:r>
            <a:r>
              <a:rPr lang="ru-RU" dirty="0"/>
              <a:t> </a:t>
            </a:r>
            <a:r>
              <a:rPr lang="ru-RU" dirty="0" err="1"/>
              <a:t>матеріали</a:t>
            </a:r>
            <a:r>
              <a:rPr lang="ru-RU" dirty="0"/>
              <a:t>: </a:t>
            </a:r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err="1" smtClean="0"/>
              <a:t>пісок</a:t>
            </a:r>
            <a:r>
              <a:rPr lang="ru-RU" dirty="0"/>
              <a:t>, </a:t>
            </a:r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err="1" smtClean="0"/>
              <a:t>гравій</a:t>
            </a:r>
            <a:r>
              <a:rPr lang="ru-RU" dirty="0"/>
              <a:t>, </a:t>
            </a:r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err="1" smtClean="0"/>
              <a:t>ракушняк</a:t>
            </a:r>
            <a:r>
              <a:rPr lang="ru-RU" dirty="0"/>
              <a:t>, </a:t>
            </a:r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err="1" smtClean="0"/>
              <a:t>корали</a:t>
            </a:r>
            <a:r>
              <a:rPr lang="ru-RU" dirty="0" smtClean="0"/>
              <a:t> </a:t>
            </a:r>
            <a:r>
              <a:rPr lang="ru-RU" dirty="0" err="1"/>
              <a:t>тощо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США </a:t>
            </a:r>
            <a:r>
              <a:rPr lang="ru-RU" dirty="0" err="1"/>
              <a:t>щорічно</a:t>
            </a:r>
            <a:r>
              <a:rPr lang="ru-RU" dirty="0"/>
              <a:t> </a:t>
            </a:r>
            <a:r>
              <a:rPr lang="ru-RU" dirty="0" err="1"/>
              <a:t>видобуває</a:t>
            </a:r>
            <a:r>
              <a:rPr lang="ru-RU" dirty="0"/>
              <a:t> до 500 млн. т, а </a:t>
            </a:r>
            <a:r>
              <a:rPr lang="ru-RU" dirty="0" err="1"/>
              <a:t>Великобританія</a:t>
            </a:r>
            <a:r>
              <a:rPr lang="ru-RU" dirty="0"/>
              <a:t> -100 млн. т </a:t>
            </a:r>
            <a:r>
              <a:rPr lang="ru-RU" dirty="0" err="1"/>
              <a:t>піску</a:t>
            </a:r>
            <a:r>
              <a:rPr lang="ru-RU" dirty="0"/>
              <a:t> і </a:t>
            </a:r>
            <a:r>
              <a:rPr lang="ru-RU" dirty="0" err="1"/>
              <a:t>гравію</a:t>
            </a:r>
            <a:r>
              <a:rPr lang="ru-RU" dirty="0"/>
              <a:t> </a:t>
            </a:r>
            <a:r>
              <a:rPr lang="ru-RU" dirty="0" err="1"/>
              <a:t>морського</a:t>
            </a:r>
            <a:r>
              <a:rPr lang="ru-RU" dirty="0"/>
              <a:t> та </a:t>
            </a:r>
            <a:r>
              <a:rPr lang="ru-RU" dirty="0" err="1"/>
              <a:t>океанічного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513" y="4611944"/>
            <a:ext cx="2372266" cy="1619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3" y="4635968"/>
            <a:ext cx="2270485" cy="2065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0238" y="4778982"/>
            <a:ext cx="1905000" cy="1876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5238" y="4778982"/>
            <a:ext cx="2503295" cy="1818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536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Озеро </a:t>
            </a:r>
            <a:r>
              <a:rPr lang="ru-RU" dirty="0"/>
              <a:t>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природна</a:t>
            </a:r>
            <a:r>
              <a:rPr lang="ru-RU" dirty="0"/>
              <a:t> </a:t>
            </a:r>
            <a:r>
              <a:rPr lang="ru-RU" dirty="0" err="1"/>
              <a:t>водойма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виникла</a:t>
            </a:r>
            <a:r>
              <a:rPr lang="ru-RU" dirty="0"/>
              <a:t> у </a:t>
            </a:r>
            <a:r>
              <a:rPr lang="ru-RU" dirty="0" err="1"/>
              <a:t>заглибленні</a:t>
            </a:r>
            <a:r>
              <a:rPr lang="ru-RU" dirty="0"/>
              <a:t> </a:t>
            </a:r>
            <a:r>
              <a:rPr lang="ru-RU" dirty="0" err="1"/>
              <a:t>земної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 і не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безпосереднього</a:t>
            </a:r>
            <a:r>
              <a:rPr lang="ru-RU" dirty="0"/>
              <a:t> </a:t>
            </a:r>
            <a:r>
              <a:rPr lang="ru-RU" dirty="0" err="1"/>
              <a:t>зв'язку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Світовим</a:t>
            </a:r>
            <a:r>
              <a:rPr lang="ru-RU" dirty="0"/>
              <a:t> океаном. </a:t>
            </a:r>
            <a:r>
              <a:rPr lang="ru-RU" dirty="0" err="1"/>
              <a:t>Характеризується</a:t>
            </a:r>
            <a:r>
              <a:rPr lang="ru-RU" dirty="0"/>
              <a:t> </a:t>
            </a:r>
            <a:r>
              <a:rPr lang="ru-RU" dirty="0" err="1"/>
              <a:t>воно</a:t>
            </a:r>
            <a:r>
              <a:rPr lang="ru-RU" dirty="0"/>
              <a:t> </a:t>
            </a:r>
            <a:r>
              <a:rPr lang="ru-RU" dirty="0" err="1"/>
              <a:t>виробленим</a:t>
            </a:r>
            <a:r>
              <a:rPr lang="ru-RU" dirty="0"/>
              <a:t> </a:t>
            </a:r>
            <a:r>
              <a:rPr lang="ru-RU" dirty="0" err="1"/>
              <a:t>профілем</a:t>
            </a:r>
            <a:r>
              <a:rPr lang="ru-RU" dirty="0"/>
              <a:t> </a:t>
            </a:r>
            <a:r>
              <a:rPr lang="ru-RU" dirty="0" err="1"/>
              <a:t>берегової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та </a:t>
            </a:r>
            <a:r>
              <a:rPr lang="ru-RU" dirty="0" err="1"/>
              <a:t>сповільненим</a:t>
            </a:r>
            <a:r>
              <a:rPr lang="ru-RU" dirty="0"/>
              <a:t> </a:t>
            </a:r>
            <a:r>
              <a:rPr lang="ru-RU" dirty="0" err="1"/>
              <a:t>водообміном</a:t>
            </a:r>
            <a:r>
              <a:rPr lang="ru-RU" dirty="0"/>
              <a:t>. Озера широко </a:t>
            </a:r>
            <a:r>
              <a:rPr lang="ru-RU" dirty="0" err="1"/>
              <a:t>розповсюджені</a:t>
            </a:r>
            <a:r>
              <a:rPr lang="ru-RU" dirty="0"/>
              <a:t> на </a:t>
            </a:r>
            <a:r>
              <a:rPr lang="ru-RU" dirty="0" err="1"/>
              <a:t>земній</a:t>
            </a:r>
            <a:r>
              <a:rPr lang="ru-RU" dirty="0"/>
              <a:t> </a:t>
            </a:r>
            <a:r>
              <a:rPr lang="ru-RU" dirty="0" err="1"/>
              <a:t>кулі</a:t>
            </a:r>
            <a:r>
              <a:rPr lang="ru-RU" dirty="0"/>
              <a:t> і </a:t>
            </a:r>
            <a:r>
              <a:rPr lang="ru-RU" dirty="0" err="1"/>
              <a:t>відіграють</a:t>
            </a:r>
            <a:r>
              <a:rPr lang="ru-RU" dirty="0"/>
              <a:t> </a:t>
            </a:r>
            <a:r>
              <a:rPr lang="ru-RU" dirty="0" err="1"/>
              <a:t>надзвичайно</a:t>
            </a:r>
            <a:r>
              <a:rPr lang="ru-RU" dirty="0"/>
              <a:t> </a:t>
            </a:r>
            <a:r>
              <a:rPr lang="ru-RU" dirty="0" err="1"/>
              <a:t>важливу</a:t>
            </a:r>
            <a:r>
              <a:rPr lang="ru-RU" dirty="0"/>
              <a:t> роль в </a:t>
            </a:r>
            <a:r>
              <a:rPr lang="ru-RU" dirty="0" err="1"/>
              <a:t>геологічній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та </a:t>
            </a:r>
            <a:r>
              <a:rPr lang="ru-RU" dirty="0" err="1"/>
              <a:t>формуванні</a:t>
            </a:r>
            <a:r>
              <a:rPr lang="ru-RU" dirty="0"/>
              <a:t> </a:t>
            </a:r>
            <a:r>
              <a:rPr lang="ru-RU" dirty="0" err="1"/>
              <a:t>рельєфу</a:t>
            </a:r>
            <a:r>
              <a:rPr lang="ru-RU" dirty="0"/>
              <a:t>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2. Озеро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950359"/>
            <a:ext cx="4716016" cy="2907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44618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196752"/>
            <a:ext cx="8229600" cy="4075176"/>
          </a:xfrm>
        </p:spPr>
        <p:txBody>
          <a:bodyPr/>
          <a:lstStyle/>
          <a:p>
            <a:r>
              <a:rPr lang="ru-RU" dirty="0" err="1"/>
              <a:t>Ізольованість</a:t>
            </a:r>
            <a:r>
              <a:rPr lang="ru-RU" dirty="0"/>
              <a:t> озер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Світового</a:t>
            </a:r>
            <a:r>
              <a:rPr lang="ru-RU" dirty="0"/>
              <a:t> океану </a:t>
            </a:r>
            <a:r>
              <a:rPr lang="ru-RU" dirty="0" err="1"/>
              <a:t>обумовлена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гіпсометричним</a:t>
            </a:r>
            <a:r>
              <a:rPr lang="ru-RU" dirty="0"/>
              <a:t> </a:t>
            </a:r>
            <a:r>
              <a:rPr lang="ru-RU" dirty="0" err="1"/>
              <a:t>розташуванням</a:t>
            </a:r>
            <a:r>
              <a:rPr lang="ru-RU" dirty="0"/>
              <a:t> над </a:t>
            </a:r>
            <a:r>
              <a:rPr lang="ru-RU" dirty="0" err="1"/>
              <a:t>рівнем</a:t>
            </a:r>
            <a:r>
              <a:rPr lang="ru-RU" dirty="0"/>
              <a:t> моря. Так,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Мертве</a:t>
            </a:r>
            <a:r>
              <a:rPr lang="ru-RU" dirty="0"/>
              <a:t> море-озеро </a:t>
            </a:r>
            <a:r>
              <a:rPr lang="ru-RU" dirty="0" err="1"/>
              <a:t>знаходиться</a:t>
            </a:r>
            <a:r>
              <a:rPr lang="ru-RU" dirty="0"/>
              <a:t> на </a:t>
            </a:r>
            <a:r>
              <a:rPr lang="ru-RU" dirty="0" err="1"/>
              <a:t>абсолютній</a:t>
            </a:r>
            <a:r>
              <a:rPr lang="ru-RU" dirty="0"/>
              <a:t> </a:t>
            </a:r>
            <a:r>
              <a:rPr lang="ru-RU" dirty="0" err="1"/>
              <a:t>позначці</a:t>
            </a:r>
            <a:r>
              <a:rPr lang="ru-RU" dirty="0"/>
              <a:t> -392 м, а озеро </a:t>
            </a:r>
            <a:r>
              <a:rPr lang="ru-RU" dirty="0" err="1"/>
              <a:t>Харпаїсо</a:t>
            </a:r>
            <a:r>
              <a:rPr lang="ru-RU" dirty="0"/>
              <a:t> в </a:t>
            </a:r>
            <a:r>
              <a:rPr lang="ru-RU" dirty="0" err="1"/>
              <a:t>Тібеті</a:t>
            </a:r>
            <a:r>
              <a:rPr lang="ru-RU" dirty="0"/>
              <a:t> - на </a:t>
            </a:r>
            <a:r>
              <a:rPr lang="ru-RU" dirty="0" err="1"/>
              <a:t>абсолютній</a:t>
            </a:r>
            <a:r>
              <a:rPr lang="ru-RU" dirty="0"/>
              <a:t> </a:t>
            </a:r>
            <a:r>
              <a:rPr lang="ru-RU" dirty="0" err="1"/>
              <a:t>позначці</a:t>
            </a:r>
            <a:r>
              <a:rPr lang="ru-RU" dirty="0"/>
              <a:t> +5400 м.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</a:t>
            </a:r>
            <a:r>
              <a:rPr lang="ru-RU" dirty="0" err="1"/>
              <a:t>найвище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озеро </a:t>
            </a:r>
            <a:r>
              <a:rPr lang="ru-RU" dirty="0" err="1"/>
              <a:t>Синевір</a:t>
            </a:r>
            <a:r>
              <a:rPr lang="ru-RU" dirty="0"/>
              <a:t>, абсолютна </a:t>
            </a:r>
            <a:r>
              <a:rPr lang="ru-RU" dirty="0" err="1"/>
              <a:t>позначка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+989 м.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наявні</a:t>
            </a:r>
            <a:r>
              <a:rPr lang="ru-RU" dirty="0"/>
              <a:t> на </a:t>
            </a:r>
            <a:r>
              <a:rPr lang="ru-RU" dirty="0" err="1"/>
              <a:t>нашій</a:t>
            </a:r>
            <a:r>
              <a:rPr lang="ru-RU" dirty="0"/>
              <a:t> </a:t>
            </a:r>
            <a:r>
              <a:rPr lang="ru-RU" dirty="0" err="1"/>
              <a:t>планеті</a:t>
            </a:r>
            <a:r>
              <a:rPr lang="ru-RU" dirty="0"/>
              <a:t> озера </a:t>
            </a:r>
            <a:r>
              <a:rPr lang="ru-RU" dirty="0" err="1"/>
              <a:t>суттєво</a:t>
            </a:r>
            <a:r>
              <a:rPr lang="ru-RU" dirty="0"/>
              <a:t> </a:t>
            </a:r>
            <a:r>
              <a:rPr lang="ru-RU" dirty="0" err="1"/>
              <a:t>різняться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собою </a:t>
            </a:r>
            <a:r>
              <a:rPr lang="ru-RU" dirty="0" err="1"/>
              <a:t>глибиною</a:t>
            </a:r>
            <a:r>
              <a:rPr lang="ru-RU" dirty="0"/>
              <a:t> і формою </a:t>
            </a:r>
            <a:r>
              <a:rPr lang="ru-RU" dirty="0" err="1"/>
              <a:t>улоговини</a:t>
            </a:r>
            <a:r>
              <a:rPr lang="ru-RU" dirty="0"/>
              <a:t>, </a:t>
            </a:r>
            <a:r>
              <a:rPr lang="ru-RU" dirty="0" err="1"/>
              <a:t>солоністю</a:t>
            </a:r>
            <a:r>
              <a:rPr lang="ru-RU" dirty="0"/>
              <a:t> води, </a:t>
            </a:r>
            <a:r>
              <a:rPr lang="ru-RU" dirty="0" err="1"/>
              <a:t>умовами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, </a:t>
            </a:r>
            <a:r>
              <a:rPr lang="ru-RU" dirty="0" err="1"/>
              <a:t>геоморфологією</a:t>
            </a:r>
            <a:r>
              <a:rPr lang="ru-RU" dirty="0"/>
              <a:t> </a:t>
            </a:r>
            <a:r>
              <a:rPr lang="ru-RU" dirty="0" err="1"/>
              <a:t>берегової</a:t>
            </a:r>
            <a:r>
              <a:rPr lang="ru-RU" dirty="0"/>
              <a:t> </a:t>
            </a:r>
            <a:r>
              <a:rPr lang="ru-RU" dirty="0" err="1"/>
              <a:t>лінії</a:t>
            </a:r>
            <a:r>
              <a:rPr lang="ru-RU" dirty="0"/>
              <a:t> та дна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9" y="3714712"/>
            <a:ext cx="3779912" cy="3108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992" y="3714712"/>
            <a:ext cx="5187664" cy="3140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6541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ru-RU" dirty="0" err="1"/>
              <a:t>Світовий</a:t>
            </a:r>
            <a:r>
              <a:rPr lang="ru-RU" dirty="0"/>
              <a:t> океан. </a:t>
            </a:r>
          </a:p>
          <a:p>
            <a:pPr>
              <a:buFont typeface="+mj-lt"/>
              <a:buAutoNum type="arabicPeriod"/>
            </a:pPr>
            <a:r>
              <a:rPr lang="ru-RU" dirty="0" smtClean="0"/>
              <a:t>Озеро</a:t>
            </a:r>
            <a:r>
              <a:rPr lang="ru-RU" dirty="0"/>
              <a:t>. </a:t>
            </a:r>
          </a:p>
          <a:p>
            <a:pPr>
              <a:buFont typeface="+mj-lt"/>
              <a:buAutoNum type="arabicPeriod"/>
            </a:pPr>
            <a:r>
              <a:rPr lang="ru-RU" dirty="0" smtClean="0"/>
              <a:t>Болото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План лекції: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1712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Геологічна</a:t>
            </a:r>
            <a:r>
              <a:rPr lang="ru-RU" dirty="0"/>
              <a:t> і </a:t>
            </a:r>
            <a:r>
              <a:rPr lang="ru-RU" dirty="0" err="1"/>
              <a:t>геоморфологічна</a:t>
            </a:r>
            <a:r>
              <a:rPr lang="ru-RU" dirty="0"/>
              <a:t> робота озер </a:t>
            </a:r>
            <a:r>
              <a:rPr lang="ru-RU" dirty="0" err="1"/>
              <a:t>полягає</a:t>
            </a:r>
            <a:r>
              <a:rPr lang="ru-RU" dirty="0"/>
              <a:t> у </a:t>
            </a:r>
            <a:r>
              <a:rPr lang="ru-RU" dirty="0" err="1"/>
              <a:t>руйнуванні</a:t>
            </a:r>
            <a:r>
              <a:rPr lang="ru-RU" dirty="0"/>
              <a:t> </a:t>
            </a:r>
            <a:r>
              <a:rPr lang="ru-RU" dirty="0" err="1"/>
              <a:t>берегів</a:t>
            </a:r>
            <a:r>
              <a:rPr lang="ru-RU" dirty="0"/>
              <a:t>, </a:t>
            </a:r>
            <a:r>
              <a:rPr lang="ru-RU" dirty="0" err="1"/>
              <a:t>транспортуванні</a:t>
            </a:r>
            <a:r>
              <a:rPr lang="ru-RU" dirty="0"/>
              <a:t> </a:t>
            </a:r>
            <a:r>
              <a:rPr lang="ru-RU" dirty="0" err="1"/>
              <a:t>уламків</a:t>
            </a:r>
            <a:r>
              <a:rPr lang="ru-RU" dirty="0"/>
              <a:t>, </a:t>
            </a:r>
            <a:r>
              <a:rPr lang="ru-RU" dirty="0" err="1"/>
              <a:t>формуванні</a:t>
            </a:r>
            <a:r>
              <a:rPr lang="ru-RU" dirty="0"/>
              <a:t> </a:t>
            </a:r>
            <a:r>
              <a:rPr lang="ru-RU" dirty="0" err="1"/>
              <a:t>озерних</a:t>
            </a:r>
            <a:r>
              <a:rPr lang="ru-RU" dirty="0"/>
              <a:t> </a:t>
            </a:r>
            <a:r>
              <a:rPr lang="ru-RU" dirty="0" err="1"/>
              <a:t>відкладів</a:t>
            </a:r>
            <a:r>
              <a:rPr lang="ru-RU" dirty="0"/>
              <a:t> та </a:t>
            </a:r>
            <a:r>
              <a:rPr lang="ru-RU" dirty="0" err="1"/>
              <a:t>нових</a:t>
            </a:r>
            <a:r>
              <a:rPr lang="ru-RU" dirty="0"/>
              <a:t> форм </a:t>
            </a:r>
            <a:r>
              <a:rPr lang="ru-RU" dirty="0" err="1"/>
              <a:t>рельєфу</a:t>
            </a:r>
            <a:r>
              <a:rPr lang="ru-RU" dirty="0"/>
              <a:t>. Вона </a:t>
            </a:r>
            <a:r>
              <a:rPr lang="ru-RU" dirty="0" err="1"/>
              <a:t>близька</a:t>
            </a:r>
            <a:r>
              <a:rPr lang="ru-RU" dirty="0"/>
              <a:t> до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морів</a:t>
            </a:r>
            <a:r>
              <a:rPr lang="ru-RU" dirty="0"/>
              <a:t> та </a:t>
            </a:r>
            <a:r>
              <a:rPr lang="ru-RU" dirty="0" err="1"/>
              <a:t>океанів</a:t>
            </a:r>
            <a:r>
              <a:rPr lang="ru-RU" dirty="0"/>
              <a:t>, але в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менших</a:t>
            </a:r>
            <a:r>
              <a:rPr lang="ru-RU" dirty="0"/>
              <a:t> масштабах. </a:t>
            </a:r>
            <a:r>
              <a:rPr lang="ru-RU" dirty="0" err="1"/>
              <a:t>Руйнівна</a:t>
            </a:r>
            <a:r>
              <a:rPr lang="ru-RU" dirty="0"/>
              <a:t> робота озер </a:t>
            </a:r>
            <a:r>
              <a:rPr lang="ru-RU" dirty="0" err="1"/>
              <a:t>порівняно</a:t>
            </a:r>
            <a:r>
              <a:rPr lang="ru-RU" dirty="0"/>
              <a:t> невелика, </a:t>
            </a:r>
            <a:r>
              <a:rPr lang="ru-RU" dirty="0" err="1"/>
              <a:t>оскільки</a:t>
            </a:r>
            <a:r>
              <a:rPr lang="ru-RU" dirty="0"/>
              <a:t> вони </a:t>
            </a:r>
            <a:r>
              <a:rPr lang="ru-RU" dirty="0" err="1"/>
              <a:t>являють</a:t>
            </a:r>
            <a:r>
              <a:rPr lang="ru-RU" dirty="0"/>
              <a:t> собою </a:t>
            </a:r>
            <a:r>
              <a:rPr lang="ru-RU" dirty="0" err="1"/>
              <a:t>усталені</a:t>
            </a:r>
            <a:r>
              <a:rPr lang="ru-RU" dirty="0"/>
              <a:t> </a:t>
            </a:r>
            <a:r>
              <a:rPr lang="ru-RU" dirty="0" err="1"/>
              <a:t>водні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. При </a:t>
            </a:r>
            <a:r>
              <a:rPr lang="ru-RU" dirty="0" err="1"/>
              <a:t>порушенні</a:t>
            </a:r>
            <a:r>
              <a:rPr lang="ru-RU" dirty="0"/>
              <a:t> </a:t>
            </a:r>
            <a:r>
              <a:rPr lang="ru-RU" dirty="0" err="1"/>
              <a:t>рівноваги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сушею і водою </a:t>
            </a:r>
            <a:r>
              <a:rPr lang="ru-RU" dirty="0" err="1"/>
              <a:t>круті</a:t>
            </a:r>
            <a:r>
              <a:rPr lang="ru-RU" dirty="0"/>
              <a:t> береги </a:t>
            </a:r>
            <a:r>
              <a:rPr lang="ru-RU" dirty="0" err="1"/>
              <a:t>підмиваються</a:t>
            </a:r>
            <a:r>
              <a:rPr lang="ru-RU" dirty="0"/>
              <a:t> і </a:t>
            </a:r>
            <a:r>
              <a:rPr lang="ru-RU" dirty="0" err="1" smtClean="0"/>
              <a:t>обвалюються</a:t>
            </a:r>
            <a:endParaRPr lang="ru-RU" dirty="0" smtClean="0"/>
          </a:p>
          <a:p>
            <a:r>
              <a:rPr lang="ru-RU" dirty="0" err="1"/>
              <a:t>Органогенні</a:t>
            </a:r>
            <a:r>
              <a:rPr lang="ru-RU" dirty="0"/>
              <a:t> осади озер, в </a:t>
            </a:r>
            <a:r>
              <a:rPr lang="ru-RU" dirty="0" err="1"/>
              <a:t>переважній</a:t>
            </a:r>
            <a:r>
              <a:rPr lang="ru-RU" dirty="0"/>
              <a:t> </a:t>
            </a:r>
            <a:r>
              <a:rPr lang="ru-RU" dirty="0" err="1"/>
              <a:t>більшості</a:t>
            </a:r>
            <a:r>
              <a:rPr lang="ru-RU" dirty="0"/>
              <a:t>, </a:t>
            </a:r>
            <a:r>
              <a:rPr lang="ru-RU" dirty="0" err="1"/>
              <a:t>представлені</a:t>
            </a:r>
            <a:r>
              <a:rPr lang="ru-RU" dirty="0"/>
              <a:t> </a:t>
            </a:r>
            <a:r>
              <a:rPr lang="ru-RU" dirty="0" err="1"/>
              <a:t>скупченням</a:t>
            </a:r>
            <a:r>
              <a:rPr lang="ru-RU" dirty="0"/>
              <a:t> раковин та </a:t>
            </a:r>
            <a:r>
              <a:rPr lang="ru-RU" dirty="0" err="1"/>
              <a:t>органогенних</a:t>
            </a:r>
            <a:r>
              <a:rPr lang="ru-RU" dirty="0"/>
              <a:t> </a:t>
            </a:r>
            <a:r>
              <a:rPr lang="ru-RU" dirty="0" err="1"/>
              <a:t>намулів</a:t>
            </a:r>
            <a:r>
              <a:rPr lang="ru-RU" dirty="0"/>
              <a:t>.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осадів</a:t>
            </a:r>
            <a:r>
              <a:rPr lang="ru-RU" dirty="0"/>
              <a:t> </a:t>
            </a:r>
            <a:r>
              <a:rPr lang="ru-RU" dirty="0" err="1"/>
              <a:t>утворюються</a:t>
            </a:r>
            <a:r>
              <a:rPr lang="ru-RU" dirty="0"/>
              <a:t> </a:t>
            </a:r>
            <a:r>
              <a:rPr lang="ru-RU" dirty="0" err="1"/>
              <a:t>вапняки</a:t>
            </a:r>
            <a:r>
              <a:rPr lang="ru-RU" dirty="0"/>
              <a:t>, </a:t>
            </a:r>
            <a:r>
              <a:rPr lang="ru-RU" dirty="0" err="1"/>
              <a:t>горючі</a:t>
            </a:r>
            <a:r>
              <a:rPr lang="ru-RU" dirty="0"/>
              <a:t> та </a:t>
            </a:r>
            <a:r>
              <a:rPr lang="ru-RU" dirty="0" err="1"/>
              <a:t>бітумінозні</a:t>
            </a:r>
            <a:r>
              <a:rPr lang="ru-RU" dirty="0"/>
              <a:t> </a:t>
            </a:r>
            <a:r>
              <a:rPr lang="ru-RU" dirty="0" err="1"/>
              <a:t>сланці</a:t>
            </a:r>
            <a:r>
              <a:rPr lang="ru-RU" dirty="0"/>
              <a:t>, </a:t>
            </a:r>
            <a:r>
              <a:rPr lang="ru-RU" dirty="0" err="1"/>
              <a:t>сапропелеве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 та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корисні</a:t>
            </a:r>
            <a:r>
              <a:rPr lang="ru-RU" dirty="0"/>
              <a:t> </a:t>
            </a:r>
            <a:r>
              <a:rPr lang="ru-RU" dirty="0" err="1"/>
              <a:t>копалини</a:t>
            </a:r>
            <a:r>
              <a:rPr lang="ru-RU" dirty="0"/>
              <a:t>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0393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29352" y="1754877"/>
            <a:ext cx="8229600" cy="4075176"/>
          </a:xfrm>
        </p:spPr>
        <p:txBody>
          <a:bodyPr/>
          <a:lstStyle/>
          <a:p>
            <a:r>
              <a:rPr lang="ru-RU" dirty="0" err="1"/>
              <a:t>Хемогенні</a:t>
            </a:r>
            <a:r>
              <a:rPr lang="ru-RU" dirty="0"/>
              <a:t> осади </a:t>
            </a:r>
            <a:r>
              <a:rPr lang="ru-RU" dirty="0" err="1"/>
              <a:t>накопичуються</a:t>
            </a:r>
            <a:r>
              <a:rPr lang="ru-RU" dirty="0"/>
              <a:t> </a:t>
            </a:r>
            <a:r>
              <a:rPr lang="ru-RU" dirty="0" err="1"/>
              <a:t>переважно</a:t>
            </a:r>
            <a:r>
              <a:rPr lang="ru-RU" dirty="0"/>
              <a:t> в </a:t>
            </a:r>
            <a:r>
              <a:rPr lang="ru-RU" dirty="0" err="1"/>
              <a:t>безстічних</a:t>
            </a:r>
            <a:r>
              <a:rPr lang="ru-RU" dirty="0"/>
              <a:t> озерах, де </a:t>
            </a:r>
            <a:r>
              <a:rPr lang="ru-RU" dirty="0" err="1"/>
              <a:t>солоність</a:t>
            </a:r>
            <a:r>
              <a:rPr lang="ru-RU" dirty="0"/>
              <a:t> води </a:t>
            </a:r>
            <a:r>
              <a:rPr lang="ru-RU" dirty="0" err="1"/>
              <a:t>досягає</a:t>
            </a:r>
            <a:r>
              <a:rPr lang="ru-RU" dirty="0"/>
              <a:t> 30%. В </a:t>
            </a:r>
            <a:r>
              <a:rPr lang="ru-RU" dirty="0" err="1"/>
              <a:t>сухий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року вода в них </a:t>
            </a:r>
            <a:r>
              <a:rPr lang="ru-RU" dirty="0" err="1"/>
              <a:t>випаровується</a:t>
            </a:r>
            <a:r>
              <a:rPr lang="ru-RU" dirty="0"/>
              <a:t> і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випадання</a:t>
            </a:r>
            <a:r>
              <a:rPr lang="ru-RU" dirty="0"/>
              <a:t> на дно озера солей. В </a:t>
            </a:r>
            <a:r>
              <a:rPr lang="ru-RU" dirty="0" err="1"/>
              <a:t>результаті</a:t>
            </a:r>
            <a:r>
              <a:rPr lang="ru-RU" dirty="0"/>
              <a:t> в озерах </a:t>
            </a:r>
            <a:r>
              <a:rPr lang="ru-RU" dirty="0" err="1"/>
              <a:t>формується</a:t>
            </a:r>
            <a:r>
              <a:rPr lang="ru-RU" dirty="0"/>
              <a:t> </a:t>
            </a:r>
            <a:r>
              <a:rPr lang="ru-RU" dirty="0" smtClean="0"/>
              <a:t>:</a:t>
            </a:r>
          </a:p>
          <a:p>
            <a:pPr marL="342900" indent="-342900">
              <a:buBlip>
                <a:blip r:embed="rId2"/>
              </a:buBlip>
            </a:pPr>
            <a:r>
              <a:rPr lang="ru-RU" dirty="0" smtClean="0"/>
              <a:t>глауберова </a:t>
            </a:r>
            <a:r>
              <a:rPr lang="ru-RU" dirty="0" err="1"/>
              <a:t>сіль</a:t>
            </a:r>
            <a:r>
              <a:rPr lang="ru-RU" dirty="0"/>
              <a:t>, </a:t>
            </a:r>
            <a:endParaRPr lang="ru-RU" dirty="0" smtClean="0"/>
          </a:p>
          <a:p>
            <a:pPr marL="342900" indent="-342900">
              <a:buBlip>
                <a:blip r:embed="rId2"/>
              </a:buBlip>
            </a:pPr>
            <a:r>
              <a:rPr lang="ru-RU" dirty="0" err="1" smtClean="0"/>
              <a:t>гіпс</a:t>
            </a:r>
            <a:r>
              <a:rPr lang="ru-RU" dirty="0"/>
              <a:t>, </a:t>
            </a:r>
            <a:endParaRPr lang="ru-RU" dirty="0" smtClean="0"/>
          </a:p>
          <a:p>
            <a:pPr marL="342900" indent="-342900">
              <a:buBlip>
                <a:blip r:embed="rId2"/>
              </a:buBlip>
            </a:pPr>
            <a:r>
              <a:rPr lang="ru-RU" dirty="0" err="1" smtClean="0"/>
              <a:t>ангідрит</a:t>
            </a:r>
            <a:r>
              <a:rPr lang="ru-RU" dirty="0"/>
              <a:t>, </a:t>
            </a:r>
            <a:endParaRPr lang="ru-RU" dirty="0" smtClean="0"/>
          </a:p>
          <a:p>
            <a:pPr marL="342900" indent="-342900">
              <a:buBlip>
                <a:blip r:embed="rId2"/>
              </a:buBlip>
            </a:pPr>
            <a:r>
              <a:rPr lang="ru-RU" dirty="0" err="1" smtClean="0"/>
              <a:t>доломіти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952"/>
            <a:ext cx="2527945" cy="1895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76128"/>
            <a:ext cx="19050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643" y="4824994"/>
            <a:ext cx="1932806" cy="2010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581128"/>
            <a:ext cx="2235897" cy="1736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21212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ÐÐ°ÑÑÐ¸Ð½ÐºÐ¸ Ð¿Ð¾ Ð·Ð°Ð¿ÑÐ¾ÑÑ Ð·Ð°Ð±Ð¾Ð»Ð¾ÑÐµÐ½Ð½Ð¾Ðµ Ð¾Ð·ÐµÑ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9"/>
            <a:ext cx="7776864" cy="4028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95536" y="1628800"/>
            <a:ext cx="8229600" cy="4075176"/>
          </a:xfrm>
        </p:spPr>
        <p:txBody>
          <a:bodyPr/>
          <a:lstStyle/>
          <a:p>
            <a:r>
              <a:rPr lang="ru-RU" dirty="0" err="1"/>
              <a:t>Озерні</a:t>
            </a:r>
            <a:r>
              <a:rPr lang="ru-RU" dirty="0"/>
              <a:t> </a:t>
            </a:r>
            <a:r>
              <a:rPr lang="ru-RU" dirty="0" err="1"/>
              <a:t>водойми</a:t>
            </a:r>
            <a:r>
              <a:rPr lang="ru-RU" dirty="0"/>
              <a:t> в </a:t>
            </a:r>
            <a:r>
              <a:rPr lang="ru-RU" dirty="0" err="1"/>
              <a:t>геологічному</a:t>
            </a:r>
            <a:r>
              <a:rPr lang="ru-RU" dirty="0"/>
              <a:t> </a:t>
            </a:r>
            <a:r>
              <a:rPr lang="ru-RU" dirty="0" err="1"/>
              <a:t>часі</a:t>
            </a:r>
            <a:r>
              <a:rPr lang="ru-RU" dirty="0"/>
              <a:t> </a:t>
            </a:r>
            <a:r>
              <a:rPr lang="ru-RU" dirty="0" err="1"/>
              <a:t>порівняно</a:t>
            </a:r>
            <a:r>
              <a:rPr lang="ru-RU" dirty="0"/>
              <a:t> </a:t>
            </a:r>
            <a:r>
              <a:rPr lang="ru-RU" dirty="0" err="1"/>
              <a:t>недовговічні</a:t>
            </a:r>
            <a:r>
              <a:rPr lang="ru-RU" dirty="0"/>
              <a:t>. </a:t>
            </a:r>
            <a:r>
              <a:rPr lang="ru-RU" dirty="0" err="1"/>
              <a:t>Більшість</a:t>
            </a:r>
            <a:r>
              <a:rPr lang="ru-RU" dirty="0"/>
              <a:t> з них на </a:t>
            </a:r>
            <a:r>
              <a:rPr lang="ru-RU" dirty="0" err="1"/>
              <a:t>протязі</a:t>
            </a:r>
            <a:r>
              <a:rPr lang="ru-RU" dirty="0"/>
              <a:t>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заповнюються</a:t>
            </a:r>
            <a:r>
              <a:rPr lang="ru-RU" dirty="0"/>
              <a:t> осадами і, </a:t>
            </a:r>
            <a:r>
              <a:rPr lang="ru-RU" dirty="0" err="1"/>
              <a:t>заростаючи</a:t>
            </a:r>
            <a:r>
              <a:rPr lang="ru-RU" dirty="0"/>
              <a:t> </a:t>
            </a:r>
            <a:r>
              <a:rPr lang="ru-RU" dirty="0" err="1"/>
              <a:t>рослинністю</a:t>
            </a:r>
            <a:r>
              <a:rPr lang="ru-RU" dirty="0"/>
              <a:t>, </a:t>
            </a:r>
            <a:r>
              <a:rPr lang="ru-RU" dirty="0" err="1"/>
              <a:t>перетворюються</a:t>
            </a:r>
            <a:r>
              <a:rPr lang="ru-RU" dirty="0"/>
              <a:t> в болото. </a:t>
            </a:r>
            <a:endParaRPr lang="ru-RU" dirty="0" smtClean="0"/>
          </a:p>
          <a:p>
            <a:r>
              <a:rPr lang="ru-RU" b="1" i="1" dirty="0" smtClean="0"/>
              <a:t>Болотом</a:t>
            </a:r>
            <a:r>
              <a:rPr lang="ru-RU" dirty="0" smtClean="0"/>
              <a:t> </a:t>
            </a:r>
            <a:r>
              <a:rPr lang="ru-RU" dirty="0" err="1"/>
              <a:t>називається</a:t>
            </a:r>
            <a:r>
              <a:rPr lang="ru-RU" dirty="0"/>
              <a:t> </a:t>
            </a:r>
            <a:r>
              <a:rPr lang="ru-RU" dirty="0" err="1"/>
              <a:t>ділянка</a:t>
            </a:r>
            <a:r>
              <a:rPr lang="ru-RU" dirty="0"/>
              <a:t> </a:t>
            </a:r>
            <a:r>
              <a:rPr lang="ru-RU" dirty="0" err="1"/>
              <a:t>земної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 з </a:t>
            </a:r>
            <a:r>
              <a:rPr lang="ru-RU" dirty="0" err="1"/>
              <a:t>надмірним</a:t>
            </a:r>
            <a:r>
              <a:rPr lang="ru-RU" dirty="0"/>
              <a:t> </a:t>
            </a:r>
            <a:r>
              <a:rPr lang="ru-RU" dirty="0" err="1"/>
              <a:t>зволоженням</a:t>
            </a:r>
            <a:r>
              <a:rPr lang="ru-RU" dirty="0"/>
              <a:t>. На </a:t>
            </a:r>
            <a:r>
              <a:rPr lang="ru-RU" dirty="0" err="1"/>
              <a:t>ній</a:t>
            </a:r>
            <a:r>
              <a:rPr lang="ru-RU" dirty="0"/>
              <a:t> </a:t>
            </a:r>
            <a:r>
              <a:rPr lang="ru-RU" dirty="0" err="1"/>
              <a:t>зростає</a:t>
            </a:r>
            <a:r>
              <a:rPr lang="ru-RU" dirty="0"/>
              <a:t> </a:t>
            </a:r>
            <a:r>
              <a:rPr lang="ru-RU" dirty="0" err="1"/>
              <a:t>специфічна</a:t>
            </a:r>
            <a:r>
              <a:rPr lang="ru-RU" dirty="0"/>
              <a:t> </a:t>
            </a:r>
            <a:r>
              <a:rPr lang="ru-RU" dirty="0" err="1"/>
              <a:t>вологолюбна</a:t>
            </a:r>
            <a:r>
              <a:rPr lang="ru-RU" dirty="0"/>
              <a:t> </a:t>
            </a:r>
            <a:r>
              <a:rPr lang="ru-RU" dirty="0" err="1"/>
              <a:t>рослинність</a:t>
            </a:r>
            <a:r>
              <a:rPr lang="ru-RU" dirty="0"/>
              <a:t>, </a:t>
            </a:r>
            <a:r>
              <a:rPr lang="ru-RU" dirty="0" err="1"/>
              <a:t>розвивається</a:t>
            </a:r>
            <a:r>
              <a:rPr lang="ru-RU" dirty="0"/>
              <a:t> </a:t>
            </a:r>
            <a:r>
              <a:rPr lang="ru-RU" dirty="0" err="1"/>
              <a:t>болотний</a:t>
            </a:r>
            <a:r>
              <a:rPr lang="ru-RU" dirty="0"/>
              <a:t> тип </a:t>
            </a:r>
            <a:r>
              <a:rPr lang="ru-RU" dirty="0" err="1"/>
              <a:t>грунтів</a:t>
            </a:r>
            <a:r>
              <a:rPr lang="ru-RU" dirty="0"/>
              <a:t> і, як правило, </a:t>
            </a:r>
            <a:r>
              <a:rPr lang="ru-RU" dirty="0" err="1"/>
              <a:t>накопичується</a:t>
            </a:r>
            <a:r>
              <a:rPr lang="ru-RU" dirty="0"/>
              <a:t> торф. Болота </a:t>
            </a:r>
            <a:r>
              <a:rPr lang="ru-RU" dirty="0" err="1"/>
              <a:t>надзвичайно</a:t>
            </a:r>
            <a:r>
              <a:rPr lang="ru-RU" dirty="0"/>
              <a:t> широко </a:t>
            </a:r>
            <a:r>
              <a:rPr lang="ru-RU" dirty="0" err="1"/>
              <a:t>розповсюджені</a:t>
            </a:r>
            <a:r>
              <a:rPr lang="ru-RU" dirty="0"/>
              <a:t> на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суші</a:t>
            </a:r>
            <a:r>
              <a:rPr lang="ru-RU" dirty="0"/>
              <a:t> та </a:t>
            </a:r>
            <a:r>
              <a:rPr lang="ru-RU" dirty="0" err="1"/>
              <a:t>займають</a:t>
            </a:r>
            <a:r>
              <a:rPr lang="ru-RU" dirty="0"/>
              <a:t> </a:t>
            </a:r>
            <a:r>
              <a:rPr lang="ru-RU" dirty="0" err="1"/>
              <a:t>площу</a:t>
            </a:r>
            <a:r>
              <a:rPr lang="ru-RU" dirty="0"/>
              <a:t> 175 млн. </a:t>
            </a:r>
            <a:r>
              <a:rPr lang="ru-RU" dirty="0" err="1"/>
              <a:t>гектарів</a:t>
            </a:r>
            <a:r>
              <a:rPr lang="ru-RU" dirty="0"/>
              <a:t>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3. болото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02516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7848872" cy="4337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err="1"/>
              <a:t>Заростання</a:t>
            </a:r>
            <a:r>
              <a:rPr lang="ru-RU" dirty="0"/>
              <a:t> </a:t>
            </a:r>
            <a:r>
              <a:rPr lang="ru-RU" dirty="0" err="1"/>
              <a:t>водойм</a:t>
            </a:r>
            <a:r>
              <a:rPr lang="ru-RU" dirty="0"/>
              <a:t> </a:t>
            </a:r>
            <a:r>
              <a:rPr lang="ru-RU" dirty="0" err="1"/>
              <a:t>розпочинається</a:t>
            </a:r>
            <a:r>
              <a:rPr lang="ru-RU" dirty="0"/>
              <a:t> у </a:t>
            </a:r>
            <a:r>
              <a:rPr lang="ru-RU" dirty="0" err="1"/>
              <a:t>зоні</a:t>
            </a:r>
            <a:r>
              <a:rPr lang="ru-RU" dirty="0"/>
              <a:t> </a:t>
            </a:r>
            <a:r>
              <a:rPr lang="ru-RU" dirty="0" err="1"/>
              <a:t>літоралі</a:t>
            </a:r>
            <a:r>
              <a:rPr lang="ru-RU" dirty="0"/>
              <a:t>. Тут </a:t>
            </a:r>
            <a:r>
              <a:rPr lang="ru-RU" dirty="0" err="1"/>
              <a:t>поступово</a:t>
            </a:r>
            <a:r>
              <a:rPr lang="ru-RU" dirty="0"/>
              <a:t> </a:t>
            </a:r>
            <a:r>
              <a:rPr lang="ru-RU" dirty="0" err="1"/>
              <a:t>накопичуються</a:t>
            </a:r>
            <a:r>
              <a:rPr lang="ru-RU" dirty="0"/>
              <a:t> на </a:t>
            </a:r>
            <a:r>
              <a:rPr lang="ru-RU" dirty="0" err="1"/>
              <a:t>дні</a:t>
            </a:r>
            <a:r>
              <a:rPr lang="ru-RU" dirty="0"/>
              <a:t> </a:t>
            </a:r>
            <a:r>
              <a:rPr lang="ru-RU" dirty="0" err="1"/>
              <a:t>відклади</a:t>
            </a:r>
            <a:r>
              <a:rPr lang="ru-RU" dirty="0"/>
              <a:t> з </a:t>
            </a:r>
            <a:r>
              <a:rPr lang="ru-RU" dirty="0" err="1"/>
              <a:t>решток</a:t>
            </a:r>
            <a:r>
              <a:rPr lang="ru-RU" dirty="0"/>
              <a:t> </a:t>
            </a:r>
            <a:r>
              <a:rPr lang="ru-RU" dirty="0" err="1"/>
              <a:t>флори</a:t>
            </a:r>
            <a:r>
              <a:rPr lang="ru-RU" dirty="0"/>
              <a:t> і </a:t>
            </a:r>
            <a:r>
              <a:rPr lang="ru-RU" dirty="0" err="1"/>
              <a:t>фауни</a:t>
            </a:r>
            <a:r>
              <a:rPr lang="ru-RU" dirty="0"/>
              <a:t>, </a:t>
            </a:r>
            <a:r>
              <a:rPr lang="ru-RU" dirty="0" err="1"/>
              <a:t>спричинюючи</a:t>
            </a:r>
            <a:r>
              <a:rPr lang="ru-RU" dirty="0"/>
              <a:t> </a:t>
            </a:r>
            <a:r>
              <a:rPr lang="ru-RU" dirty="0" err="1"/>
              <a:t>обміління</a:t>
            </a:r>
            <a:r>
              <a:rPr lang="ru-RU" dirty="0"/>
              <a:t> </a:t>
            </a:r>
            <a:r>
              <a:rPr lang="ru-RU" dirty="0" err="1"/>
              <a:t>водойм</a:t>
            </a:r>
            <a:r>
              <a:rPr lang="ru-RU" dirty="0"/>
              <a:t>. </a:t>
            </a:r>
            <a:r>
              <a:rPr lang="ru-RU" dirty="0" err="1"/>
              <a:t>Водяні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/>
              <a:t> </a:t>
            </a:r>
            <a:r>
              <a:rPr lang="ru-RU" dirty="0" err="1"/>
              <a:t>розвиваються</a:t>
            </a:r>
            <a:r>
              <a:rPr lang="ru-RU" dirty="0"/>
              <a:t> до центру </a:t>
            </a:r>
            <a:r>
              <a:rPr lang="ru-RU" dirty="0" err="1"/>
              <a:t>водойми</a:t>
            </a:r>
            <a:r>
              <a:rPr lang="ru-RU" dirty="0"/>
              <a:t>, </a:t>
            </a:r>
            <a:r>
              <a:rPr lang="ru-RU" dirty="0" err="1"/>
              <a:t>утворюючи</a:t>
            </a:r>
            <a:r>
              <a:rPr lang="ru-RU" dirty="0"/>
              <a:t> </a:t>
            </a:r>
            <a:r>
              <a:rPr lang="ru-RU" dirty="0" err="1"/>
              <a:t>послідовні</a:t>
            </a:r>
            <a:r>
              <a:rPr lang="ru-RU" dirty="0"/>
              <a:t> </a:t>
            </a:r>
            <a:r>
              <a:rPr lang="ru-RU" dirty="0" err="1"/>
              <a:t>смуги</a:t>
            </a:r>
            <a:r>
              <a:rPr lang="ru-RU" dirty="0"/>
              <a:t> з </a:t>
            </a:r>
            <a:r>
              <a:rPr lang="ru-RU" dirty="0" err="1"/>
              <a:t>надводних</a:t>
            </a:r>
            <a:r>
              <a:rPr lang="ru-RU" dirty="0"/>
              <a:t>, </a:t>
            </a:r>
            <a:r>
              <a:rPr lang="ru-RU" dirty="0" err="1"/>
              <a:t>плаваючих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підводних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. </a:t>
            </a:r>
            <a:r>
              <a:rPr lang="ru-RU" dirty="0" err="1"/>
              <a:t>Завершується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утворенням</a:t>
            </a:r>
            <a:r>
              <a:rPr lang="ru-RU" dirty="0"/>
              <a:t> </a:t>
            </a:r>
            <a:r>
              <a:rPr lang="ru-RU" dirty="0" err="1"/>
              <a:t>суцільного</a:t>
            </a:r>
            <a:r>
              <a:rPr lang="ru-RU" dirty="0"/>
              <a:t> </a:t>
            </a:r>
            <a:r>
              <a:rPr lang="ru-RU" dirty="0" err="1"/>
              <a:t>рослинного</a:t>
            </a:r>
            <a:r>
              <a:rPr lang="ru-RU" dirty="0"/>
              <a:t> </a:t>
            </a:r>
            <a:r>
              <a:rPr lang="ru-RU" dirty="0" err="1"/>
              <a:t>покриву</a:t>
            </a:r>
            <a:r>
              <a:rPr lang="ru-RU" dirty="0"/>
              <a:t>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3726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У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болота </a:t>
            </a:r>
            <a:r>
              <a:rPr lang="ru-RU" dirty="0" err="1"/>
              <a:t>утворюють</a:t>
            </a:r>
            <a:r>
              <a:rPr lang="ru-RU" dirty="0"/>
              <a:t> </a:t>
            </a:r>
            <a:r>
              <a:rPr lang="ru-RU" dirty="0" err="1"/>
              <a:t>болотні</a:t>
            </a:r>
            <a:r>
              <a:rPr lang="ru-RU" dirty="0"/>
              <a:t> </a:t>
            </a:r>
            <a:r>
              <a:rPr lang="ru-RU" dirty="0" err="1"/>
              <a:t>відклади</a:t>
            </a:r>
            <a:r>
              <a:rPr lang="ru-RU" dirty="0"/>
              <a:t> </a:t>
            </a:r>
            <a:r>
              <a:rPr lang="ru-RU" dirty="0" err="1"/>
              <a:t>мінерального</a:t>
            </a:r>
            <a:r>
              <a:rPr lang="ru-RU" dirty="0"/>
              <a:t> та </a:t>
            </a:r>
            <a:r>
              <a:rPr lang="ru-RU" dirty="0" err="1"/>
              <a:t>органічного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. До </a:t>
            </a:r>
            <a:r>
              <a:rPr lang="ru-RU" dirty="0" err="1"/>
              <a:t>болотних</a:t>
            </a:r>
            <a:r>
              <a:rPr lang="ru-RU" dirty="0"/>
              <a:t> </a:t>
            </a:r>
            <a:r>
              <a:rPr lang="ru-RU" dirty="0" err="1"/>
              <a:t>відкладів</a:t>
            </a:r>
            <a:r>
              <a:rPr lang="ru-RU" dirty="0"/>
              <a:t> належать </a:t>
            </a:r>
            <a:r>
              <a:rPr lang="ru-RU" dirty="0" err="1"/>
              <a:t>торфові</a:t>
            </a:r>
            <a:r>
              <a:rPr lang="ru-RU" dirty="0"/>
              <a:t> </a:t>
            </a:r>
            <a:r>
              <a:rPr lang="ru-RU" dirty="0" err="1"/>
              <a:t>поклади</a:t>
            </a:r>
            <a:r>
              <a:rPr lang="ru-RU" dirty="0"/>
              <a:t>, </a:t>
            </a:r>
            <a:r>
              <a:rPr lang="ru-RU" dirty="0" err="1"/>
              <a:t>болотні</a:t>
            </a:r>
            <a:r>
              <a:rPr lang="ru-RU" dirty="0"/>
              <a:t> </a:t>
            </a:r>
            <a:r>
              <a:rPr lang="ru-RU" dirty="0" err="1"/>
              <a:t>грунти</a:t>
            </a:r>
            <a:r>
              <a:rPr lang="ru-RU" dirty="0"/>
              <a:t>, </a:t>
            </a:r>
            <a:r>
              <a:rPr lang="ru-RU" dirty="0" err="1"/>
              <a:t>відклади</a:t>
            </a:r>
            <a:r>
              <a:rPr lang="ru-RU" dirty="0"/>
              <a:t> мулу та сапропелю. </a:t>
            </a:r>
            <a:r>
              <a:rPr lang="ru-RU" dirty="0" err="1"/>
              <a:t>Торфові</a:t>
            </a:r>
            <a:r>
              <a:rPr lang="ru-RU" dirty="0"/>
              <a:t> </a:t>
            </a:r>
            <a:r>
              <a:rPr lang="ru-RU" dirty="0" err="1"/>
              <a:t>поклади</a:t>
            </a:r>
            <a:r>
              <a:rPr lang="ru-RU" dirty="0"/>
              <a:t> </a:t>
            </a:r>
            <a:r>
              <a:rPr lang="ru-RU" dirty="0" err="1"/>
              <a:t>формуються</a:t>
            </a:r>
            <a:r>
              <a:rPr lang="ru-RU" dirty="0"/>
              <a:t> в </a:t>
            </a:r>
            <a:r>
              <a:rPr lang="ru-RU" dirty="0" err="1"/>
              <a:t>умовах</a:t>
            </a:r>
            <a:r>
              <a:rPr lang="ru-RU" dirty="0"/>
              <a:t> </a:t>
            </a:r>
            <a:r>
              <a:rPr lang="ru-RU" dirty="0" err="1"/>
              <a:t>перезволоження</a:t>
            </a:r>
            <a:r>
              <a:rPr lang="ru-RU" dirty="0"/>
              <a:t> та </a:t>
            </a:r>
            <a:r>
              <a:rPr lang="ru-RU" dirty="0" err="1"/>
              <a:t>недостатнього</a:t>
            </a:r>
            <a:r>
              <a:rPr lang="ru-RU" dirty="0"/>
              <a:t> доступу </a:t>
            </a:r>
            <a:r>
              <a:rPr lang="ru-RU" dirty="0" err="1"/>
              <a:t>кисню</a:t>
            </a:r>
            <a:r>
              <a:rPr lang="ru-RU" dirty="0"/>
              <a:t> при </a:t>
            </a:r>
            <a:r>
              <a:rPr lang="ru-RU" dirty="0" err="1"/>
              <a:t>заболочуванні</a:t>
            </a:r>
            <a:r>
              <a:rPr lang="ru-RU" dirty="0"/>
              <a:t> суходолу та </a:t>
            </a:r>
            <a:r>
              <a:rPr lang="ru-RU" dirty="0" err="1"/>
              <a:t>водойм</a:t>
            </a:r>
            <a:r>
              <a:rPr lang="ru-RU" dirty="0"/>
              <a:t>. Вони </a:t>
            </a:r>
            <a:r>
              <a:rPr lang="ru-RU" dirty="0" err="1"/>
              <a:t>складаються</a:t>
            </a:r>
            <a:r>
              <a:rPr lang="ru-RU" dirty="0"/>
              <a:t> з </a:t>
            </a:r>
            <a:r>
              <a:rPr lang="ru-RU" dirty="0" err="1"/>
              <a:t>декількох</a:t>
            </a:r>
            <a:r>
              <a:rPr lang="ru-RU" dirty="0"/>
              <a:t> </a:t>
            </a:r>
            <a:r>
              <a:rPr lang="ru-RU" dirty="0" err="1"/>
              <a:t>шарів</a:t>
            </a:r>
            <a:r>
              <a:rPr lang="ru-RU" dirty="0"/>
              <a:t>, </a:t>
            </a:r>
            <a:r>
              <a:rPr lang="ru-RU" dirty="0" err="1"/>
              <a:t>утворених</a:t>
            </a:r>
            <a:r>
              <a:rPr lang="ru-RU" dirty="0"/>
              <a:t> </a:t>
            </a:r>
            <a:r>
              <a:rPr lang="ru-RU" dirty="0" err="1"/>
              <a:t>рослинними</a:t>
            </a:r>
            <a:r>
              <a:rPr lang="ru-RU" dirty="0"/>
              <a:t> </a:t>
            </a:r>
            <a:r>
              <a:rPr lang="ru-RU" dirty="0" err="1"/>
              <a:t>угрупуваннями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554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Торф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органогенна</a:t>
            </a:r>
            <a:r>
              <a:rPr lang="ru-RU" dirty="0"/>
              <a:t> </a:t>
            </a:r>
            <a:r>
              <a:rPr lang="ru-RU" dirty="0" err="1"/>
              <a:t>гірська</a:t>
            </a:r>
            <a:r>
              <a:rPr lang="ru-RU" dirty="0"/>
              <a:t> порода, </a:t>
            </a:r>
            <a:r>
              <a:rPr lang="ru-RU" dirty="0" err="1"/>
              <a:t>утворена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водою при </a:t>
            </a:r>
            <a:r>
              <a:rPr lang="ru-RU" dirty="0" err="1"/>
              <a:t>нестачі</a:t>
            </a:r>
            <a:r>
              <a:rPr lang="ru-RU" dirty="0"/>
              <a:t> </a:t>
            </a:r>
            <a:r>
              <a:rPr lang="ru-RU" dirty="0" err="1"/>
              <a:t>кисню</a:t>
            </a:r>
            <a:r>
              <a:rPr lang="ru-RU" dirty="0"/>
              <a:t> з </a:t>
            </a:r>
            <a:r>
              <a:rPr lang="ru-RU" dirty="0" err="1"/>
              <a:t>відмерлих</a:t>
            </a:r>
            <a:r>
              <a:rPr lang="ru-RU" dirty="0"/>
              <a:t> і </a:t>
            </a:r>
            <a:r>
              <a:rPr lang="ru-RU" dirty="0" err="1"/>
              <a:t>неповністю</a:t>
            </a:r>
            <a:r>
              <a:rPr lang="ru-RU" dirty="0"/>
              <a:t> </a:t>
            </a:r>
            <a:r>
              <a:rPr lang="ru-RU" dirty="0" err="1"/>
              <a:t>розкладених</a:t>
            </a:r>
            <a:r>
              <a:rPr lang="ru-RU" dirty="0"/>
              <a:t> </a:t>
            </a:r>
            <a:r>
              <a:rPr lang="ru-RU" dirty="0" err="1"/>
              <a:t>залишків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 з </a:t>
            </a:r>
            <a:r>
              <a:rPr lang="ru-RU" dirty="0" err="1"/>
              <a:t>домішками</a:t>
            </a:r>
            <a:r>
              <a:rPr lang="ru-RU" dirty="0"/>
              <a:t> </a:t>
            </a:r>
            <a:r>
              <a:rPr lang="ru-RU" dirty="0" err="1"/>
              <a:t>мінеральних</a:t>
            </a:r>
            <a:r>
              <a:rPr lang="ru-RU" dirty="0"/>
              <a:t> </a:t>
            </a:r>
            <a:r>
              <a:rPr lang="ru-RU" dirty="0" err="1"/>
              <a:t>компонентів</a:t>
            </a:r>
            <a:r>
              <a:rPr lang="ru-RU" dirty="0"/>
              <a:t> до 50 %. </a:t>
            </a:r>
            <a:r>
              <a:rPr lang="ru-RU" dirty="0" err="1"/>
              <a:t>Колір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бурий</a:t>
            </a:r>
            <a:r>
              <a:rPr lang="ru-RU" dirty="0"/>
              <a:t> та </a:t>
            </a:r>
            <a:r>
              <a:rPr lang="ru-RU" dirty="0" err="1"/>
              <a:t>чорний</a:t>
            </a:r>
            <a:r>
              <a:rPr lang="ru-RU" dirty="0"/>
              <a:t>. </a:t>
            </a:r>
            <a:r>
              <a:rPr lang="ru-RU" dirty="0" err="1"/>
              <a:t>Природна</a:t>
            </a:r>
            <a:r>
              <a:rPr lang="ru-RU" dirty="0"/>
              <a:t> </a:t>
            </a:r>
            <a:r>
              <a:rPr lang="ru-RU" dirty="0" err="1"/>
              <a:t>вологість</a:t>
            </a:r>
            <a:r>
              <a:rPr lang="ru-RU" dirty="0"/>
              <a:t> 75-95%, </a:t>
            </a:r>
            <a:r>
              <a:rPr lang="ru-RU" dirty="0" err="1"/>
              <a:t>вміст</a:t>
            </a:r>
            <a:r>
              <a:rPr lang="ru-RU" dirty="0"/>
              <a:t> </a:t>
            </a:r>
            <a:r>
              <a:rPr lang="ru-RU" dirty="0" err="1"/>
              <a:t>вуглецю</a:t>
            </a:r>
            <a:r>
              <a:rPr lang="ru-RU" dirty="0"/>
              <a:t> 45-66%. Торф є початковою </a:t>
            </a:r>
            <a:r>
              <a:rPr lang="ru-RU" dirty="0" err="1"/>
              <a:t>стадією</a:t>
            </a:r>
            <a:r>
              <a:rPr lang="ru-RU" dirty="0"/>
              <a:t> ряду </a:t>
            </a:r>
            <a:r>
              <a:rPr lang="ru-RU" dirty="0" err="1"/>
              <a:t>гумусових</a:t>
            </a:r>
            <a:r>
              <a:rPr lang="ru-RU" dirty="0"/>
              <a:t> горючих </a:t>
            </a:r>
            <a:r>
              <a:rPr lang="ru-RU" dirty="0" err="1"/>
              <a:t>корисних</a:t>
            </a:r>
            <a:r>
              <a:rPr lang="ru-RU" dirty="0"/>
              <a:t> </a:t>
            </a:r>
            <a:r>
              <a:rPr lang="ru-RU" dirty="0" err="1"/>
              <a:t>копалин</a:t>
            </a:r>
            <a:r>
              <a:rPr lang="ru-RU" dirty="0"/>
              <a:t>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231" y="3835337"/>
            <a:ext cx="4210745" cy="3022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35337"/>
            <a:ext cx="4402460" cy="3067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66321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При </a:t>
            </a:r>
            <a:r>
              <a:rPr lang="ru-RU" dirty="0" err="1"/>
              <a:t>подальшому</a:t>
            </a:r>
            <a:r>
              <a:rPr lang="ru-RU" dirty="0"/>
              <a:t> </a:t>
            </a:r>
            <a:r>
              <a:rPr lang="ru-RU" dirty="0" err="1"/>
              <a:t>захороненні</a:t>
            </a:r>
            <a:r>
              <a:rPr lang="ru-RU" dirty="0"/>
              <a:t> </a:t>
            </a:r>
            <a:r>
              <a:rPr lang="ru-RU" dirty="0" err="1"/>
              <a:t>пластів</a:t>
            </a:r>
            <a:r>
              <a:rPr lang="ru-RU" dirty="0"/>
              <a:t> торфу, вони </a:t>
            </a:r>
            <a:r>
              <a:rPr lang="ru-RU" dirty="0" err="1"/>
              <a:t>попадають</a:t>
            </a:r>
            <a:r>
              <a:rPr lang="ru-RU" dirty="0"/>
              <a:t> в зону </a:t>
            </a:r>
            <a:r>
              <a:rPr lang="ru-RU" dirty="0" err="1"/>
              <a:t>підвищеного</a:t>
            </a:r>
            <a:r>
              <a:rPr lang="ru-RU" dirty="0"/>
              <a:t> </a:t>
            </a:r>
            <a:r>
              <a:rPr lang="ru-RU" dirty="0" err="1"/>
              <a:t>тиску</a:t>
            </a:r>
            <a:r>
              <a:rPr lang="ru-RU" dirty="0"/>
              <a:t> й </a:t>
            </a:r>
            <a:r>
              <a:rPr lang="ru-RU" dirty="0" err="1"/>
              <a:t>температури</a:t>
            </a:r>
            <a:r>
              <a:rPr lang="ru-RU" dirty="0"/>
              <a:t>. Торф </a:t>
            </a:r>
            <a:r>
              <a:rPr lang="ru-RU" dirty="0" err="1"/>
              <a:t>ущільнюється</a:t>
            </a:r>
            <a:r>
              <a:rPr lang="ru-RU" dirty="0"/>
              <a:t>, в </a:t>
            </a:r>
            <a:r>
              <a:rPr lang="ru-RU" dirty="0" err="1"/>
              <a:t>ньому</a:t>
            </a:r>
            <a:r>
              <a:rPr lang="ru-RU" dirty="0"/>
              <a:t> </a:t>
            </a:r>
            <a:r>
              <a:rPr lang="ru-RU" dirty="0" err="1"/>
              <a:t>збільшується</a:t>
            </a:r>
            <a:r>
              <a:rPr lang="ru-RU" dirty="0"/>
              <a:t> </a:t>
            </a:r>
            <a:r>
              <a:rPr lang="ru-RU" dirty="0" err="1"/>
              <a:t>вміст</a:t>
            </a:r>
            <a:r>
              <a:rPr lang="ru-RU" dirty="0"/>
              <a:t> </a:t>
            </a:r>
            <a:r>
              <a:rPr lang="ru-RU" dirty="0" err="1"/>
              <a:t>вуглецю</a:t>
            </a:r>
            <a:r>
              <a:rPr lang="ru-RU" dirty="0"/>
              <a:t>, </a:t>
            </a:r>
            <a:r>
              <a:rPr lang="ru-RU" dirty="0" err="1"/>
              <a:t>знижується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кисню</a:t>
            </a:r>
            <a:r>
              <a:rPr lang="ru-RU" dirty="0"/>
              <a:t> і </a:t>
            </a:r>
            <a:r>
              <a:rPr lang="ru-RU" dirty="0" err="1"/>
              <a:t>водню</a:t>
            </a:r>
            <a:r>
              <a:rPr lang="ru-RU" dirty="0"/>
              <a:t>. 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утворюється</a:t>
            </a:r>
            <a:r>
              <a:rPr lang="ru-RU" dirty="0"/>
              <a:t> </a:t>
            </a:r>
            <a:r>
              <a:rPr lang="ru-RU" dirty="0" err="1"/>
              <a:t>лігніт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буре </a:t>
            </a:r>
            <a:r>
              <a:rPr lang="ru-RU" dirty="0" err="1"/>
              <a:t>вугілля</a:t>
            </a:r>
            <a:r>
              <a:rPr lang="ru-RU" dirty="0"/>
              <a:t>. Подальше </a:t>
            </a:r>
            <a:r>
              <a:rPr lang="ru-RU" dirty="0" err="1"/>
              <a:t>опускання</a:t>
            </a:r>
            <a:r>
              <a:rPr lang="ru-RU" dirty="0"/>
              <a:t> </a:t>
            </a:r>
            <a:r>
              <a:rPr lang="ru-RU" dirty="0" err="1"/>
              <a:t>пластів</a:t>
            </a:r>
            <a:r>
              <a:rPr lang="ru-RU" dirty="0"/>
              <a:t> </a:t>
            </a:r>
            <a:r>
              <a:rPr lang="ru-RU" dirty="0" err="1"/>
              <a:t>призводить</a:t>
            </a:r>
            <a:r>
              <a:rPr lang="ru-RU" dirty="0"/>
              <a:t> до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більшої</a:t>
            </a:r>
            <a:r>
              <a:rPr lang="ru-RU" dirty="0"/>
              <a:t> </a:t>
            </a:r>
            <a:r>
              <a:rPr lang="ru-RU" dirty="0" err="1"/>
              <a:t>метаморфізації</a:t>
            </a:r>
            <a:r>
              <a:rPr lang="ru-RU" dirty="0"/>
              <a:t> початкового продукту. </a:t>
            </a:r>
            <a:r>
              <a:rPr lang="ru-RU" dirty="0" err="1"/>
              <a:t>Розвивається</a:t>
            </a:r>
            <a:r>
              <a:rPr lang="ru-RU" dirty="0"/>
              <a:t> </a:t>
            </a:r>
            <a:r>
              <a:rPr lang="ru-RU" dirty="0" err="1"/>
              <a:t>неухильне</a:t>
            </a:r>
            <a:r>
              <a:rPr lang="ru-RU" dirty="0"/>
              <a:t> </a:t>
            </a:r>
            <a:r>
              <a:rPr lang="ru-RU" dirty="0" err="1"/>
              <a:t>ущільнення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, </a:t>
            </a:r>
            <a:r>
              <a:rPr lang="ru-RU" dirty="0" err="1"/>
              <a:t>збільшується</a:t>
            </a:r>
            <a:r>
              <a:rPr lang="ru-RU" dirty="0"/>
              <a:t> </a:t>
            </a:r>
            <a:r>
              <a:rPr lang="ru-RU" dirty="0" err="1"/>
              <a:t>вміст</a:t>
            </a:r>
            <a:r>
              <a:rPr lang="ru-RU" dirty="0"/>
              <a:t> </a:t>
            </a:r>
            <a:r>
              <a:rPr lang="ru-RU" dirty="0" err="1"/>
              <a:t>вуглецю</a:t>
            </a:r>
            <a:r>
              <a:rPr lang="ru-RU" dirty="0"/>
              <a:t> з </a:t>
            </a:r>
            <a:r>
              <a:rPr lang="ru-RU" dirty="0" err="1"/>
              <a:t>одночасним</a:t>
            </a:r>
            <a:r>
              <a:rPr lang="ru-RU" dirty="0"/>
              <a:t> </a:t>
            </a:r>
            <a:r>
              <a:rPr lang="ru-RU" dirty="0" err="1"/>
              <a:t>зменшенням</a:t>
            </a:r>
            <a:r>
              <a:rPr lang="ru-RU" dirty="0"/>
              <a:t> </a:t>
            </a:r>
            <a:r>
              <a:rPr lang="ru-RU" dirty="0" err="1"/>
              <a:t>кисню</a:t>
            </a:r>
            <a:r>
              <a:rPr lang="ru-RU" dirty="0"/>
              <a:t> і </a:t>
            </a:r>
            <a:r>
              <a:rPr lang="ru-RU" dirty="0" err="1"/>
              <a:t>водню</a:t>
            </a:r>
            <a:r>
              <a:rPr lang="ru-RU" dirty="0"/>
              <a:t>. При </a:t>
            </a:r>
            <a:r>
              <a:rPr lang="ru-RU" dirty="0" err="1"/>
              <a:t>цьому</a:t>
            </a:r>
            <a:r>
              <a:rPr lang="ru-RU" dirty="0"/>
              <a:t> буре </a:t>
            </a:r>
            <a:r>
              <a:rPr lang="ru-RU" dirty="0" err="1"/>
              <a:t>вугілля</a:t>
            </a:r>
            <a:r>
              <a:rPr lang="ru-RU" dirty="0"/>
              <a:t> </a:t>
            </a:r>
            <a:r>
              <a:rPr lang="ru-RU" dirty="0" err="1"/>
              <a:t>перетворюється</a:t>
            </a:r>
            <a:r>
              <a:rPr lang="ru-RU" dirty="0"/>
              <a:t> в </a:t>
            </a:r>
            <a:r>
              <a:rPr lang="ru-RU" dirty="0" err="1"/>
              <a:t>кам'яне</a:t>
            </a:r>
            <a:r>
              <a:rPr lang="ru-RU" dirty="0"/>
              <a:t>, </a:t>
            </a:r>
            <a:r>
              <a:rPr lang="ru-RU" dirty="0" err="1"/>
              <a:t>потім</a:t>
            </a:r>
            <a:r>
              <a:rPr lang="ru-RU" dirty="0"/>
              <a:t> - в </a:t>
            </a:r>
            <a:r>
              <a:rPr lang="ru-RU" dirty="0" err="1"/>
              <a:t>напівантрацит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в </a:t>
            </a:r>
            <a:r>
              <a:rPr lang="ru-RU" dirty="0" err="1"/>
              <a:t>подальшому</a:t>
            </a:r>
            <a:r>
              <a:rPr lang="ru-RU" dirty="0"/>
              <a:t> </a:t>
            </a:r>
            <a:r>
              <a:rPr lang="ru-RU" dirty="0" err="1"/>
              <a:t>переформовується</a:t>
            </a:r>
            <a:r>
              <a:rPr lang="ru-RU" dirty="0"/>
              <a:t> в антрацит.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перетворення</a:t>
            </a:r>
            <a:r>
              <a:rPr lang="ru-RU" dirty="0"/>
              <a:t> торфу в </a:t>
            </a:r>
            <a:r>
              <a:rPr lang="ru-RU" dirty="0" err="1"/>
              <a:t>кам'яне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 </a:t>
            </a:r>
            <a:r>
              <a:rPr lang="ru-RU" dirty="0" err="1"/>
              <a:t>отримав</a:t>
            </a:r>
            <a:r>
              <a:rPr lang="ru-RU" dirty="0"/>
              <a:t> </a:t>
            </a:r>
            <a:r>
              <a:rPr lang="ru-RU" dirty="0" err="1"/>
              <a:t>назву</a:t>
            </a:r>
            <a:r>
              <a:rPr lang="ru-RU" dirty="0"/>
              <a:t> </a:t>
            </a:r>
            <a:r>
              <a:rPr lang="ru-RU" dirty="0" err="1"/>
              <a:t>вуглефікації</a:t>
            </a:r>
            <a:r>
              <a:rPr lang="ru-RU" dirty="0"/>
              <a:t>. </a:t>
            </a:r>
            <a:r>
              <a:rPr lang="ru-RU" dirty="0" err="1"/>
              <a:t>Кінцевою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стадією</a:t>
            </a:r>
            <a:r>
              <a:rPr lang="ru-RU" dirty="0"/>
              <a:t> є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графіту</a:t>
            </a:r>
            <a:r>
              <a:rPr lang="ru-RU" dirty="0"/>
              <a:t>. Сам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перетворення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 у </a:t>
            </a:r>
            <a:r>
              <a:rPr lang="ru-RU" dirty="0" err="1"/>
              <a:t>графіт</a:t>
            </a:r>
            <a:r>
              <a:rPr lang="ru-RU" dirty="0"/>
              <a:t> </a:t>
            </a:r>
            <a:r>
              <a:rPr lang="ru-RU" dirty="0" err="1"/>
              <a:t>називається</a:t>
            </a:r>
            <a:r>
              <a:rPr lang="ru-RU" dirty="0"/>
              <a:t> </a:t>
            </a:r>
            <a:r>
              <a:rPr lang="ru-RU" dirty="0" err="1"/>
              <a:t>графітизацією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397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528392" cy="472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2840" y="2628093"/>
            <a:ext cx="5301160" cy="202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9611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Перетворення </a:t>
            </a:r>
            <a:r>
              <a:rPr lang="uk-UA" dirty="0" smtClean="0"/>
              <a:t>торфу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816" y="1708934"/>
            <a:ext cx="2675040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2552940" y="2420888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1012" y="1742070"/>
            <a:ext cx="2808312" cy="1717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5580" y="2416036"/>
            <a:ext cx="66992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2392" y="1742070"/>
            <a:ext cx="2551608" cy="1717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95557" y="3770437"/>
            <a:ext cx="66516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7805" y="4310186"/>
            <a:ext cx="2676195" cy="2143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7100" y="4306754"/>
            <a:ext cx="2436135" cy="2047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40685" y="4967423"/>
            <a:ext cx="66516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007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ÐÐ°ÑÑÐ¸Ð½ÐºÐ¸ Ð¿Ð¾ Ð·Ð°Ð¿ÑÐ¾ÑÑ Ð³Ð¸ÑÐºÐ° Ð´ÑÐºÑÑ Ð·Ð° ÑÐ²Ð°Ð³Ñ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348880"/>
            <a:ext cx="428625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091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err="1"/>
              <a:t>Світовий</a:t>
            </a:r>
            <a:r>
              <a:rPr lang="ru-RU" dirty="0"/>
              <a:t> океан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суцільна</a:t>
            </a:r>
            <a:r>
              <a:rPr lang="ru-RU" dirty="0"/>
              <a:t> </a:t>
            </a:r>
            <a:r>
              <a:rPr lang="ru-RU" dirty="0" err="1"/>
              <a:t>водна</a:t>
            </a:r>
            <a:r>
              <a:rPr lang="ru-RU" dirty="0"/>
              <a:t> </a:t>
            </a:r>
            <a:r>
              <a:rPr lang="ru-RU" dirty="0" err="1"/>
              <a:t>оболонка</a:t>
            </a:r>
            <a:r>
              <a:rPr lang="ru-RU" dirty="0"/>
              <a:t> </a:t>
            </a:r>
            <a:r>
              <a:rPr lang="ru-RU" dirty="0" err="1"/>
              <a:t>планети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оточує</a:t>
            </a:r>
            <a:r>
              <a:rPr lang="ru-RU" dirty="0"/>
              <a:t> материки та </a:t>
            </a:r>
            <a:r>
              <a:rPr lang="ru-RU" dirty="0" err="1"/>
              <a:t>острови</a:t>
            </a:r>
            <a:r>
              <a:rPr lang="ru-RU" dirty="0"/>
              <a:t> і </a:t>
            </a:r>
            <a:r>
              <a:rPr lang="ru-RU" dirty="0" err="1"/>
              <a:t>характеризується</a:t>
            </a:r>
            <a:r>
              <a:rPr lang="ru-RU" dirty="0"/>
              <a:t> </a:t>
            </a:r>
            <a:r>
              <a:rPr lang="ru-RU" dirty="0" err="1"/>
              <a:t>спільним</a:t>
            </a:r>
            <a:r>
              <a:rPr lang="ru-RU" dirty="0"/>
              <a:t> </a:t>
            </a:r>
            <a:r>
              <a:rPr lang="ru-RU" dirty="0" err="1"/>
              <a:t>сольовим</a:t>
            </a:r>
            <a:r>
              <a:rPr lang="ru-RU" dirty="0"/>
              <a:t> складом. </a:t>
            </a:r>
            <a:r>
              <a:rPr lang="ru-RU" dirty="0" err="1"/>
              <a:t>Світовий</a:t>
            </a:r>
            <a:r>
              <a:rPr lang="ru-RU" dirty="0"/>
              <a:t> океан </a:t>
            </a:r>
            <a:r>
              <a:rPr lang="ru-RU" dirty="0" err="1"/>
              <a:t>займає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361 млн. км2 (70,8%) </a:t>
            </a:r>
            <a:r>
              <a:rPr lang="ru-RU" dirty="0" err="1"/>
              <a:t>земної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. У </a:t>
            </a:r>
            <a:r>
              <a:rPr lang="ru-RU" dirty="0" err="1"/>
              <a:t>ньому</a:t>
            </a:r>
            <a:r>
              <a:rPr lang="ru-RU" dirty="0"/>
              <a:t> </a:t>
            </a:r>
            <a:r>
              <a:rPr lang="ru-RU" dirty="0" err="1"/>
              <a:t>зосереджено</a:t>
            </a:r>
            <a:r>
              <a:rPr lang="ru-RU" dirty="0"/>
              <a:t> 1370 млн. км3 (96,5%) </a:t>
            </a:r>
            <a:r>
              <a:rPr lang="ru-RU" dirty="0" err="1"/>
              <a:t>усіх</a:t>
            </a:r>
            <a:r>
              <a:rPr lang="ru-RU" dirty="0"/>
              <a:t> вод </a:t>
            </a:r>
            <a:r>
              <a:rPr lang="ru-RU" dirty="0" err="1"/>
              <a:t>планети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За </a:t>
            </a:r>
            <a:r>
              <a:rPr lang="ru-RU" dirty="0" err="1"/>
              <a:t>співвідношенням</a:t>
            </a:r>
            <a:r>
              <a:rPr lang="ru-RU" dirty="0"/>
              <a:t> водного </a:t>
            </a:r>
            <a:r>
              <a:rPr lang="ru-RU" dirty="0" err="1"/>
              <a:t>басейну</a:t>
            </a:r>
            <a:r>
              <a:rPr lang="ru-RU" dirty="0"/>
              <a:t> й суходолу </a:t>
            </a:r>
            <a:r>
              <a:rPr lang="ru-RU" dirty="0" err="1"/>
              <a:t>розрізняють</a:t>
            </a:r>
            <a:r>
              <a:rPr lang="ru-RU" dirty="0"/>
              <a:t> </a:t>
            </a:r>
            <a:r>
              <a:rPr lang="ru-RU" dirty="0" err="1"/>
              <a:t>океанічну</a:t>
            </a:r>
            <a:r>
              <a:rPr lang="ru-RU" dirty="0"/>
              <a:t> </a:t>
            </a:r>
            <a:r>
              <a:rPr lang="ru-RU" dirty="0" err="1"/>
              <a:t>південну</a:t>
            </a:r>
            <a:r>
              <a:rPr lang="ru-RU" dirty="0"/>
              <a:t> </a:t>
            </a:r>
            <a:r>
              <a:rPr lang="ru-RU" dirty="0" err="1"/>
              <a:t>півкулю</a:t>
            </a:r>
            <a:r>
              <a:rPr lang="ru-RU" dirty="0"/>
              <a:t> (де океан </a:t>
            </a:r>
            <a:r>
              <a:rPr lang="ru-RU" dirty="0" err="1"/>
              <a:t>займає</a:t>
            </a:r>
            <a:r>
              <a:rPr lang="ru-RU" dirty="0"/>
              <a:t> 91 % </a:t>
            </a:r>
            <a:r>
              <a:rPr lang="ru-RU" dirty="0" err="1"/>
              <a:t>площі</a:t>
            </a:r>
            <a:r>
              <a:rPr lang="ru-RU" dirty="0"/>
              <a:t>) і </a:t>
            </a:r>
            <a:r>
              <a:rPr lang="ru-RU" dirty="0" err="1"/>
              <a:t>материкову</a:t>
            </a:r>
            <a:r>
              <a:rPr lang="ru-RU" dirty="0"/>
              <a:t> </a:t>
            </a:r>
            <a:r>
              <a:rPr lang="ru-RU" dirty="0" err="1"/>
              <a:t>північну</a:t>
            </a:r>
            <a:r>
              <a:rPr lang="ru-RU" dirty="0"/>
              <a:t> </a:t>
            </a:r>
            <a:r>
              <a:rPr lang="ru-RU" dirty="0" err="1"/>
              <a:t>півкулю</a:t>
            </a:r>
            <a:r>
              <a:rPr lang="ru-RU" dirty="0"/>
              <a:t> (де </a:t>
            </a:r>
            <a:r>
              <a:rPr lang="ru-RU" dirty="0" err="1"/>
              <a:t>площа</a:t>
            </a:r>
            <a:r>
              <a:rPr lang="ru-RU" dirty="0"/>
              <a:t> океану становить 53%)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1. Світовий океан</a:t>
            </a:r>
            <a:endParaRPr lang="ru-RU" dirty="0"/>
          </a:p>
        </p:txBody>
      </p:sp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2345" y="4653136"/>
            <a:ext cx="4478124" cy="2104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146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За </a:t>
            </a:r>
            <a:r>
              <a:rPr lang="ru-RU" dirty="0" err="1"/>
              <a:t>морфологічними</a:t>
            </a:r>
            <a:r>
              <a:rPr lang="ru-RU" dirty="0"/>
              <a:t> </a:t>
            </a:r>
            <a:r>
              <a:rPr lang="ru-RU" dirty="0" err="1"/>
              <a:t>особливостями</a:t>
            </a:r>
            <a:r>
              <a:rPr lang="ru-RU" dirty="0"/>
              <a:t> </a:t>
            </a:r>
            <a:r>
              <a:rPr lang="ru-RU" dirty="0" err="1"/>
              <a:t>твердої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 </a:t>
            </a:r>
            <a:r>
              <a:rPr lang="ru-RU" dirty="0" err="1"/>
              <a:t>Світовий</a:t>
            </a:r>
            <a:r>
              <a:rPr lang="ru-RU" dirty="0"/>
              <a:t> океан </a:t>
            </a:r>
            <a:r>
              <a:rPr lang="ru-RU" dirty="0" err="1"/>
              <a:t>умовно</a:t>
            </a:r>
            <a:r>
              <a:rPr lang="ru-RU" dirty="0"/>
              <a:t> </a:t>
            </a:r>
            <a:r>
              <a:rPr lang="ru-RU" dirty="0" err="1"/>
              <a:t>ділять</a:t>
            </a:r>
            <a:r>
              <a:rPr lang="ru-RU" dirty="0"/>
              <a:t> на </a:t>
            </a:r>
            <a:r>
              <a:rPr lang="ru-RU" dirty="0" err="1"/>
              <a:t>чотири</a:t>
            </a:r>
            <a:r>
              <a:rPr lang="ru-RU" dirty="0"/>
              <a:t>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океани</a:t>
            </a:r>
            <a:r>
              <a:rPr lang="ru-RU" dirty="0"/>
              <a:t>: Тихий, </a:t>
            </a:r>
            <a:r>
              <a:rPr lang="ru-RU" dirty="0" err="1"/>
              <a:t>Атлантичний</a:t>
            </a:r>
            <a:r>
              <a:rPr lang="ru-RU" dirty="0"/>
              <a:t>, </a:t>
            </a:r>
            <a:r>
              <a:rPr lang="ru-RU" dirty="0" err="1"/>
              <a:t>Індійський</a:t>
            </a:r>
            <a:r>
              <a:rPr lang="ru-RU" dirty="0"/>
              <a:t> і </a:t>
            </a:r>
            <a:r>
              <a:rPr lang="ru-RU" dirty="0" err="1"/>
              <a:t>Північний</a:t>
            </a:r>
            <a:r>
              <a:rPr lang="ru-RU" dirty="0"/>
              <a:t> </a:t>
            </a:r>
            <a:r>
              <a:rPr lang="ru-RU" dirty="0" err="1"/>
              <a:t>Льодовитий</a:t>
            </a:r>
            <a:r>
              <a:rPr lang="ru-RU" dirty="0"/>
              <a:t>. </a:t>
            </a:r>
            <a:r>
              <a:rPr lang="ru-RU" dirty="0" err="1"/>
              <a:t>Виділяють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Південний</a:t>
            </a:r>
            <a:r>
              <a:rPr lang="ru-RU" dirty="0"/>
              <a:t> океан,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включає</a:t>
            </a:r>
            <a:r>
              <a:rPr lang="ru-RU" dirty="0"/>
              <a:t> </a:t>
            </a:r>
            <a:r>
              <a:rPr lang="ru-RU" dirty="0" err="1"/>
              <a:t>південну</a:t>
            </a:r>
            <a:r>
              <a:rPr lang="ru-RU" dirty="0"/>
              <a:t> </a:t>
            </a:r>
            <a:r>
              <a:rPr lang="ru-RU" dirty="0" err="1"/>
              <a:t>частину</a:t>
            </a:r>
            <a:r>
              <a:rPr lang="ru-RU" dirty="0"/>
              <a:t> </a:t>
            </a:r>
            <a:r>
              <a:rPr lang="ru-RU" dirty="0" err="1"/>
              <a:t>Світового</a:t>
            </a:r>
            <a:r>
              <a:rPr lang="ru-RU" dirty="0"/>
              <a:t> океану, </a:t>
            </a:r>
            <a:r>
              <a:rPr lang="ru-RU" dirty="0" err="1"/>
              <a:t>прилеглу</a:t>
            </a:r>
            <a:r>
              <a:rPr lang="ru-RU" dirty="0"/>
              <a:t> до </a:t>
            </a:r>
            <a:r>
              <a:rPr lang="ru-RU" dirty="0" err="1"/>
              <a:t>Антарктиди</a:t>
            </a:r>
            <a:r>
              <a:rPr lang="ru-RU" dirty="0"/>
              <a:t>. </a:t>
            </a:r>
          </a:p>
        </p:txBody>
      </p:sp>
      <p:pic>
        <p:nvPicPr>
          <p:cNvPr id="5" name="Picture 2" descr="ÐÐ°ÑÑÐ¸Ð½ÐºÐ¸ Ð¿Ð¾ Ð·Ð°Ð¿ÑÐ¾ÑÑ ÑÐ²ÑÑÐ¾Ð²Ð¸Ð¹ Ð¾ÐºÐµÐ°Ð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645024"/>
            <a:ext cx="3333750" cy="3189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560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err="1"/>
              <a:t>являє</a:t>
            </a:r>
            <a:r>
              <a:rPr lang="ru-RU" dirty="0"/>
              <a:t> собою </a:t>
            </a:r>
            <a:r>
              <a:rPr lang="ru-RU" dirty="0" err="1"/>
              <a:t>величезний</a:t>
            </a:r>
            <a:r>
              <a:rPr lang="ru-RU" dirty="0"/>
              <a:t> </a:t>
            </a:r>
            <a:r>
              <a:rPr lang="ru-RU" dirty="0" err="1"/>
              <a:t>акумулятор</a:t>
            </a:r>
            <a:r>
              <a:rPr lang="ru-RU" dirty="0"/>
              <a:t> </a:t>
            </a:r>
            <a:r>
              <a:rPr lang="ru-RU" dirty="0" err="1"/>
              <a:t>сонячного</a:t>
            </a:r>
            <a:r>
              <a:rPr lang="ru-RU" dirty="0"/>
              <a:t> тепла і </a:t>
            </a:r>
            <a:r>
              <a:rPr lang="ru-RU" dirty="0" err="1" smtClean="0"/>
              <a:t>вологи</a:t>
            </a:r>
            <a:endParaRPr lang="ru-R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err="1"/>
              <a:t>найбагатше</a:t>
            </a:r>
            <a:r>
              <a:rPr lang="ru-RU" dirty="0"/>
              <a:t> </a:t>
            </a:r>
            <a:r>
              <a:rPr lang="ru-RU" dirty="0" err="1"/>
              <a:t>джерело</a:t>
            </a:r>
            <a:r>
              <a:rPr lang="ru-RU" dirty="0"/>
              <a:t> </a:t>
            </a:r>
            <a:r>
              <a:rPr lang="ru-RU" dirty="0" err="1"/>
              <a:t>продуктів</a:t>
            </a:r>
            <a:r>
              <a:rPr lang="ru-RU" dirty="0"/>
              <a:t> </a:t>
            </a:r>
            <a:r>
              <a:rPr lang="ru-RU" dirty="0" err="1"/>
              <a:t>харчування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містять</a:t>
            </a:r>
            <a:r>
              <a:rPr lang="ru-RU" dirty="0"/>
              <a:t> </a:t>
            </a:r>
            <a:r>
              <a:rPr lang="ru-RU" dirty="0" err="1"/>
              <a:t>білкові</a:t>
            </a:r>
            <a:r>
              <a:rPr lang="ru-RU" dirty="0"/>
              <a:t> </a:t>
            </a:r>
            <a:r>
              <a:rPr lang="ru-RU" dirty="0" err="1" smtClean="0"/>
              <a:t>речовини</a:t>
            </a:r>
            <a:endParaRPr lang="ru-R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служить </a:t>
            </a:r>
            <a:r>
              <a:rPr lang="ru-RU" dirty="0" err="1"/>
              <a:t>джерелом</a:t>
            </a:r>
            <a:r>
              <a:rPr lang="ru-RU" dirty="0"/>
              <a:t> </a:t>
            </a:r>
            <a:r>
              <a:rPr lang="ru-RU" dirty="0" err="1"/>
              <a:t>енергетичних</a:t>
            </a:r>
            <a:r>
              <a:rPr lang="ru-RU" dirty="0"/>
              <a:t>, </a:t>
            </a:r>
            <a:r>
              <a:rPr lang="ru-RU" dirty="0" err="1"/>
              <a:t>хімічних</a:t>
            </a:r>
            <a:r>
              <a:rPr lang="ru-RU" dirty="0"/>
              <a:t> і </a:t>
            </a:r>
            <a:r>
              <a:rPr lang="ru-RU" dirty="0" err="1"/>
              <a:t>мінеральних</a:t>
            </a:r>
            <a:r>
              <a:rPr lang="ru-RU" dirty="0"/>
              <a:t> </a:t>
            </a:r>
            <a:r>
              <a:rPr lang="ru-RU" dirty="0" err="1" smtClean="0"/>
              <a:t>ресурсів</a:t>
            </a:r>
            <a:endParaRPr lang="ru-R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err="1"/>
              <a:t>Світовий</a:t>
            </a:r>
            <a:r>
              <a:rPr lang="ru-RU" dirty="0"/>
              <a:t> океан </a:t>
            </a:r>
            <a:r>
              <a:rPr lang="ru-RU" dirty="0" err="1"/>
              <a:t>знаходиться</a:t>
            </a:r>
            <a:r>
              <a:rPr lang="ru-RU" dirty="0"/>
              <a:t> в </a:t>
            </a:r>
            <a:r>
              <a:rPr lang="ru-RU" dirty="0" err="1"/>
              <a:t>безперервній</a:t>
            </a:r>
            <a:r>
              <a:rPr lang="ru-RU" dirty="0"/>
              <a:t> </a:t>
            </a:r>
            <a:r>
              <a:rPr lang="ru-RU" dirty="0" err="1" smtClean="0"/>
              <a:t>взаємодії</a:t>
            </a:r>
            <a:r>
              <a:rPr lang="ru-RU" dirty="0" smtClean="0"/>
              <a:t> </a:t>
            </a:r>
            <a:r>
              <a:rPr lang="ru-RU" dirty="0"/>
              <a:t>з атмосферою і земною </a:t>
            </a:r>
            <a:r>
              <a:rPr lang="ru-RU" dirty="0" err="1"/>
              <a:t>корою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Світовий</a:t>
            </a:r>
            <a:r>
              <a:rPr lang="ru-RU" dirty="0"/>
              <a:t> океан </a:t>
            </a:r>
            <a:r>
              <a:rPr lang="ru-RU" dirty="0" err="1"/>
              <a:t>створює</a:t>
            </a:r>
            <a:r>
              <a:rPr lang="ru-RU" dirty="0"/>
              <a:t> </a:t>
            </a:r>
            <a:r>
              <a:rPr lang="ru-RU" dirty="0" err="1"/>
              <a:t>сприятливі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для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3074" name="Picture 2" descr="ÐÐ°ÑÑÐ¸Ð½ÐºÐ¸ Ð¿Ð¾ Ð·Ð°Ð¿ÑÐ¾ÑÑ ÑÐ²ÑÑÐ¾Ð²Ð¸Ð¹ Ð¾ÐºÐµÐ°Ð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65104"/>
            <a:ext cx="4054287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3805315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845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err="1"/>
              <a:t>Середньорічна</a:t>
            </a:r>
            <a:r>
              <a:rPr lang="ru-RU" dirty="0"/>
              <a:t> температура </a:t>
            </a:r>
            <a:r>
              <a:rPr lang="ru-RU" dirty="0" err="1"/>
              <a:t>поверхневих</a:t>
            </a:r>
            <a:r>
              <a:rPr lang="ru-RU" dirty="0"/>
              <a:t> </a:t>
            </a:r>
            <a:r>
              <a:rPr lang="ru-RU" dirty="0" err="1"/>
              <a:t>океанічних</a:t>
            </a:r>
            <a:r>
              <a:rPr lang="ru-RU" dirty="0"/>
              <a:t> вод становить +17,50С, </a:t>
            </a:r>
            <a:r>
              <a:rPr lang="ru-RU" dirty="0" err="1"/>
              <a:t>змінюючись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-1,5-2 0С у </a:t>
            </a:r>
            <a:r>
              <a:rPr lang="ru-RU" dirty="0" err="1"/>
              <a:t>полярних</a:t>
            </a:r>
            <a:r>
              <a:rPr lang="ru-RU" dirty="0"/>
              <a:t> широтах і до +350С - у </a:t>
            </a:r>
            <a:r>
              <a:rPr lang="ru-RU" dirty="0" err="1"/>
              <a:t>тропічних</a:t>
            </a:r>
            <a:r>
              <a:rPr lang="ru-RU" dirty="0"/>
              <a:t>. На </a:t>
            </a:r>
            <a:r>
              <a:rPr lang="ru-RU" dirty="0" err="1"/>
              <a:t>глибинах</a:t>
            </a:r>
            <a:r>
              <a:rPr lang="ru-RU" dirty="0"/>
              <a:t> </a:t>
            </a:r>
            <a:r>
              <a:rPr lang="ru-RU" dirty="0" err="1"/>
              <a:t>розподіл</a:t>
            </a:r>
            <a:r>
              <a:rPr lang="ru-RU" dirty="0"/>
              <a:t> </a:t>
            </a:r>
            <a:r>
              <a:rPr lang="ru-RU" dirty="0" err="1"/>
              <a:t>температури</a:t>
            </a:r>
            <a:r>
              <a:rPr lang="ru-RU" dirty="0"/>
              <a:t> </a:t>
            </a:r>
            <a:r>
              <a:rPr lang="ru-RU" dirty="0" err="1"/>
              <a:t>визначається</a:t>
            </a:r>
            <a:r>
              <a:rPr lang="ru-RU" dirty="0"/>
              <a:t> </a:t>
            </a:r>
            <a:r>
              <a:rPr lang="ru-RU" dirty="0" err="1"/>
              <a:t>процесами</a:t>
            </a:r>
            <a:r>
              <a:rPr lang="ru-RU" dirty="0"/>
              <a:t> </a:t>
            </a:r>
            <a:r>
              <a:rPr lang="ru-RU" dirty="0" err="1"/>
              <a:t>горизонтальної</a:t>
            </a:r>
            <a:r>
              <a:rPr lang="ru-RU" dirty="0"/>
              <a:t> та </a:t>
            </a:r>
            <a:r>
              <a:rPr lang="ru-RU" dirty="0" err="1"/>
              <a:t>вертикальної</a:t>
            </a:r>
            <a:r>
              <a:rPr lang="ru-RU" dirty="0"/>
              <a:t> </a:t>
            </a:r>
            <a:r>
              <a:rPr lang="ru-RU" dirty="0" err="1"/>
              <a:t>циркуляції</a:t>
            </a:r>
            <a:r>
              <a:rPr lang="ru-RU" dirty="0"/>
              <a:t> </a:t>
            </a:r>
            <a:r>
              <a:rPr lang="ru-RU" dirty="0" err="1"/>
              <a:t>морських</a:t>
            </a:r>
            <a:r>
              <a:rPr lang="ru-RU" dirty="0"/>
              <a:t> вод,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підвищити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понизити</a:t>
            </a:r>
            <a:r>
              <a:rPr lang="ru-RU" dirty="0"/>
              <a:t> температуру </a:t>
            </a:r>
            <a:r>
              <a:rPr lang="ru-RU" dirty="0" err="1"/>
              <a:t>басейну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ru-RU" dirty="0" err="1"/>
              <a:t>Постійна</a:t>
            </a:r>
            <a:r>
              <a:rPr lang="ru-RU" dirty="0"/>
              <a:t> </a:t>
            </a:r>
            <a:r>
              <a:rPr lang="ru-RU" dirty="0" err="1"/>
              <a:t>інтенсивна</a:t>
            </a:r>
            <a:r>
              <a:rPr lang="ru-RU" dirty="0"/>
              <a:t> </a:t>
            </a:r>
            <a:r>
              <a:rPr lang="ru-RU" dirty="0" err="1"/>
              <a:t>циркуляція</a:t>
            </a:r>
            <a:r>
              <a:rPr lang="ru-RU" dirty="0"/>
              <a:t> вод </a:t>
            </a:r>
            <a:r>
              <a:rPr lang="ru-RU" dirty="0" err="1"/>
              <a:t>забезпечує</a:t>
            </a:r>
            <a:r>
              <a:rPr lang="ru-RU" dirty="0"/>
              <a:t> </a:t>
            </a:r>
            <a:r>
              <a:rPr lang="ru-RU" dirty="0" err="1"/>
              <a:t>нормальний</a:t>
            </a:r>
            <a:r>
              <a:rPr lang="ru-RU" dirty="0"/>
              <a:t> </a:t>
            </a:r>
            <a:r>
              <a:rPr lang="ru-RU" dirty="0" err="1"/>
              <a:t>газовий</a:t>
            </a:r>
            <a:r>
              <a:rPr lang="ru-RU" dirty="0"/>
              <a:t> режим </a:t>
            </a:r>
            <a:r>
              <a:rPr lang="ru-RU" dirty="0" err="1"/>
              <a:t>Світового</a:t>
            </a:r>
            <a:r>
              <a:rPr lang="ru-RU" dirty="0"/>
              <a:t> океану. При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порушенні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різке</a:t>
            </a:r>
            <a:r>
              <a:rPr lang="ru-RU" dirty="0"/>
              <a:t> </a:t>
            </a:r>
            <a:r>
              <a:rPr lang="ru-RU" dirty="0" err="1"/>
              <a:t>зменшення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розчиненого</a:t>
            </a:r>
            <a:r>
              <a:rPr lang="ru-RU" dirty="0"/>
              <a:t> </a:t>
            </a:r>
            <a:r>
              <a:rPr lang="ru-RU" dirty="0" err="1"/>
              <a:t>кисню</a:t>
            </a:r>
            <a:r>
              <a:rPr lang="ru-RU" dirty="0"/>
              <a:t> в </a:t>
            </a:r>
            <a:r>
              <a:rPr lang="ru-RU" dirty="0" err="1"/>
              <a:t>нижніх</a:t>
            </a:r>
            <a:r>
              <a:rPr lang="ru-RU" dirty="0"/>
              <a:t> горизонтах </a:t>
            </a:r>
            <a:r>
              <a:rPr lang="ru-RU" dirty="0" err="1"/>
              <a:t>водних</a:t>
            </a:r>
            <a:r>
              <a:rPr lang="ru-RU" dirty="0"/>
              <a:t> </a:t>
            </a:r>
            <a:r>
              <a:rPr lang="ru-RU" dirty="0" err="1"/>
              <a:t>басейнів</a:t>
            </a:r>
            <a:r>
              <a:rPr lang="ru-RU" dirty="0"/>
              <a:t> та </a:t>
            </a:r>
            <a:r>
              <a:rPr lang="ru-RU" dirty="0" err="1"/>
              <a:t>утворюються</a:t>
            </a:r>
            <a:r>
              <a:rPr lang="ru-RU" dirty="0"/>
              <a:t> </a:t>
            </a:r>
            <a:r>
              <a:rPr lang="ru-RU" dirty="0" err="1"/>
              <a:t>сірководневі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.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є у </a:t>
            </a:r>
            <a:r>
              <a:rPr lang="ru-RU" dirty="0" err="1"/>
              <a:t>Чорному</a:t>
            </a:r>
            <a:r>
              <a:rPr lang="ru-RU" dirty="0"/>
              <a:t> та </a:t>
            </a:r>
            <a:r>
              <a:rPr lang="ru-RU" dirty="0" err="1"/>
              <a:t>Балтійському</a:t>
            </a:r>
            <a:r>
              <a:rPr lang="ru-RU" dirty="0"/>
              <a:t> морях.</a:t>
            </a:r>
          </a:p>
        </p:txBody>
      </p:sp>
    </p:spTree>
    <p:extLst>
      <p:ext uri="{BB962C8B-B14F-4D97-AF65-F5344CB8AC3E}">
        <p14:creationId xmlns:p14="http://schemas.microsoft.com/office/powerpoint/2010/main" xmlns="" val="3353656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b="1" i="1" dirty="0" err="1"/>
              <a:t>Течія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горизонтальне</a:t>
            </a:r>
            <a:r>
              <a:rPr lang="ru-RU" dirty="0"/>
              <a:t> </a:t>
            </a:r>
            <a:r>
              <a:rPr lang="ru-RU" dirty="0" err="1"/>
              <a:t>переміщення</a:t>
            </a:r>
            <a:r>
              <a:rPr lang="ru-RU" dirty="0"/>
              <a:t> </a:t>
            </a:r>
            <a:r>
              <a:rPr lang="ru-RU" dirty="0" err="1"/>
              <a:t>водних</a:t>
            </a:r>
            <a:r>
              <a:rPr lang="ru-RU" dirty="0"/>
              <a:t> </a:t>
            </a:r>
            <a:r>
              <a:rPr lang="ru-RU" dirty="0" err="1"/>
              <a:t>мас</a:t>
            </a:r>
            <a:r>
              <a:rPr lang="ru-RU" dirty="0"/>
              <a:t> в океанах і морях. </a:t>
            </a:r>
            <a:r>
              <a:rPr lang="ru-RU" dirty="0" err="1"/>
              <a:t>Характеризуються</a:t>
            </a:r>
            <a:r>
              <a:rPr lang="ru-RU" dirty="0"/>
              <a:t> вони </a:t>
            </a:r>
            <a:r>
              <a:rPr lang="ru-RU" dirty="0" err="1"/>
              <a:t>певним</a:t>
            </a:r>
            <a:r>
              <a:rPr lang="ru-RU" dirty="0"/>
              <a:t> </a:t>
            </a:r>
            <a:r>
              <a:rPr lang="ru-RU" dirty="0" err="1"/>
              <a:t>напрямом</a:t>
            </a:r>
            <a:r>
              <a:rPr lang="ru-RU" dirty="0"/>
              <a:t> </a:t>
            </a:r>
            <a:r>
              <a:rPr lang="ru-RU" dirty="0" err="1"/>
              <a:t>розповсюдження</a:t>
            </a:r>
            <a:r>
              <a:rPr lang="ru-RU" dirty="0"/>
              <a:t>, </a:t>
            </a:r>
            <a:r>
              <a:rPr lang="ru-RU" dirty="0" err="1"/>
              <a:t>швидкістю</a:t>
            </a:r>
            <a:r>
              <a:rPr lang="ru-RU" dirty="0"/>
              <a:t> й </a:t>
            </a:r>
            <a:r>
              <a:rPr lang="ru-RU" dirty="0" err="1"/>
              <a:t>сталістю</a:t>
            </a:r>
            <a:r>
              <a:rPr lang="ru-RU" dirty="0"/>
              <a:t> у </a:t>
            </a:r>
            <a:r>
              <a:rPr lang="ru-RU" dirty="0" err="1"/>
              <a:t>часі</a:t>
            </a:r>
            <a:r>
              <a:rPr lang="ru-RU" dirty="0" smtClean="0"/>
              <a:t>.</a:t>
            </a:r>
          </a:p>
          <a:p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морських</a:t>
            </a:r>
            <a:r>
              <a:rPr lang="ru-RU" dirty="0"/>
              <a:t> </a:t>
            </a:r>
            <a:r>
              <a:rPr lang="ru-RU" dirty="0" err="1"/>
              <a:t>течій</a:t>
            </a:r>
            <a:r>
              <a:rPr lang="ru-RU" dirty="0"/>
              <a:t> </a:t>
            </a:r>
            <a:r>
              <a:rPr lang="ru-RU" dirty="0" err="1"/>
              <a:t>існують</a:t>
            </a:r>
            <a:r>
              <a:rPr lang="ru-RU" dirty="0"/>
              <a:t> </a:t>
            </a:r>
            <a:r>
              <a:rPr lang="ru-RU" dirty="0" err="1"/>
              <a:t>морські</a:t>
            </a:r>
            <a:r>
              <a:rPr lang="ru-RU" dirty="0"/>
              <a:t> </a:t>
            </a:r>
            <a:r>
              <a:rPr lang="ru-RU" dirty="0" err="1"/>
              <a:t>протитечії</a:t>
            </a:r>
            <a:r>
              <a:rPr lang="ru-RU" dirty="0"/>
              <a:t>. Вони </a:t>
            </a:r>
            <a:r>
              <a:rPr lang="ru-RU" dirty="0" err="1"/>
              <a:t>спрямовані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переважаючих</a:t>
            </a:r>
            <a:r>
              <a:rPr lang="ru-RU" dirty="0"/>
              <a:t> у </a:t>
            </a:r>
            <a:r>
              <a:rPr lang="ru-RU" dirty="0" err="1"/>
              <a:t>даному</a:t>
            </a:r>
            <a:r>
              <a:rPr lang="ru-RU" dirty="0"/>
              <a:t> </a:t>
            </a:r>
            <a:r>
              <a:rPr lang="ru-RU" dirty="0" err="1"/>
              <a:t>районі</a:t>
            </a:r>
            <a:r>
              <a:rPr lang="ru-RU" dirty="0"/>
              <a:t> </a:t>
            </a:r>
            <a:r>
              <a:rPr lang="ru-RU" dirty="0" err="1"/>
              <a:t>морських</a:t>
            </a:r>
            <a:r>
              <a:rPr lang="ru-RU" dirty="0"/>
              <a:t> </a:t>
            </a:r>
            <a:r>
              <a:rPr lang="ru-RU" dirty="0" err="1"/>
              <a:t>течій</a:t>
            </a:r>
            <a:r>
              <a:rPr lang="ru-RU" dirty="0"/>
              <a:t>, як правило, </a:t>
            </a:r>
            <a:r>
              <a:rPr lang="ru-RU" dirty="0" err="1"/>
              <a:t>поверхневих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/>
              <a:t>Морські</a:t>
            </a:r>
            <a:r>
              <a:rPr lang="ru-RU" dirty="0"/>
              <a:t> </a:t>
            </a:r>
            <a:r>
              <a:rPr lang="ru-RU" dirty="0" err="1"/>
              <a:t>течії</a:t>
            </a:r>
            <a:r>
              <a:rPr lang="ru-RU" dirty="0"/>
              <a:t> й </a:t>
            </a:r>
            <a:r>
              <a:rPr lang="ru-RU" dirty="0" err="1"/>
              <a:t>протитечії</a:t>
            </a:r>
            <a:r>
              <a:rPr lang="ru-RU" dirty="0"/>
              <a:t> </a:t>
            </a:r>
            <a:r>
              <a:rPr lang="ru-RU" dirty="0" err="1"/>
              <a:t>утворюють</a:t>
            </a:r>
            <a:r>
              <a:rPr lang="ru-RU" dirty="0"/>
              <a:t> у </a:t>
            </a:r>
            <a:r>
              <a:rPr lang="ru-RU" dirty="0" err="1"/>
              <a:t>Світовому</a:t>
            </a:r>
            <a:r>
              <a:rPr lang="ru-RU" dirty="0"/>
              <a:t> </a:t>
            </a:r>
            <a:r>
              <a:rPr lang="ru-RU" dirty="0" err="1"/>
              <a:t>океані</a:t>
            </a:r>
            <a:r>
              <a:rPr lang="ru-RU" dirty="0"/>
              <a:t> </a:t>
            </a:r>
            <a:r>
              <a:rPr lang="ru-RU" dirty="0" err="1"/>
              <a:t>замкнуті</a:t>
            </a:r>
            <a:r>
              <a:rPr lang="ru-RU" dirty="0"/>
              <a:t> </a:t>
            </a:r>
            <a:r>
              <a:rPr lang="ru-RU" dirty="0" err="1"/>
              <a:t>кругообіги</a:t>
            </a:r>
            <a:r>
              <a:rPr lang="ru-RU" dirty="0"/>
              <a:t>, </a:t>
            </a:r>
            <a:r>
              <a:rPr lang="ru-RU" dirty="0" err="1"/>
              <a:t>сприяючи</a:t>
            </a:r>
            <a:r>
              <a:rPr lang="ru-RU" dirty="0"/>
              <a:t> </a:t>
            </a:r>
            <a:r>
              <a:rPr lang="ru-RU" dirty="0" err="1"/>
              <a:t>обміну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в </a:t>
            </a:r>
            <a:r>
              <a:rPr lang="ru-RU" dirty="0" err="1"/>
              <a:t>системі</a:t>
            </a:r>
            <a:r>
              <a:rPr lang="ru-RU" dirty="0"/>
              <a:t> “океан-атмосфера-материк”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4328" y="4759486"/>
            <a:ext cx="4179672" cy="2098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74524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err="1"/>
              <a:t>Морські</a:t>
            </a:r>
            <a:r>
              <a:rPr lang="ru-RU" dirty="0"/>
              <a:t> </a:t>
            </a:r>
            <a:r>
              <a:rPr lang="ru-RU" dirty="0" err="1"/>
              <a:t>хвилі</a:t>
            </a:r>
            <a:r>
              <a:rPr lang="ru-RU" dirty="0"/>
              <a:t> </a:t>
            </a:r>
            <a:r>
              <a:rPr lang="ru-RU" dirty="0" err="1"/>
              <a:t>являють</a:t>
            </a:r>
            <a:r>
              <a:rPr lang="ru-RU" dirty="0"/>
              <a:t> собою </a:t>
            </a:r>
            <a:r>
              <a:rPr lang="ru-RU" dirty="0" err="1"/>
              <a:t>коливні</a:t>
            </a:r>
            <a:r>
              <a:rPr lang="ru-RU" dirty="0"/>
              <a:t> </a:t>
            </a:r>
            <a:r>
              <a:rPr lang="ru-RU" dirty="0" err="1"/>
              <a:t>рухи</a:t>
            </a:r>
            <a:r>
              <a:rPr lang="ru-RU" dirty="0"/>
              <a:t> води у морях та океанах. Вони </a:t>
            </a:r>
            <a:r>
              <a:rPr lang="ru-RU" dirty="0" err="1"/>
              <a:t>виникають</a:t>
            </a:r>
            <a:r>
              <a:rPr lang="ru-RU" dirty="0"/>
              <a:t>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 </a:t>
            </a:r>
            <a:r>
              <a:rPr lang="ru-RU" dirty="0" err="1"/>
              <a:t>вітру</a:t>
            </a:r>
            <a:r>
              <a:rPr lang="ru-RU" dirty="0"/>
              <a:t>, </a:t>
            </a:r>
            <a:r>
              <a:rPr lang="ru-RU" dirty="0" err="1"/>
              <a:t>змін</a:t>
            </a:r>
            <a:r>
              <a:rPr lang="ru-RU" dirty="0"/>
              <a:t> атмосферного </a:t>
            </a:r>
            <a:r>
              <a:rPr lang="ru-RU" dirty="0" err="1"/>
              <a:t>тиску</a:t>
            </a:r>
            <a:r>
              <a:rPr lang="ru-RU" dirty="0"/>
              <a:t>, </a:t>
            </a:r>
            <a:r>
              <a:rPr lang="ru-RU" dirty="0" err="1"/>
              <a:t>підводних</a:t>
            </a:r>
            <a:r>
              <a:rPr lang="ru-RU" dirty="0"/>
              <a:t> </a:t>
            </a:r>
            <a:r>
              <a:rPr lang="ru-RU" dirty="0" err="1"/>
              <a:t>землетрусів</a:t>
            </a:r>
            <a:r>
              <a:rPr lang="ru-RU" dirty="0"/>
              <a:t>, </a:t>
            </a:r>
            <a:r>
              <a:rPr lang="ru-RU" dirty="0" err="1"/>
              <a:t>припливотворних</a:t>
            </a:r>
            <a:r>
              <a:rPr lang="ru-RU" dirty="0"/>
              <a:t> сил </a:t>
            </a:r>
            <a:r>
              <a:rPr lang="ru-RU" dirty="0" err="1"/>
              <a:t>Сонця</a:t>
            </a:r>
            <a:r>
              <a:rPr lang="ru-RU" dirty="0"/>
              <a:t> і </a:t>
            </a:r>
            <a:r>
              <a:rPr lang="ru-RU" dirty="0" err="1"/>
              <a:t>Місяця</a:t>
            </a:r>
            <a:r>
              <a:rPr lang="ru-RU" dirty="0"/>
              <a:t>, </a:t>
            </a:r>
            <a:r>
              <a:rPr lang="ru-RU" dirty="0" err="1"/>
              <a:t>нерівностей</a:t>
            </a:r>
            <a:r>
              <a:rPr lang="ru-RU" dirty="0"/>
              <a:t> дна та при </a:t>
            </a:r>
            <a:r>
              <a:rPr lang="ru-RU" dirty="0" err="1"/>
              <a:t>переміщенні</a:t>
            </a:r>
            <a:r>
              <a:rPr lang="ru-RU" dirty="0"/>
              <a:t> </a:t>
            </a:r>
            <a:r>
              <a:rPr lang="en-US" dirty="0"/>
              <a:t>cy</a:t>
            </a:r>
            <a:r>
              <a:rPr lang="ru-RU" dirty="0"/>
              <a:t>д</a:t>
            </a:r>
            <a:r>
              <a:rPr lang="en-US" dirty="0"/>
              <a:t>e</a:t>
            </a:r>
            <a:r>
              <a:rPr lang="ru-RU" dirty="0"/>
              <a:t>н. </a:t>
            </a:r>
            <a:r>
              <a:rPr lang="en-US" dirty="0"/>
              <a:t>M</a:t>
            </a:r>
            <a:r>
              <a:rPr lang="ru-RU" dirty="0" err="1"/>
              <a:t>орські</a:t>
            </a:r>
            <a:r>
              <a:rPr lang="ru-RU" dirty="0"/>
              <a:t> та </a:t>
            </a:r>
            <a:r>
              <a:rPr lang="ru-RU" dirty="0" err="1"/>
              <a:t>океанічні</a:t>
            </a:r>
            <a:r>
              <a:rPr lang="ru-RU" dirty="0"/>
              <a:t> </a:t>
            </a:r>
            <a:r>
              <a:rPr lang="ru-RU" dirty="0" err="1"/>
              <a:t>хвилі</a:t>
            </a:r>
            <a:r>
              <a:rPr lang="ru-RU" dirty="0"/>
              <a:t> </a:t>
            </a:r>
            <a:r>
              <a:rPr lang="ru-RU" dirty="0" err="1"/>
              <a:t>досягають</a:t>
            </a:r>
            <a:r>
              <a:rPr lang="ru-RU" dirty="0"/>
              <a:t> </a:t>
            </a:r>
            <a:r>
              <a:rPr lang="ru-RU" dirty="0" err="1"/>
              <a:t>великої</a:t>
            </a:r>
            <a:r>
              <a:rPr lang="ru-RU" dirty="0"/>
              <a:t> </a:t>
            </a:r>
            <a:r>
              <a:rPr lang="ru-RU" dirty="0" err="1"/>
              <a:t>висоти</a:t>
            </a:r>
            <a:r>
              <a:rPr lang="ru-RU" dirty="0"/>
              <a:t> і часто </a:t>
            </a:r>
            <a:r>
              <a:rPr lang="ru-RU" dirty="0" err="1"/>
              <a:t>набирають</a:t>
            </a:r>
            <a:r>
              <a:rPr lang="ru-RU" dirty="0"/>
              <a:t> </a:t>
            </a:r>
            <a:r>
              <a:rPr lang="ru-RU" dirty="0" err="1"/>
              <a:t>значну</a:t>
            </a:r>
            <a:r>
              <a:rPr lang="ru-RU" dirty="0"/>
              <a:t> </a:t>
            </a:r>
            <a:r>
              <a:rPr lang="ru-RU" dirty="0" err="1"/>
              <a:t>швидкість</a:t>
            </a:r>
            <a:r>
              <a:rPr lang="ru-RU" dirty="0"/>
              <a:t>. У </a:t>
            </a:r>
            <a:r>
              <a:rPr lang="ru-RU" dirty="0" err="1"/>
              <a:t>відкритому</a:t>
            </a:r>
            <a:r>
              <a:rPr lang="ru-RU" dirty="0"/>
              <a:t> </a:t>
            </a:r>
            <a:r>
              <a:rPr lang="ru-RU" dirty="0" err="1"/>
              <a:t>океані</a:t>
            </a:r>
            <a:r>
              <a:rPr lang="ru-RU" dirty="0"/>
              <a:t> нормальна </a:t>
            </a:r>
            <a:r>
              <a:rPr lang="ru-RU" dirty="0" err="1"/>
              <a:t>висота</a:t>
            </a:r>
            <a:r>
              <a:rPr lang="ru-RU" dirty="0"/>
              <a:t> </a:t>
            </a:r>
            <a:r>
              <a:rPr lang="ru-RU" dirty="0" err="1"/>
              <a:t>хвилі</a:t>
            </a:r>
            <a:r>
              <a:rPr lang="ru-RU" dirty="0"/>
              <a:t> </a:t>
            </a:r>
            <a:r>
              <a:rPr lang="ru-RU" dirty="0" err="1"/>
              <a:t>сягає</a:t>
            </a:r>
            <a:r>
              <a:rPr lang="ru-RU" dirty="0"/>
              <a:t> 1,5-4,5 м, </a:t>
            </a:r>
            <a:r>
              <a:rPr lang="ru-RU" dirty="0" err="1"/>
              <a:t>збільшуючись</a:t>
            </a:r>
            <a:r>
              <a:rPr lang="ru-RU" dirty="0"/>
              <a:t> при </a:t>
            </a:r>
            <a:r>
              <a:rPr lang="ru-RU" dirty="0" err="1"/>
              <a:t>сильних</a:t>
            </a:r>
            <a:r>
              <a:rPr lang="ru-RU" dirty="0"/>
              <a:t> штормах до 15-30 м. </a:t>
            </a:r>
            <a:r>
              <a:rPr lang="ru-RU" dirty="0" err="1"/>
              <a:t>Максимальну</a:t>
            </a:r>
            <a:r>
              <a:rPr lang="ru-RU" dirty="0"/>
              <a:t> </a:t>
            </a:r>
            <a:r>
              <a:rPr lang="ru-RU" dirty="0" err="1" smtClean="0"/>
              <a:t>висоту</a:t>
            </a:r>
            <a:r>
              <a:rPr lang="ru-RU" dirty="0" smtClean="0"/>
              <a:t> </a:t>
            </a:r>
            <a:r>
              <a:rPr lang="ru-RU" dirty="0" err="1"/>
              <a:t>хвилі</a:t>
            </a:r>
            <a:r>
              <a:rPr lang="ru-RU" dirty="0"/>
              <a:t> до 37 </a:t>
            </a:r>
            <a:r>
              <a:rPr lang="ru-RU" dirty="0" smtClean="0"/>
              <a:t>м </a:t>
            </a:r>
            <a:r>
              <a:rPr lang="ru-RU" dirty="0" err="1" smtClean="0"/>
              <a:t>зафіксовано</a:t>
            </a:r>
            <a:r>
              <a:rPr lang="ru-RU" dirty="0" smtClean="0"/>
              <a:t> </a:t>
            </a:r>
            <a:r>
              <a:rPr lang="ru-RU" dirty="0"/>
              <a:t>у Тихому </a:t>
            </a:r>
            <a:r>
              <a:rPr lang="ru-RU" dirty="0" err="1"/>
              <a:t>океані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3564" y="4509120"/>
            <a:ext cx="3470172" cy="2313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795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err="1"/>
              <a:t>Потужні</a:t>
            </a:r>
            <a:r>
              <a:rPr lang="ru-RU" dirty="0"/>
              <a:t> </a:t>
            </a:r>
            <a:r>
              <a:rPr lang="ru-RU" dirty="0" err="1"/>
              <a:t>морські</a:t>
            </a:r>
            <a:r>
              <a:rPr lang="ru-RU" dirty="0"/>
              <a:t> </a:t>
            </a:r>
            <a:r>
              <a:rPr lang="ru-RU" dirty="0" err="1"/>
              <a:t>хвилі</a:t>
            </a:r>
            <a:r>
              <a:rPr lang="ru-RU" dirty="0"/>
              <a:t> </a:t>
            </a:r>
            <a:r>
              <a:rPr lang="ru-RU" dirty="0" err="1"/>
              <a:t>виникають</a:t>
            </a:r>
            <a:r>
              <a:rPr lang="ru-RU" dirty="0"/>
              <a:t> при </a:t>
            </a:r>
            <a:r>
              <a:rPr lang="ru-RU" dirty="0" err="1"/>
              <a:t>землетрусах</a:t>
            </a:r>
            <a:r>
              <a:rPr lang="ru-RU" dirty="0"/>
              <a:t> на </a:t>
            </a:r>
            <a:r>
              <a:rPr lang="ru-RU" dirty="0" err="1"/>
              <a:t>дні</a:t>
            </a:r>
            <a:r>
              <a:rPr lang="ru-RU" dirty="0"/>
              <a:t> </a:t>
            </a:r>
            <a:r>
              <a:rPr lang="ru-RU" dirty="0" err="1"/>
              <a:t>водойми</a:t>
            </a:r>
            <a:r>
              <a:rPr lang="ru-RU" dirty="0"/>
              <a:t>.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цунамі</a:t>
            </a:r>
            <a:r>
              <a:rPr lang="ru-RU" dirty="0"/>
              <a:t>.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хвилі</a:t>
            </a:r>
            <a:r>
              <a:rPr lang="ru-RU" dirty="0"/>
              <a:t> </a:t>
            </a:r>
            <a:r>
              <a:rPr lang="ru-RU" dirty="0" err="1"/>
              <a:t>розповсюджуються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швидкістю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50 до 1 000 км/год. </a:t>
            </a:r>
            <a:r>
              <a:rPr lang="ru-RU" dirty="0" err="1"/>
              <a:t>Висота</a:t>
            </a:r>
            <a:r>
              <a:rPr lang="ru-RU" dirty="0"/>
              <a:t> </a:t>
            </a:r>
            <a:r>
              <a:rPr lang="ru-RU" dirty="0" err="1"/>
              <a:t>хвиль</a:t>
            </a:r>
            <a:r>
              <a:rPr lang="ru-RU" dirty="0"/>
              <a:t> в </a:t>
            </a:r>
            <a:r>
              <a:rPr lang="ru-RU" dirty="0" err="1"/>
              <a:t>області</a:t>
            </a:r>
            <a:r>
              <a:rPr lang="ru-RU" dirty="0"/>
              <a:t> </a:t>
            </a:r>
            <a:r>
              <a:rPr lang="ru-RU" dirty="0" err="1"/>
              <a:t>виникнення</a:t>
            </a:r>
            <a:r>
              <a:rPr lang="ru-RU" dirty="0"/>
              <a:t> </a:t>
            </a:r>
            <a:r>
              <a:rPr lang="ru-RU" dirty="0" err="1"/>
              <a:t>цунамі</a:t>
            </a:r>
            <a:r>
              <a:rPr lang="ru-RU" dirty="0"/>
              <a:t> </a:t>
            </a:r>
            <a:r>
              <a:rPr lang="ru-RU" dirty="0" err="1"/>
              <a:t>сягає</a:t>
            </a:r>
            <a:r>
              <a:rPr lang="ru-RU" dirty="0"/>
              <a:t> 0,1-5 м, а 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узбережжя</a:t>
            </a:r>
            <a:r>
              <a:rPr lang="ru-RU" dirty="0"/>
              <a:t> </a:t>
            </a:r>
            <a:r>
              <a:rPr lang="ru-RU" dirty="0" err="1"/>
              <a:t>збільшується</a:t>
            </a:r>
            <a:r>
              <a:rPr lang="ru-RU" dirty="0"/>
              <a:t> до 10-50 м і </a:t>
            </a:r>
            <a:r>
              <a:rPr lang="ru-RU" dirty="0" err="1"/>
              <a:t>більше</a:t>
            </a:r>
            <a:r>
              <a:rPr lang="ru-RU" dirty="0"/>
              <a:t>. Вони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надзвичайно</a:t>
            </a:r>
            <a:r>
              <a:rPr lang="ru-RU" dirty="0"/>
              <a:t> </a:t>
            </a:r>
            <a:r>
              <a:rPr lang="ru-RU" dirty="0" err="1"/>
              <a:t>велику</a:t>
            </a:r>
            <a:r>
              <a:rPr lang="ru-RU" dirty="0"/>
              <a:t> </a:t>
            </a:r>
            <a:r>
              <a:rPr lang="ru-RU" dirty="0" err="1"/>
              <a:t>руйнівну</a:t>
            </a:r>
            <a:r>
              <a:rPr lang="ru-RU" dirty="0"/>
              <a:t> силу.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239" y="3845032"/>
            <a:ext cx="4810592" cy="2961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3575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168</TotalTime>
  <Words>1552</Words>
  <Application>Microsoft Office PowerPoint</Application>
  <PresentationFormat>Экран (4:3)</PresentationFormat>
  <Paragraphs>55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BlackTie</vt:lpstr>
      <vt:lpstr>ЛЕКЦІЯ № 12  ГЕОЛОГІЧНА ДІЯЛЬНІСТЬ ВІТРУ. ПРОЦЕСИ ТА ЕОЛОВІ ФОРМИ РЕЛЬЄФУ. КРИОГЕННІ ПРОЦЕСИ І БАГАТОРІЧНА МЕРЗЛОТА.</vt:lpstr>
      <vt:lpstr>План лекції:</vt:lpstr>
      <vt:lpstr>1. Світовий океан</vt:lpstr>
      <vt:lpstr>Слайд 4</vt:lpstr>
      <vt:lpstr>Світовий океан створює сприятливі умови для розвитку життя: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2. Озеро</vt:lpstr>
      <vt:lpstr>Слайд 19</vt:lpstr>
      <vt:lpstr>Слайд 20</vt:lpstr>
      <vt:lpstr>Слайд 21</vt:lpstr>
      <vt:lpstr>3. болото</vt:lpstr>
      <vt:lpstr>Слайд 23</vt:lpstr>
      <vt:lpstr>Слайд 24</vt:lpstr>
      <vt:lpstr>Слайд 25</vt:lpstr>
      <vt:lpstr>Слайд 26</vt:lpstr>
      <vt:lpstr>Слайд 27</vt:lpstr>
      <vt:lpstr>Перетворення торфу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№6 ГЕОЛОГІЧНА ДІЯЛЬНІСТЬ ВІТРУ. ПРОЦЕСИ ТА ЕОЛОВІ ФОРМИ РЕЛЬЄФУ. КРИОГЕННІ ПРОЦЕСИ І БАГАТОРІЧНА МЕРЗЛОТА.</dc:title>
  <dc:creator>Оля</dc:creator>
  <cp:lastModifiedBy>Пользователь Windows</cp:lastModifiedBy>
  <cp:revision>15</cp:revision>
  <dcterms:created xsi:type="dcterms:W3CDTF">2019-05-29T13:36:43Z</dcterms:created>
  <dcterms:modified xsi:type="dcterms:W3CDTF">2020-04-02T12:51:35Z</dcterms:modified>
</cp:coreProperties>
</file>