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Лекція</a:t>
            </a:r>
            <a:r>
              <a:rPr lang="ru-RU" dirty="0"/>
              <a:t> 2.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8712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1. </a:t>
            </a:r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Виховання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провідний</a:t>
            </a:r>
            <a:r>
              <a:rPr lang="ru-RU" dirty="0">
                <a:solidFill>
                  <a:schemeClr val="tx1"/>
                </a:solidFill>
              </a:rPr>
              <a:t> фактор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2. Роль </a:t>
            </a:r>
            <a:r>
              <a:rPr lang="ru-RU" dirty="0" err="1">
                <a:solidFill>
                  <a:schemeClr val="tx1"/>
                </a:solidFill>
              </a:rPr>
              <a:t>спадковості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середовища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формуванні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err="1">
                <a:solidFill>
                  <a:schemeClr val="tx1"/>
                </a:solidFill>
              </a:rPr>
              <a:t>Вікові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>
                <a:solidFill>
                  <a:schemeClr val="tx1"/>
                </a:solidFill>
              </a:rPr>
              <a:t>школяра.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20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Здібності</a:t>
            </a:r>
            <a:r>
              <a:rPr lang="ru-RU" dirty="0"/>
              <a:t> -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суб'єктивними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успішного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роду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Здібності</a:t>
            </a:r>
            <a:r>
              <a:rPr lang="ru-RU" dirty="0"/>
              <a:t> не </a:t>
            </a:r>
            <a:r>
              <a:rPr lang="ru-RU" dirty="0" err="1"/>
              <a:t>зводяться</a:t>
            </a:r>
            <a:r>
              <a:rPr lang="ru-RU" dirty="0"/>
              <a:t> до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. Вони </a:t>
            </a:r>
            <a:r>
              <a:rPr lang="ru-RU" dirty="0" err="1"/>
              <a:t>проявляються</a:t>
            </a:r>
            <a:r>
              <a:rPr lang="ru-RU" dirty="0"/>
              <a:t> у </a:t>
            </a:r>
            <a:r>
              <a:rPr lang="ru-RU" dirty="0" err="1"/>
              <a:t>швидкості</a:t>
            </a:r>
            <a:r>
              <a:rPr lang="ru-RU" dirty="0"/>
              <a:t>, </a:t>
            </a:r>
            <a:r>
              <a:rPr lang="ru-RU" dirty="0" err="1"/>
              <a:t>глибині</a:t>
            </a:r>
            <a:r>
              <a:rPr lang="ru-RU" dirty="0"/>
              <a:t> і </a:t>
            </a:r>
            <a:r>
              <a:rPr lang="ru-RU" dirty="0" err="1"/>
              <a:t>міцності</a:t>
            </a:r>
            <a:r>
              <a:rPr lang="ru-RU" dirty="0"/>
              <a:t> </a:t>
            </a:r>
            <a:r>
              <a:rPr lang="ru-RU" dirty="0" err="1"/>
              <a:t>оволодіння</a:t>
            </a:r>
            <a:r>
              <a:rPr lang="ru-RU" dirty="0"/>
              <a:t> способами і </a:t>
            </a:r>
            <a:r>
              <a:rPr lang="ru-RU" dirty="0" err="1"/>
              <a:t>прийомами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 - талант, </a:t>
            </a:r>
            <a:r>
              <a:rPr lang="ru-RU" dirty="0" err="1"/>
              <a:t>геніальність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556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Спеціальними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задатки до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діяльності</a:t>
            </a:r>
            <a:r>
              <a:rPr lang="ru-RU" dirty="0"/>
              <a:t>. До </a:t>
            </a:r>
            <a:r>
              <a:rPr lang="ru-RU" dirty="0" err="1"/>
              <a:t>спеціальних</a:t>
            </a:r>
            <a:r>
              <a:rPr lang="ru-RU" dirty="0"/>
              <a:t> належать </a:t>
            </a:r>
            <a:r>
              <a:rPr lang="ru-RU" dirty="0" err="1"/>
              <a:t>музичні</a:t>
            </a:r>
            <a:r>
              <a:rPr lang="ru-RU" dirty="0"/>
              <a:t>, </a:t>
            </a:r>
            <a:r>
              <a:rPr lang="ru-RU" dirty="0" err="1"/>
              <a:t>художні</a:t>
            </a:r>
            <a:r>
              <a:rPr lang="ru-RU" dirty="0"/>
              <a:t>, </a:t>
            </a:r>
            <a:r>
              <a:rPr lang="ru-RU" dirty="0" err="1"/>
              <a:t>математичні</a:t>
            </a:r>
            <a:r>
              <a:rPr lang="ru-RU" dirty="0"/>
              <a:t>, </a:t>
            </a:r>
            <a:r>
              <a:rPr lang="ru-RU" dirty="0" err="1"/>
              <a:t>лінгвістичні</a:t>
            </a:r>
            <a:r>
              <a:rPr lang="ru-RU" dirty="0"/>
              <a:t>, </a:t>
            </a:r>
            <a:r>
              <a:rPr lang="ru-RU" dirty="0" err="1"/>
              <a:t>спортивні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нахили</a:t>
            </a:r>
            <a:r>
              <a:rPr lang="ru-RU" dirty="0"/>
              <a:t>. </a:t>
            </a:r>
          </a:p>
          <a:p>
            <a:r>
              <a:rPr lang="ru-RU" dirty="0" err="1"/>
              <a:t>Спеціальні</a:t>
            </a:r>
            <a:r>
              <a:rPr lang="ru-RU" dirty="0"/>
              <a:t> задатки </a:t>
            </a:r>
            <a:r>
              <a:rPr lang="ru-RU" dirty="0" err="1"/>
              <a:t>успадковуються</a:t>
            </a:r>
            <a:r>
              <a:rPr lang="ru-RU" dirty="0"/>
              <a:t>.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</a:t>
            </a:r>
            <a:r>
              <a:rPr lang="ru-RU" dirty="0" err="1"/>
              <a:t>траплялося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потомствених</a:t>
            </a:r>
            <a:r>
              <a:rPr lang="ru-RU" dirty="0"/>
              <a:t> </a:t>
            </a:r>
            <a:r>
              <a:rPr lang="ru-RU" dirty="0" err="1"/>
              <a:t>обдарувань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22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Фактори розвитку особистості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спадковості</a:t>
            </a:r>
            <a:r>
              <a:rPr lang="ru-RU" dirty="0"/>
              <a:t> </a:t>
            </a:r>
            <a:r>
              <a:rPr lang="ru-RU" dirty="0" err="1"/>
              <a:t>визначальним</a:t>
            </a:r>
            <a:r>
              <a:rPr lang="ru-RU" dirty="0"/>
              <a:t> фактором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є </a:t>
            </a:r>
            <a:r>
              <a:rPr lang="ru-RU" dirty="0" err="1"/>
              <a:t>середовище</a:t>
            </a:r>
            <a:r>
              <a:rPr lang="ru-RU" dirty="0"/>
              <a:t>. </a:t>
            </a:r>
            <a:r>
              <a:rPr lang="ru-RU" dirty="0" err="1"/>
              <a:t>Середовище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реальна </a:t>
            </a:r>
            <a:r>
              <a:rPr lang="ru-RU" dirty="0" err="1"/>
              <a:t>дійсність</a:t>
            </a:r>
            <a:r>
              <a:rPr lang="ru-RU" dirty="0"/>
              <a:t>,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</a:t>
            </a:r>
            <a:r>
              <a:rPr lang="ru-RU" dirty="0" err="1"/>
              <a:t>географічне</a:t>
            </a:r>
            <a:r>
              <a:rPr lang="ru-RU" dirty="0"/>
              <a:t>, </a:t>
            </a:r>
            <a:r>
              <a:rPr lang="ru-RU" dirty="0" err="1"/>
              <a:t>національне</a:t>
            </a:r>
            <a:r>
              <a:rPr lang="ru-RU" dirty="0"/>
              <a:t>, </a:t>
            </a:r>
            <a:r>
              <a:rPr lang="ru-RU" dirty="0" err="1"/>
              <a:t>шкільне</a:t>
            </a:r>
            <a:r>
              <a:rPr lang="ru-RU" dirty="0"/>
              <a:t>, </a:t>
            </a:r>
            <a:r>
              <a:rPr lang="ru-RU" dirty="0" err="1"/>
              <a:t>сімейне</a:t>
            </a:r>
            <a:r>
              <a:rPr lang="ru-RU" dirty="0"/>
              <a:t>,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2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Спілкування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одна з </a:t>
            </a:r>
            <a:r>
              <a:rPr lang="ru-RU" dirty="0" err="1"/>
              <a:t>універсальних</a:t>
            </a:r>
            <a:r>
              <a:rPr lang="ru-RU" dirty="0"/>
              <a:t> форм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(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пізнанням</a:t>
            </a:r>
            <a:r>
              <a:rPr lang="ru-RU" dirty="0"/>
              <a:t>, </a:t>
            </a:r>
            <a:r>
              <a:rPr lang="ru-RU" dirty="0" err="1"/>
              <a:t>працею</a:t>
            </a:r>
            <a:r>
              <a:rPr lang="ru-RU" dirty="0"/>
              <a:t>, </a:t>
            </a:r>
            <a:r>
              <a:rPr lang="ru-RU" dirty="0" err="1"/>
              <a:t>грою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у </a:t>
            </a:r>
            <a:r>
              <a:rPr lang="ru-RU" dirty="0" err="1"/>
              <a:t>встановленні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людьми,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483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один з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собою систему </a:t>
            </a:r>
            <a:r>
              <a:rPr lang="ru-RU" dirty="0" err="1"/>
              <a:t>цілеспрямованих</a:t>
            </a:r>
            <a:r>
              <a:rPr lang="ru-RU" dirty="0"/>
              <a:t> </a:t>
            </a:r>
            <a:r>
              <a:rPr lang="ru-RU" dirty="0" err="1"/>
              <a:t>формуючих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, </a:t>
            </a:r>
            <a:r>
              <a:rPr lang="ru-RU" dirty="0" err="1"/>
              <a:t>взаємодій</a:t>
            </a:r>
            <a:r>
              <a:rPr lang="ru-RU" dirty="0"/>
              <a:t> і </a:t>
            </a:r>
            <a:r>
              <a:rPr lang="ru-RU" dirty="0" err="1"/>
              <a:t>взаємин</a:t>
            </a:r>
            <a:r>
              <a:rPr lang="ru-RU" dirty="0"/>
              <a:t>, </a:t>
            </a:r>
            <a:r>
              <a:rPr lang="ru-RU" dirty="0" err="1"/>
              <a:t>здійснюваних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сферах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. </a:t>
            </a:r>
            <a:r>
              <a:rPr lang="ru-RU" dirty="0" err="1"/>
              <a:t>Виховання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цілеспрямованої</a:t>
            </a:r>
            <a:r>
              <a:rPr lang="ru-RU" dirty="0"/>
              <a:t> і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контрольованої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 (</a:t>
            </a:r>
            <a:r>
              <a:rPr lang="ru-RU" dirty="0" err="1"/>
              <a:t>сімейне</a:t>
            </a:r>
            <a:r>
              <a:rPr lang="ru-RU" dirty="0"/>
              <a:t>, </a:t>
            </a:r>
            <a:r>
              <a:rPr lang="ru-RU" dirty="0" err="1"/>
              <a:t>релігійне</a:t>
            </a:r>
            <a:r>
              <a:rPr lang="ru-RU" dirty="0"/>
              <a:t>, </a:t>
            </a:r>
            <a:r>
              <a:rPr lang="ru-RU" dirty="0" err="1"/>
              <a:t>шкільне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),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своєрідним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1483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dirty="0"/>
              <a:t>4. Виховна система</a:t>
            </a:r>
          </a:p>
          <a:p>
            <a:pPr marL="0" indent="0">
              <a:buNone/>
            </a:pPr>
            <a:r>
              <a:rPr lang="uk-UA" dirty="0"/>
              <a:t>5. Діяльність</a:t>
            </a:r>
          </a:p>
          <a:p>
            <a:pPr marL="0" indent="0">
              <a:buNone/>
            </a:pPr>
            <a:r>
              <a:rPr lang="uk-UA" dirty="0"/>
              <a:t>6. Колективна діяльність</a:t>
            </a:r>
          </a:p>
          <a:p>
            <a:pPr marL="0" indent="0">
              <a:buNone/>
            </a:pPr>
            <a:r>
              <a:rPr lang="uk-UA" dirty="0"/>
              <a:t>7. Самовиховання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171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 err="1"/>
              <a:t>Залежно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особливостей</a:t>
            </a:r>
            <a:r>
              <a:rPr lang="ru-RU" sz="3200" dirty="0"/>
              <a:t> анатомо-</a:t>
            </a:r>
            <a:r>
              <a:rPr lang="ru-RU" sz="3200" dirty="0" err="1"/>
              <a:t>фізіологічного</a:t>
            </a:r>
            <a:r>
              <a:rPr lang="ru-RU" sz="3200" dirty="0"/>
              <a:t> та </a:t>
            </a:r>
            <a:r>
              <a:rPr lang="ru-RU" sz="3200" dirty="0" err="1"/>
              <a:t>психічного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дітей</a:t>
            </a:r>
            <a:r>
              <a:rPr lang="ru-RU" sz="3200" dirty="0"/>
              <a:t> </a:t>
            </a:r>
            <a:r>
              <a:rPr lang="ru-RU" sz="3200" dirty="0" err="1"/>
              <a:t>поділяють</a:t>
            </a:r>
            <a:r>
              <a:rPr lang="ru-RU" sz="3200" dirty="0"/>
              <a:t> на </a:t>
            </a:r>
            <a:r>
              <a:rPr lang="ru-RU" sz="3200" dirty="0" err="1"/>
              <a:t>такі</a:t>
            </a:r>
            <a:r>
              <a:rPr lang="ru-RU" sz="3200" dirty="0"/>
              <a:t> </a:t>
            </a:r>
            <a:r>
              <a:rPr lang="ru-RU" sz="3200" dirty="0" err="1"/>
              <a:t>вікові</a:t>
            </a:r>
            <a:r>
              <a:rPr lang="ru-RU" sz="3200" dirty="0"/>
              <a:t> </a:t>
            </a:r>
            <a:r>
              <a:rPr lang="ru-RU" sz="3200" dirty="0" err="1"/>
              <a:t>групи</a:t>
            </a:r>
            <a:r>
              <a:rPr lang="ru-RU" sz="3200" dirty="0"/>
              <a:t> та </a:t>
            </a:r>
            <a:r>
              <a:rPr lang="ru-RU" sz="3200" dirty="0" err="1"/>
              <a:t>підгрупи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•	1. </a:t>
            </a:r>
            <a:r>
              <a:rPr lang="ru-RU" dirty="0" err="1"/>
              <a:t>Переддошкільний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:</a:t>
            </a:r>
          </a:p>
          <a:p>
            <a:r>
              <a:rPr lang="ru-RU" dirty="0"/>
              <a:t>•	1.1. </a:t>
            </a:r>
            <a:r>
              <a:rPr lang="ru-RU" dirty="0" err="1"/>
              <a:t>Грудний</a:t>
            </a:r>
            <a:r>
              <a:rPr lang="ru-RU" dirty="0"/>
              <a:t> — 0—12 </a:t>
            </a:r>
            <a:r>
              <a:rPr lang="ru-RU" dirty="0" err="1"/>
              <a:t>міс</a:t>
            </a:r>
            <a:r>
              <a:rPr lang="ru-RU" dirty="0"/>
              <a:t>.;</a:t>
            </a:r>
          </a:p>
          <a:p>
            <a:r>
              <a:rPr lang="ru-RU" dirty="0"/>
              <a:t>•	1.2. </a:t>
            </a:r>
            <a:r>
              <a:rPr lang="ru-RU" dirty="0" err="1"/>
              <a:t>Ясельний</a:t>
            </a:r>
            <a:r>
              <a:rPr lang="ru-RU" dirty="0"/>
              <a:t> —1—3 роки.</a:t>
            </a:r>
          </a:p>
          <a:p>
            <a:r>
              <a:rPr lang="ru-RU" dirty="0"/>
              <a:t>•	2. Передшкільний </a:t>
            </a:r>
            <a:r>
              <a:rPr lang="ru-RU" dirty="0" err="1"/>
              <a:t>вік</a:t>
            </a:r>
            <a:r>
              <a:rPr lang="ru-RU" dirty="0"/>
              <a:t>:</a:t>
            </a:r>
          </a:p>
          <a:p>
            <a:r>
              <a:rPr lang="ru-RU" dirty="0"/>
              <a:t>•	2.1. </a:t>
            </a:r>
            <a:r>
              <a:rPr lang="ru-RU" dirty="0" err="1"/>
              <a:t>Молодший</a:t>
            </a:r>
            <a:r>
              <a:rPr lang="ru-RU" dirty="0"/>
              <a:t> — 3—4 роки;</a:t>
            </a:r>
          </a:p>
          <a:p>
            <a:r>
              <a:rPr lang="ru-RU" dirty="0"/>
              <a:t>•	2.2. </a:t>
            </a:r>
            <a:r>
              <a:rPr lang="ru-RU" dirty="0" err="1"/>
              <a:t>Середній</a:t>
            </a:r>
            <a:r>
              <a:rPr lang="ru-RU" dirty="0"/>
              <a:t> — 4—5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•	2.3. Старший — 5—6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•	3. </a:t>
            </a:r>
            <a:r>
              <a:rPr lang="ru-RU" dirty="0" err="1"/>
              <a:t>Шкільний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:</a:t>
            </a:r>
          </a:p>
          <a:p>
            <a:r>
              <a:rPr lang="ru-RU" dirty="0"/>
              <a:t>•	3.1. </a:t>
            </a:r>
            <a:r>
              <a:rPr lang="ru-RU" dirty="0" err="1"/>
              <a:t>Молодший</a:t>
            </a:r>
            <a:r>
              <a:rPr lang="ru-RU" dirty="0"/>
              <a:t> — 6—11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•	3.2. </a:t>
            </a:r>
            <a:r>
              <a:rPr lang="ru-RU" dirty="0" err="1"/>
              <a:t>Середній</a:t>
            </a:r>
            <a:r>
              <a:rPr lang="ru-RU" dirty="0"/>
              <a:t> — 11—14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•	3.3. Старший —14—18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34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/>
              <a:t>1. </a:t>
            </a:r>
            <a:r>
              <a:rPr lang="ru-RU" sz="2800" dirty="0" err="1"/>
              <a:t>Поняття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і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. </a:t>
            </a:r>
            <a:r>
              <a:rPr lang="ru-RU" sz="2800" dirty="0" err="1"/>
              <a:t>Виховання</a:t>
            </a:r>
            <a:r>
              <a:rPr lang="ru-RU" sz="2800" dirty="0"/>
              <a:t> як </a:t>
            </a:r>
            <a:r>
              <a:rPr lang="ru-RU" sz="2800" dirty="0" err="1"/>
              <a:t>провідний</a:t>
            </a:r>
            <a:r>
              <a:rPr lang="ru-RU" sz="2800" dirty="0"/>
              <a:t> фактор </a:t>
            </a:r>
            <a:r>
              <a:rPr lang="ru-RU" sz="2800" dirty="0" err="1"/>
              <a:t>розвитку</a:t>
            </a:r>
            <a:r>
              <a:rPr lang="ru-RU" sz="2800" dirty="0"/>
              <a:t> і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Розвиток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специфічний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результатом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якісно</a:t>
            </a:r>
            <a:r>
              <a:rPr lang="ru-RU" dirty="0"/>
              <a:t> нового, </a:t>
            </a:r>
            <a:r>
              <a:rPr lang="ru-RU" dirty="0" err="1"/>
              <a:t>поступовий</a:t>
            </a:r>
            <a:r>
              <a:rPr lang="ru-RU"/>
              <a:t> процес</a:t>
            </a:r>
            <a:r>
              <a:rPr lang="ru-RU" dirty="0"/>
              <a:t> </a:t>
            </a:r>
            <a:r>
              <a:rPr lang="ru-RU" dirty="0" err="1"/>
              <a:t>сходження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нижчого</a:t>
            </a:r>
            <a:r>
              <a:rPr lang="ru-RU" dirty="0"/>
              <a:t> до </a:t>
            </a:r>
            <a:r>
              <a:rPr lang="ru-RU" dirty="0" err="1"/>
              <a:t>вищого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простого до складного.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9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err="1"/>
              <a:t>Фізичний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кількісні</a:t>
            </a:r>
            <a:r>
              <a:rPr lang="ru-RU" dirty="0"/>
              <a:t> та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</a:t>
            </a:r>
          </a:p>
          <a:p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і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вирізняється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досвідом</a:t>
            </a:r>
            <a:r>
              <a:rPr lang="ru-RU" dirty="0"/>
              <a:t> (</a:t>
            </a:r>
            <a:r>
              <a:rPr lang="ru-RU" dirty="0" err="1"/>
              <a:t>мовою</a:t>
            </a:r>
            <a:r>
              <a:rPr lang="ru-RU" dirty="0"/>
              <a:t>, </a:t>
            </a:r>
            <a:r>
              <a:rPr lang="ru-RU" dirty="0" err="1"/>
              <a:t>моральними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35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як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виховання</a:t>
            </a:r>
            <a:r>
              <a:rPr lang="ru-RU" dirty="0"/>
              <a:t>; </a:t>
            </a:r>
            <a:r>
              <a:rPr lang="ru-RU" dirty="0" err="1"/>
              <a:t>цілеспрямований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завершеністю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580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Рушійною</a:t>
            </a:r>
            <a:r>
              <a:rPr lang="ru-RU" dirty="0"/>
              <a:t> силою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є результат </a:t>
            </a:r>
            <a:r>
              <a:rPr lang="ru-RU" dirty="0" err="1"/>
              <a:t>суперечностей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та </a:t>
            </a:r>
            <a:r>
              <a:rPr lang="ru-RU" dirty="0" err="1"/>
              <a:t>соціально-психічними</a:t>
            </a:r>
            <a:r>
              <a:rPr lang="ru-RU" dirty="0"/>
              <a:t> потребами </a:t>
            </a:r>
            <a:r>
              <a:rPr lang="ru-RU" dirty="0" err="1"/>
              <a:t>людини</a:t>
            </a:r>
            <a:r>
              <a:rPr lang="ru-RU" dirty="0"/>
              <a:t> — з одного боку та </a:t>
            </a:r>
            <a:r>
              <a:rPr lang="ru-RU" dirty="0" err="1"/>
              <a:t>наявним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, </a:t>
            </a:r>
            <a:r>
              <a:rPr lang="ru-RU" dirty="0" err="1"/>
              <a:t>психічного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— з другого.</a:t>
            </a:r>
          </a:p>
        </p:txBody>
      </p:sp>
    </p:spTree>
    <p:extLst>
      <p:ext uri="{BB962C8B-B14F-4D97-AF65-F5344CB8AC3E}">
        <p14:creationId xmlns:p14="http://schemas.microsoft.com/office/powerpoint/2010/main" val="85931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/>
              <a:t>Людина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біологічна</a:t>
            </a:r>
            <a:r>
              <a:rPr lang="ru-RU" dirty="0"/>
              <a:t> </a:t>
            </a:r>
            <a:r>
              <a:rPr lang="ru-RU" dirty="0" err="1"/>
              <a:t>істота</a:t>
            </a:r>
            <a:r>
              <a:rPr lang="ru-RU" dirty="0"/>
              <a:t>, яка </a:t>
            </a:r>
            <a:r>
              <a:rPr lang="ru-RU" dirty="0" err="1"/>
              <a:t>характеризується</a:t>
            </a:r>
            <a:r>
              <a:rPr lang="ru-RU" dirty="0"/>
              <a:t> такими </a:t>
            </a:r>
            <a:r>
              <a:rPr lang="ru-RU" dirty="0" err="1"/>
              <a:t>фізіологічними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, як пряма хода, </a:t>
            </a:r>
            <a:r>
              <a:rPr lang="ru-RU" dirty="0" err="1"/>
              <a:t>розвинена</a:t>
            </a:r>
            <a:r>
              <a:rPr lang="ru-RU" dirty="0"/>
              <a:t> </a:t>
            </a:r>
            <a:r>
              <a:rPr lang="ru-RU" dirty="0" err="1"/>
              <a:t>черепна</a:t>
            </a:r>
            <a:r>
              <a:rPr lang="ru-RU" dirty="0"/>
              <a:t> коробка та </a:t>
            </a:r>
            <a:r>
              <a:rPr lang="ru-RU" dirty="0" err="1"/>
              <a:t>передні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 широко </a:t>
            </a:r>
            <a:r>
              <a:rPr lang="ru-RU" dirty="0" err="1"/>
              <a:t>оперують</a:t>
            </a:r>
            <a:r>
              <a:rPr lang="ru-RU" dirty="0"/>
              <a:t> у </a:t>
            </a:r>
            <a:r>
              <a:rPr lang="ru-RU" dirty="0" err="1"/>
              <a:t>фізіології</a:t>
            </a:r>
            <a:r>
              <a:rPr lang="ru-RU" dirty="0"/>
              <a:t>, </a:t>
            </a:r>
            <a:r>
              <a:rPr lang="ru-RU" dirty="0" err="1"/>
              <a:t>анатомії</a:t>
            </a:r>
            <a:r>
              <a:rPr lang="ru-RU" dirty="0"/>
              <a:t>, </a:t>
            </a:r>
            <a:r>
              <a:rPr lang="ru-RU" dirty="0" err="1"/>
              <a:t>медицині</a:t>
            </a:r>
            <a:r>
              <a:rPr lang="ru-RU" dirty="0"/>
              <a:t>.</a:t>
            </a:r>
          </a:p>
          <a:p>
            <a:r>
              <a:rPr lang="ru-RU" b="1" dirty="0" err="1"/>
              <a:t>Особистість</a:t>
            </a:r>
            <a:r>
              <a:rPr lang="ru-RU" dirty="0"/>
              <a:t> є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; </a:t>
            </a:r>
            <a:r>
              <a:rPr lang="ru-RU" dirty="0" err="1"/>
              <a:t>людину</a:t>
            </a:r>
            <a:r>
              <a:rPr lang="ru-RU" dirty="0"/>
              <a:t> з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людьми.</a:t>
            </a:r>
          </a:p>
          <a:p>
            <a:r>
              <a:rPr lang="ru-RU" b="1" dirty="0" err="1"/>
              <a:t>Індивідуальність</a:t>
            </a:r>
            <a:r>
              <a:rPr lang="ru-RU" dirty="0"/>
              <a:t> — </a:t>
            </a:r>
            <a:r>
              <a:rPr lang="ru-RU" dirty="0" err="1"/>
              <a:t>особистість</a:t>
            </a:r>
            <a:r>
              <a:rPr lang="ru-RU" dirty="0"/>
              <a:t>, яка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унікальними</a:t>
            </a:r>
            <a:r>
              <a:rPr lang="ru-RU" dirty="0"/>
              <a:t>, </a:t>
            </a:r>
            <a:r>
              <a:rPr lang="ru-RU" dirty="0" err="1"/>
              <a:t>неповторними</a:t>
            </a:r>
            <a:r>
              <a:rPr lang="ru-RU" dirty="0"/>
              <a:t> </a:t>
            </a:r>
            <a:r>
              <a:rPr lang="ru-RU" dirty="0" err="1"/>
              <a:t>соціально-психічними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вирізняють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особистостей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912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/>
              <a:t>2. Роль </a:t>
            </a:r>
            <a:r>
              <a:rPr lang="ru-RU" sz="3200" dirty="0" err="1"/>
              <a:t>спадковості</a:t>
            </a:r>
            <a:r>
              <a:rPr lang="ru-RU" sz="3200" dirty="0"/>
              <a:t> і </a:t>
            </a:r>
            <a:r>
              <a:rPr lang="ru-RU" sz="3200" dirty="0" err="1"/>
              <a:t>середовища</a:t>
            </a:r>
            <a:r>
              <a:rPr lang="ru-RU" sz="3200" dirty="0"/>
              <a:t> в </a:t>
            </a:r>
            <a:r>
              <a:rPr lang="ru-RU" sz="3200" dirty="0" err="1"/>
              <a:t>розвитку</a:t>
            </a:r>
            <a:r>
              <a:rPr lang="ru-RU" sz="3200" dirty="0"/>
              <a:t> і </a:t>
            </a:r>
            <a:r>
              <a:rPr lang="ru-RU" sz="3200" dirty="0" err="1"/>
              <a:t>формуванні</a:t>
            </a:r>
            <a:r>
              <a:rPr lang="ru-RU" sz="3200" dirty="0"/>
              <a:t> </a:t>
            </a:r>
            <a:r>
              <a:rPr lang="ru-RU" sz="3200" dirty="0" err="1"/>
              <a:t>особистості</a:t>
            </a:r>
            <a:r>
              <a:rPr lang="ru-RU" sz="3200" dirty="0"/>
              <a:t>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Спадковість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здатністю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задатки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нащадкам</a:t>
            </a:r>
            <a:r>
              <a:rPr lang="ru-RU" dirty="0"/>
              <a:t>.</a:t>
            </a:r>
          </a:p>
          <a:p>
            <a:r>
              <a:rPr lang="ru-RU" dirty="0" err="1"/>
              <a:t>Спадковість</a:t>
            </a:r>
            <a:r>
              <a:rPr lang="ru-RU" dirty="0"/>
              <a:t> -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до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  <a:r>
              <a:rPr lang="ru-RU" dirty="0" err="1"/>
              <a:t>Спадковість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генами (в </a:t>
            </a:r>
            <a:r>
              <a:rPr lang="ru-RU" dirty="0" err="1"/>
              <a:t>перекладі</a:t>
            </a:r>
            <a:r>
              <a:rPr lang="ru-RU" dirty="0"/>
              <a:t> з </a:t>
            </a:r>
            <a:r>
              <a:rPr lang="ru-RU" dirty="0" err="1"/>
              <a:t>грецького</a:t>
            </a:r>
            <a:r>
              <a:rPr lang="ru-RU" dirty="0"/>
              <a:t> "ген" </a:t>
            </a:r>
            <a:r>
              <a:rPr lang="ru-RU" dirty="0" err="1"/>
              <a:t>означає</a:t>
            </a:r>
            <a:r>
              <a:rPr lang="ru-RU" dirty="0"/>
              <a:t> "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породжує</a:t>
            </a:r>
            <a:r>
              <a:rPr lang="ru-RU" dirty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243322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до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/>
              <a:t>•	анатомо-</a:t>
            </a:r>
            <a:r>
              <a:rPr lang="ru-RU" dirty="0" err="1"/>
              <a:t>фізіологічна</a:t>
            </a:r>
            <a:r>
              <a:rPr lang="ru-RU" dirty="0"/>
              <a:t> структура, яка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видові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як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роду (</a:t>
            </a:r>
            <a:r>
              <a:rPr lang="en-US" dirty="0"/>
              <a:t>Homo sapiens): </a:t>
            </a:r>
            <a:r>
              <a:rPr lang="ru-RU" dirty="0"/>
              <a:t>задатки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прямоходіння</a:t>
            </a:r>
            <a:r>
              <a:rPr lang="ru-RU" dirty="0"/>
              <a:t>,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: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расові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статури</a:t>
            </a:r>
            <a:r>
              <a:rPr lang="ru-RU" dirty="0"/>
              <a:t>, </a:t>
            </a:r>
            <a:r>
              <a:rPr lang="ru-RU" dirty="0" err="1"/>
              <a:t>конституції</a:t>
            </a:r>
            <a:r>
              <a:rPr lang="ru-RU" dirty="0"/>
              <a:t>,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,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, очей, </a:t>
            </a:r>
            <a:r>
              <a:rPr lang="ru-RU" dirty="0" err="1"/>
              <a:t>шкіри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фізіологічні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: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артеріальний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і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резус-фактор,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: </a:t>
            </a:r>
            <a:r>
              <a:rPr lang="ru-RU" dirty="0" err="1"/>
              <a:t>будова</a:t>
            </a:r>
            <a:r>
              <a:rPr lang="ru-RU" dirty="0"/>
              <a:t> кори головного </a:t>
            </a:r>
            <a:r>
              <a:rPr lang="ru-RU" dirty="0" err="1"/>
              <a:t>мозку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периферичних</a:t>
            </a:r>
            <a:r>
              <a:rPr lang="ru-RU" dirty="0"/>
              <a:t> </a:t>
            </a:r>
            <a:r>
              <a:rPr lang="ru-RU" dirty="0" err="1"/>
              <a:t>апаратів</a:t>
            </a:r>
            <a:r>
              <a:rPr lang="ru-RU" dirty="0"/>
              <a:t> (</a:t>
            </a:r>
            <a:r>
              <a:rPr lang="ru-RU" dirty="0" err="1"/>
              <a:t>зорового</a:t>
            </a:r>
            <a:r>
              <a:rPr lang="ru-RU" dirty="0"/>
              <a:t>, слухового, </a:t>
            </a:r>
            <a:r>
              <a:rPr lang="ru-RU" dirty="0" err="1"/>
              <a:t>нюхового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Своєрідність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характер і </a:t>
            </a:r>
            <a:r>
              <a:rPr lang="ru-RU" dirty="0" err="1"/>
              <a:t>певний</a:t>
            </a:r>
            <a:r>
              <a:rPr lang="ru-RU" dirty="0"/>
              <a:t> тип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аномалії</a:t>
            </a:r>
            <a:r>
              <a:rPr lang="ru-RU" dirty="0"/>
              <a:t> 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: </a:t>
            </a:r>
            <a:r>
              <a:rPr lang="ru-RU" dirty="0" err="1"/>
              <a:t>дальтонізм</a:t>
            </a:r>
            <a:r>
              <a:rPr lang="ru-RU" dirty="0"/>
              <a:t> (</a:t>
            </a:r>
            <a:r>
              <a:rPr lang="ru-RU" dirty="0" err="1"/>
              <a:t>часткова</a:t>
            </a:r>
            <a:r>
              <a:rPr lang="ru-RU" dirty="0"/>
              <a:t> </a:t>
            </a:r>
            <a:r>
              <a:rPr lang="ru-RU" dirty="0" err="1"/>
              <a:t>колірна</a:t>
            </a:r>
            <a:r>
              <a:rPr lang="ru-RU" dirty="0"/>
              <a:t> </a:t>
            </a:r>
            <a:r>
              <a:rPr lang="ru-RU" dirty="0" err="1"/>
              <a:t>сліпота</a:t>
            </a:r>
            <a:r>
              <a:rPr lang="ru-RU" dirty="0"/>
              <a:t>), "</a:t>
            </a:r>
            <a:r>
              <a:rPr lang="ru-RU" dirty="0" err="1"/>
              <a:t>заяча</a:t>
            </a:r>
            <a:r>
              <a:rPr lang="ru-RU" dirty="0"/>
              <a:t> губа", "</a:t>
            </a:r>
            <a:r>
              <a:rPr lang="ru-RU" dirty="0" err="1"/>
              <a:t>вовча</a:t>
            </a:r>
            <a:r>
              <a:rPr lang="ru-RU" dirty="0"/>
              <a:t> </a:t>
            </a:r>
            <a:r>
              <a:rPr lang="ru-RU" dirty="0" err="1"/>
              <a:t>паща</a:t>
            </a:r>
            <a:r>
              <a:rPr lang="ru-RU" dirty="0"/>
              <a:t>";</a:t>
            </a:r>
          </a:p>
          <a:p>
            <a:r>
              <a:rPr lang="ru-RU" dirty="0"/>
              <a:t>•	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характеру: </a:t>
            </a:r>
            <a:r>
              <a:rPr lang="ru-RU" dirty="0" err="1"/>
              <a:t>гемофілії</a:t>
            </a:r>
            <a:r>
              <a:rPr lang="ru-RU" dirty="0"/>
              <a:t> (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), </a:t>
            </a:r>
            <a:r>
              <a:rPr lang="ru-RU" dirty="0" err="1"/>
              <a:t>цукрового</a:t>
            </a:r>
            <a:r>
              <a:rPr lang="ru-RU" dirty="0"/>
              <a:t> </a:t>
            </a:r>
            <a:r>
              <a:rPr lang="ru-RU" dirty="0" err="1"/>
              <a:t>діабету</a:t>
            </a:r>
            <a:r>
              <a:rPr lang="ru-RU" dirty="0"/>
              <a:t>, </a:t>
            </a:r>
            <a:r>
              <a:rPr lang="ru-RU" dirty="0" err="1"/>
              <a:t>шизофренії</a:t>
            </a:r>
            <a:r>
              <a:rPr lang="ru-RU" dirty="0"/>
              <a:t>, </a:t>
            </a:r>
            <a:r>
              <a:rPr lang="ru-RU" dirty="0" err="1"/>
              <a:t>ендокринних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(</a:t>
            </a:r>
            <a:r>
              <a:rPr lang="ru-RU" dirty="0" err="1"/>
              <a:t>карликовості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70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Задатки - </a:t>
            </a:r>
            <a:r>
              <a:rPr lang="ru-RU" dirty="0" err="1"/>
              <a:t>це</a:t>
            </a:r>
            <a:r>
              <a:rPr lang="ru-RU" dirty="0"/>
              <a:t> анатомо-</a:t>
            </a:r>
            <a:r>
              <a:rPr lang="ru-RU" dirty="0" err="1"/>
              <a:t>фізіологічні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передумовами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. Задатки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 err="1"/>
              <a:t>Розрізняють</a:t>
            </a:r>
            <a:r>
              <a:rPr lang="ru-RU" dirty="0"/>
              <a:t> задатки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:</a:t>
            </a:r>
          </a:p>
          <a:p>
            <a:r>
              <a:rPr lang="ru-RU" dirty="0"/>
              <a:t>•	а) </a:t>
            </a:r>
            <a:r>
              <a:rPr lang="ru-RU" dirty="0" err="1"/>
              <a:t>загальнолюдські</a:t>
            </a:r>
            <a:r>
              <a:rPr lang="ru-RU" dirty="0"/>
              <a:t> (</a:t>
            </a:r>
            <a:r>
              <a:rPr lang="ru-RU" dirty="0" err="1"/>
              <a:t>будова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рецепторів</a:t>
            </a:r>
            <a:r>
              <a:rPr lang="ru-RU" dirty="0"/>
              <a:t>);</a:t>
            </a:r>
          </a:p>
          <a:p>
            <a:r>
              <a:rPr lang="ru-RU" dirty="0"/>
              <a:t>•	б) </a:t>
            </a:r>
            <a:r>
              <a:rPr lang="ru-RU" dirty="0" err="1"/>
              <a:t>індивідуальні</a:t>
            </a:r>
            <a:r>
              <a:rPr lang="ru-RU" dirty="0"/>
              <a:t> (</a:t>
            </a:r>
            <a:r>
              <a:rPr lang="ru-RU" dirty="0" err="1"/>
              <a:t>типологічні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, сила </a:t>
            </a:r>
            <a:r>
              <a:rPr lang="ru-RU" dirty="0" err="1"/>
              <a:t>зосередженої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/>
              <a:t>розумова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;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</a:t>
            </a:r>
            <a:r>
              <a:rPr lang="ru-RU" dirty="0" err="1"/>
              <a:t>аналізаторів</a:t>
            </a:r>
            <a:r>
              <a:rPr lang="ru-RU" dirty="0"/>
              <a:t>, </a:t>
            </a:r>
            <a:r>
              <a:rPr lang="ru-RU" dirty="0" err="1"/>
              <a:t>окремих</a:t>
            </a:r>
            <a:r>
              <a:rPr lang="ru-RU" dirty="0"/>
              <a:t> областей кори головного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071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906</Words>
  <Application>Microsoft Office PowerPoint</Application>
  <PresentationFormat>Екран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Лекція 2. Особливості розвитку особистості</vt:lpstr>
      <vt:lpstr>1. Поняття розвитку і формування особистості. Виховання як провідний фактор розвитку і формування особистості.</vt:lpstr>
      <vt:lpstr>Презентація PowerPoint</vt:lpstr>
      <vt:lpstr>Презентація PowerPoint</vt:lpstr>
      <vt:lpstr>Презентація PowerPoint</vt:lpstr>
      <vt:lpstr>Презентація PowerPoint</vt:lpstr>
      <vt:lpstr>2. Роль спадковості і середовища в розвитку і формуванні особистості. </vt:lpstr>
      <vt:lpstr>У спадщину від батьків до дітей передаються:</vt:lpstr>
      <vt:lpstr>Презентація PowerPoint</vt:lpstr>
      <vt:lpstr>Презентація PowerPoint</vt:lpstr>
      <vt:lpstr>Презентація PowerPoint</vt:lpstr>
      <vt:lpstr>Фактори розвитку особистості</vt:lpstr>
      <vt:lpstr>Презентація PowerPoint</vt:lpstr>
      <vt:lpstr>Презентація PowerPoint</vt:lpstr>
      <vt:lpstr>Презентація PowerPoint</vt:lpstr>
      <vt:lpstr>Залежно від особливостей анатомо-фізіологічного та психічного розвитку дітей поділяють на такі вікові групи та підгрупи: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Особливості розвитку особистості</dc:title>
  <dc:creator>user</dc:creator>
  <cp:lastModifiedBy>Наталия Соха</cp:lastModifiedBy>
  <cp:revision>9</cp:revision>
  <dcterms:created xsi:type="dcterms:W3CDTF">2020-10-05T06:12:43Z</dcterms:created>
  <dcterms:modified xsi:type="dcterms:W3CDTF">2023-09-25T19:02:16Z</dcterms:modified>
</cp:coreProperties>
</file>