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0" r:id="rId8"/>
    <p:sldId id="285" r:id="rId9"/>
    <p:sldId id="286" r:id="rId10"/>
    <p:sldId id="287" r:id="rId11"/>
    <p:sldId id="288" r:id="rId12"/>
    <p:sldId id="258" r:id="rId13"/>
    <p:sldId id="259" r:id="rId14"/>
    <p:sldId id="279" r:id="rId15"/>
    <p:sldId id="260" r:id="rId16"/>
    <p:sldId id="261" r:id="rId17"/>
    <p:sldId id="264" r:id="rId18"/>
    <p:sldId id="265" r:id="rId19"/>
    <p:sldId id="267" r:id="rId20"/>
    <p:sldId id="28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0" r:id="rId32"/>
    <p:sldId id="291" r:id="rId33"/>
    <p:sldId id="292" r:id="rId34"/>
    <p:sldId id="293" r:id="rId35"/>
    <p:sldId id="294" r:id="rId36"/>
    <p:sldId id="295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72" d="100"/>
          <a:sy n="72" d="100"/>
        </p:scale>
        <p:origin x="5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2C583-7453-4235-ADA1-0047832C501B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8928992" cy="338437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8845" cy="1512168"/>
          </a:xfrm>
        </p:spPr>
        <p:txBody>
          <a:bodyPr/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uk-UA" cap="all" dirty="0" smtClean="0">
                <a:effectLst/>
              </a:rPr>
              <a:t>ТЕМА:  Вступ. Сучасні підходи до розуміння </a:t>
            </a:r>
            <a:r>
              <a:rPr lang="uk-UA" cap="all" dirty="0">
                <a:effectLst/>
              </a:rPr>
              <a:t>соціальної структури суспільства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5" cy="5544616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/>
              <a:t>Оскільки суспільство складається із неоднорідних елементів, то постає необхідність вивчення</a:t>
            </a:r>
            <a:br>
              <a:rPr lang="uk-UA" sz="4000" dirty="0" smtClean="0"/>
            </a:br>
            <a:r>
              <a:rPr lang="uk-UA" sz="4000" dirty="0" smtClean="0"/>
              <a:t>їх розташування у цій системі, </a:t>
            </a:r>
            <a:r>
              <a:rPr lang="uk-UA" sz="4000" dirty="0"/>
              <a:t>дослідження</a:t>
            </a:r>
            <a:r>
              <a:rPr lang="uk-UA" sz="4000" dirty="0" smtClean="0"/>
              <a:t> соціальних зв'язків, взаємодії,  відношень. Тобто постає питання 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структури суспільства</a:t>
            </a:r>
            <a:endParaRPr lang="uk-U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6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5688632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solidFill>
                  <a:schemeClr val="accent6">
                    <a:lumMod val="75000"/>
                  </a:schemeClr>
                </a:solidFill>
                <a:effectLst/>
              </a:rPr>
              <a:t>Структура</a:t>
            </a:r>
            <a:r>
              <a:rPr lang="uk-UA" sz="3400" dirty="0">
                <a:effectLst/>
              </a:rPr>
              <a:t> (з латини) — "будова", "розміщення", "порядок". </a:t>
            </a:r>
            <a:r>
              <a:rPr lang="uk-UA" sz="3400" dirty="0" smtClean="0">
                <a:effectLst/>
              </a:rPr>
              <a:t/>
            </a:r>
            <a:br>
              <a:rPr lang="uk-UA" sz="3400" dirty="0" smtClean="0">
                <a:effectLst/>
              </a:rPr>
            </a:br>
            <a:r>
              <a:rPr lang="uk-UA" sz="3400" dirty="0" smtClean="0">
                <a:effectLst/>
              </a:rPr>
              <a:t>В загальнонауковому значенні під </a:t>
            </a:r>
            <a:r>
              <a:rPr lang="uk-UA" sz="3400" dirty="0">
                <a:effectLst/>
              </a:rPr>
              <a:t>"</a:t>
            </a:r>
            <a:r>
              <a:rPr lang="uk-UA" sz="3400" dirty="0">
                <a:solidFill>
                  <a:schemeClr val="accent6">
                    <a:lumMod val="75000"/>
                  </a:schemeClr>
                </a:solidFill>
                <a:effectLst/>
              </a:rPr>
              <a:t>структурою</a:t>
            </a:r>
            <a:r>
              <a:rPr lang="uk-UA" sz="3400" dirty="0">
                <a:effectLst/>
              </a:rPr>
              <a:t>" розуміють </a:t>
            </a:r>
            <a:r>
              <a:rPr lang="uk-UA" sz="3400" dirty="0">
                <a:solidFill>
                  <a:srgbClr val="C00000"/>
                </a:solidFill>
                <a:effectLst/>
              </a:rPr>
              <a:t>сукупність функціонально пов'язаних між собою елементів, зв'язків і залежностей, що складають внутрішню будову об'єкта</a:t>
            </a:r>
            <a:r>
              <a:rPr lang="uk-UA" sz="3400" dirty="0">
                <a:effectLst/>
              </a:rPr>
              <a:t>. Структуру об'єкта визначають: </a:t>
            </a:r>
            <a:r>
              <a:rPr lang="uk-UA" sz="3400" dirty="0" smtClean="0">
                <a:effectLst/>
              </a:rPr>
              <a:t>1)кількість </a:t>
            </a:r>
            <a:r>
              <a:rPr lang="uk-UA" sz="3400" dirty="0">
                <a:effectLst/>
              </a:rPr>
              <a:t>складових, </a:t>
            </a:r>
            <a:r>
              <a:rPr lang="uk-UA" sz="3400" dirty="0" smtClean="0">
                <a:effectLst/>
              </a:rPr>
              <a:t>2) порядок </a:t>
            </a:r>
            <a:r>
              <a:rPr lang="uk-UA" sz="3400" dirty="0">
                <a:effectLst/>
              </a:rPr>
              <a:t>їх </a:t>
            </a:r>
            <a:r>
              <a:rPr lang="uk-UA" sz="3400" dirty="0" smtClean="0">
                <a:effectLst/>
              </a:rPr>
              <a:t>розміщення, 3) </a:t>
            </a:r>
            <a:r>
              <a:rPr lang="uk-UA" sz="3400" dirty="0">
                <a:effectLst/>
              </a:rPr>
              <a:t>характер залежності між ними.</a:t>
            </a:r>
            <a:r>
              <a:rPr lang="ru-RU" sz="3400" dirty="0">
                <a:effectLst/>
              </a:rPr>
              <a:t/>
            </a:r>
            <a:br>
              <a:rPr lang="ru-RU" sz="3400" dirty="0">
                <a:effectLst/>
              </a:rPr>
            </a:br>
            <a:endParaRPr lang="uk-UA" sz="3400" dirty="0"/>
          </a:p>
        </p:txBody>
      </p:sp>
    </p:spTree>
    <p:extLst>
      <p:ext uri="{BB962C8B-B14F-4D97-AF65-F5344CB8AC3E}">
        <p14:creationId xmlns:p14="http://schemas.microsoft.com/office/powerpoint/2010/main" val="2705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5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000" u="sng" dirty="0">
                <a:solidFill>
                  <a:srgbClr val="C00000"/>
                </a:solidFill>
                <a:effectLst/>
              </a:rPr>
              <a:t>Соціальна структура </a:t>
            </a:r>
            <a:r>
              <a:rPr lang="uk-UA" sz="3000" u="sng" dirty="0" smtClean="0">
                <a:solidFill>
                  <a:srgbClr val="C00000"/>
                </a:solidFill>
                <a:effectLst/>
              </a:rPr>
              <a:t>суспільства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> – </a:t>
            </a:r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це </a:t>
            </a:r>
            <a:r>
              <a:rPr lang="uk-UA" sz="3000" dirty="0" smtClean="0">
                <a:effectLst/>
              </a:rPr>
              <a:t> </a:t>
            </a:r>
            <a:r>
              <a:rPr lang="uk-UA" sz="3000" dirty="0">
                <a:effectLst/>
              </a:rPr>
              <a:t>фундаментальна соціологічна </a:t>
            </a:r>
            <a:r>
              <a:rPr lang="uk-UA" sz="3000" dirty="0" smtClean="0">
                <a:effectLst/>
              </a:rPr>
              <a:t>теорія, яка </a:t>
            </a:r>
            <a:r>
              <a:rPr lang="uk-UA" sz="3000" u="sng" dirty="0">
                <a:effectLst/>
              </a:rPr>
              <a:t>досліджує</a:t>
            </a:r>
            <a:r>
              <a:rPr lang="uk-UA" sz="3000" dirty="0">
                <a:effectLst/>
              </a:rPr>
              <a:t> соціум на конкретному етапі його існування, </a:t>
            </a:r>
            <a:r>
              <a:rPr lang="uk-UA" sz="3000" u="sng" dirty="0">
                <a:effectLst/>
              </a:rPr>
              <a:t>здійснює </a:t>
            </a:r>
            <a:r>
              <a:rPr lang="uk-UA" sz="3000" dirty="0">
                <a:effectLst/>
              </a:rPr>
              <a:t>системний соціологічний аналіз динаміки онтогенезу і функціонування та розвитку соціальної структури суспільства, </a:t>
            </a:r>
            <a:r>
              <a:rPr lang="uk-UA" sz="3000" u="sng" dirty="0">
                <a:effectLst/>
              </a:rPr>
              <a:t>виявляє</a:t>
            </a:r>
            <a:r>
              <a:rPr lang="uk-UA" sz="3000" dirty="0">
                <a:effectLst/>
              </a:rPr>
              <a:t> наслідки трансформації соціального простору у зв'язку з його різними змінами, зокрема, </a:t>
            </a:r>
            <a:r>
              <a:rPr lang="uk-UA" sz="3000" dirty="0" smtClean="0">
                <a:effectLst/>
              </a:rPr>
              <a:t>на пострадянському просторі це перехід </a:t>
            </a:r>
            <a:r>
              <a:rPr lang="uk-UA" sz="3000" dirty="0">
                <a:effectLst/>
              </a:rPr>
              <a:t>до ринкових відносин і подібне.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1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08911" cy="5328592"/>
          </a:xfrm>
        </p:spPr>
        <p:txBody>
          <a:bodyPr/>
          <a:lstStyle/>
          <a:p>
            <a:pPr indent="0" algn="ctr">
              <a:buNone/>
            </a:pPr>
            <a:r>
              <a:rPr lang="uk-UA" sz="5400" dirty="0">
                <a:effectLst/>
              </a:rPr>
              <a:t>У широкому розумінні – це сукупність взаємопов'язаних і взаємодіючих </a:t>
            </a:r>
            <a:r>
              <a:rPr lang="uk-UA" sz="5400" u="sng" dirty="0">
                <a:effectLst/>
              </a:rPr>
              <a:t>соціальних груп</a:t>
            </a:r>
            <a:r>
              <a:rPr lang="uk-UA" sz="5400" dirty="0">
                <a:effectLst/>
              </a:rPr>
              <a:t>, </a:t>
            </a:r>
            <a:r>
              <a:rPr lang="uk-UA" sz="5400" u="sng" dirty="0" smtClean="0">
                <a:effectLst/>
              </a:rPr>
              <a:t>спільнот</a:t>
            </a:r>
            <a:r>
              <a:rPr lang="uk-UA" sz="5400" dirty="0" smtClean="0">
                <a:effectLst/>
              </a:rPr>
              <a:t>, </a:t>
            </a:r>
            <a:r>
              <a:rPr lang="uk-UA" sz="5400" u="sng" dirty="0">
                <a:effectLst/>
              </a:rPr>
              <a:t>соціальних інститутів</a:t>
            </a:r>
            <a:r>
              <a:rPr lang="uk-UA" sz="5400" dirty="0">
                <a:effectLst/>
              </a:rPr>
              <a:t>.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292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3" cy="6120680"/>
          </a:xfrm>
        </p:spPr>
        <p:txBody>
          <a:bodyPr/>
          <a:lstStyle/>
          <a:p>
            <a:pPr marL="0" indent="0" algn="ctr">
              <a:buNone/>
            </a:pP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9812" y="488233"/>
            <a:ext cx="396044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Соціальна структура суспільства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564904"/>
            <a:ext cx="2232248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Соціальні групи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564904"/>
            <a:ext cx="2448272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Соціальні спільноти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564904"/>
            <a:ext cx="2016224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Соціальні інститути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653136"/>
            <a:ext cx="3456384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Соціальні відносини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79812" y="1784377"/>
            <a:ext cx="0" cy="78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39188" y="1784377"/>
            <a:ext cx="1064" cy="78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59500" y="1795938"/>
            <a:ext cx="0" cy="76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31840" y="3176972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>
            <a:off x="6156176" y="3176972"/>
            <a:ext cx="4320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1" idx="0"/>
          </p:cNvCxnSpPr>
          <p:nvPr/>
        </p:nvCxnSpPr>
        <p:spPr>
          <a:xfrm>
            <a:off x="2015716" y="3789040"/>
            <a:ext cx="28443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878034" y="3789040"/>
            <a:ext cx="2736303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4859500" y="3789040"/>
            <a:ext cx="53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1"/>
          </p:cNvCxnSpPr>
          <p:nvPr/>
        </p:nvCxnSpPr>
        <p:spPr>
          <a:xfrm flipH="1">
            <a:off x="467544" y="5265204"/>
            <a:ext cx="2664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39552" y="1412776"/>
            <a:ext cx="0" cy="385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7544" y="1484784"/>
            <a:ext cx="24122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88224" y="5265204"/>
            <a:ext cx="2304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8892479" y="1484784"/>
            <a:ext cx="0" cy="3780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839188" y="1484784"/>
            <a:ext cx="2053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2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7690" y="1844824"/>
            <a:ext cx="8282781" cy="439248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 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496943" cy="936103"/>
          </a:xfrm>
        </p:spPr>
        <p:txBody>
          <a:bodyPr/>
          <a:lstStyle/>
          <a:p>
            <a:pPr marL="182880" indent="0" algn="just">
              <a:buNone/>
            </a:pP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Більш уточнене визначення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436" y="1478158"/>
            <a:ext cx="8282781" cy="508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структура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 (клас, трудовий колектив, група, верства), соціально-демографічних (молодь, пенсіонери), професійно-кваліфікаційних, територіальних (тип поселення) та етнічних спільнот (нації, народності), пов'язаних між собою відносно сталими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стосунками, які забезпечують цілісність і функціонування суспільства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24935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40960" cy="5976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3" cy="5544616"/>
          </a:xfrm>
        </p:spPr>
        <p:txBody>
          <a:bodyPr/>
          <a:lstStyle/>
          <a:p>
            <a:pPr marL="0" indent="0" algn="l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064896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4400" b="1" u="sng" dirty="0" smtClean="0">
                <a:solidFill>
                  <a:schemeClr val="accent6">
                    <a:lumMod val="75000"/>
                  </a:schemeClr>
                </a:solidFill>
              </a:rPr>
              <a:t>Мотивація</a:t>
            </a:r>
            <a:r>
              <a:rPr lang="uk-UA" sz="4400" b="1" dirty="0" smtClean="0"/>
              <a:t> до вивчення даного курсу.</a:t>
            </a:r>
          </a:p>
          <a:p>
            <a:pPr algn="just"/>
            <a:r>
              <a:rPr lang="uk-UA" sz="3200" b="1" dirty="0" smtClean="0"/>
              <a:t>1.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Проведення прикладних соціологічних досліджень</a:t>
            </a:r>
            <a:r>
              <a:rPr lang="uk-UA" sz="3200" b="1" dirty="0" smtClean="0"/>
              <a:t>. Без знання соціальної структури неможливо побудувати необхідну вибіркову сукупність;</a:t>
            </a:r>
          </a:p>
          <a:p>
            <a:pPr algn="l"/>
            <a:r>
              <a:rPr lang="uk-UA" sz="3200" b="1" dirty="0" smtClean="0"/>
              <a:t>2.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Державне управління. Планування соціальної політики</a:t>
            </a:r>
            <a:r>
              <a:rPr lang="uk-UA" sz="3200" b="1" dirty="0" smtClean="0"/>
              <a:t>. Якими групами, спільнотами, організаціями, інститутами представлене дане суспільство. Які їхні потреби, інтереси. Які заходи соціальної політики слід спланувати, як врегульовувати можливі соціальні конфлікти.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86585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008112"/>
          </a:xfrm>
        </p:spPr>
        <p:txBody>
          <a:bodyPr/>
          <a:lstStyle/>
          <a:p>
            <a:pPr lvl="2" algn="ctr"/>
            <a:r>
              <a:rPr lang="uk-UA" sz="4400" b="1" dirty="0"/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4536504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uk-UA" sz="3600" dirty="0" smtClean="0"/>
              <a:t>1. Теорія соціальної структури суспільства як базова соціологічна теорія</a:t>
            </a:r>
          </a:p>
          <a:p>
            <a:pPr marL="45720" lvl="0" indent="0">
              <a:buNone/>
            </a:pPr>
            <a:r>
              <a:rPr lang="uk-UA" sz="3600" dirty="0" smtClean="0"/>
              <a:t>2. Соціологічні підходи до визначення поняття «соціальна структура суспільства».</a:t>
            </a:r>
            <a:endParaRPr lang="ru-RU" sz="3600" dirty="0"/>
          </a:p>
          <a:p>
            <a:pPr marL="45720" lvl="0" indent="0">
              <a:buNone/>
            </a:pPr>
            <a:r>
              <a:rPr lang="uk-UA" sz="3600" dirty="0"/>
              <a:t>3</a:t>
            </a:r>
            <a:r>
              <a:rPr lang="uk-UA" sz="3600" dirty="0" smtClean="0"/>
              <a:t>. Соціальна структура та соціальна стратифікація.</a:t>
            </a:r>
            <a:endParaRPr lang="ru-RU" sz="3600" dirty="0"/>
          </a:p>
          <a:p>
            <a:pPr marL="45720" lvl="0" indent="0">
              <a:buNone/>
            </a:pPr>
            <a:r>
              <a:rPr lang="uk-UA" sz="3600" dirty="0" smtClean="0"/>
              <a:t>4.Основні поняття і категорії теорії соціальної структури суспільства.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242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7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 smtClean="0"/>
              <a:t>3.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Соціальний маркетинг (у тому числі С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MM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uk-UA" sz="3200" dirty="0" smtClean="0"/>
              <a:t>. 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>Р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озроблення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>, реалізація та контроль соціальних 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програм, спрямованих на підвищення рівня сприйняття цільової аудиторії трансльованих їй соціальних ідей, рухів або практичних соціальних дій з метою сприяння поліпшенню життя окремої людини і суспільства в цілому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4.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Політичні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технології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Розробка технологій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політичного впливу на соціальні групи і спільноти під час проведення виборчих компаній.</a:t>
            </a:r>
            <a:b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5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3" cy="568863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Соціологічні підходи </a:t>
            </a:r>
            <a:r>
              <a:rPr lang="uk-UA" sz="3600" dirty="0">
                <a:solidFill>
                  <a:srgbClr val="002060"/>
                </a:solidFill>
                <a:effectLst/>
              </a:rPr>
              <a:t>щодо визначення  соціальної структури суспільства: </a:t>
            </a:r>
            <a:r>
              <a:rPr lang="uk-UA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</a:rPr>
              <a:t>1) </a:t>
            </a:r>
            <a:r>
              <a:rPr lang="uk-UA" sz="3600" i="1" u="sng" dirty="0" smtClean="0">
                <a:solidFill>
                  <a:srgbClr val="002060"/>
                </a:solidFill>
                <a:effectLst/>
              </a:rPr>
              <a:t>марксистський</a:t>
            </a:r>
            <a:r>
              <a:rPr lang="uk-UA" sz="3600" dirty="0">
                <a:solidFill>
                  <a:srgbClr val="002060"/>
                </a:solidFill>
                <a:effectLst/>
              </a:rPr>
              <a:t>, </a:t>
            </a:r>
            <a:r>
              <a:rPr lang="uk-UA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</a:rPr>
              <a:t>2) </a:t>
            </a:r>
            <a:r>
              <a:rPr lang="uk-UA" sz="3600" i="1" u="sng" dirty="0" smtClean="0">
                <a:solidFill>
                  <a:srgbClr val="002060"/>
                </a:solidFill>
                <a:effectLst/>
              </a:rPr>
              <a:t>інституціональний (</a:t>
            </a:r>
            <a:r>
              <a:rPr lang="uk-UA" sz="3600" i="1" u="sng" dirty="0">
                <a:solidFill>
                  <a:srgbClr val="002060"/>
                </a:solidFill>
                <a:effectLst/>
              </a:rPr>
              <a:t>функціоналістський</a:t>
            </a:r>
            <a:r>
              <a:rPr lang="uk-UA" sz="3600" i="1" u="sng" dirty="0" smtClean="0">
                <a:solidFill>
                  <a:srgbClr val="002060"/>
                </a:solidFill>
                <a:effectLst/>
              </a:rPr>
              <a:t>),</a:t>
            </a:r>
            <a:r>
              <a:rPr lang="uk-UA" sz="3600" i="1" dirty="0" smtClean="0">
                <a:solidFill>
                  <a:srgbClr val="002060"/>
                </a:solidFill>
                <a:effectLst/>
              </a:rPr>
              <a:t> </a:t>
            </a:r>
            <a:br>
              <a:rPr lang="uk-UA" sz="3600" i="1" dirty="0" smtClean="0">
                <a:solidFill>
                  <a:srgbClr val="002060"/>
                </a:solidFill>
                <a:effectLst/>
              </a:rPr>
            </a:br>
            <a:r>
              <a:rPr lang="uk-UA" sz="3600" i="1" dirty="0" smtClean="0">
                <a:solidFill>
                  <a:srgbClr val="002060"/>
                </a:solidFill>
                <a:effectLst/>
              </a:rPr>
              <a:t>3) </a:t>
            </a:r>
            <a:r>
              <a:rPr lang="uk-UA" sz="3600" i="1" u="sng" dirty="0" smtClean="0">
                <a:solidFill>
                  <a:srgbClr val="002060"/>
                </a:solidFill>
                <a:effectLst/>
              </a:rPr>
              <a:t>стратифікаційний</a:t>
            </a:r>
            <a:r>
              <a:rPr lang="uk-UA" sz="3600" dirty="0">
                <a:solidFill>
                  <a:srgbClr val="002060"/>
                </a:solidFill>
                <a:effectLst/>
              </a:rPr>
              <a:t>.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47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79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Марксистський підхід до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розуміння соціальної структури</a:t>
            </a:r>
            <a:r>
              <a:rPr lang="uk-UA" dirty="0" smtClean="0">
                <a:effectLst/>
              </a:rPr>
              <a:t>.</a:t>
            </a:r>
            <a:br>
              <a:rPr lang="uk-UA" dirty="0" smtClean="0">
                <a:effectLst/>
              </a:rPr>
            </a:br>
            <a:r>
              <a:rPr lang="uk-UA" sz="3200" dirty="0" smtClean="0">
                <a:solidFill>
                  <a:srgbClr val="002060"/>
                </a:solidFill>
                <a:effectLst/>
              </a:rPr>
              <a:t>У </a:t>
            </a:r>
            <a:r>
              <a:rPr lang="uk-UA" sz="3200" dirty="0">
                <a:solidFill>
                  <a:srgbClr val="002060"/>
                </a:solidFill>
                <a:effectLst/>
              </a:rPr>
              <a:t>марксистській соціології при визначенні </a:t>
            </a:r>
            <a:r>
              <a:rPr lang="uk-UA" sz="3200" u="sng" dirty="0">
                <a:solidFill>
                  <a:srgbClr val="002060"/>
                </a:solidFill>
                <a:effectLst/>
              </a:rPr>
              <a:t>соціальної структури суспільства</a:t>
            </a:r>
            <a:r>
              <a:rPr lang="uk-UA" sz="3200" dirty="0">
                <a:solidFill>
                  <a:srgbClr val="002060"/>
                </a:solidFill>
                <a:effectLst/>
              </a:rPr>
              <a:t> провідну роль відіграє </a:t>
            </a:r>
            <a:r>
              <a:rPr lang="uk-UA" sz="3200" u="sng" dirty="0">
                <a:solidFill>
                  <a:srgbClr val="002060"/>
                </a:solidFill>
                <a:effectLst/>
              </a:rPr>
              <a:t>соціально-класовий підхід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.</a:t>
            </a:r>
            <a:br>
              <a:rPr lang="uk-UA" sz="3200" dirty="0" smtClean="0">
                <a:solidFill>
                  <a:srgbClr val="002060"/>
                </a:solidFill>
                <a:effectLst/>
              </a:rPr>
            </a:br>
            <a:r>
              <a:rPr lang="uk-UA" sz="3200" dirty="0" smtClean="0">
                <a:solidFill>
                  <a:srgbClr val="002060"/>
                </a:solidFill>
                <a:effectLst/>
              </a:rPr>
              <a:t>Відповідно</a:t>
            </a:r>
            <a:r>
              <a:rPr lang="uk-UA" sz="3200" dirty="0">
                <a:solidFill>
                  <a:srgbClr val="002060"/>
                </a:solidFill>
                <a:effectLst/>
              </a:rPr>
              <a:t>, у структурі суспільства К. Маркс у якості елементів виокремлює лише</a:t>
            </a:r>
            <a:r>
              <a:rPr lang="uk-UA" sz="3200" dirty="0">
                <a:effectLst/>
              </a:rPr>
              <a:t> </a:t>
            </a:r>
            <a:r>
              <a:rPr lang="uk-UA" sz="32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класи</a:t>
            </a:r>
            <a:r>
              <a:rPr lang="uk-UA" sz="3200" u="sng" dirty="0">
                <a:effectLst/>
              </a:rPr>
              <a:t> </a:t>
            </a:r>
            <a:r>
              <a:rPr lang="uk-UA" sz="3200" u="sng" dirty="0">
                <a:solidFill>
                  <a:srgbClr val="002060"/>
                </a:solidFill>
                <a:effectLst/>
              </a:rPr>
              <a:t>та</a:t>
            </a:r>
            <a:r>
              <a:rPr lang="uk-UA" sz="3200" u="sng" dirty="0">
                <a:effectLst/>
              </a:rPr>
              <a:t> </a:t>
            </a:r>
            <a:r>
              <a:rPr lang="uk-UA" sz="32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прошарки</a:t>
            </a:r>
            <a:r>
              <a:rPr lang="uk-UA" sz="3200" u="sng" dirty="0">
                <a:effectLst/>
              </a:rPr>
              <a:t> </a:t>
            </a:r>
            <a:r>
              <a:rPr lang="uk-UA" sz="3200" u="sng" dirty="0">
                <a:solidFill>
                  <a:srgbClr val="002060"/>
                </a:solidFill>
                <a:effectLst/>
              </a:rPr>
              <a:t>між ними</a:t>
            </a:r>
            <a:r>
              <a:rPr lang="uk-UA" sz="3200" dirty="0">
                <a:effectLst/>
              </a:rPr>
              <a:t>.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562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5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>
                <a:solidFill>
                  <a:srgbClr val="002060"/>
                </a:solidFill>
                <a:effectLst/>
              </a:rPr>
              <a:t>За Марксом, </a:t>
            </a:r>
            <a:r>
              <a:rPr lang="uk-UA" sz="36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класи</a:t>
            </a:r>
            <a:r>
              <a:rPr lang="uk-UA" sz="3600" dirty="0">
                <a:solidFill>
                  <a:srgbClr val="002060"/>
                </a:solidFill>
                <a:effectLst/>
              </a:rPr>
              <a:t> - це великі групи людей, які вирізняються у суспільстві по відношенню до засобів виробництва, за допомогою яких вони забезпечують своє життя. Згідно такого підходу класи у Маркса поділялися на </a:t>
            </a:r>
            <a:r>
              <a:rPr lang="uk-UA" sz="36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майнові</a:t>
            </a:r>
            <a:r>
              <a:rPr lang="uk-UA" sz="3600" dirty="0">
                <a:solidFill>
                  <a:srgbClr val="002060"/>
                </a:solidFill>
                <a:effectLst/>
              </a:rPr>
              <a:t>, ті що мали засоби виробництва і </a:t>
            </a:r>
            <a:r>
              <a:rPr lang="uk-UA" sz="36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немайнові</a:t>
            </a:r>
            <a:r>
              <a:rPr lang="uk-UA" sz="3600" dirty="0">
                <a:solidFill>
                  <a:srgbClr val="002060"/>
                </a:solidFill>
                <a:effectLst/>
              </a:rPr>
              <a:t>, які їх не мали. 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35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u="sng" dirty="0" err="1" smtClean="0">
                <a:solidFill>
                  <a:schemeClr val="accent6">
                    <a:lumMod val="50000"/>
                  </a:schemeClr>
                </a:solidFill>
              </a:rPr>
              <a:t>Інституціональний</a:t>
            </a:r>
            <a:r>
              <a:rPr lang="ru-RU" sz="4000" u="sng" dirty="0" smtClean="0">
                <a:solidFill>
                  <a:schemeClr val="accent6">
                    <a:lumMod val="50000"/>
                  </a:schemeClr>
                </a:solidFill>
              </a:rPr>
              <a:t> (функціоналістський) </a:t>
            </a:r>
            <a:r>
              <a:rPr lang="ru-RU" sz="4000" u="sng" dirty="0" err="1" smtClean="0">
                <a:solidFill>
                  <a:schemeClr val="accent6">
                    <a:lumMod val="50000"/>
                  </a:schemeClr>
                </a:solidFill>
              </a:rPr>
              <a:t>підхід</a:t>
            </a:r>
            <a:r>
              <a:rPr lang="ru-RU" sz="4000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4000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Представники </a:t>
            </a:r>
            <a:r>
              <a:rPr lang="uk-UA" sz="4000" dirty="0" smtClean="0">
                <a:solidFill>
                  <a:srgbClr val="002060"/>
                </a:solidFill>
              </a:rPr>
              <a:t>даного підходу у якості 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основних елементів </a:t>
            </a:r>
            <a:r>
              <a:rPr lang="uk-UA" sz="4000" dirty="0" smtClean="0">
                <a:solidFill>
                  <a:srgbClr val="002060"/>
                </a:solidFill>
              </a:rPr>
              <a:t>соціальної структури розглядають соціальні інститути. Саме в них функціонують усі соціальні групи і організації. </a:t>
            </a:r>
            <a:endParaRPr lang="uk-UA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416823" cy="27341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67545" y="620689"/>
            <a:ext cx="8352928" cy="1656183"/>
          </a:xfrm>
        </p:spPr>
        <p:txBody>
          <a:bodyPr/>
          <a:lstStyle/>
          <a:p>
            <a:pPr marL="182880" indent="0" algn="just">
              <a:lnSpc>
                <a:spcPct val="150000"/>
              </a:lnSpc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Примітним у даному підході є те, що функціонування названих елементів (групи, організації) є безособовим, а лише як система ролей і статусів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1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solidFill>
                  <a:schemeClr val="accent6">
                    <a:lumMod val="75000"/>
                  </a:schemeClr>
                </a:solidFill>
                <a:effectLst/>
              </a:rPr>
              <a:t>С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оціальний статус – </a:t>
            </a:r>
            <a:r>
              <a:rPr lang="uk-UA" sz="4000" dirty="0" smtClean="0">
                <a:solidFill>
                  <a:srgbClr val="002060"/>
                </a:solidFill>
                <a:effectLst/>
              </a:rPr>
              <a:t>це позиція індивіда у соціальному просторі.</a:t>
            </a:r>
            <a:br>
              <a:rPr lang="uk-UA" sz="4000" dirty="0" smtClean="0">
                <a:solidFill>
                  <a:srgbClr val="002060"/>
                </a:solidFill>
                <a:effectLst/>
              </a:rPr>
            </a:br>
            <a:r>
              <a:rPr lang="uk-UA" sz="3800" dirty="0" smtClean="0">
                <a:solidFill>
                  <a:srgbClr val="002060"/>
                </a:solidFill>
                <a:effectLst/>
              </a:rPr>
              <a:t>Він визначає </a:t>
            </a:r>
            <a:r>
              <a:rPr lang="uk-UA" sz="3800" dirty="0">
                <a:solidFill>
                  <a:srgbClr val="002060"/>
                </a:solidFill>
                <a:effectLst/>
              </a:rPr>
              <a:t>місце особи в групі та суспільстві. Саме з допомогою статусів ми ідентифікуємо один одного в різних соціальних структурах. </a:t>
            </a:r>
            <a:r>
              <a:rPr lang="uk-UA" sz="3800" dirty="0" smtClean="0">
                <a:solidFill>
                  <a:srgbClr val="002060"/>
                </a:solidFill>
                <a:effectLst/>
              </a:rPr>
              <a:t>Знаючи </a:t>
            </a:r>
            <a:r>
              <a:rPr lang="uk-UA" sz="3800" dirty="0">
                <a:solidFill>
                  <a:srgbClr val="002060"/>
                </a:solidFill>
                <a:effectLst/>
              </a:rPr>
              <a:t>статус особи, розуміємо — хто перед нами і чого від нього очікувати.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80" y="1628800"/>
            <a:ext cx="2156519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47887"/>
            <a:ext cx="3184773" cy="1905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221088"/>
            <a:ext cx="3456382" cy="2376263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3" cy="4680519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208911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/>
              <a:t>СТАТУСИ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51518" y="1700809"/>
            <a:ext cx="360040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19" cy="4608512"/>
          </a:xfrm>
        </p:spPr>
        <p:txBody>
          <a:bodyPr>
            <a:normAutofit fontScale="85000" lnSpcReduction="20000"/>
          </a:bodyPr>
          <a:lstStyle/>
          <a:p>
            <a:r>
              <a:rPr lang="uk-UA" sz="4300" b="1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uk-UA" sz="4300" b="1" dirty="0" smtClean="0">
                <a:solidFill>
                  <a:schemeClr val="accent6">
                    <a:lumMod val="75000"/>
                  </a:schemeClr>
                </a:solidFill>
              </a:rPr>
              <a:t>міст </a:t>
            </a:r>
            <a:r>
              <a:rPr lang="uk-UA" sz="4300" b="1" dirty="0">
                <a:solidFill>
                  <a:schemeClr val="accent6">
                    <a:lumMod val="75000"/>
                  </a:schemeClr>
                </a:solidFill>
              </a:rPr>
              <a:t>статусу </a:t>
            </a:r>
            <a:r>
              <a:rPr lang="uk-UA" sz="4300" b="1" dirty="0"/>
              <a:t>— сукупність прав і обов'язків носія статусу;</a:t>
            </a:r>
            <a:endParaRPr lang="ru-RU" sz="4300" b="1" dirty="0"/>
          </a:p>
          <a:p>
            <a:endParaRPr lang="uk-UA" sz="4300" b="1" dirty="0" smtClean="0"/>
          </a:p>
          <a:p>
            <a:r>
              <a:rPr lang="uk-UA" sz="4300" b="1" dirty="0" smtClean="0">
                <a:solidFill>
                  <a:schemeClr val="accent6">
                    <a:lumMod val="75000"/>
                  </a:schemeClr>
                </a:solidFill>
              </a:rPr>
              <a:t>Ранг </a:t>
            </a:r>
            <a:r>
              <a:rPr lang="uk-UA" sz="4300" b="1" dirty="0">
                <a:solidFill>
                  <a:schemeClr val="accent6">
                    <a:lumMod val="75000"/>
                  </a:schemeClr>
                </a:solidFill>
              </a:rPr>
              <a:t>статусу </a:t>
            </a:r>
            <a:r>
              <a:rPr lang="uk-UA" sz="4300" b="1" dirty="0"/>
              <a:t>— місце певного статусу в соціальній ієрархії (високе, середнє, низьке; вище за одні статуси і нижче за інші</a:t>
            </a:r>
            <a:r>
              <a:rPr lang="ru-RU" sz="4300" b="1" dirty="0"/>
              <a:t>).</a:t>
            </a:r>
          </a:p>
          <a:p>
            <a:pPr marL="514350" indent="-514350" algn="just">
              <a:buAutoNum type="arabicPeriod"/>
            </a:pPr>
            <a:endParaRPr lang="uk-UA" sz="3200" dirty="0" smtClean="0"/>
          </a:p>
          <a:p>
            <a:r>
              <a:rPr lang="uk-UA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04665"/>
            <a:ext cx="8280920" cy="1296144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Характеристики </a:t>
            </a:r>
            <a:r>
              <a:rPr lang="uk-UA" sz="4400" dirty="0" smtClean="0">
                <a:solidFill>
                  <a:srgbClr val="7030A0"/>
                </a:solidFill>
              </a:rPr>
              <a:t>соціального статусу</a:t>
            </a:r>
            <a:endParaRPr lang="uk-UA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590465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Соціальна роль 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uk-UA" sz="3200" u="sng" dirty="0" smtClean="0">
                <a:solidFill>
                  <a:srgbClr val="002060"/>
                </a:solidFill>
                <a:effectLst/>
              </a:rPr>
              <a:t>Соціальна </a:t>
            </a:r>
            <a:r>
              <a:rPr lang="uk-UA" sz="3200" u="sng" dirty="0">
                <a:solidFill>
                  <a:srgbClr val="002060"/>
                </a:solidFill>
                <a:effectLst/>
              </a:rPr>
              <a:t>роль</a:t>
            </a:r>
            <a:r>
              <a:rPr lang="uk-UA" sz="3200" dirty="0">
                <a:solidFill>
                  <a:srgbClr val="002060"/>
                </a:solidFill>
                <a:effectLst/>
              </a:rPr>
              <a:t> — модель поведінки, орієнтована на певний статус.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Її </a:t>
            </a:r>
            <a:r>
              <a:rPr lang="uk-UA" sz="3200" dirty="0">
                <a:solidFill>
                  <a:srgbClr val="002060"/>
                </a:solidFill>
                <a:effectLst/>
              </a:rPr>
              <a:t>ще називають динамічною стороною статусу. Якщо статус вказує на позицію індивіда всередині групи, то роль — на поведінку властиву цьому статусові. </a:t>
            </a:r>
            <a:endParaRPr lang="ru-RU" sz="32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4000" dirty="0" smtClean="0"/>
              <a:t>Ключовим поняттям у даній темі, як і всього курсу є поняття </a:t>
            </a:r>
            <a:r>
              <a:rPr lang="uk-UA" sz="4000" u="sng" dirty="0" smtClean="0"/>
              <a:t>суспільство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8424936" cy="3600400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Суспільство, що це таке? Це – щось абстрактне, чи, навпаки, дуже конкретне? Як визначити, що таке суспільство?</a:t>
            </a:r>
          </a:p>
          <a:p>
            <a:pPr algn="just"/>
            <a:r>
              <a:rPr lang="uk-UA" sz="3200" u="sng" dirty="0" smtClean="0"/>
              <a:t>Ваші варіанти?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343030"/>
            <a:ext cx="2571750" cy="246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10" y="4596620"/>
            <a:ext cx="2162175" cy="2114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596620"/>
            <a:ext cx="3024337" cy="22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3" cy="4680519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u="sng" dirty="0"/>
              <a:t>Соціальна стратифікація</a:t>
            </a:r>
            <a:r>
              <a:rPr lang="uk-UA" sz="3600" dirty="0"/>
              <a:t> — це сукупність розміщених у вертикальному порядку соціальних </a:t>
            </a:r>
            <a:r>
              <a:rPr lang="uk-UA" sz="3600" dirty="0" smtClean="0"/>
              <a:t>шарів (страт).</a:t>
            </a:r>
            <a:endParaRPr lang="ru-RU" sz="3600" dirty="0"/>
          </a:p>
          <a:p>
            <a:r>
              <a:rPr lang="uk-UA" sz="3600" dirty="0"/>
              <a:t>Якщо соціальна структура виникає з приводу </a:t>
            </a:r>
            <a:r>
              <a:rPr lang="uk-UA" sz="3600" u="sng" dirty="0"/>
              <a:t>суспільного розподілу праці</a:t>
            </a:r>
            <a:r>
              <a:rPr lang="uk-UA" sz="3600" dirty="0"/>
              <a:t>, то соціальна стратифікація, тобто ієрархія соціальних груп - з приводу </a:t>
            </a:r>
            <a:r>
              <a:rPr lang="uk-UA" sz="3600" u="sng" dirty="0"/>
              <a:t>суспільного розподілу результатів праці </a:t>
            </a:r>
            <a:r>
              <a:rPr lang="uk-UA" sz="3600" dirty="0"/>
              <a:t>(соціальних благ).</a:t>
            </a:r>
            <a:endParaRPr lang="ru-RU" sz="3600" dirty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548681"/>
            <a:ext cx="8352928" cy="1152128"/>
          </a:xfrm>
        </p:spPr>
        <p:txBody>
          <a:bodyPr/>
          <a:lstStyle/>
          <a:p>
            <a:pPr marL="182880" indent="0">
              <a:buNone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Стратифікаційний підхід до розуміння соціальної структури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7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Згідно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стратифікаційного підходу</a:t>
            </a:r>
            <a:r>
              <a:rPr lang="uk-UA" dirty="0" smtClean="0"/>
              <a:t> усі індивіди у суспільстві поділяються на певні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соціальні групи </a:t>
            </a:r>
            <a:r>
              <a:rPr lang="uk-UA" dirty="0" smtClean="0"/>
              <a:t>(страти) за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низкою критеріїв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1) дохід;		     3) престиж </a:t>
            </a:r>
            <a:br>
              <a:rPr lang="uk-UA" dirty="0" smtClean="0"/>
            </a:br>
            <a:r>
              <a:rPr lang="uk-UA" dirty="0" smtClean="0"/>
              <a:t>2)</a:t>
            </a:r>
            <a:r>
              <a:rPr lang="uk-UA" dirty="0"/>
              <a:t> рід занять</a:t>
            </a:r>
            <a:r>
              <a:rPr lang="uk-UA" dirty="0" smtClean="0"/>
              <a:t>;    4) влада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1382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Кожен із підходів доповнює один одного, що дає нам можливість ще глибше зрозуміти таку складну систему як суспільство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9833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Соціальна взаємодія </a:t>
            </a:r>
            <a:r>
              <a:rPr lang="uk-UA" sz="3200" dirty="0">
                <a:effectLst/>
              </a:rPr>
              <a:t>- категорія також важлива для розуміння соціальної структури.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Під </a:t>
            </a:r>
            <a:r>
              <a:rPr lang="uk-UA" sz="3200" dirty="0">
                <a:effectLst/>
              </a:rPr>
              <a:t>соціальною взаємодією в соціології частіше за все розуміють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спілкування</a:t>
            </a:r>
            <a:r>
              <a:rPr lang="uk-UA" sz="3200" dirty="0">
                <a:effectLst/>
              </a:rPr>
              <a:t> або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форму соціальної комунікації</a:t>
            </a:r>
            <a:r>
              <a:rPr lang="uk-UA" sz="3200" dirty="0">
                <a:effectLst/>
              </a:rPr>
              <a:t>, що являє собою систему соціальних дій двох і більше осіб або спільностей. 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27581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Соціальна взаємодія </a:t>
            </a:r>
            <a:r>
              <a:rPr lang="uk-UA" sz="3200" dirty="0">
                <a:effectLst/>
              </a:rPr>
              <a:t>— це процес, у якому люди діють сумісно задля задоволення спільних потреб і випробовують вплив один на одного</a:t>
            </a:r>
            <a:r>
              <a:rPr lang="uk-UA" sz="3200" dirty="0" smtClean="0">
                <a:effectLst/>
              </a:rPr>
              <a:t>.</a:t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Соціальна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взаємодія </a:t>
            </a:r>
            <a:r>
              <a:rPr lang="uk-UA" sz="3200" dirty="0">
                <a:effectLst/>
              </a:rPr>
              <a:t>— це форма соціальних зв'язків, що реалізуються в обміні діяльністю, інформацією, досвідом, здібностями, уміннями, навичками та у взаємному впливі людей, соціальних спільнот.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85161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3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Соціальний зв'язок </a:t>
            </a:r>
            <a:r>
              <a:rPr lang="uk-UA" sz="3200" dirty="0">
                <a:effectLst/>
              </a:rPr>
              <a:t>— набір чинників, що обумовлюють спільну діяльність людей в конкретних спільностях в певний час для досягнення тих або інших цілей</a:t>
            </a:r>
            <a:r>
              <a:rPr lang="uk-UA" sz="3200" dirty="0" smtClean="0">
                <a:effectLst/>
              </a:rPr>
              <a:t>.</a:t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Фактори, що зумовлюють соціальні зв'язки: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природні</a:t>
            </a:r>
            <a:r>
              <a:rPr lang="uk-UA" sz="3200" dirty="0" smtClean="0">
                <a:effectLst/>
              </a:rPr>
              <a:t>, </a:t>
            </a:r>
            <a:r>
              <a:rPr lang="uk-UA" sz="3200" dirty="0">
                <a:effectLst/>
              </a:rPr>
              <a:t>які задаються спадковими ознаками людини,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психологічні</a:t>
            </a:r>
            <a:r>
              <a:rPr lang="uk-UA" sz="3200" dirty="0">
                <a:effectLst/>
              </a:rPr>
              <a:t> (почуття спільності, </a:t>
            </a:r>
            <a:r>
              <a:rPr lang="uk-UA" sz="3200" dirty="0" smtClean="0">
                <a:effectLst/>
              </a:rPr>
              <a:t>захищеності, значущості),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соціально-інституційні,</a:t>
            </a:r>
            <a:r>
              <a:rPr lang="uk-UA" sz="3200" dirty="0" smtClean="0">
                <a:effectLst/>
              </a:rPr>
              <a:t> які визначаючи </a:t>
            </a:r>
            <a:r>
              <a:rPr lang="uk-UA" sz="3200" dirty="0">
                <a:effectLst/>
              </a:rPr>
              <a:t>порядок дії соціальних </a:t>
            </a:r>
            <a:r>
              <a:rPr lang="uk-UA" sz="3200" dirty="0" smtClean="0">
                <a:effectLst/>
              </a:rPr>
              <a:t>суб'єктів.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363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5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Соціальні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відношення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є </a:t>
            </a:r>
            <a:r>
              <a:rPr lang="uk-UA" sz="3200" dirty="0">
                <a:solidFill>
                  <a:srgbClr val="002060"/>
                </a:solidFill>
                <a:effectLst/>
              </a:rPr>
              <a:t>важливою формою вияву відносно стійких соціальних зв'язків між індивідами та соціальними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групами.</a:t>
            </a:r>
            <a:br>
              <a:rPr lang="uk-UA" sz="3200" dirty="0" smtClean="0">
                <a:solidFill>
                  <a:srgbClr val="002060"/>
                </a:solidFill>
                <a:effectLst/>
              </a:rPr>
            </a:b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Соціальні відношення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– це специфічний </a:t>
            </a:r>
            <a:r>
              <a:rPr lang="uk-UA" sz="3200" dirty="0">
                <a:solidFill>
                  <a:srgbClr val="002060"/>
                </a:solidFill>
                <a:effectLst/>
              </a:rPr>
              <a:t>вид суспільних 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>відношень, </a:t>
            </a:r>
            <a:r>
              <a:rPr lang="uk-UA" sz="3200" dirty="0">
                <a:solidFill>
                  <a:srgbClr val="002060"/>
                </a:solidFill>
                <a:effectLst/>
              </a:rPr>
              <a:t>який виражає діяльність соціальних суб'єктів з приводу їх неоднакового положення в суспільстві і ролі в суспільному житті. </a:t>
            </a:r>
            <a:r>
              <a:rPr lang="uk-UA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3200" dirty="0" smtClean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3009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1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/>
              </a:rPr>
              <a:t>Соціальна структура </a:t>
            </a:r>
            <a:r>
              <a:rPr lang="uk-UA" sz="3600" dirty="0">
                <a:solidFill>
                  <a:srgbClr val="002060"/>
                </a:solidFill>
                <a:effectLst/>
              </a:rPr>
              <a:t>є тривалим укладом соціальних взаємодій між елементами суспільства: статусами, ролями, групами, організаціями, соціальними інститутами.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uk-UA" sz="3500" u="sng" dirty="0">
                <a:solidFill>
                  <a:srgbClr val="002060"/>
                </a:solidFill>
                <a:effectLst/>
              </a:rPr>
              <a:t>Кількість</a:t>
            </a:r>
            <a:r>
              <a:rPr lang="uk-UA" sz="3500" dirty="0">
                <a:solidFill>
                  <a:srgbClr val="002060"/>
                </a:solidFill>
                <a:effectLst/>
              </a:rPr>
              <a:t> цих суспільних елементів, </a:t>
            </a:r>
            <a:r>
              <a:rPr lang="uk-UA" sz="3500" u="sng" dirty="0">
                <a:solidFill>
                  <a:srgbClr val="002060"/>
                </a:solidFill>
                <a:effectLst/>
              </a:rPr>
              <a:t>порядок</a:t>
            </a:r>
            <a:r>
              <a:rPr lang="uk-UA" sz="3500" dirty="0">
                <a:solidFill>
                  <a:srgbClr val="002060"/>
                </a:solidFill>
                <a:effectLst/>
              </a:rPr>
              <a:t> їх розміщення і </a:t>
            </a:r>
            <a:r>
              <a:rPr lang="uk-UA" sz="3500" u="sng" dirty="0">
                <a:solidFill>
                  <a:srgbClr val="002060"/>
                </a:solidFill>
                <a:effectLst/>
              </a:rPr>
              <a:t>характер взаємозалежності</a:t>
            </a:r>
            <a:r>
              <a:rPr lang="uk-UA" sz="3500" dirty="0">
                <a:solidFill>
                  <a:srgbClr val="002060"/>
                </a:solidFill>
                <a:effectLst/>
              </a:rPr>
              <a:t> визначають зміст конкретної структури конкретного суспільства.</a:t>
            </a:r>
            <a:r>
              <a:rPr lang="ru-RU" sz="3500" dirty="0">
                <a:solidFill>
                  <a:srgbClr val="002060"/>
                </a:solidFill>
                <a:effectLst/>
              </a:rPr>
              <a:t/>
            </a:r>
            <a:br>
              <a:rPr lang="ru-RU" sz="3500" dirty="0">
                <a:solidFill>
                  <a:srgbClr val="002060"/>
                </a:solidFill>
                <a:effectLst/>
              </a:rPr>
            </a:br>
            <a:endParaRPr lang="ru-RU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52620" y="-170971"/>
            <a:ext cx="5947231" cy="432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1078"/>
            <a:ext cx="8352928" cy="59762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600" b="1" u="sng" dirty="0" smtClean="0"/>
              <a:t>Суспільство</a:t>
            </a:r>
            <a:r>
              <a:rPr lang="uk-UA" sz="3600" dirty="0" smtClean="0"/>
              <a:t> — це сукупність усіх видів взаємодії та форм об'єднання людей, що склалися історично, в якій знаходить вияв їх взаємозалежність один від одного.</a:t>
            </a:r>
            <a:endParaRPr lang="ru-RU" sz="3600" dirty="0" smtClean="0"/>
          </a:p>
          <a:p>
            <a:pPr algn="just"/>
            <a:r>
              <a:rPr lang="uk-UA" sz="3600" dirty="0" smtClean="0"/>
              <a:t>Людей у суспільство об'єднують головним чином </a:t>
            </a:r>
            <a:r>
              <a:rPr lang="uk-UA" sz="3600" b="1" u="sng" dirty="0" smtClean="0"/>
              <a:t>три ознаки:</a:t>
            </a:r>
            <a:r>
              <a:rPr lang="uk-UA" sz="3600" b="1" dirty="0" smtClean="0"/>
              <a:t> </a:t>
            </a:r>
            <a:endParaRPr lang="uk-UA" sz="3600" dirty="0" smtClean="0"/>
          </a:p>
          <a:p>
            <a:pPr algn="just"/>
            <a:r>
              <a:rPr lang="uk-UA" sz="3600" dirty="0" smtClean="0"/>
              <a:t>1) спільна культура, </a:t>
            </a:r>
          </a:p>
          <a:p>
            <a:pPr algn="just"/>
            <a:r>
              <a:rPr lang="uk-UA" sz="3600" dirty="0" smtClean="0"/>
              <a:t>2) спільна територія,</a:t>
            </a:r>
          </a:p>
          <a:p>
            <a:pPr algn="just"/>
            <a:r>
              <a:rPr lang="uk-UA" sz="3600" dirty="0" smtClean="0"/>
              <a:t>3) спільна ідентичність.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325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dirty="0" smtClean="0">
                <a:effectLst/>
              </a:rPr>
              <a:t>- 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>Спільна </a:t>
            </a:r>
            <a:r>
              <a:rPr lang="uk-UA" sz="3000" dirty="0">
                <a:solidFill>
                  <a:srgbClr val="C00000"/>
                </a:solidFill>
                <a:effectLst/>
              </a:rPr>
              <a:t>культура</a:t>
            </a:r>
            <a:r>
              <a:rPr lang="uk-UA" sz="3000" dirty="0">
                <a:effectLst/>
              </a:rPr>
              <a:t>, що передається з покоління в покоління, дає </a:t>
            </a:r>
            <a:r>
              <a:rPr lang="uk-UA" sz="3000" dirty="0" smtClean="0">
                <a:effectLst/>
              </a:rPr>
              <a:t>людям </a:t>
            </a:r>
            <a:r>
              <a:rPr lang="uk-UA" sz="3000" dirty="0">
                <a:effectLst/>
              </a:rPr>
              <a:t>спільні цінності, норми, </a:t>
            </a:r>
            <a:r>
              <a:rPr lang="uk-UA" sz="3000" dirty="0" smtClean="0">
                <a:effectLst/>
              </a:rPr>
              <a:t>зразки поведінки і образу життя;</a:t>
            </a:r>
            <a:br>
              <a:rPr lang="uk-UA" sz="3000" dirty="0" smtClean="0">
                <a:effectLst/>
              </a:rPr>
            </a:br>
            <a:r>
              <a:rPr lang="uk-UA" sz="3000" dirty="0" smtClean="0">
                <a:effectLst/>
              </a:rPr>
              <a:t>- 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>Спільна </a:t>
            </a:r>
            <a:r>
              <a:rPr lang="uk-UA" sz="3000" dirty="0">
                <a:solidFill>
                  <a:srgbClr val="C00000"/>
                </a:solidFill>
                <a:effectLst/>
              </a:rPr>
              <a:t>територія</a:t>
            </a:r>
            <a:r>
              <a:rPr lang="uk-UA" sz="3000" dirty="0">
                <a:effectLst/>
              </a:rPr>
              <a:t>, яку вони вважають своєю, дає їм спільний простір, місце, де вони можуть на практиці реалізовувати свої </a:t>
            </a:r>
            <a:r>
              <a:rPr lang="uk-UA" sz="3000" dirty="0" smtClean="0">
                <a:effectLst/>
              </a:rPr>
              <a:t>потреби на основі культурних взірців;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r>
              <a:rPr lang="ru-RU" sz="3000" dirty="0" smtClean="0">
                <a:effectLst/>
              </a:rPr>
              <a:t>- </a:t>
            </a:r>
            <a:r>
              <a:rPr lang="ru-RU" sz="3000" dirty="0" smtClean="0">
                <a:solidFill>
                  <a:srgbClr val="C00000"/>
                </a:solidFill>
                <a:effectLst/>
              </a:rPr>
              <a:t>С</a:t>
            </a:r>
            <a:r>
              <a:rPr lang="uk-UA" sz="3000" dirty="0" err="1" smtClean="0">
                <a:solidFill>
                  <a:srgbClr val="C00000"/>
                </a:solidFill>
                <a:effectLst/>
              </a:rPr>
              <a:t>пільна</a:t>
            </a:r>
            <a:r>
              <a:rPr lang="uk-UA" sz="3000" dirty="0" smtClean="0">
                <a:solidFill>
                  <a:srgbClr val="C00000"/>
                </a:solidFill>
                <a:effectLst/>
              </a:rPr>
              <a:t> </a:t>
            </a:r>
            <a:r>
              <a:rPr lang="uk-UA" sz="3000" dirty="0">
                <a:solidFill>
                  <a:srgbClr val="C00000"/>
                </a:solidFill>
                <a:effectLst/>
              </a:rPr>
              <a:t>ідентичність</a:t>
            </a:r>
            <a:r>
              <a:rPr lang="uk-UA" sz="3000" dirty="0">
                <a:effectLst/>
              </a:rPr>
              <a:t>, тобто усвідомлення своєї приналежності до певної спільноти, </a:t>
            </a:r>
            <a:r>
              <a:rPr lang="uk-UA" sz="3000" dirty="0" smtClean="0">
                <a:effectLst/>
              </a:rPr>
              <a:t>яке виникає </a:t>
            </a:r>
            <a:r>
              <a:rPr lang="uk-UA" sz="3000" dirty="0">
                <a:effectLst/>
              </a:rPr>
              <a:t>внаслідок відчуття </a:t>
            </a:r>
            <a:r>
              <a:rPr lang="uk-UA" sz="3000" dirty="0" smtClean="0">
                <a:effectLst/>
              </a:rPr>
              <a:t>своєї </a:t>
            </a:r>
            <a:r>
              <a:rPr lang="uk-UA" sz="3000" dirty="0">
                <a:effectLst/>
              </a:rPr>
              <a:t>причетності до носіїв певної культури, що реалізовується на певній території.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94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1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3400" u="sng" dirty="0" smtClean="0"/>
              <a:t>       Суспільство </a:t>
            </a:r>
            <a:r>
              <a:rPr lang="uk-UA" sz="3400" dirty="0" smtClean="0"/>
              <a:t>– це складна соціальна система, що представляє собою широку сукупність індивідів, об'єднаних територією, мовою, культурою, способом виробництва, в наслідок чого утворюється велике різноманіття соціальних груп та зв'язків і відносин між ними</a:t>
            </a:r>
            <a:br>
              <a:rPr lang="uk-UA" sz="3400" dirty="0" smtClean="0"/>
            </a:br>
            <a:r>
              <a:rPr lang="uk-UA" sz="3400" dirty="0" smtClean="0"/>
              <a:t/>
            </a:r>
            <a:br>
              <a:rPr lang="uk-UA" sz="3400" dirty="0" smtClean="0"/>
            </a:br>
            <a:endParaRPr lang="uk-UA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25144"/>
            <a:ext cx="2736304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01817"/>
            <a:ext cx="2808312" cy="1949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816189"/>
            <a:ext cx="3491880" cy="20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3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 smtClean="0"/>
              <a:t>При соціологічному аналізі суспільства, крім необхідності з'ясування його визначення, постає ще одне важливе питання: </a:t>
            </a:r>
            <a:r>
              <a:rPr lang="uk-UA" sz="3200" dirty="0" smtClean="0">
                <a:solidFill>
                  <a:srgbClr val="C00000"/>
                </a:solidFill>
              </a:rPr>
              <a:t>чи однорідне суспільство? 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68960"/>
            <a:ext cx="7620000" cy="3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7" cy="5904656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Елементами суспільства є:</a:t>
            </a:r>
            <a:b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1)               2)</a:t>
            </a:r>
            <a:b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3)                           4)</a:t>
            </a:r>
            <a:r>
              <a:rPr lang="uk-UA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dirty="0">
                <a:solidFill>
                  <a:schemeClr val="tx2">
                    <a:lumMod val="75000"/>
                  </a:schemeClr>
                </a:solidFill>
              </a:rPr>
            </a:br>
            <a:endParaRPr lang="uk-U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2016224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003" y="1544017"/>
            <a:ext cx="2713485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74030"/>
            <a:ext cx="3744416" cy="2275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354" y="3987759"/>
            <a:ext cx="2857500" cy="2447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1544017"/>
            <a:ext cx="2232248" cy="17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1" cy="5688632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5) Соціальні інститути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8136903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23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1625</TotalTime>
  <Words>765</Words>
  <Application>Microsoft Office PowerPoint</Application>
  <PresentationFormat>Экран (4:3)</PresentationFormat>
  <Paragraphs>61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Calibri</vt:lpstr>
      <vt:lpstr>Georgia</vt:lpstr>
      <vt:lpstr>Times New Roman</vt:lpstr>
      <vt:lpstr>Trebuchet MS</vt:lpstr>
      <vt:lpstr>Воздушный поток</vt:lpstr>
      <vt:lpstr>ТЕМА:  Вступ. Сучасні підходи до розуміння соціальної структури суспільства</vt:lpstr>
      <vt:lpstr>План:</vt:lpstr>
      <vt:lpstr>  Ключовим поняттям у даній темі, як і всього курсу є поняття суспільство</vt:lpstr>
      <vt:lpstr>Презентация PowerPoint</vt:lpstr>
      <vt:lpstr>- Спільна культура, що передається з покоління в покоління, дає людям спільні цінності, норми, зразки поведінки і образу життя; - Спільна територія, яку вони вважають своєю, дає їм спільний простір, місце, де вони можуть на практиці реалізовувати свої потреби на основі культурних взірців; - Спільна ідентичність, тобто усвідомлення своєї приналежності до певної спільноти, яке виникає внаслідок відчуття своєї причетності до носіїв певної культури, що реалізовується на певній території.  </vt:lpstr>
      <vt:lpstr>       Суспільство – це складна соціальна система, що представляє собою широку сукупність індивідів, об'єднаних територією, мовою, культурою, способом виробництва, в наслідок чого утворюється велике різноманіття соціальних груп та зв'язків і відносин між ними  </vt:lpstr>
      <vt:lpstr>При соціологічному аналізі суспільства, крім необхідності з'ясування його визначення, постає ще одне важливе питання: чи однорідне суспільство? </vt:lpstr>
      <vt:lpstr>Елементами суспільства є:  1)               2)     3)                           4) </vt:lpstr>
      <vt:lpstr>5) Соціальні інститути </vt:lpstr>
      <vt:lpstr>Оскільки суспільство складається із неоднорідних елементів, то постає необхідність вивчення їх розташування у цій системі, дослідження соціальних зв'язків, взаємодії,  відношень. Тобто постає питання структури суспільства</vt:lpstr>
      <vt:lpstr>Структура (з латини) — "будова", "розміщення", "порядок".  В загальнонауковому значенні під "структурою" розуміють сукупність функціонально пов'язаних між собою елементів, зв'язків і залежностей, що складають внутрішню будову об'єкта. Структуру об'єкта визначають: 1)кількість складових, 2) порядок їх розміщення, 3) характер залежності між ними. </vt:lpstr>
      <vt:lpstr>Соціальна структура суспільства – це  фундаментальна соціологічна теорія, яка досліджує соціум на конкретному етапі його існування, здійснює системний соціологічний аналіз динаміки онтогенезу і функціонування та розвитку соціальної структури суспільства, виявляє наслідки трансформації соціального простору у зв'язку з його різними змінами, зокрема, на пострадянському просторі це перехід до ринкових відносин і подібне. </vt:lpstr>
      <vt:lpstr>У широкому розумінні – це сукупність взаємопов'язаних і взаємодіючих соціальних груп, спільнот, соціальних інститутів. </vt:lpstr>
      <vt:lpstr>Презентация PowerPoint</vt:lpstr>
      <vt:lpstr>Більш уточнене визначення</vt:lpstr>
      <vt:lpstr>Презентация PowerPoint</vt:lpstr>
      <vt:lpstr>  </vt:lpstr>
      <vt:lpstr>Презентация PowerPoint</vt:lpstr>
      <vt:lpstr> </vt:lpstr>
      <vt:lpstr>3. Соціальний маркетинг (у тому числі СMM). Розроблення, реалізація та контроль соціальних програм, спрямованих на підвищення рівня сприйняття цільової аудиторії трансльованих їй соціальних ідей, рухів або практичних соціальних дій з метою сприяння поліпшенню життя окремої людини і суспільства в цілому. 4. Політичні технології. Розробка технологій політичного впливу на соціальні групи і спільноти під час проведення виборчих компаній.    </vt:lpstr>
      <vt:lpstr>Соціологічні підходи щодо визначення  соціальної структури суспільства:  1) марксистський,  2) інституціональний (функціоналістський),  3) стратифікаційний.</vt:lpstr>
      <vt:lpstr>Марксистський підхід до розуміння соціальної структури. У марксистській соціології при визначенні соціальної структури суспільства провідну роль відіграє соціально-класовий підхід. Відповідно, у структурі суспільства К. Маркс у якості елементів виокремлює лише класи та прошарки між ними.    </vt:lpstr>
      <vt:lpstr>За Марксом, класи - це великі групи людей, які вирізняються у суспільстві по відношенню до засобів виробництва, за допомогою яких вони забезпечують своє життя. Згідно такого підходу класи у Маркса поділялися на майнові, ті що мали засоби виробництва і немайнові, які їх не мали. </vt:lpstr>
      <vt:lpstr>Інституціональний (функціоналістський) підхід. Представники даного підходу у якості основних елементів соціальної структури розглядають соціальні інститути. Саме в них функціонують усі соціальні групи і організації. </vt:lpstr>
      <vt:lpstr>Примітним у даному підході є те, що функціонування названих елементів (групи, організації) є безособовим, а лише як система ролей і статусів</vt:lpstr>
      <vt:lpstr>Соціальний статус – це позиція індивіда у соціальному просторі. Він визначає місце особи в групі та суспільстві. Саме з допомогою статусів ми ідентифікуємо один одного в різних соціальних структурах. Знаючи статус особи, розуміємо — хто перед нами і чого від нього очікувати.</vt:lpstr>
      <vt:lpstr>СТАТУСИ</vt:lpstr>
      <vt:lpstr>Характеристики соціального статусу</vt:lpstr>
      <vt:lpstr>Соціальна роль  Соціальна роль — модель поведінки, орієнтована на певний статус. Її ще називають динамічною стороною статусу. Якщо статус вказує на позицію індивіда всередині групи, то роль — на поведінку властиву цьому статусові. </vt:lpstr>
      <vt:lpstr>Стратифікаційний підхід до розуміння соціальної структури</vt:lpstr>
      <vt:lpstr>Згідно стратифікаційного підходу усі індивіди у суспільстві поділяються на певні соціальні групи (страти) за низкою критеріїв: 1) дохід;       3) престиж  2) рід занять;    4) влада</vt:lpstr>
      <vt:lpstr>Кожен із підходів доповнює один одного, що дає нам можливість ще глибше зрозуміти таку складну систему як суспільство</vt:lpstr>
      <vt:lpstr>Соціальна взаємодія - категорія також важлива для розуміння соціальної структури.   Під соціальною взаємодією в соціології частіше за все розуміють спілкування або форму соціальної комунікації, що являє собою систему соціальних дій двох і більше осіб або спільностей.  </vt:lpstr>
      <vt:lpstr>Соціальна взаємодія — це процес, у якому люди діють сумісно задля задоволення спільних потреб і випробовують вплив один на одного. Соціальна взаємодія — це форма соціальних зв'язків, що реалізуються в обміні діяльністю, інформацією, досвідом, здібностями, уміннями, навичками та у взаємному впливі людей, соціальних спільнот. </vt:lpstr>
      <vt:lpstr>Соціальний зв'язок — набір чинників, що обумовлюють спільну діяльність людей в конкретних спільностях в певний час для досягнення тих або інших цілей. Фактори, що зумовлюють соціальні зв'язки: природні, які задаються спадковими ознаками людини, психологічні (почуття спільності, захищеності, значущості), соціально-інституційні, які визначаючи порядок дії соціальних суб'єктів.</vt:lpstr>
      <vt:lpstr>Соціальні відношення є важливою формою вияву відносно стійких соціальних зв'язків між індивідами та соціальними групами. Соціальні відношення – це специфічний вид суспільних відношень, який виражає діяльність соціальних суб'єктів з приводу їх неоднакового положення в суспільстві і ролі в суспільному житті.  </vt:lpstr>
      <vt:lpstr>Соціальна структура є тривалим укладом соціальних взаємодій між елементами суспільства: статусами, ролями, групами, організаціями, соціальними інститутами. Кількість цих суспільних елементів, порядок їх розміщення і характер взаємозалежності визначають зміст конкретної структури конкретного суспільства.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особистісних обмежень</dc:title>
  <dc:creator>userznu</dc:creator>
  <cp:lastModifiedBy>1</cp:lastModifiedBy>
  <cp:revision>71</cp:revision>
  <dcterms:created xsi:type="dcterms:W3CDTF">2017-11-16T13:00:29Z</dcterms:created>
  <dcterms:modified xsi:type="dcterms:W3CDTF">2018-09-02T19:07:50Z</dcterms:modified>
</cp:coreProperties>
</file>