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3" r:id="rId5"/>
    <p:sldId id="264" r:id="rId6"/>
    <p:sldId id="265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EBE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iia Gencheva" userId="ba66cf438123fe05" providerId="LiveId" clId="{C55B2AA9-B510-497C-B362-6D8BFAA80C23}"/>
    <pc:docChg chg="custSel delSld modSld">
      <pc:chgData name="Viktoriia Gencheva" userId="ba66cf438123fe05" providerId="LiveId" clId="{C55B2AA9-B510-497C-B362-6D8BFAA80C23}" dt="2021-04-05T19:17:48.077" v="6" actId="20577"/>
      <pc:docMkLst>
        <pc:docMk/>
      </pc:docMkLst>
      <pc:sldChg chg="del">
        <pc:chgData name="Viktoriia Gencheva" userId="ba66cf438123fe05" providerId="LiveId" clId="{C55B2AA9-B510-497C-B362-6D8BFAA80C23}" dt="2021-04-05T19:17:24.232" v="0" actId="2696"/>
        <pc:sldMkLst>
          <pc:docMk/>
          <pc:sldMk cId="0" sldId="256"/>
        </pc:sldMkLst>
      </pc:sldChg>
      <pc:sldChg chg="del">
        <pc:chgData name="Viktoriia Gencheva" userId="ba66cf438123fe05" providerId="LiveId" clId="{C55B2AA9-B510-497C-B362-6D8BFAA80C23}" dt="2021-04-05T19:17:26.193" v="1" actId="2696"/>
        <pc:sldMkLst>
          <pc:docMk/>
          <pc:sldMk cId="0" sldId="257"/>
        </pc:sldMkLst>
      </pc:sldChg>
      <pc:sldChg chg="del">
        <pc:chgData name="Viktoriia Gencheva" userId="ba66cf438123fe05" providerId="LiveId" clId="{C55B2AA9-B510-497C-B362-6D8BFAA80C23}" dt="2021-04-05T19:17:28.744" v="2" actId="2696"/>
        <pc:sldMkLst>
          <pc:docMk/>
          <pc:sldMk cId="0" sldId="258"/>
        </pc:sldMkLst>
      </pc:sldChg>
      <pc:sldChg chg="modSp mod">
        <pc:chgData name="Viktoriia Gencheva" userId="ba66cf438123fe05" providerId="LiveId" clId="{C55B2AA9-B510-497C-B362-6D8BFAA80C23}" dt="2021-04-05T19:17:48.077" v="6" actId="20577"/>
        <pc:sldMkLst>
          <pc:docMk/>
          <pc:sldMk cId="0" sldId="262"/>
        </pc:sldMkLst>
        <pc:spChg chg="mod">
          <ac:chgData name="Viktoriia Gencheva" userId="ba66cf438123fe05" providerId="LiveId" clId="{C55B2AA9-B510-497C-B362-6D8BFAA80C23}" dt="2021-04-05T19:17:48.077" v="6" actId="20577"/>
          <ac:spMkLst>
            <pc:docMk/>
            <pc:sldMk cId="0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3DB98-3FB5-4FD4-9B10-11FCC680AFD5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FA61C-AE7E-4D6D-96DD-52FF3492F5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Визначення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концентрації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загального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</a:b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біологічних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рідинах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(за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методом</a:t>
            </a:r>
            <a:r>
              <a:rPr lang="uk-UA" sz="2600" b="1" cap="all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Ілька)</a:t>
            </a:r>
            <a:endParaRPr lang="ru-RU" sz="26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143380"/>
            <a:ext cx="9144000" cy="271462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31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Мета роботи</a:t>
            </a:r>
            <a:r>
              <a:rPr lang="uk-UA" sz="31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3100" dirty="0">
                <a:latin typeface="Arial" pitchFamily="34" charset="0"/>
                <a:cs typeface="Arial" pitchFamily="34" charset="0"/>
              </a:rPr>
              <a:t>засвоїти метод визначення концентрації </a:t>
            </a:r>
            <a:r>
              <a:rPr lang="uk-UA" sz="3100" dirty="0" err="1"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3100" dirty="0">
                <a:latin typeface="Arial" pitchFamily="34" charset="0"/>
                <a:cs typeface="Arial" pitchFamily="34" charset="0"/>
              </a:rPr>
              <a:t> в біологічних рідинах за методом Ілька.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31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Практичне значення роботи: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3100" dirty="0">
                <a:latin typeface="Arial" pitchFamily="34" charset="0"/>
                <a:cs typeface="Arial" pitchFamily="34" charset="0"/>
              </a:rPr>
              <a:t>найчастіше показником ліпідного обміну </a:t>
            </a:r>
            <a:br>
              <a:rPr lang="uk-UA" sz="3100" dirty="0">
                <a:latin typeface="Arial" pitchFamily="34" charset="0"/>
                <a:cs typeface="Arial" pitchFamily="34" charset="0"/>
              </a:rPr>
            </a:br>
            <a:r>
              <a:rPr lang="uk-UA" sz="3100" dirty="0">
                <a:latin typeface="Arial" pitchFamily="34" charset="0"/>
                <a:cs typeface="Arial" pitchFamily="34" charset="0"/>
              </a:rPr>
              <a:t>є концентрація </a:t>
            </a:r>
            <a:r>
              <a:rPr lang="uk-UA" sz="3100" dirty="0" err="1"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3100" dirty="0">
                <a:latin typeface="Arial" pitchFamily="34" charset="0"/>
                <a:cs typeface="Arial" pitchFamily="34" charset="0"/>
              </a:rPr>
              <a:t>, </a:t>
            </a:r>
            <a:br>
              <a:rPr lang="uk-UA" sz="3100" dirty="0">
                <a:latin typeface="Arial" pitchFamily="34" charset="0"/>
                <a:cs typeface="Arial" pitchFamily="34" charset="0"/>
              </a:rPr>
            </a:br>
            <a:r>
              <a:rPr lang="uk-UA" sz="3100" dirty="0">
                <a:latin typeface="Arial" pitchFamily="34" charset="0"/>
                <a:cs typeface="Arial" pitchFamily="34" charset="0"/>
              </a:rPr>
              <a:t>який може накопичуватися в крові.</a:t>
            </a:r>
            <a:endParaRPr lang="uk-UA" sz="31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3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Обмен холестеро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428736"/>
            <a:ext cx="4572000" cy="239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0"/>
            <a:ext cx="8358246" cy="392908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Підвищення концентрації </a:t>
            </a:r>
            <a:r>
              <a:rPr lang="uk-UA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спостерігається при атеросклерозі, цукровому діабеті, вроджених порушеннях обміну, захворюваннях печінки.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285992"/>
            <a:ext cx="4929190" cy="3714753"/>
          </a:xfrm>
          <a:prstGeom prst="rect">
            <a:avLst/>
          </a:prstGeom>
          <a:noFill/>
        </p:spPr>
      </p:pic>
      <p:pic>
        <p:nvPicPr>
          <p:cNvPr id="6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00306"/>
            <a:ext cx="4071934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0085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Реактиви: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- реагент на </a:t>
            </a:r>
            <a:r>
              <a:rPr lang="uk-UA" sz="6400" dirty="0" err="1">
                <a:latin typeface="Arial" pitchFamily="34" charset="0"/>
                <a:cs typeface="Arial" pitchFamily="34" charset="0"/>
              </a:rPr>
              <a:t>холестерол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(карбоновий ангідрид – 75-85%, оцтова кислота –15-25%);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- калібрувальний розчин </a:t>
            </a:r>
            <a:r>
              <a:rPr lang="uk-UA" sz="6400" dirty="0" err="1"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(</a:t>
            </a: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4,665±0,2328 </a:t>
            </a:r>
            <a:r>
              <a:rPr lang="uk-UA" sz="6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ммоль</a:t>
            </a: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/л)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 - концентрована сульфатна кислота;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- дистильована вода;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- фізіологічний розчин (0,9%-й розчин натрій хлориду).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Приготування робочих розчинів</a:t>
            </a:r>
            <a:endParaRPr lang="ru-RU" sz="64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Робочий розчин.</a:t>
            </a:r>
            <a:r>
              <a:rPr lang="uk-UA" sz="6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Вміст флакона з реактивом на </a:t>
            </a:r>
            <a:r>
              <a:rPr lang="uk-UA" sz="6400" dirty="0" err="1">
                <a:latin typeface="Arial" pitchFamily="34" charset="0"/>
                <a:cs typeface="Arial" pitchFamily="34" charset="0"/>
              </a:rPr>
              <a:t>холестерол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перенести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в термостійку колбу на 200 </a:t>
            </a:r>
            <a:r>
              <a:rPr lang="uk-UA" sz="6400" dirty="0" err="1">
                <a:latin typeface="Arial" pitchFamily="34" charset="0"/>
                <a:cs typeface="Arial" pitchFamily="34" charset="0"/>
              </a:rPr>
              <a:t>мл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та поступово додати при охолодженні холодною водою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та перемішуванні 9 </a:t>
            </a:r>
            <a:r>
              <a:rPr lang="uk-UA" sz="6400" dirty="0" err="1">
                <a:latin typeface="Arial" pitchFamily="34" charset="0"/>
                <a:cs typeface="Arial" pitchFamily="34" charset="0"/>
              </a:rPr>
              <a:t>мл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сульфатної кислоти із флакона.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Отриманий реактив має бути </a:t>
            </a:r>
            <a:r>
              <a:rPr lang="uk-UA" sz="6400" b="1" i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безбарвним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 або </a:t>
            </a:r>
            <a:r>
              <a:rPr lang="uk-UA" sz="6400" b="1" i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блідо-жовтим</a:t>
            </a: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uk-UA" sz="64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Зберігається він протягом </a:t>
            </a: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одного тижня 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у холодильнику в склянці з темного скла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з добре притертою скляною пробкою.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Непридатним для використання реактив стає в разі набуття жовтого забарвлення.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Калібрувальний розчин </a:t>
            </a:r>
            <a:r>
              <a:rPr lang="uk-UA" sz="6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6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6400" dirty="0">
                <a:latin typeface="Arial" pitchFamily="34" charset="0"/>
                <a:cs typeface="Arial" pitchFamily="34" charset="0"/>
              </a:rPr>
              <a:t>– придатний до використання.</a:t>
            </a:r>
            <a:endParaRPr lang="ru-RU" sz="64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6400" dirty="0">
                <a:latin typeface="Arial" pitchFamily="34" charset="0"/>
                <a:cs typeface="Arial" pitchFamily="34" charset="0"/>
              </a:rPr>
              <a:t>Після відкриття ампули реактив зберігають у холодильнику в посуді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з добре притертою скляною або пластмасовою пробкою. </a:t>
            </a:r>
            <a:br>
              <a:rPr lang="uk-UA" sz="6400" dirty="0">
                <a:latin typeface="Arial" pitchFamily="34" charset="0"/>
                <a:cs typeface="Arial" pitchFamily="34" charset="0"/>
              </a:rPr>
            </a:br>
            <a:r>
              <a:rPr lang="uk-UA" sz="6400" dirty="0">
                <a:latin typeface="Arial" pitchFamily="34" charset="0"/>
                <a:cs typeface="Arial" pitchFamily="34" charset="0"/>
              </a:rPr>
              <a:t>При зберіганні в герметичній ємності розчин стійкий. </a:t>
            </a:r>
            <a:r>
              <a:rPr lang="uk-UA" sz="4000" dirty="0">
                <a:latin typeface="Arial" pitchFamily="34" charset="0"/>
                <a:cs typeface="Arial" pitchFamily="34" charset="0"/>
              </a:rPr>
              <a:t> </a:t>
            </a:r>
            <a:endParaRPr lang="ru-RU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8543956" cy="562612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Принцип методу:</a:t>
            </a:r>
            <a:r>
              <a:rPr lang="uk-UA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 err="1">
                <a:latin typeface="Arial" pitchFamily="34" charset="0"/>
                <a:cs typeface="Arial" pitchFamily="34" charset="0"/>
              </a:rPr>
              <a:t>холестерол</a:t>
            </a:r>
            <a:r>
              <a:rPr lang="uk-UA" dirty="0">
                <a:latin typeface="Arial" pitchFamily="34" charset="0"/>
                <a:cs typeface="Arial" pitchFamily="34" charset="0"/>
              </a:rPr>
              <a:t> у присутності карбонового ангідриду та суміші оцтової та сульфатної кислот утворює комплекс </a:t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r>
              <a:rPr lang="uk-UA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зеленого кольору,  </a:t>
            </a:r>
            <a:br>
              <a:rPr lang="uk-UA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uk-UA" dirty="0">
                <a:latin typeface="Arial" pitchFamily="34" charset="0"/>
                <a:cs typeface="Arial" pitchFamily="34" charset="0"/>
              </a:rPr>
              <a:t>що визначається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фотометрично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r>
              <a:rPr lang="uk-UA" dirty="0">
                <a:latin typeface="Arial" pitchFamily="34" charset="0"/>
                <a:cs typeface="Arial" pitchFamily="34" charset="0"/>
              </a:rPr>
              <a:t>при довжині хвилі </a:t>
            </a:r>
            <a:r>
              <a:rPr lang="uk-UA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590-630 </a:t>
            </a:r>
            <a:r>
              <a:rPr lang="uk-UA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нм</a:t>
            </a:r>
            <a:r>
              <a:rPr lang="uk-UA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1071546"/>
          </a:xfrm>
        </p:spPr>
        <p:txBody>
          <a:bodyPr>
            <a:normAutofit fontScale="90000"/>
          </a:bodyPr>
          <a:lstStyle/>
          <a:p>
            <a:br>
              <a:rPr lang="uk-UA" sz="27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</a:br>
            <a:r>
              <a:rPr lang="uk-UA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Робоча схема проведення досліду з визначення концентрації </a:t>
            </a:r>
            <a:r>
              <a:rPr lang="uk-UA" sz="2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холетеролу</a:t>
            </a:r>
            <a:r>
              <a:rPr lang="uk-UA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в біологічних рідинах за методом Ілька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76" y="1000107"/>
          <a:ext cx="8715443" cy="46406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83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3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73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150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Робочий розчин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мл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Фізіологічний розчин</a:t>
                      </a:r>
                      <a:endParaRPr lang="ru-RU" sz="1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(мл)</a:t>
                      </a:r>
                      <a:endParaRPr lang="ru-RU" sz="1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Калібрувальний </a:t>
                      </a:r>
                      <a:endParaRPr lang="ru-RU" sz="1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розчин холестеролу </a:t>
                      </a:r>
                      <a:endParaRPr lang="ru-RU" sz="1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(мл)</a:t>
                      </a:r>
                      <a:endParaRPr lang="ru-RU" sz="12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Матеріал, 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що аналізується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(сироватка)</a:t>
                      </a:r>
                      <a:endParaRPr lang="ru-RU" sz="12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мл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Показники оптичної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uk-UA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щільності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калібру-вальної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проби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дослід-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ної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проби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4">
                <a:tc gridSpan="6">
                  <a:txBody>
                    <a:bodyPr/>
                    <a:lstStyle/>
                    <a:p>
                      <a:pPr algn="ctr"/>
                      <a:r>
                        <a:rPr lang="uk-UA" sz="18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Холоста проба (контрольна проба)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4,30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</a:t>
                      </a:r>
                      <a:endParaRPr lang="ru-RU" sz="1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4">
                <a:tc gridSpan="6">
                  <a:txBody>
                    <a:bodyPr/>
                    <a:lstStyle/>
                    <a:p>
                      <a:pPr algn="ctr"/>
                      <a:r>
                        <a:rPr lang="uk-UA" sz="18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Калібрувальна проба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4,30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4">
                <a:tc gridSpan="6">
                  <a:txBody>
                    <a:bodyPr/>
                    <a:lstStyle/>
                    <a:p>
                      <a:pPr algn="ctr"/>
                      <a:r>
                        <a:rPr lang="uk-UA" sz="1800" b="1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Дослідна проба (1, 2, 3, … 10)*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4,30</a:t>
                      </a:r>
                      <a:endParaRPr lang="ru-RU" sz="18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−</a:t>
                      </a:r>
                      <a:endParaRPr lang="ru-RU" sz="18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5857893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200" dirty="0"/>
              <a:t>Примітка. * − кількість дослідних проб має коливатися від 3-х до 10-и відповідно до достовірності результатів; мінімум 1, 2, 3.</a:t>
            </a:r>
            <a:endParaRPr lang="ru-RU" sz="1200" dirty="0"/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Окремо холосту пробу (контрольну пробу), калібрувальну  та  дослідну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струшують 10-12 разів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і витримують у термостаті при температурі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+37</a:t>
            </a:r>
            <a:r>
              <a:rPr kumimoji="0" lang="uk-UA" sz="1400" b="1" i="0" u="none" strike="noStrike" cap="none" normalizeH="0" baseline="3000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протягом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 хвилин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Забарвлення стійке протягом 20 хвилин.</a:t>
            </a:r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543956" cy="928670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Розрахунок концентрації </a:t>
            </a:r>
            <a:r>
              <a:rPr lang="uk-UA" sz="22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sz="2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(С, </a:t>
            </a:r>
            <a:r>
              <a:rPr lang="uk-UA" sz="22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ммоль</a:t>
            </a:r>
            <a:r>
              <a:rPr lang="uk-UA" sz="2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/л):</a:t>
            </a:r>
            <a:br>
              <a:rPr lang="ru-RU" sz="3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latin typeface="Arial" pitchFamily="34" charset="0"/>
                <a:cs typeface="Arial" pitchFamily="34" charset="0"/>
              </a:rPr>
              <a:t>С = 4,665 ∙ Е дослідної проби / Е калібрувальної проби </a:t>
            </a: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4,665 ∙ 0,210 / 0,243 = 4,03 </a:t>
            </a:r>
            <a:r>
              <a:rPr lang="uk-UA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ммоль</a:t>
            </a: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/л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де 4,665 – концентрація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dirty="0">
                <a:latin typeface="Arial" pitchFamily="34" charset="0"/>
                <a:cs typeface="Arial" pitchFamily="34" charset="0"/>
              </a:rPr>
              <a:t> </a:t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r>
              <a:rPr lang="uk-UA" dirty="0">
                <a:latin typeface="Arial" pitchFamily="34" charset="0"/>
                <a:cs typeface="Arial" pitchFamily="34" charset="0"/>
              </a:rPr>
              <a:t>в калібрувальному розчині,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ммоль</a:t>
            </a:r>
            <a:r>
              <a:rPr lang="uk-UA" dirty="0">
                <a:latin typeface="Arial" pitchFamily="34" charset="0"/>
                <a:cs typeface="Arial" pitchFamily="34" charset="0"/>
              </a:rPr>
              <a:t>/л;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Е дослідної проби – оптична щільність дослідної проби;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Е калібрувальної проби – оптична щільність калібрувальної проби.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У нормі концентрація </a:t>
            </a:r>
            <a:r>
              <a:rPr lang="uk-UA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холестеролу</a:t>
            </a:r>
            <a:r>
              <a:rPr lang="uk-UA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в сироватці венозної крові становить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latin typeface="Arial" pitchFamily="34" charset="0"/>
                <a:cs typeface="Arial" pitchFamily="34" charset="0"/>
              </a:rPr>
              <a:t>3,08-5,18 </a:t>
            </a:r>
            <a:r>
              <a:rPr lang="uk-UA" b="1" dirty="0" err="1">
                <a:latin typeface="Arial" pitchFamily="34" charset="0"/>
                <a:cs typeface="Arial" pitchFamily="34" charset="0"/>
              </a:rPr>
              <a:t>ммоль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/л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(у осіб віком 15-19 років);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b="1" dirty="0">
                <a:latin typeface="Arial" pitchFamily="34" charset="0"/>
                <a:cs typeface="Arial" pitchFamily="34" charset="0"/>
              </a:rPr>
              <a:t>3,16-5,59 </a:t>
            </a:r>
            <a:r>
              <a:rPr lang="uk-UA" b="1" dirty="0" err="1">
                <a:latin typeface="Arial" pitchFamily="34" charset="0"/>
                <a:cs typeface="Arial" pitchFamily="34" charset="0"/>
              </a:rPr>
              <a:t>ммоль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/л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(у осіб віком 20-24 років).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8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8000" b="1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8000" b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Дякую </a:t>
            </a:r>
            <a:r>
              <a:rPr lang="uk-UA" sz="8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за увагу!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uk-UA" sz="8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501</Words>
  <Application>Microsoft Office PowerPoint</Application>
  <PresentationFormat>Экран (4:3)</PresentationFormat>
  <Paragraphs>92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Визначення концентрації загального холестеролу  в біологічних рідинах (за методом Ілька)</vt:lpstr>
      <vt:lpstr>Презентация PowerPoint</vt:lpstr>
      <vt:lpstr>Презентация PowerPoint</vt:lpstr>
      <vt:lpstr>Презентация PowerPoint</vt:lpstr>
      <vt:lpstr> Робоча схема проведення досліду з визначення концентрації холетеролу в біологічних рідинах за методом Ілька </vt:lpstr>
      <vt:lpstr>Розрахунок концентрації холестеролу (С, ммоль/л): </vt:lpstr>
      <vt:lpstr>Презентация PowerPoint</vt:lpstr>
    </vt:vector>
  </TitlesOfParts>
  <Company>*Питер-Company*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Viktoriia Gencheva</cp:lastModifiedBy>
  <cp:revision>14</cp:revision>
  <dcterms:created xsi:type="dcterms:W3CDTF">2020-04-28T14:47:29Z</dcterms:created>
  <dcterms:modified xsi:type="dcterms:W3CDTF">2021-04-05T19:17:49Z</dcterms:modified>
</cp:coreProperties>
</file>