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26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5C4C2CA-48B3-4D40-BC06-AFECDCA51BC4}" type="datetimeFigureOut">
              <a:rPr lang="uk-UA" smtClean="0"/>
              <a:t>12.07.2020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3EB8B2F-2F0B-4201-B391-8633928E1CF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4C2CA-48B3-4D40-BC06-AFECDCA51BC4}" type="datetimeFigureOut">
              <a:rPr lang="uk-UA" smtClean="0"/>
              <a:t>12.07.2020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B8B2F-2F0B-4201-B391-8633928E1CF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4C2CA-48B3-4D40-BC06-AFECDCA51BC4}" type="datetimeFigureOut">
              <a:rPr lang="uk-UA" smtClean="0"/>
              <a:t>12.07.2020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B8B2F-2F0B-4201-B391-8633928E1CF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5C4C2CA-48B3-4D40-BC06-AFECDCA51BC4}" type="datetimeFigureOut">
              <a:rPr lang="uk-UA" smtClean="0"/>
              <a:t>12.07.2020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B8B2F-2F0B-4201-B391-8633928E1CF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5C4C2CA-48B3-4D40-BC06-AFECDCA51BC4}" type="datetimeFigureOut">
              <a:rPr lang="uk-UA" smtClean="0"/>
              <a:t>12.07.2020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3EB8B2F-2F0B-4201-B391-8633928E1CF6}" type="slidenum">
              <a:rPr lang="uk-UA" smtClean="0"/>
              <a:t>‹#›</a:t>
            </a:fld>
            <a:endParaRPr lang="uk-UA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5C4C2CA-48B3-4D40-BC06-AFECDCA51BC4}" type="datetimeFigureOut">
              <a:rPr lang="uk-UA" smtClean="0"/>
              <a:t>12.07.2020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3EB8B2F-2F0B-4201-B391-8633928E1CF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5C4C2CA-48B3-4D40-BC06-AFECDCA51BC4}" type="datetimeFigureOut">
              <a:rPr lang="uk-UA" smtClean="0"/>
              <a:t>12.07.2020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3EB8B2F-2F0B-4201-B391-8633928E1CF6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4C2CA-48B3-4D40-BC06-AFECDCA51BC4}" type="datetimeFigureOut">
              <a:rPr lang="uk-UA" smtClean="0"/>
              <a:t>12.07.2020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B8B2F-2F0B-4201-B391-8633928E1CF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5C4C2CA-48B3-4D40-BC06-AFECDCA51BC4}" type="datetimeFigureOut">
              <a:rPr lang="uk-UA" smtClean="0"/>
              <a:t>12.07.2020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3EB8B2F-2F0B-4201-B391-8633928E1CF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5C4C2CA-48B3-4D40-BC06-AFECDCA51BC4}" type="datetimeFigureOut">
              <a:rPr lang="uk-UA" smtClean="0"/>
              <a:t>12.07.2020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3EB8B2F-2F0B-4201-B391-8633928E1CF6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5C4C2CA-48B3-4D40-BC06-AFECDCA51BC4}" type="datetimeFigureOut">
              <a:rPr lang="uk-UA" smtClean="0"/>
              <a:t>12.07.2020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3EB8B2F-2F0B-4201-B391-8633928E1CF6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5C4C2CA-48B3-4D40-BC06-AFECDCA51BC4}" type="datetimeFigureOut">
              <a:rPr lang="uk-UA" smtClean="0"/>
              <a:t>12.07.2020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3EB8B2F-2F0B-4201-B391-8633928E1CF6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16632"/>
            <a:ext cx="8423944" cy="331236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b="1" dirty="0" smtClean="0"/>
              <a:t>Викладач </a:t>
            </a:r>
            <a:r>
              <a:rPr lang="uk-UA" b="1" dirty="0"/>
              <a:t>закладу вищої освіти як організатор освітнього </a:t>
            </a:r>
            <a:r>
              <a:rPr lang="uk-UA" b="1" dirty="0" smtClean="0"/>
              <a:t>процесу</a:t>
            </a:r>
            <a:r>
              <a:rPr lang="uk-UA" b="1" dirty="0"/>
              <a:t/>
            </a:r>
            <a:br>
              <a:rPr lang="uk-UA" b="1" dirty="0"/>
            </a:br>
            <a:endParaRPr lang="uk-UA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4941168"/>
            <a:ext cx="8062912" cy="1608584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Підготувала</a:t>
            </a:r>
          </a:p>
          <a:p>
            <a:r>
              <a:rPr lang="uk-UA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магістр групи 8.0359-р-з</a:t>
            </a:r>
          </a:p>
          <a:p>
            <a:r>
              <a:rPr lang="uk-UA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Лигаркова</a:t>
            </a:r>
            <a:r>
              <a:rPr lang="uk-UA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О.М.</a:t>
            </a:r>
          </a:p>
          <a:p>
            <a:endParaRPr lang="uk-UA" dirty="0"/>
          </a:p>
        </p:txBody>
      </p:sp>
      <p:pic>
        <p:nvPicPr>
          <p:cNvPr id="1026" name="Picture 2" descr="Картинки по запросу виклада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996952"/>
            <a:ext cx="4680520" cy="2793901"/>
          </a:xfrm>
          <a:prstGeom prst="rect">
            <a:avLst/>
          </a:prstGeom>
          <a:noFill/>
          <a:scene3d>
            <a:camera prst="perspectiveHeroicExtremeLeftFacing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995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67494"/>
            <a:ext cx="8928992" cy="1399032"/>
          </a:xfrm>
        </p:spPr>
        <p:txBody>
          <a:bodyPr>
            <a:normAutofit/>
          </a:bodyPr>
          <a:lstStyle/>
          <a:p>
            <a:pPr algn="ctr"/>
            <a:r>
              <a:rPr lang="uk-UA" sz="3600" b="1" dirty="0" smtClean="0"/>
              <a:t>Ознаки педагогічного професіоналізму викладача</a:t>
            </a:r>
            <a:endParaRPr lang="uk-UA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висока професійна кваліфікація і </a:t>
            </a:r>
            <a:r>
              <a:rPr lang="uk-UA" dirty="0" smtClean="0"/>
              <a:t>компетентність</a:t>
            </a:r>
            <a:endParaRPr lang="uk-UA" dirty="0"/>
          </a:p>
          <a:p>
            <a:r>
              <a:rPr lang="uk-UA" dirty="0" smtClean="0"/>
              <a:t>володіння </a:t>
            </a:r>
            <a:r>
              <a:rPr lang="uk-UA" dirty="0"/>
              <a:t>ефективними професійними вміннями і навичками, алгоритмами і способами успішного розв'язання професійних </a:t>
            </a:r>
            <a:r>
              <a:rPr lang="uk-UA" dirty="0" smtClean="0"/>
              <a:t>завдань</a:t>
            </a:r>
            <a:endParaRPr lang="uk-UA" dirty="0"/>
          </a:p>
          <a:p>
            <a:r>
              <a:rPr lang="de-DE" dirty="0" smtClean="0"/>
              <a:t> </a:t>
            </a:r>
            <a:r>
              <a:rPr lang="uk-UA" dirty="0"/>
              <a:t>творчий </a:t>
            </a:r>
            <a:r>
              <a:rPr lang="uk-UA" dirty="0" smtClean="0"/>
              <a:t>підхід</a:t>
            </a:r>
            <a:endParaRPr lang="uk-UA" dirty="0"/>
          </a:p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726235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Оцінка якості викладання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96752"/>
            <a:ext cx="8147248" cy="5258056"/>
          </a:xfrm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uk-UA" sz="1800" dirty="0" err="1"/>
              <a:t>Критеріальні</a:t>
            </a:r>
            <a:r>
              <a:rPr lang="uk-UA" sz="1800" dirty="0"/>
              <a:t> блоки оцінки якості освіти (за Ю.А.</a:t>
            </a:r>
            <a:r>
              <a:rPr lang="uk-UA" sz="1800" dirty="0" err="1"/>
              <a:t>Конаржевським</a:t>
            </a:r>
            <a:r>
              <a:rPr lang="uk-UA" sz="1800" dirty="0"/>
              <a:t>)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1877542"/>
              </p:ext>
            </p:extLst>
          </p:nvPr>
        </p:nvGraphicFramePr>
        <p:xfrm>
          <a:off x="395536" y="1772816"/>
          <a:ext cx="8496944" cy="48291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1242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242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242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242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080120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Критерії навченості</a:t>
                      </a:r>
                    </a:p>
                    <a:p>
                      <a:endParaRPr lang="uk-UA" sz="1600" dirty="0" smtClean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Критерії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особистісного</a:t>
                      </a:r>
                      <a:r>
                        <a:rPr lang="ru-RU" sz="1600" dirty="0" smtClean="0"/>
                        <a:t> і </a:t>
                      </a:r>
                      <a:r>
                        <a:rPr lang="ru-RU" sz="1600" dirty="0" err="1" smtClean="0"/>
                        <a:t>фізичного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розвитку</a:t>
                      </a:r>
                      <a:r>
                        <a:rPr lang="ru-RU" sz="1600" dirty="0" smtClean="0"/>
                        <a:t> </a:t>
                      </a:r>
                      <a:endParaRPr lang="uk-UA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Динамічні й процесуальні компоненти </a:t>
                      </a:r>
                      <a:endParaRPr lang="uk-UA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Статистичні процесуальні дані</a:t>
                      </a:r>
                    </a:p>
                    <a:p>
                      <a:endParaRPr lang="uk-UA" sz="1600" dirty="0" smtClean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02000">
                <a:tc>
                  <a:txBody>
                    <a:bodyPr/>
                    <a:lstStyle/>
                    <a:p>
                      <a:r>
                        <a:rPr lang="uk-UA" sz="1600" b="1" dirty="0" smtClean="0"/>
                        <a:t>рівень оволодіння технологією розумової праці;  знання учнями фактичного матеріалу;</a:t>
                      </a:r>
                    </a:p>
                    <a:p>
                      <a:r>
                        <a:rPr lang="uk-UA" sz="1600" b="1" dirty="0" smtClean="0"/>
                        <a:t>  уміння використовувати на практиці отриманий матеріал;</a:t>
                      </a:r>
                    </a:p>
                    <a:p>
                      <a:r>
                        <a:rPr lang="uk-UA" sz="1600" b="1" dirty="0" smtClean="0"/>
                        <a:t>  уміння самостійно добувати знання</a:t>
                      </a:r>
                      <a:endParaRPr lang="uk-UA" sz="16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b="1" dirty="0" smtClean="0"/>
                        <a:t> рівень вихованості;</a:t>
                      </a:r>
                    </a:p>
                    <a:p>
                      <a:r>
                        <a:rPr lang="uk-UA" sz="1600" b="1" dirty="0" smtClean="0"/>
                        <a:t>  особливості фізичного виховання; </a:t>
                      </a:r>
                    </a:p>
                    <a:p>
                      <a:r>
                        <a:rPr lang="uk-UA" sz="1600" b="1" dirty="0" smtClean="0"/>
                        <a:t> особливості розумового розвитку; </a:t>
                      </a:r>
                    </a:p>
                    <a:p>
                      <a:r>
                        <a:rPr lang="uk-UA" sz="1600" b="1" dirty="0" smtClean="0"/>
                        <a:t> навички й уміння розумової праці;</a:t>
                      </a:r>
                    </a:p>
                    <a:p>
                      <a:r>
                        <a:rPr lang="uk-UA" sz="1600" b="1" dirty="0" smtClean="0"/>
                        <a:t>  ставлення до навчання; </a:t>
                      </a:r>
                    </a:p>
                    <a:p>
                      <a:r>
                        <a:rPr lang="uk-UA" sz="1600" b="1" dirty="0" smtClean="0"/>
                        <a:t> інтереси, плани, вольові якості</a:t>
                      </a:r>
                      <a:endParaRPr lang="uk-UA" sz="16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 </a:t>
                      </a:r>
                      <a:r>
                        <a:rPr lang="uk-UA" sz="1600" b="1" dirty="0" smtClean="0"/>
                        <a:t>діяльність адміністрації з управління; </a:t>
                      </a:r>
                    </a:p>
                    <a:p>
                      <a:r>
                        <a:rPr lang="uk-UA" sz="1600" b="1" dirty="0" smtClean="0"/>
                        <a:t> стан методичної роботи; </a:t>
                      </a:r>
                    </a:p>
                    <a:p>
                      <a:r>
                        <a:rPr lang="uk-UA" sz="1600" b="1" dirty="0" err="1" smtClean="0"/>
                        <a:t>стан</a:t>
                      </a:r>
                      <a:r>
                        <a:rPr lang="uk-UA" sz="1600" b="1" dirty="0" smtClean="0"/>
                        <a:t> якості викладання; </a:t>
                      </a:r>
                    </a:p>
                    <a:p>
                      <a:r>
                        <a:rPr lang="uk-UA" sz="1600" b="1" dirty="0" smtClean="0"/>
                        <a:t> стан педагогічної допомоги дитячим організаціям</a:t>
                      </a:r>
                      <a:endParaRPr lang="uk-UA" sz="16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 стан </a:t>
                      </a:r>
                      <a:r>
                        <a:rPr lang="ru-RU" sz="1600" b="1" dirty="0" err="1" smtClean="0"/>
                        <a:t>відвідуваності</a:t>
                      </a:r>
                      <a:r>
                        <a:rPr lang="ru-RU" sz="1600" b="1" dirty="0" smtClean="0"/>
                        <a:t> </a:t>
                      </a:r>
                      <a:r>
                        <a:rPr lang="ru-RU" sz="1600" b="1" dirty="0" err="1" smtClean="0"/>
                        <a:t>навчальних</a:t>
                      </a:r>
                      <a:r>
                        <a:rPr lang="ru-RU" sz="1600" b="1" dirty="0" smtClean="0"/>
                        <a:t> занять</a:t>
                      </a:r>
                      <a:r>
                        <a:rPr lang="ru-RU" sz="1600" b="1" smtClean="0"/>
                        <a:t>;  </a:t>
                      </a:r>
                      <a:r>
                        <a:rPr lang="ru-RU" sz="1600" b="1" dirty="0" err="1" smtClean="0"/>
                        <a:t>діяльність</a:t>
                      </a:r>
                      <a:r>
                        <a:rPr lang="ru-RU" sz="1600" b="1" dirty="0" smtClean="0"/>
                        <a:t> </a:t>
                      </a:r>
                      <a:r>
                        <a:rPr lang="ru-RU" sz="1600" b="1" dirty="0" err="1" smtClean="0"/>
                        <a:t>колективу</a:t>
                      </a:r>
                      <a:r>
                        <a:rPr lang="ru-RU" sz="1600" b="1" dirty="0" smtClean="0"/>
                        <a:t> </a:t>
                      </a:r>
                      <a:r>
                        <a:rPr lang="ru-RU" sz="1600" b="1" dirty="0" err="1" smtClean="0"/>
                        <a:t>щодо</a:t>
                      </a:r>
                      <a:r>
                        <a:rPr lang="ru-RU" sz="1600" b="1" dirty="0" smtClean="0"/>
                        <a:t> </a:t>
                      </a:r>
                      <a:r>
                        <a:rPr lang="ru-RU" sz="1600" b="1" dirty="0" err="1" smtClean="0"/>
                        <a:t>організаційного</a:t>
                      </a:r>
                      <a:r>
                        <a:rPr lang="ru-RU" sz="1600" b="1" dirty="0" smtClean="0"/>
                        <a:t> </a:t>
                      </a:r>
                      <a:r>
                        <a:rPr lang="ru-RU" sz="1600" b="1" dirty="0" err="1" smtClean="0"/>
                        <a:t>забезпечення</a:t>
                      </a:r>
                      <a:r>
                        <a:rPr lang="ru-RU" sz="1600" b="1" dirty="0" smtClean="0"/>
                        <a:t> </a:t>
                      </a:r>
                      <a:r>
                        <a:rPr lang="ru-RU" sz="1600" b="1" dirty="0" err="1" smtClean="0"/>
                        <a:t>законодавства</a:t>
                      </a:r>
                      <a:r>
                        <a:rPr lang="ru-RU" sz="1600" b="1" dirty="0" smtClean="0"/>
                        <a:t> в </a:t>
                      </a:r>
                      <a:r>
                        <a:rPr lang="ru-RU" sz="1600" b="1" dirty="0" err="1" smtClean="0"/>
                        <a:t>галузі</a:t>
                      </a:r>
                      <a:r>
                        <a:rPr lang="ru-RU" sz="1600" b="1" dirty="0" smtClean="0"/>
                        <a:t> </a:t>
                      </a:r>
                      <a:r>
                        <a:rPr lang="ru-RU" sz="1600" b="1" dirty="0" err="1" smtClean="0"/>
                        <a:t>освіти</a:t>
                      </a:r>
                      <a:endParaRPr lang="uk-UA" sz="16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317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smtClean="0"/>
              <a:t>Робочий час викладача</a:t>
            </a:r>
            <a:endParaRPr lang="uk-UA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412776"/>
            <a:ext cx="770485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Графік</a:t>
            </a:r>
            <a:r>
              <a:rPr lang="ru-RU" sz="2400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i="1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робочого</a:t>
            </a:r>
            <a:r>
              <a:rPr lang="ru-RU" sz="2400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часу </a:t>
            </a:r>
            <a:r>
              <a:rPr lang="ru-RU" sz="2400" i="1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викладачів</a:t>
            </a:r>
            <a:r>
              <a:rPr lang="ru-RU" sz="2400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i="1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визначається</a:t>
            </a:r>
            <a:r>
              <a:rPr lang="ru-RU" sz="2400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i="1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розкладом</a:t>
            </a:r>
            <a:r>
              <a:rPr lang="ru-RU" sz="2400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i="1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аудиторних</a:t>
            </a:r>
            <a:r>
              <a:rPr lang="ru-RU" sz="2400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i="1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навчальних</a:t>
            </a:r>
            <a:r>
              <a:rPr lang="ru-RU" sz="2400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занять, </a:t>
            </a:r>
            <a:r>
              <a:rPr lang="ru-RU" sz="2400" i="1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консультацій</a:t>
            </a:r>
            <a:r>
              <a:rPr lang="ru-RU" sz="2400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, </a:t>
            </a:r>
            <a:r>
              <a:rPr lang="ru-RU" sz="2400" i="1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графіком</a:t>
            </a:r>
            <a:r>
              <a:rPr lang="ru-RU" sz="2400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i="1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проведення</a:t>
            </a:r>
            <a:r>
              <a:rPr lang="ru-RU" sz="2400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i="1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конт­рольних</a:t>
            </a:r>
            <a:r>
              <a:rPr lang="ru-RU" sz="2400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i="1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заходів</a:t>
            </a:r>
            <a:r>
              <a:rPr lang="ru-RU" sz="2400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та </a:t>
            </a:r>
            <a:r>
              <a:rPr lang="ru-RU" sz="2400" i="1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іншими</a:t>
            </a:r>
            <a:r>
              <a:rPr lang="ru-RU" sz="2400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видами </a:t>
            </a:r>
            <a:r>
              <a:rPr lang="ru-RU" sz="2400" i="1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робіт</a:t>
            </a:r>
            <a:r>
              <a:rPr lang="ru-RU" sz="2400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, </a:t>
            </a:r>
            <a:r>
              <a:rPr lang="ru-RU" sz="2400" i="1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передбаченими</a:t>
            </a:r>
            <a:r>
              <a:rPr lang="ru-RU" sz="2400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i="1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індивіду­альним</a:t>
            </a:r>
            <a:r>
              <a:rPr lang="ru-RU" sz="2400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i="1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робочим</a:t>
            </a:r>
            <a:r>
              <a:rPr lang="ru-RU" sz="2400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планом </a:t>
            </a:r>
            <a:r>
              <a:rPr lang="ru-RU" sz="2400" i="1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викладача</a:t>
            </a:r>
            <a:r>
              <a:rPr lang="ru-RU" sz="2400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. </a:t>
            </a:r>
            <a:endParaRPr lang="ru-RU" sz="2400" i="1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ru-RU" sz="2400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Час </a:t>
            </a:r>
            <a:r>
              <a:rPr lang="ru-RU" sz="2400" i="1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виконання</a:t>
            </a:r>
            <a:r>
              <a:rPr lang="ru-RU" sz="2400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i="1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робіт</a:t>
            </a:r>
            <a:r>
              <a:rPr lang="ru-RU" sz="2400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, </a:t>
            </a:r>
            <a:r>
              <a:rPr lang="ru-RU" sz="2400" i="1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які</a:t>
            </a:r>
            <a:r>
              <a:rPr lang="ru-RU" sz="2400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не </a:t>
            </a:r>
            <a:r>
              <a:rPr lang="ru-RU" sz="2400" i="1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перед­бачені</a:t>
            </a:r>
            <a:r>
              <a:rPr lang="ru-RU" sz="2400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i="1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графіком</a:t>
            </a:r>
            <a:r>
              <a:rPr lang="ru-RU" sz="2400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, </a:t>
            </a:r>
            <a:r>
              <a:rPr lang="ru-RU" sz="2400" i="1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визначається</a:t>
            </a:r>
            <a:r>
              <a:rPr lang="ru-RU" sz="2400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у порядку, </a:t>
            </a:r>
            <a:r>
              <a:rPr lang="ru-RU" sz="2400" i="1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встановленому</a:t>
            </a:r>
            <a:r>
              <a:rPr lang="ru-RU" sz="2400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i="1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вищим</a:t>
            </a:r>
            <a:r>
              <a:rPr lang="ru-RU" sz="2400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закладом </a:t>
            </a:r>
            <a:r>
              <a:rPr lang="ru-RU" sz="2400" i="1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освіти</a:t>
            </a:r>
            <a:r>
              <a:rPr lang="ru-RU" sz="2400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, з </a:t>
            </a:r>
            <a:r>
              <a:rPr lang="ru-RU" sz="2400" i="1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урахуванням</a:t>
            </a:r>
            <a:r>
              <a:rPr lang="ru-RU" sz="2400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i="1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особливостей</a:t>
            </a:r>
            <a:r>
              <a:rPr lang="ru-RU" sz="2400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i="1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спеціальностей</a:t>
            </a:r>
            <a:r>
              <a:rPr lang="ru-RU" sz="2400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та форм </a:t>
            </a:r>
            <a:r>
              <a:rPr lang="ru-RU" sz="2400" i="1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навчання</a:t>
            </a:r>
            <a:r>
              <a:rPr lang="ru-RU" sz="2400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.</a:t>
            </a:r>
          </a:p>
          <a:p>
            <a:r>
              <a:rPr lang="ru-RU" sz="2400" i="1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Викладач</a:t>
            </a:r>
            <a:r>
              <a:rPr lang="ru-RU" sz="2400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i="1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зобов'язаний</a:t>
            </a:r>
            <a:r>
              <a:rPr lang="ru-RU" sz="2400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i="1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дотримуватись</a:t>
            </a:r>
            <a:r>
              <a:rPr lang="ru-RU" sz="2400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i="1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встановленого</a:t>
            </a:r>
            <a:r>
              <a:rPr lang="ru-RU" sz="2400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i="1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йому</a:t>
            </a:r>
            <a:r>
              <a:rPr lang="ru-RU" sz="2400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i="1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графіка</a:t>
            </a:r>
            <a:r>
              <a:rPr lang="ru-RU" sz="2400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i="1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робочого</a:t>
            </a:r>
            <a:r>
              <a:rPr lang="ru-RU" sz="2400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часу.</a:t>
            </a:r>
          </a:p>
          <a:p>
            <a:r>
              <a:rPr lang="ru-RU" sz="2400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57016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План 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459752"/>
            <a:ext cx="7639712" cy="384956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uk-UA" sz="2000" b="1" dirty="0"/>
              <a:t>Сутність поняття «педагогічний професіоналізм викладача» вищої </a:t>
            </a:r>
            <a:r>
              <a:rPr lang="uk-UA" sz="2000" b="1" dirty="0" smtClean="0"/>
              <a:t>школи</a:t>
            </a:r>
          </a:p>
          <a:p>
            <a:pPr>
              <a:buFont typeface="Wingdings" pitchFamily="2" charset="2"/>
              <a:buChar char="Ø"/>
            </a:pPr>
            <a:r>
              <a:rPr lang="uk-UA" sz="2000" b="1" dirty="0" smtClean="0"/>
              <a:t> </a:t>
            </a:r>
            <a:r>
              <a:rPr lang="uk-UA" sz="2000" b="1" dirty="0"/>
              <a:t>Завдання, права та обов’язки викладача </a:t>
            </a:r>
            <a:r>
              <a:rPr lang="uk-UA" sz="2000" b="1" dirty="0" smtClean="0"/>
              <a:t>університету</a:t>
            </a:r>
          </a:p>
          <a:p>
            <a:pPr>
              <a:buFont typeface="Wingdings" pitchFamily="2" charset="2"/>
              <a:buChar char="Ø"/>
            </a:pPr>
            <a:r>
              <a:rPr lang="uk-UA" sz="2000" b="1" dirty="0" smtClean="0"/>
              <a:t>Основні </a:t>
            </a:r>
            <a:r>
              <a:rPr lang="uk-UA" sz="2000" b="1" dirty="0"/>
              <a:t>напрями діяльності викладача закладу вищої </a:t>
            </a:r>
            <a:r>
              <a:rPr lang="uk-UA" sz="2000" b="1" dirty="0" smtClean="0"/>
              <a:t>освіти</a:t>
            </a:r>
          </a:p>
          <a:p>
            <a:pPr>
              <a:buFont typeface="Wingdings" pitchFamily="2" charset="2"/>
              <a:buChar char="Ø"/>
            </a:pPr>
            <a:r>
              <a:rPr lang="uk-UA" sz="2000" b="1" dirty="0" smtClean="0"/>
              <a:t>Психологічна </a:t>
            </a:r>
            <a:r>
              <a:rPr lang="uk-UA" sz="2000" b="1" dirty="0"/>
              <a:t>структура педагогічної </a:t>
            </a:r>
            <a:r>
              <a:rPr lang="uk-UA" sz="2000" b="1" dirty="0" smtClean="0"/>
              <a:t>діяльності</a:t>
            </a:r>
          </a:p>
          <a:p>
            <a:pPr>
              <a:buFont typeface="Wingdings" pitchFamily="2" charset="2"/>
              <a:buChar char="Ø"/>
            </a:pPr>
            <a:r>
              <a:rPr lang="uk-UA" sz="2000" b="1" dirty="0" smtClean="0"/>
              <a:t>Педагогічний </a:t>
            </a:r>
            <a:r>
              <a:rPr lang="uk-UA" sz="2000" b="1" dirty="0"/>
              <a:t>професіоналізм </a:t>
            </a:r>
            <a:r>
              <a:rPr lang="uk-UA" sz="2000" b="1" dirty="0" smtClean="0"/>
              <a:t>викладача</a:t>
            </a:r>
          </a:p>
          <a:p>
            <a:pPr>
              <a:buFont typeface="Wingdings" pitchFamily="2" charset="2"/>
              <a:buChar char="Ø"/>
            </a:pPr>
            <a:r>
              <a:rPr lang="uk-UA" sz="2000" b="1" dirty="0" smtClean="0"/>
              <a:t> </a:t>
            </a:r>
            <a:r>
              <a:rPr lang="uk-UA" sz="2000" b="1" dirty="0"/>
              <a:t>Оцінка якості </a:t>
            </a:r>
            <a:r>
              <a:rPr lang="uk-UA" sz="2000" b="1" dirty="0" smtClean="0"/>
              <a:t>викладання</a:t>
            </a:r>
          </a:p>
          <a:p>
            <a:pPr>
              <a:buFont typeface="Wingdings" pitchFamily="2" charset="2"/>
              <a:buChar char="Ø"/>
            </a:pPr>
            <a:r>
              <a:rPr lang="uk-UA" sz="2000" b="1" dirty="0" smtClean="0"/>
              <a:t> </a:t>
            </a:r>
            <a:r>
              <a:rPr lang="uk-UA" sz="2000" b="1" dirty="0"/>
              <a:t>Кар’єра та планування робочого </a:t>
            </a:r>
            <a:r>
              <a:rPr lang="uk-UA" sz="2000" b="1" dirty="0" smtClean="0"/>
              <a:t>часу</a:t>
            </a:r>
            <a:endParaRPr lang="uk-UA" sz="2000" b="1" dirty="0"/>
          </a:p>
          <a:p>
            <a:endParaRPr lang="uk-UA" sz="2000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971600" y="477808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411760" y="1392208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682552" y="956720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23576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/>
        </p:spPr>
        <p:txBody>
          <a:bodyPr>
            <a:noAutofit/>
          </a:bodyPr>
          <a:lstStyle/>
          <a:p>
            <a:pPr algn="ctr"/>
            <a:r>
              <a:rPr lang="ru-RU" sz="3200" b="1" dirty="0" err="1" smtClean="0"/>
              <a:t>Педагогічний</a:t>
            </a:r>
            <a:r>
              <a:rPr lang="ru-RU" sz="3200" b="1" dirty="0" smtClean="0"/>
              <a:t> </a:t>
            </a:r>
            <a:r>
              <a:rPr lang="ru-RU" sz="3200" b="1" dirty="0" err="1"/>
              <a:t>професіоналізм</a:t>
            </a:r>
            <a:r>
              <a:rPr lang="ru-RU" sz="3200" b="1" dirty="0"/>
              <a:t> — </a:t>
            </a:r>
            <a:r>
              <a:rPr lang="ru-RU" sz="3200" b="1" dirty="0" err="1"/>
              <a:t>уміння</a:t>
            </a:r>
            <a:r>
              <a:rPr lang="ru-RU" sz="3200" b="1" dirty="0"/>
              <a:t> </a:t>
            </a:r>
            <a:r>
              <a:rPr lang="ru-RU" sz="3200" b="1" dirty="0" err="1" smtClean="0"/>
              <a:t>викладача</a:t>
            </a:r>
            <a:r>
              <a:rPr lang="ru-RU" sz="3200" b="1" dirty="0" smtClean="0"/>
              <a:t> </a:t>
            </a:r>
            <a:r>
              <a:rPr lang="ru-RU" sz="3200" b="1" dirty="0" err="1"/>
              <a:t>мислити</a:t>
            </a:r>
            <a:r>
              <a:rPr lang="ru-RU" sz="3200" b="1" dirty="0"/>
              <a:t> та </a:t>
            </a:r>
            <a:r>
              <a:rPr lang="ru-RU" sz="3200" b="1" dirty="0" err="1"/>
              <a:t>діяти</a:t>
            </a:r>
            <a:r>
              <a:rPr lang="ru-RU" sz="3200" b="1" dirty="0"/>
              <a:t> </a:t>
            </a:r>
            <a:r>
              <a:rPr lang="ru-RU" sz="3200" b="1" dirty="0" err="1" smtClean="0"/>
              <a:t>професійно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endParaRPr lang="uk-UA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44824"/>
            <a:ext cx="8712968" cy="5013176"/>
          </a:xfrm>
        </p:spPr>
        <p:txBody>
          <a:bodyPr>
            <a:normAutofit/>
          </a:bodyPr>
          <a:lstStyle/>
          <a:p>
            <a:pPr marL="64008" indent="0">
              <a:buNone/>
            </a:pPr>
            <a:endParaRPr lang="ru-RU" sz="2400" i="1" dirty="0" smtClean="0">
              <a:solidFill>
                <a:schemeClr val="accent1">
                  <a:lumMod val="20000"/>
                  <a:lumOff val="80000"/>
                </a:schemeClr>
              </a:solidFill>
              <a:latin typeface="Bookman Old Style" pitchFamily="18" charset="0"/>
              <a:cs typeface="MV Boli" pitchFamily="2" charset="0"/>
            </a:endParaRPr>
          </a:p>
        </p:txBody>
      </p:sp>
      <p:sp>
        <p:nvSpPr>
          <p:cNvPr id="5" name="Блок-схема: сопоставление 4"/>
          <p:cNvSpPr/>
          <p:nvPr/>
        </p:nvSpPr>
        <p:spPr>
          <a:xfrm>
            <a:off x="395536" y="307504"/>
            <a:ext cx="457200" cy="914400"/>
          </a:xfrm>
          <a:prstGeom prst="flowChartCol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6" name="Прямоугольник с двумя вырезанными противолежащими углами 5"/>
          <p:cNvSpPr/>
          <p:nvPr/>
        </p:nvSpPr>
        <p:spPr>
          <a:xfrm>
            <a:off x="867608" y="2132856"/>
            <a:ext cx="7272808" cy="1224136"/>
          </a:xfrm>
          <a:prstGeom prst="snip2DiagRect">
            <a:avLst/>
          </a:prstGeom>
          <a:effectLst>
            <a:innerShdw blurRad="114300">
              <a:prstClr val="black"/>
            </a:innerShdw>
          </a:effectLst>
          <a:scene3d>
            <a:camera prst="isometricOffAxis1Right"/>
            <a:lightRig rig="threePt" dir="t"/>
          </a:scene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64008" indent="0">
              <a:buNone/>
            </a:pPr>
            <a:r>
              <a:rPr lang="ru-RU" b="1" i="1" dirty="0" err="1" smtClean="0">
                <a:solidFill>
                  <a:schemeClr val="bg1"/>
                </a:solidFill>
                <a:latin typeface="Bookman Old Style" pitchFamily="18" charset="0"/>
                <a:cs typeface="MV Boli" pitchFamily="2" charset="0"/>
              </a:rPr>
              <a:t>Всі</a:t>
            </a:r>
            <a:r>
              <a:rPr lang="ru-RU" b="1" i="1" dirty="0" smtClean="0">
                <a:solidFill>
                  <a:schemeClr val="bg1"/>
                </a:solidFill>
                <a:latin typeface="Bookman Old Style" pitchFamily="18" charset="0"/>
                <a:cs typeface="MV Boli" pitchFamily="2" charset="0"/>
              </a:rPr>
              <a:t> люди в </a:t>
            </a:r>
            <a:r>
              <a:rPr lang="ru-RU" b="1" i="1" dirty="0" err="1" smtClean="0">
                <a:solidFill>
                  <a:schemeClr val="bg1"/>
                </a:solidFill>
                <a:latin typeface="Bookman Old Style" pitchFamily="18" charset="0"/>
                <a:cs typeface="MV Boli" pitchFamily="2" charset="0"/>
              </a:rPr>
              <a:t>рівній</a:t>
            </a:r>
            <a:r>
              <a:rPr lang="ru-RU" b="1" i="1" dirty="0" smtClean="0">
                <a:solidFill>
                  <a:schemeClr val="bg1"/>
                </a:solidFill>
                <a:latin typeface="Bookman Old Style" pitchFamily="18" charset="0"/>
                <a:cs typeface="MV Boli" pitchFamily="2" charset="0"/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latin typeface="Bookman Old Style" pitchFamily="18" charset="0"/>
                <a:cs typeface="MV Boli" pitchFamily="2" charset="0"/>
              </a:rPr>
              <a:t>мірі</a:t>
            </a:r>
            <a:r>
              <a:rPr lang="ru-RU" b="1" i="1" dirty="0" smtClean="0">
                <a:solidFill>
                  <a:schemeClr val="bg1"/>
                </a:solidFill>
                <a:latin typeface="Bookman Old Style" pitchFamily="18" charset="0"/>
                <a:cs typeface="MV Boli" pitchFamily="2" charset="0"/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latin typeface="Bookman Old Style" pitchFamily="18" charset="0"/>
                <a:cs typeface="MV Boli" pitchFamily="2" charset="0"/>
              </a:rPr>
              <a:t>мають</a:t>
            </a:r>
            <a:r>
              <a:rPr lang="ru-RU" b="1" i="1" dirty="0" smtClean="0">
                <a:solidFill>
                  <a:schemeClr val="bg1"/>
                </a:solidFill>
                <a:latin typeface="Bookman Old Style" pitchFamily="18" charset="0"/>
                <a:cs typeface="MV Boli" pitchFamily="2" charset="0"/>
              </a:rPr>
              <a:t> право на </a:t>
            </a:r>
            <a:r>
              <a:rPr lang="ru-RU" b="1" i="1" dirty="0" err="1" smtClean="0">
                <a:solidFill>
                  <a:schemeClr val="bg1"/>
                </a:solidFill>
                <a:latin typeface="Bookman Old Style" pitchFamily="18" charset="0"/>
                <a:cs typeface="MV Boli" pitchFamily="2" charset="0"/>
              </a:rPr>
              <a:t>освіту</a:t>
            </a:r>
            <a:r>
              <a:rPr lang="ru-RU" b="1" i="1" dirty="0" smtClean="0">
                <a:solidFill>
                  <a:schemeClr val="bg1"/>
                </a:solidFill>
                <a:latin typeface="Bookman Old Style" pitchFamily="18" charset="0"/>
                <a:cs typeface="MV Boli" pitchFamily="2" charset="0"/>
              </a:rPr>
              <a:t> і </a:t>
            </a:r>
            <a:r>
              <a:rPr lang="ru-RU" b="1" i="1" dirty="0" err="1" smtClean="0">
                <a:solidFill>
                  <a:schemeClr val="bg1"/>
                </a:solidFill>
                <a:latin typeface="Bookman Old Style" pitchFamily="18" charset="0"/>
                <a:cs typeface="MV Boli" pitchFamily="2" charset="0"/>
              </a:rPr>
              <a:t>повинні</a:t>
            </a:r>
            <a:r>
              <a:rPr lang="ru-RU" b="1" i="1" dirty="0" smtClean="0">
                <a:solidFill>
                  <a:schemeClr val="bg1"/>
                </a:solidFill>
                <a:latin typeface="Bookman Old Style" pitchFamily="18" charset="0"/>
                <a:cs typeface="MV Boli" pitchFamily="2" charset="0"/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latin typeface="Bookman Old Style" pitchFamily="18" charset="0"/>
                <a:cs typeface="MV Boli" pitchFamily="2" charset="0"/>
              </a:rPr>
              <a:t>користуватися</a:t>
            </a:r>
            <a:r>
              <a:rPr lang="ru-RU" b="1" i="1" dirty="0" smtClean="0">
                <a:solidFill>
                  <a:schemeClr val="bg1"/>
                </a:solidFill>
                <a:latin typeface="Bookman Old Style" pitchFamily="18" charset="0"/>
                <a:cs typeface="MV Boli" pitchFamily="2" charset="0"/>
              </a:rPr>
              <a:t> плодами науки. </a:t>
            </a:r>
            <a:r>
              <a:rPr lang="ru-RU" b="1" i="1" dirty="0" err="1" smtClean="0">
                <a:solidFill>
                  <a:schemeClr val="bg1"/>
                </a:solidFill>
                <a:latin typeface="Bookman Old Style" pitchFamily="18" charset="0"/>
                <a:cs typeface="MV Boli" pitchFamily="2" charset="0"/>
              </a:rPr>
              <a:t>Фрідріх</a:t>
            </a:r>
            <a:r>
              <a:rPr lang="ru-RU" b="1" i="1" dirty="0" smtClean="0">
                <a:solidFill>
                  <a:schemeClr val="bg1"/>
                </a:solidFill>
                <a:latin typeface="Bookman Old Style" pitchFamily="18" charset="0"/>
                <a:cs typeface="MV Boli" pitchFamily="2" charset="0"/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latin typeface="Bookman Old Style" pitchFamily="18" charset="0"/>
                <a:cs typeface="MV Boli" pitchFamily="2" charset="0"/>
              </a:rPr>
              <a:t>Енгельс</a:t>
            </a:r>
            <a:endParaRPr lang="ru-RU" b="1" i="1" dirty="0" smtClean="0">
              <a:solidFill>
                <a:schemeClr val="bg1"/>
              </a:solidFill>
              <a:latin typeface="Bookman Old Style" pitchFamily="18" charset="0"/>
              <a:cs typeface="MV Boli" pitchFamily="2" charset="0"/>
            </a:endParaRPr>
          </a:p>
        </p:txBody>
      </p:sp>
      <p:sp>
        <p:nvSpPr>
          <p:cNvPr id="7" name="Прямоугольник с двумя вырезанными противолежащими углами 6"/>
          <p:cNvSpPr/>
          <p:nvPr/>
        </p:nvSpPr>
        <p:spPr>
          <a:xfrm>
            <a:off x="396728" y="5151432"/>
            <a:ext cx="7560840" cy="1224136"/>
          </a:xfrm>
          <a:prstGeom prst="snip2DiagRect">
            <a:avLst/>
          </a:prstGeom>
          <a:effectLst/>
          <a:scene3d>
            <a:camera prst="isometricOffAxis1Right"/>
            <a:lightRig rig="threePt" dir="t"/>
          </a:scene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64008" indent="0">
              <a:buNone/>
            </a:pPr>
            <a:r>
              <a:rPr lang="uk-UA" b="1" i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</a:rPr>
              <a:t>Треба багато вчитися, щоб знати хоч трохи. Шарль Луї Монтеск'є</a:t>
            </a:r>
          </a:p>
          <a:p>
            <a:pPr marL="64008" indent="0">
              <a:buNone/>
            </a:pPr>
            <a:endParaRPr lang="uk-UA" b="1" i="1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ookman Old Style" pitchFamily="18" charset="0"/>
              <a:cs typeface="MV Boli" pitchFamily="2" charset="0"/>
            </a:endParaRPr>
          </a:p>
        </p:txBody>
      </p:sp>
      <p:sp>
        <p:nvSpPr>
          <p:cNvPr id="8" name="Прямоугольник с двумя вырезанными противолежащими углами 7"/>
          <p:cNvSpPr/>
          <p:nvPr/>
        </p:nvSpPr>
        <p:spPr>
          <a:xfrm>
            <a:off x="867608" y="3697584"/>
            <a:ext cx="7272808" cy="1296144"/>
          </a:xfrm>
          <a:prstGeom prst="snip2DiagRect">
            <a:avLst/>
          </a:prstGeom>
          <a:effectLst/>
          <a:scene3d>
            <a:camera prst="isometricOffAxis1Right"/>
            <a:lightRig rig="threePt" dir="t"/>
          </a:scene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i="1" dirty="0" err="1">
                <a:solidFill>
                  <a:schemeClr val="bg1"/>
                </a:solidFill>
                <a:latin typeface="Bookman Old Style" pitchFamily="18" charset="0"/>
              </a:rPr>
              <a:t>Хто</a:t>
            </a:r>
            <a:r>
              <a:rPr lang="ru-RU" b="1" i="1" dirty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ru-RU" b="1" i="1" dirty="0" err="1">
                <a:solidFill>
                  <a:schemeClr val="bg1"/>
                </a:solidFill>
                <a:latin typeface="Bookman Old Style" pitchFamily="18" charset="0"/>
              </a:rPr>
              <a:t>осягає</a:t>
            </a:r>
            <a:r>
              <a:rPr lang="ru-RU" b="1" i="1" dirty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ru-RU" b="1" i="1" dirty="0" err="1">
                <a:solidFill>
                  <a:schemeClr val="bg1"/>
                </a:solidFill>
                <a:latin typeface="Bookman Old Style" pitchFamily="18" charset="0"/>
              </a:rPr>
              <a:t>нове</a:t>
            </a:r>
            <a:r>
              <a:rPr lang="ru-RU" b="1" i="1" dirty="0">
                <a:solidFill>
                  <a:schemeClr val="bg1"/>
                </a:solidFill>
                <a:latin typeface="Bookman Old Style" pitchFamily="18" charset="0"/>
              </a:rPr>
              <a:t>, </a:t>
            </a:r>
            <a:r>
              <a:rPr lang="ru-RU" b="1" i="1" dirty="0" err="1">
                <a:solidFill>
                  <a:schemeClr val="bg1"/>
                </a:solidFill>
                <a:latin typeface="Bookman Old Style" pitchFamily="18" charset="0"/>
              </a:rPr>
              <a:t>плекаючи</a:t>
            </a:r>
            <a:r>
              <a:rPr lang="ru-RU" b="1" i="1" dirty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ru-RU" b="1" i="1" dirty="0" err="1">
                <a:solidFill>
                  <a:schemeClr val="bg1"/>
                </a:solidFill>
                <a:latin typeface="Bookman Old Style" pitchFamily="18" charset="0"/>
              </a:rPr>
              <a:t>старе</a:t>
            </a:r>
            <a:r>
              <a:rPr lang="ru-RU" b="1" i="1" dirty="0">
                <a:solidFill>
                  <a:schemeClr val="bg1"/>
                </a:solidFill>
                <a:latin typeface="Bookman Old Style" pitchFamily="18" charset="0"/>
              </a:rPr>
              <a:t>, той </a:t>
            </a:r>
            <a:r>
              <a:rPr lang="ru-RU" b="1" i="1" dirty="0" err="1">
                <a:solidFill>
                  <a:schemeClr val="bg1"/>
                </a:solidFill>
                <a:latin typeface="Bookman Old Style" pitchFamily="18" charset="0"/>
              </a:rPr>
              <a:t>може</a:t>
            </a:r>
            <a:r>
              <a:rPr lang="ru-RU" b="1" i="1" dirty="0">
                <a:solidFill>
                  <a:schemeClr val="bg1"/>
                </a:solidFill>
                <a:latin typeface="Bookman Old Style" pitchFamily="18" charset="0"/>
              </a:rPr>
              <a:t> бути </a:t>
            </a:r>
            <a:r>
              <a:rPr lang="ru-RU" b="1" i="1" dirty="0" err="1">
                <a:solidFill>
                  <a:schemeClr val="bg1"/>
                </a:solidFill>
                <a:latin typeface="Bookman Old Style" pitchFamily="18" charset="0"/>
              </a:rPr>
              <a:t>вчителем</a:t>
            </a:r>
            <a:r>
              <a:rPr lang="ru-RU" b="1" i="1" dirty="0">
                <a:solidFill>
                  <a:schemeClr val="bg1"/>
                </a:solidFill>
                <a:latin typeface="Bookman Old Style" pitchFamily="18" charset="0"/>
              </a:rPr>
              <a:t>.   </a:t>
            </a:r>
            <a:r>
              <a:rPr lang="ru-RU" b="1" i="1" dirty="0" err="1">
                <a:solidFill>
                  <a:schemeClr val="bg1"/>
                </a:solidFill>
                <a:latin typeface="Bookman Old Style" pitchFamily="18" charset="0"/>
              </a:rPr>
              <a:t>Конфуцій</a:t>
            </a:r>
            <a:endParaRPr lang="ru-RU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44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1336128" y="404664"/>
            <a:ext cx="5976664" cy="158417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/>
              <a:t>р</a:t>
            </a:r>
            <a:r>
              <a:rPr lang="ru-RU" b="1" dirty="0" err="1" smtClean="0">
                <a:latin typeface="+mn-lt"/>
              </a:rPr>
              <a:t>иси</a:t>
            </a:r>
            <a:r>
              <a:rPr lang="ru-RU" b="1" dirty="0" smtClean="0">
                <a:latin typeface="+mn-lt"/>
              </a:rPr>
              <a:t> </a:t>
            </a:r>
            <a:r>
              <a:rPr lang="ru-RU" b="1" dirty="0" err="1" smtClean="0">
                <a:latin typeface="+mn-lt"/>
              </a:rPr>
              <a:t>особистості</a:t>
            </a:r>
            <a:r>
              <a:rPr lang="ru-RU" b="1" dirty="0" smtClean="0">
                <a:latin typeface="+mn-lt"/>
              </a:rPr>
              <a:t> </a:t>
            </a:r>
            <a:r>
              <a:rPr lang="ru-RU" b="1" dirty="0" err="1" smtClean="0">
                <a:latin typeface="+mn-lt"/>
              </a:rPr>
              <a:t>професійного</a:t>
            </a:r>
            <a:r>
              <a:rPr lang="ru-RU" b="1" dirty="0" smtClean="0">
                <a:latin typeface="+mn-lt"/>
              </a:rPr>
              <a:t> </a:t>
            </a:r>
            <a:r>
              <a:rPr lang="ru-RU" b="1" dirty="0" err="1" smtClean="0">
                <a:latin typeface="+mn-lt"/>
              </a:rPr>
              <a:t>викладача</a:t>
            </a:r>
            <a:endParaRPr lang="uk-UA" dirty="0"/>
          </a:p>
        </p:txBody>
      </p:sp>
      <p:sp>
        <p:nvSpPr>
          <p:cNvPr id="9" name="Овал 8"/>
          <p:cNvSpPr/>
          <p:nvPr/>
        </p:nvSpPr>
        <p:spPr>
          <a:xfrm>
            <a:off x="107504" y="2668920"/>
            <a:ext cx="3528392" cy="9144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цілеспрямованість</a:t>
            </a:r>
            <a:endParaRPr lang="uk-UA" b="1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1547664" y="1628800"/>
            <a:ext cx="648072" cy="9829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>
            <a:off x="3619888" y="2348880"/>
            <a:ext cx="3456384" cy="9144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dirty="0" err="1"/>
              <a:t>в</a:t>
            </a:r>
            <a:r>
              <a:rPr lang="uk-UA" sz="2000" b="1" dirty="0" err="1" smtClean="0"/>
              <a:t>рівнаваженість</a:t>
            </a:r>
            <a:endParaRPr lang="uk-UA" sz="2000" b="1" dirty="0"/>
          </a:p>
        </p:txBody>
      </p:sp>
      <p:sp>
        <p:nvSpPr>
          <p:cNvPr id="13" name="Овал 12"/>
          <p:cNvSpPr/>
          <p:nvPr/>
        </p:nvSpPr>
        <p:spPr>
          <a:xfrm>
            <a:off x="6228184" y="3525024"/>
            <a:ext cx="2714600" cy="9144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dirty="0"/>
              <a:t>г</a:t>
            </a:r>
            <a:r>
              <a:rPr lang="uk-UA" sz="2000" b="1" dirty="0" smtClean="0"/>
              <a:t>уманність </a:t>
            </a:r>
            <a:endParaRPr lang="uk-UA" sz="2000" b="1" dirty="0"/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4644008" y="1844824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6516216" y="1844824"/>
            <a:ext cx="864096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>
            <a:off x="2915816" y="1988840"/>
            <a:ext cx="432048" cy="26545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Овал 20"/>
          <p:cNvSpPr/>
          <p:nvPr/>
        </p:nvSpPr>
        <p:spPr>
          <a:xfrm>
            <a:off x="213936" y="4653136"/>
            <a:ext cx="3939172" cy="100811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толерантність</a:t>
            </a:r>
            <a:endParaRPr lang="uk-UA" b="1" dirty="0"/>
          </a:p>
        </p:txBody>
      </p:sp>
      <p:cxnSp>
        <p:nvCxnSpPr>
          <p:cNvPr id="23" name="Прямая со стрелкой 22"/>
          <p:cNvCxnSpPr>
            <a:endCxn id="24" idx="0"/>
          </p:cNvCxnSpPr>
          <p:nvPr/>
        </p:nvCxnSpPr>
        <p:spPr>
          <a:xfrm>
            <a:off x="5287568" y="1939688"/>
            <a:ext cx="1192644" cy="25223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Овал 23"/>
          <p:cNvSpPr/>
          <p:nvPr/>
        </p:nvSpPr>
        <p:spPr>
          <a:xfrm>
            <a:off x="4932040" y="4462081"/>
            <a:ext cx="3096344" cy="9144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справедливість</a:t>
            </a:r>
            <a:endParaRPr lang="uk-UA" b="1" dirty="0"/>
          </a:p>
        </p:txBody>
      </p:sp>
      <p:cxnSp>
        <p:nvCxnSpPr>
          <p:cNvPr id="26" name="Прямая со стрелкой 25"/>
          <p:cNvCxnSpPr/>
          <p:nvPr/>
        </p:nvCxnSpPr>
        <p:spPr>
          <a:xfrm flipH="1">
            <a:off x="2339752" y="1844824"/>
            <a:ext cx="1008112" cy="41264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Овал 28"/>
          <p:cNvSpPr/>
          <p:nvPr/>
        </p:nvSpPr>
        <p:spPr>
          <a:xfrm>
            <a:off x="240192" y="5661248"/>
            <a:ext cx="2387592" cy="120243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гуманність</a:t>
            </a:r>
            <a:endParaRPr lang="uk-UA" b="1" dirty="0"/>
          </a:p>
        </p:txBody>
      </p:sp>
      <p:cxnSp>
        <p:nvCxnSpPr>
          <p:cNvPr id="39" name="Прямая со стрелкой 38"/>
          <p:cNvCxnSpPr/>
          <p:nvPr/>
        </p:nvCxnSpPr>
        <p:spPr>
          <a:xfrm>
            <a:off x="3635896" y="2120280"/>
            <a:ext cx="383368" cy="17520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Овал 39"/>
          <p:cNvSpPr/>
          <p:nvPr/>
        </p:nvSpPr>
        <p:spPr>
          <a:xfrm>
            <a:off x="3059832" y="3799129"/>
            <a:ext cx="2186552" cy="9144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ерудиція</a:t>
            </a:r>
            <a:endParaRPr lang="uk-UA" b="1" dirty="0"/>
          </a:p>
        </p:txBody>
      </p:sp>
      <p:sp>
        <p:nvSpPr>
          <p:cNvPr id="50" name="Овал 49"/>
          <p:cNvSpPr/>
          <p:nvPr/>
        </p:nvSpPr>
        <p:spPr>
          <a:xfrm>
            <a:off x="4153108" y="5877272"/>
            <a:ext cx="2007676" cy="9144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доброта</a:t>
            </a:r>
            <a:endParaRPr lang="uk-UA" b="1" dirty="0"/>
          </a:p>
        </p:txBody>
      </p:sp>
      <p:cxnSp>
        <p:nvCxnSpPr>
          <p:cNvPr id="52" name="Прямая со стрелкой 51"/>
          <p:cNvCxnSpPr/>
          <p:nvPr/>
        </p:nvCxnSpPr>
        <p:spPr>
          <a:xfrm flipH="1">
            <a:off x="4932040" y="1939688"/>
            <a:ext cx="224906" cy="40315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Овал 56"/>
          <p:cNvSpPr/>
          <p:nvPr/>
        </p:nvSpPr>
        <p:spPr>
          <a:xfrm>
            <a:off x="6588224" y="5805264"/>
            <a:ext cx="2426568" cy="9144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тактовність</a:t>
            </a:r>
            <a:endParaRPr lang="uk-UA" b="1" dirty="0"/>
          </a:p>
        </p:txBody>
      </p:sp>
      <p:cxnSp>
        <p:nvCxnSpPr>
          <p:cNvPr id="59" name="Прямая со стрелкой 58"/>
          <p:cNvCxnSpPr/>
          <p:nvPr/>
        </p:nvCxnSpPr>
        <p:spPr>
          <a:xfrm>
            <a:off x="6876256" y="1628800"/>
            <a:ext cx="792088" cy="41764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5770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Завдання викладача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о</a:t>
            </a:r>
            <a:r>
              <a:rPr lang="uk-UA" dirty="0" smtClean="0"/>
              <a:t>рганізаційні</a:t>
            </a:r>
          </a:p>
          <a:p>
            <a:r>
              <a:rPr lang="uk-UA" dirty="0" smtClean="0"/>
              <a:t>інформаційні</a:t>
            </a:r>
          </a:p>
          <a:p>
            <a:r>
              <a:rPr lang="uk-UA" dirty="0"/>
              <a:t>т</a:t>
            </a:r>
            <a:r>
              <a:rPr lang="uk-UA" dirty="0" smtClean="0"/>
              <a:t>рансформаційні</a:t>
            </a:r>
          </a:p>
          <a:p>
            <a:r>
              <a:rPr lang="uk-UA" dirty="0" smtClean="0"/>
              <a:t>мобілізуючі</a:t>
            </a:r>
          </a:p>
          <a:p>
            <a:r>
              <a:rPr lang="uk-UA" dirty="0"/>
              <a:t>о</a:t>
            </a:r>
            <a:r>
              <a:rPr lang="uk-UA" dirty="0" smtClean="0"/>
              <a:t>рієнтовно-регулятивні</a:t>
            </a:r>
          </a:p>
          <a:p>
            <a:pPr marL="64008" indent="0">
              <a:buNone/>
            </a:pPr>
            <a:endParaRPr lang="uk-UA" dirty="0" smtClean="0"/>
          </a:p>
          <a:p>
            <a:pPr marL="64008" indent="0">
              <a:buNone/>
            </a:pPr>
            <a:endParaRPr lang="uk-UA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2608" y="3789040"/>
            <a:ext cx="3439656" cy="2632700"/>
          </a:xfrm>
          <a:prstGeom prst="rect">
            <a:avLst/>
          </a:prstGeom>
          <a:scene3d>
            <a:camera prst="isometricOffAxis2Left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3311874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7494"/>
            <a:ext cx="8147248" cy="785242"/>
          </a:xfrm>
        </p:spPr>
        <p:txBody>
          <a:bodyPr/>
          <a:lstStyle/>
          <a:p>
            <a:r>
              <a:rPr lang="uk-UA" b="1" dirty="0" smtClean="0"/>
              <a:t>Обов’язки викладача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4040"/>
          </a:xfrm>
        </p:spPr>
        <p:txBody>
          <a:bodyPr>
            <a:normAutofit lnSpcReduction="10000"/>
          </a:bodyPr>
          <a:lstStyle/>
          <a:p>
            <a:r>
              <a:rPr lang="uk-UA" sz="2000" b="1" dirty="0"/>
              <a:t>забезпечувати викладання на високому </a:t>
            </a:r>
            <a:r>
              <a:rPr lang="uk-UA" sz="2000" b="1" dirty="0" smtClean="0"/>
              <a:t>науково-теоретичному </a:t>
            </a:r>
            <a:r>
              <a:rPr lang="uk-UA" sz="2000" b="1" dirty="0"/>
              <a:t>і методичному рівні навчальних дисциплін відповідної освітньої програми за спеціальністю, провадити наукову діяльність </a:t>
            </a:r>
            <a:endParaRPr lang="uk-UA" sz="2000" b="1" dirty="0" smtClean="0"/>
          </a:p>
          <a:p>
            <a:r>
              <a:rPr lang="ru-RU" sz="2000" b="1" dirty="0" err="1"/>
              <a:t>підвищувати</a:t>
            </a:r>
            <a:r>
              <a:rPr lang="ru-RU" sz="2000" b="1" dirty="0"/>
              <a:t> </a:t>
            </a:r>
            <a:r>
              <a:rPr lang="ru-RU" sz="2000" b="1" dirty="0" err="1"/>
              <a:t>професійний</a:t>
            </a:r>
            <a:r>
              <a:rPr lang="ru-RU" sz="2000" b="1" dirty="0"/>
              <a:t> </a:t>
            </a:r>
            <a:r>
              <a:rPr lang="ru-RU" sz="2000" b="1" dirty="0" err="1"/>
              <a:t>рівень</a:t>
            </a:r>
            <a:r>
              <a:rPr lang="ru-RU" sz="2000" b="1" dirty="0"/>
              <a:t>, </a:t>
            </a:r>
            <a:r>
              <a:rPr lang="ru-RU" sz="2000" b="1" dirty="0" err="1"/>
              <a:t>педагогічну</a:t>
            </a:r>
            <a:r>
              <a:rPr lang="ru-RU" sz="2000" b="1" dirty="0"/>
              <a:t> </a:t>
            </a:r>
            <a:r>
              <a:rPr lang="ru-RU" sz="2000" b="1" dirty="0" err="1"/>
              <a:t>майстерність</a:t>
            </a:r>
            <a:r>
              <a:rPr lang="ru-RU" sz="2000" b="1" dirty="0"/>
              <a:t>, </a:t>
            </a:r>
            <a:r>
              <a:rPr lang="ru-RU" sz="2000" b="1" dirty="0" err="1"/>
              <a:t>наукову</a:t>
            </a:r>
            <a:r>
              <a:rPr lang="ru-RU" sz="2000" b="1" dirty="0"/>
              <a:t> </a:t>
            </a:r>
            <a:r>
              <a:rPr lang="ru-RU" sz="2000" b="1" dirty="0" err="1" smtClean="0"/>
              <a:t>кваліфікацію</a:t>
            </a:r>
            <a:endParaRPr lang="ru-RU" sz="2000" b="1" dirty="0" smtClean="0"/>
          </a:p>
          <a:p>
            <a:r>
              <a:rPr lang="uk-UA" sz="2000" b="1" dirty="0"/>
              <a:t>дотримуватися норм педагогічної етики, моралі, поважати гідність осіб, які навчаються у вищих навчальних закладах, прищеплювати їм любов до України, виховувати їх у дусі українського патріотизму і поваги до Конституції України та державних символів </a:t>
            </a:r>
            <a:r>
              <a:rPr lang="uk-UA" sz="2000" b="1" dirty="0" smtClean="0"/>
              <a:t>України</a:t>
            </a:r>
          </a:p>
          <a:p>
            <a:r>
              <a:rPr lang="ru-RU" sz="2000" b="1" dirty="0" err="1"/>
              <a:t>розвивати</a:t>
            </a:r>
            <a:r>
              <a:rPr lang="ru-RU" sz="2000" b="1" dirty="0"/>
              <a:t> в </a:t>
            </a:r>
            <a:r>
              <a:rPr lang="ru-RU" sz="2000" b="1" dirty="0" err="1"/>
              <a:t>осіб</a:t>
            </a:r>
            <a:r>
              <a:rPr lang="ru-RU" sz="2000" b="1" dirty="0"/>
              <a:t>, </a:t>
            </a:r>
            <a:r>
              <a:rPr lang="ru-RU" sz="2000" b="1" dirty="0" err="1"/>
              <a:t>які</a:t>
            </a:r>
            <a:r>
              <a:rPr lang="ru-RU" sz="2000" b="1" dirty="0"/>
              <a:t> </a:t>
            </a:r>
            <a:r>
              <a:rPr lang="ru-RU" sz="2000" b="1" dirty="0" err="1"/>
              <a:t>навчаються</a:t>
            </a:r>
            <a:r>
              <a:rPr lang="ru-RU" sz="2000" b="1" dirty="0"/>
              <a:t> у </a:t>
            </a:r>
            <a:r>
              <a:rPr lang="ru-RU" sz="2000" b="1" dirty="0" err="1"/>
              <a:t>вищих</a:t>
            </a:r>
            <a:r>
              <a:rPr lang="ru-RU" sz="2000" b="1" dirty="0"/>
              <a:t> </a:t>
            </a:r>
            <a:r>
              <a:rPr lang="ru-RU" sz="2000" b="1" dirty="0" err="1"/>
              <a:t>навчальних</a:t>
            </a:r>
            <a:r>
              <a:rPr lang="ru-RU" sz="2000" b="1" dirty="0"/>
              <a:t> закладах, </a:t>
            </a:r>
            <a:r>
              <a:rPr lang="ru-RU" sz="2000" b="1" dirty="0" err="1"/>
              <a:t>самостійність</a:t>
            </a:r>
            <a:r>
              <a:rPr lang="ru-RU" sz="2000" b="1" dirty="0"/>
              <a:t>, </a:t>
            </a:r>
            <a:r>
              <a:rPr lang="ru-RU" sz="2000" b="1" dirty="0" err="1"/>
              <a:t>ініціативу</a:t>
            </a:r>
            <a:r>
              <a:rPr lang="ru-RU" sz="2000" b="1" dirty="0"/>
              <a:t>, </a:t>
            </a:r>
            <a:r>
              <a:rPr lang="ru-RU" sz="2000" b="1" dirty="0" err="1"/>
              <a:t>творчі</a:t>
            </a:r>
            <a:r>
              <a:rPr lang="ru-RU" sz="2000" b="1" dirty="0"/>
              <a:t> </a:t>
            </a:r>
            <a:r>
              <a:rPr lang="ru-RU" sz="2000" b="1" dirty="0" err="1" smtClean="0"/>
              <a:t>здібності</a:t>
            </a:r>
            <a:endParaRPr lang="ru-RU" sz="2000" b="1" dirty="0" smtClean="0"/>
          </a:p>
          <a:p>
            <a:r>
              <a:rPr lang="ru-RU" sz="2000" b="1" dirty="0" err="1"/>
              <a:t>дотримуватися</a:t>
            </a:r>
            <a:r>
              <a:rPr lang="ru-RU" sz="2000" b="1" dirty="0"/>
              <a:t> статуту </a:t>
            </a:r>
            <a:r>
              <a:rPr lang="ru-RU" sz="2000" b="1" dirty="0" err="1"/>
              <a:t>вищого</a:t>
            </a:r>
            <a:r>
              <a:rPr lang="ru-RU" sz="2000" b="1" dirty="0"/>
              <a:t> </a:t>
            </a:r>
            <a:r>
              <a:rPr lang="ru-RU" sz="2000" b="1" dirty="0" err="1"/>
              <a:t>навчального</a:t>
            </a:r>
            <a:r>
              <a:rPr lang="ru-RU" sz="2000" b="1" dirty="0"/>
              <a:t> закладу, </a:t>
            </a:r>
            <a:r>
              <a:rPr lang="ru-RU" sz="2000" b="1" dirty="0" err="1"/>
              <a:t>законів</a:t>
            </a:r>
            <a:r>
              <a:rPr lang="ru-RU" sz="2000" b="1" dirty="0"/>
              <a:t>, </a:t>
            </a:r>
            <a:r>
              <a:rPr lang="ru-RU" sz="2000" b="1" dirty="0" err="1"/>
              <a:t>інших</a:t>
            </a:r>
            <a:r>
              <a:rPr lang="ru-RU" sz="2000" b="1" dirty="0"/>
              <a:t> нормативно-</a:t>
            </a:r>
            <a:r>
              <a:rPr lang="ru-RU" sz="2000" b="1" dirty="0" err="1"/>
              <a:t>правових</a:t>
            </a:r>
            <a:r>
              <a:rPr lang="ru-RU" sz="2000" b="1" dirty="0"/>
              <a:t> </a:t>
            </a:r>
            <a:r>
              <a:rPr lang="ru-RU" sz="2000" b="1" dirty="0" err="1"/>
              <a:t>актів</a:t>
            </a:r>
            <a:endParaRPr lang="uk-UA" sz="2000" b="1" dirty="0"/>
          </a:p>
        </p:txBody>
      </p:sp>
    </p:spTree>
    <p:extLst>
      <p:ext uri="{BB962C8B-B14F-4D97-AF65-F5344CB8AC3E}">
        <p14:creationId xmlns:p14="http://schemas.microsoft.com/office/powerpoint/2010/main" val="1983559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Права викладача на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sz="2000" b="1" dirty="0"/>
              <a:t>вільний вибір форм, методів, засобів навчання чи наукової діяльності, виявлення педагогічної і наукової ініціативи</a:t>
            </a:r>
            <a:r>
              <a:rPr lang="uk-UA" sz="2000" b="1" dirty="0" smtClean="0"/>
              <a:t>;</a:t>
            </a:r>
          </a:p>
          <a:p>
            <a:r>
              <a:rPr lang="uk-UA" sz="2000" b="1" dirty="0"/>
              <a:t>індивідуальну педагогічну і наукову </a:t>
            </a:r>
            <a:r>
              <a:rPr lang="uk-UA" sz="2000" b="1" dirty="0" smtClean="0"/>
              <a:t>діяльність;</a:t>
            </a:r>
          </a:p>
          <a:p>
            <a:r>
              <a:rPr lang="uk-UA" sz="2000" b="1" dirty="0"/>
              <a:t>одержання всіх інформаційних, навчально-методичних та інших </a:t>
            </a:r>
            <a:r>
              <a:rPr lang="uk-UA" sz="2000" b="1" dirty="0" smtClean="0"/>
              <a:t>матеріалів; </a:t>
            </a:r>
          </a:p>
          <a:p>
            <a:r>
              <a:rPr lang="ru-RU" sz="2000" b="1" dirty="0"/>
              <a:t>участь у </a:t>
            </a:r>
            <a:r>
              <a:rPr lang="ru-RU" sz="2000" b="1" dirty="0" err="1"/>
              <a:t>громадському</a:t>
            </a:r>
            <a:r>
              <a:rPr lang="ru-RU" sz="2000" b="1" dirty="0"/>
              <a:t> </a:t>
            </a:r>
            <a:r>
              <a:rPr lang="ru-RU" sz="2000" b="1" dirty="0" err="1"/>
              <a:t>самоврядуванні</a:t>
            </a:r>
            <a:r>
              <a:rPr lang="ru-RU" sz="2000" b="1" dirty="0"/>
              <a:t>, </a:t>
            </a:r>
            <a:r>
              <a:rPr lang="ru-RU" sz="2000" b="1" dirty="0" err="1"/>
              <a:t>виборах</a:t>
            </a:r>
            <a:r>
              <a:rPr lang="ru-RU" sz="2000" b="1" dirty="0"/>
              <a:t> </a:t>
            </a:r>
            <a:r>
              <a:rPr lang="ru-RU" sz="2000" b="1" dirty="0" err="1"/>
              <a:t>керівних</a:t>
            </a:r>
            <a:r>
              <a:rPr lang="ru-RU" sz="2000" b="1" dirty="0"/>
              <a:t> </a:t>
            </a:r>
            <a:r>
              <a:rPr lang="ru-RU" sz="2000" b="1" dirty="0" err="1"/>
              <a:t>органів</a:t>
            </a:r>
            <a:r>
              <a:rPr lang="ru-RU" sz="2000" b="1" dirty="0"/>
              <a:t> </a:t>
            </a:r>
            <a:r>
              <a:rPr lang="ru-RU" sz="2000" b="1" dirty="0" err="1"/>
              <a:t>університету</a:t>
            </a:r>
            <a:r>
              <a:rPr lang="ru-RU" sz="2000" b="1" dirty="0"/>
              <a:t> </a:t>
            </a:r>
            <a:r>
              <a:rPr lang="ru-RU" sz="2000" b="1" dirty="0" smtClean="0"/>
              <a:t>та </a:t>
            </a:r>
            <a:r>
              <a:rPr lang="ru-RU" sz="2000" b="1" dirty="0" err="1"/>
              <a:t>їх</a:t>
            </a:r>
            <a:r>
              <a:rPr lang="ru-RU" sz="2000" b="1" dirty="0"/>
              <a:t> </a:t>
            </a:r>
            <a:r>
              <a:rPr lang="ru-RU" sz="2000" b="1" dirty="0" err="1"/>
              <a:t>структурних</a:t>
            </a:r>
            <a:r>
              <a:rPr lang="ru-RU" sz="2000" b="1" dirty="0"/>
              <a:t> </a:t>
            </a:r>
            <a:r>
              <a:rPr lang="ru-RU" sz="2000" b="1" dirty="0" err="1"/>
              <a:t>підрозділів</a:t>
            </a:r>
            <a:r>
              <a:rPr lang="ru-RU" sz="2000" b="1" dirty="0"/>
              <a:t>; </a:t>
            </a:r>
            <a:endParaRPr lang="ru-RU" sz="2000" b="1" dirty="0" smtClean="0"/>
          </a:p>
          <a:p>
            <a:r>
              <a:rPr lang="ru-RU" sz="2000" b="1" dirty="0" err="1"/>
              <a:t>користування</a:t>
            </a:r>
            <a:r>
              <a:rPr lang="ru-RU" sz="2000" b="1" dirty="0"/>
              <a:t> </a:t>
            </a:r>
            <a:r>
              <a:rPr lang="ru-RU" sz="2000" b="1" dirty="0" err="1"/>
              <a:t>всіма</a:t>
            </a:r>
            <a:r>
              <a:rPr lang="ru-RU" sz="2000" b="1" dirty="0"/>
              <a:t> видами </a:t>
            </a:r>
            <a:r>
              <a:rPr lang="ru-RU" sz="2000" b="1" dirty="0" err="1"/>
              <a:t>послуг</a:t>
            </a:r>
            <a:r>
              <a:rPr lang="ru-RU" sz="2000" b="1" dirty="0"/>
              <a:t>, </a:t>
            </a:r>
            <a:r>
              <a:rPr lang="ru-RU" sz="2000" b="1" dirty="0" err="1"/>
              <a:t>що</a:t>
            </a:r>
            <a:r>
              <a:rPr lang="ru-RU" sz="2000" b="1" dirty="0"/>
              <a:t> </a:t>
            </a:r>
            <a:r>
              <a:rPr lang="ru-RU" sz="2000" b="1" dirty="0" err="1"/>
              <a:t>їх</a:t>
            </a:r>
            <a:r>
              <a:rPr lang="ru-RU" sz="2000" b="1" dirty="0"/>
              <a:t> </a:t>
            </a:r>
            <a:r>
              <a:rPr lang="ru-RU" sz="2000" b="1" dirty="0" err="1"/>
              <a:t>може</a:t>
            </a:r>
            <a:r>
              <a:rPr lang="ru-RU" sz="2000" b="1" dirty="0"/>
              <a:t> </a:t>
            </a:r>
            <a:r>
              <a:rPr lang="ru-RU" sz="2000" b="1" dirty="0" err="1"/>
              <a:t>надавати</a:t>
            </a:r>
            <a:r>
              <a:rPr lang="ru-RU" sz="2000" b="1" dirty="0"/>
              <a:t> </a:t>
            </a:r>
            <a:r>
              <a:rPr lang="ru-RU" sz="2000" b="1" dirty="0" err="1" smtClean="0"/>
              <a:t>університет</a:t>
            </a:r>
            <a:r>
              <a:rPr lang="ru-RU" sz="2000" b="1" dirty="0" smtClean="0"/>
              <a:t>;</a:t>
            </a:r>
          </a:p>
          <a:p>
            <a:r>
              <a:rPr lang="uk-UA" sz="2000" b="1" dirty="0"/>
              <a:t>користування подовженою оплачуваною відпусткою; </a:t>
            </a:r>
            <a:endParaRPr lang="uk-UA" sz="2000" b="1" dirty="0" smtClean="0"/>
          </a:p>
          <a:p>
            <a:r>
              <a:rPr lang="uk-UA" sz="2000" b="1" dirty="0"/>
              <a:t>захист професійної честі, гідності; </a:t>
            </a:r>
            <a:endParaRPr lang="uk-UA" sz="2000" b="1" dirty="0" smtClean="0"/>
          </a:p>
          <a:p>
            <a:r>
              <a:rPr lang="uk-UA" sz="2000" b="1" dirty="0"/>
              <a:t>підвищення кваліфікації, перепідготовку, вільний вибір змісту, програм, форм навчання і наукової діяльності, організації та установ, які здійснюють підвищення кваліфікації і перепідготовку; </a:t>
            </a:r>
            <a:endParaRPr lang="uk-UA" sz="2000" b="1" dirty="0" smtClean="0"/>
          </a:p>
          <a:p>
            <a:endParaRPr lang="uk-UA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8626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трелка вниз 4"/>
          <p:cNvSpPr/>
          <p:nvPr/>
        </p:nvSpPr>
        <p:spPr>
          <a:xfrm>
            <a:off x="1127108" y="155679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Прямоугольник 5"/>
          <p:cNvSpPr/>
          <p:nvPr/>
        </p:nvSpPr>
        <p:spPr>
          <a:xfrm>
            <a:off x="447568" y="2535200"/>
            <a:ext cx="1768144" cy="914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/>
              <a:t>н</a:t>
            </a:r>
            <a:r>
              <a:rPr lang="uk-UA" b="1" dirty="0" smtClean="0"/>
              <a:t>авчальна</a:t>
            </a:r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7" name="Стрелка вниз 6"/>
          <p:cNvSpPr/>
          <p:nvPr/>
        </p:nvSpPr>
        <p:spPr>
          <a:xfrm>
            <a:off x="2896392" y="1542846"/>
            <a:ext cx="484632" cy="3043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Прямоугольник 7"/>
          <p:cNvSpPr/>
          <p:nvPr/>
        </p:nvSpPr>
        <p:spPr>
          <a:xfrm>
            <a:off x="1950576" y="4576544"/>
            <a:ext cx="2376264" cy="914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дослідницька</a:t>
            </a:r>
            <a:endParaRPr lang="uk-UA" b="1" dirty="0"/>
          </a:p>
        </p:txBody>
      </p:sp>
      <p:sp>
        <p:nvSpPr>
          <p:cNvPr id="9" name="Стрелка вниз 8"/>
          <p:cNvSpPr/>
          <p:nvPr/>
        </p:nvSpPr>
        <p:spPr>
          <a:xfrm>
            <a:off x="5256640" y="1595696"/>
            <a:ext cx="484632" cy="14990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Прямоугольник 9"/>
          <p:cNvSpPr/>
          <p:nvPr/>
        </p:nvSpPr>
        <p:spPr>
          <a:xfrm>
            <a:off x="4418836" y="3094716"/>
            <a:ext cx="2160240" cy="914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виховна</a:t>
            </a:r>
            <a:endParaRPr lang="uk-UA" b="1" dirty="0"/>
          </a:p>
        </p:txBody>
      </p:sp>
      <p:sp>
        <p:nvSpPr>
          <p:cNvPr id="11" name="Стрелка вниз 10"/>
          <p:cNvSpPr/>
          <p:nvPr/>
        </p:nvSpPr>
        <p:spPr>
          <a:xfrm>
            <a:off x="7380312" y="1484784"/>
            <a:ext cx="484632" cy="32403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2" name="Прямоугольник 11"/>
          <p:cNvSpPr/>
          <p:nvPr/>
        </p:nvSpPr>
        <p:spPr>
          <a:xfrm>
            <a:off x="6078424" y="4777704"/>
            <a:ext cx="2736304" cy="914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методична</a:t>
            </a:r>
            <a:endParaRPr lang="uk-UA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39552" y="185256"/>
            <a:ext cx="8280920" cy="137153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Основні напрями діяльності викладача закладу вищої освіти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13540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7494"/>
            <a:ext cx="8435280" cy="1399032"/>
          </a:xfrm>
        </p:spPr>
        <p:txBody>
          <a:bodyPr/>
          <a:lstStyle/>
          <a:p>
            <a:r>
              <a:rPr lang="uk-UA" b="1" dirty="0"/>
              <a:t>Види </a:t>
            </a:r>
            <a:r>
              <a:rPr lang="uk-UA" b="1" dirty="0" smtClean="0"/>
              <a:t>педагогічної діяльності</a:t>
            </a:r>
            <a:endParaRPr lang="uk-UA" b="1" dirty="0"/>
          </a:p>
        </p:txBody>
      </p:sp>
      <p:sp>
        <p:nvSpPr>
          <p:cNvPr id="4" name="Цилиндр 3"/>
          <p:cNvSpPr/>
          <p:nvPr/>
        </p:nvSpPr>
        <p:spPr>
          <a:xfrm>
            <a:off x="527032" y="1700808"/>
            <a:ext cx="1512168" cy="121615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bg1"/>
                </a:solidFill>
              </a:rPr>
              <a:t>навчальна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5" name="Цилиндр 4"/>
          <p:cNvSpPr/>
          <p:nvPr/>
        </p:nvSpPr>
        <p:spPr>
          <a:xfrm>
            <a:off x="2267744" y="2420888"/>
            <a:ext cx="1440160" cy="121615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bg1"/>
                </a:solidFill>
              </a:rPr>
              <a:t>виховна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6" name="Цилиндр 5"/>
          <p:cNvSpPr/>
          <p:nvPr/>
        </p:nvSpPr>
        <p:spPr>
          <a:xfrm>
            <a:off x="6645896" y="1916832"/>
            <a:ext cx="2235696" cy="121615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bg1"/>
                </a:solidFill>
              </a:rPr>
              <a:t>організаторська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7" name="Цилиндр 6"/>
          <p:cNvSpPr/>
          <p:nvPr/>
        </p:nvSpPr>
        <p:spPr>
          <a:xfrm>
            <a:off x="3801608" y="3196932"/>
            <a:ext cx="2808312" cy="121615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bg1"/>
                </a:solidFill>
              </a:rPr>
              <a:t>пропагандистська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8" name="Цилиндр 7"/>
          <p:cNvSpPr/>
          <p:nvPr/>
        </p:nvSpPr>
        <p:spPr>
          <a:xfrm>
            <a:off x="611560" y="4370804"/>
            <a:ext cx="2592288" cy="121615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bg1"/>
                </a:solidFill>
              </a:rPr>
              <a:t>консультативна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10" name="Цилиндр 9"/>
          <p:cNvSpPr/>
          <p:nvPr/>
        </p:nvSpPr>
        <p:spPr>
          <a:xfrm>
            <a:off x="6645896" y="4509120"/>
            <a:ext cx="1880192" cy="121615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bg1"/>
                </a:solidFill>
              </a:rPr>
              <a:t>управлінська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11" name="Цилиндр 10"/>
          <p:cNvSpPr/>
          <p:nvPr/>
        </p:nvSpPr>
        <p:spPr>
          <a:xfrm>
            <a:off x="4067944" y="4957136"/>
            <a:ext cx="1778496" cy="121615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err="1" smtClean="0">
                <a:solidFill>
                  <a:schemeClr val="bg1"/>
                </a:solidFill>
              </a:rPr>
              <a:t>самоосвітня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6862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854</TotalTime>
  <Words>555</Words>
  <Application>Microsoft Office PowerPoint</Application>
  <PresentationFormat>Экран (4:3)</PresentationFormat>
  <Paragraphs>89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Bookman Old Style</vt:lpstr>
      <vt:lpstr>Century Gothic</vt:lpstr>
      <vt:lpstr>MV Boli</vt:lpstr>
      <vt:lpstr>Verdana</vt:lpstr>
      <vt:lpstr>Wingdings</vt:lpstr>
      <vt:lpstr>Wingdings 2</vt:lpstr>
      <vt:lpstr>Яркая</vt:lpstr>
      <vt:lpstr>   Викладач закладу вищої освіти як організатор освітнього процесу </vt:lpstr>
      <vt:lpstr>План </vt:lpstr>
      <vt:lpstr>Педагогічний професіоналізм — уміння викладача мислити та діяти професійно </vt:lpstr>
      <vt:lpstr>Презентация PowerPoint</vt:lpstr>
      <vt:lpstr>Завдання викладача</vt:lpstr>
      <vt:lpstr>Обов’язки викладача</vt:lpstr>
      <vt:lpstr>Права викладача на</vt:lpstr>
      <vt:lpstr>Презентация PowerPoint</vt:lpstr>
      <vt:lpstr>Види педагогічної діяльності</vt:lpstr>
      <vt:lpstr>Ознаки педагогічного професіоналізму викладача</vt:lpstr>
      <vt:lpstr>Оцінка якості викладання</vt:lpstr>
      <vt:lpstr>Робочий час викладача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Викладач закладу вищої освіти як організатор освітнього процесу</dc:title>
  <dc:creator>Пользователь Windows</dc:creator>
  <cp:lastModifiedBy>Home-PC</cp:lastModifiedBy>
  <cp:revision>21</cp:revision>
  <dcterms:created xsi:type="dcterms:W3CDTF">2019-11-11T19:09:34Z</dcterms:created>
  <dcterms:modified xsi:type="dcterms:W3CDTF">2020-07-12T17:48:02Z</dcterms:modified>
</cp:coreProperties>
</file>