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4" r:id="rId3"/>
    <p:sldId id="257" r:id="rId4"/>
    <p:sldId id="313" r:id="rId5"/>
    <p:sldId id="307" r:id="rId6"/>
    <p:sldId id="262" r:id="rId7"/>
    <p:sldId id="263" r:id="rId8"/>
    <p:sldId id="311" r:id="rId9"/>
    <p:sldId id="310" r:id="rId10"/>
    <p:sldId id="308" r:id="rId11"/>
    <p:sldId id="315" r:id="rId12"/>
    <p:sldId id="316" r:id="rId13"/>
    <p:sldId id="306" r:id="rId14"/>
    <p:sldId id="31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0EFA-2BAA-4A99-8848-86A70150D2BC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845EC-0537-408C-BB1F-E1BDC3E1E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2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17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27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9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3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11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7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63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0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4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5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38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BD6-4021-4A48-851D-D211514BBC04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1B84-B68D-47A3-BFAB-FDF9E967B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1154559"/>
          </a:xfrm>
        </p:spPr>
        <p:txBody>
          <a:bodyPr>
            <a:normAutofit fontScale="90000"/>
          </a:bodyPr>
          <a:lstStyle/>
          <a:p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Біосфера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–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вищій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рівень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організації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жит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тя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DDD31-5BBC-41CF-A9EE-AF490467F3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1" t="20601" r="25588" b="6600"/>
          <a:stretch/>
        </p:blipFill>
        <p:spPr>
          <a:xfrm>
            <a:off x="2303748" y="2613991"/>
            <a:ext cx="4536504" cy="374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F65519-F3F8-4B60-8594-3CA66D4EFDA9}"/>
              </a:ext>
            </a:extLst>
          </p:cNvPr>
          <p:cNvSpPr txBox="1"/>
          <p:nvPr/>
        </p:nvSpPr>
        <p:spPr>
          <a:xfrm>
            <a:off x="6660232" y="276708"/>
            <a:ext cx="205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i="1" dirty="0"/>
              <a:t>Лекція 10</a:t>
            </a:r>
            <a:endParaRPr lang="ru-UA" i="1" dirty="0"/>
          </a:p>
        </p:txBody>
      </p:sp>
    </p:spTree>
    <p:extLst>
      <p:ext uri="{BB962C8B-B14F-4D97-AF65-F5344CB8AC3E}">
        <p14:creationId xmlns:p14="http://schemas.microsoft.com/office/powerpoint/2010/main" val="193652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D12D0E-AECC-4FD8-9064-E11BB30595ED}"/>
              </a:ext>
            </a:extLst>
          </p:cNvPr>
          <p:cNvSpPr/>
          <p:nvPr/>
        </p:nvSpPr>
        <p:spPr>
          <a:xfrm>
            <a:off x="611560" y="2606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Біологічна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</a:rPr>
              <a:t>продукція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відтворення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біомаси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грибів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мікроорганізмів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входять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до складу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екосистеми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певний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період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часу.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Найчастіше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біопродукція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маса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площі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об’єму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(води,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ґрунту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 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53F9984-DF2C-4B9A-9870-48CA40428300}"/>
              </a:ext>
            </a:extLst>
          </p:cNvPr>
          <p:cNvSpPr/>
          <p:nvPr/>
        </p:nvSpPr>
        <p:spPr>
          <a:xfrm>
            <a:off x="251520" y="43664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Величина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чистої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первинної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біопродукції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біосфери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авторами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по-різному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50 млрд. т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органічної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речовини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Причому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2/3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виробляється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1/3 –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океані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70%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чистої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утворюється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лісах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Землі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9B061-EA8A-4854-8E08-4B08397A11C0}"/>
              </a:ext>
            </a:extLst>
          </p:cNvPr>
          <p:cNvSpPr/>
          <p:nvPr/>
        </p:nvSpPr>
        <p:spPr>
          <a:xfrm>
            <a:off x="2195736" y="2636912"/>
            <a:ext cx="6444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60%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усієї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утворюється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тропіках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20% -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субтропіках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і 20%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решті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територій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5929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Презентація &quot;Колообіг речовин у природі&quot;">
            <a:extLst>
              <a:ext uri="{FF2B5EF4-FFF2-40B4-BE49-F238E27FC236}">
                <a16:creationId xmlns:a16="http://schemas.microsoft.com/office/drawing/2014/main" id="{35D1713C-34E5-4EBD-AB8E-E5A6AA443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25" y="30185"/>
            <a:ext cx="5565998" cy="417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7A937E-DC4C-48F0-A297-F0C27D84316E}"/>
              </a:ext>
            </a:extLst>
          </p:cNvPr>
          <p:cNvSpPr/>
          <p:nvPr/>
        </p:nvSpPr>
        <p:spPr>
          <a:xfrm>
            <a:off x="107504" y="436510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За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рахунок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процесів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міґрації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хімічних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елементів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усі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геосфери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Землі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зв'язані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єдиним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циклом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цих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елементів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Такий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рушійною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силою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якого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є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тектонічні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процеси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сонячна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енергія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дістав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назву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великого </a:t>
            </a:r>
            <a:r>
              <a:rPr lang="ru-RU" sz="1400" dirty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ru-RU" sz="1400" dirty="0" err="1">
                <a:solidFill>
                  <a:srgbClr val="FF0000"/>
                </a:solidFill>
                <a:latin typeface="Georgia" panose="02040502050405020303" pitchFamily="18" charset="0"/>
              </a:rPr>
              <a:t>геологічного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)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Цей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має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абіотичний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характер.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Тривалість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його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існування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—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близько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4 млрд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років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Потужність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великого (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геологічного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)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кругообігу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речовин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атмосфері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,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гідросфері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та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літосфері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оцінюється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 в 2х10</a:t>
            </a:r>
            <a:r>
              <a:rPr lang="ru-RU" sz="1400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16 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тонн/</a:t>
            </a:r>
            <a:r>
              <a:rPr lang="ru-RU" sz="14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рік</a:t>
            </a:r>
            <a:r>
              <a:rPr lang="ru-RU" sz="1400" dirty="0">
                <a:solidFill>
                  <a:srgbClr val="222222"/>
                </a:solidFill>
                <a:latin typeface="Georgia" panose="02040502050405020303" pitchFamily="18" charset="0"/>
              </a:rPr>
              <a:t>.</a:t>
            </a:r>
            <a:endParaRPr lang="ru-UA" sz="1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C6264EC-D229-4FFB-87A9-E399EBD374B8}"/>
              </a:ext>
            </a:extLst>
          </p:cNvPr>
          <p:cNvSpPr/>
          <p:nvPr/>
        </p:nvSpPr>
        <p:spPr>
          <a:xfrm>
            <a:off x="4784373" y="4509120"/>
            <a:ext cx="4355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За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рахунок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біологічної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міґрації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на великий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наклався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малий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(</a:t>
            </a:r>
            <a:r>
              <a:rPr lang="ru-RU" sz="1600" dirty="0" err="1">
                <a:solidFill>
                  <a:srgbClr val="FF0000"/>
                </a:solidFill>
                <a:latin typeface="Georgia" panose="02040502050405020303" pitchFamily="18" charset="0"/>
              </a:rPr>
              <a:t>біогенний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)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речовин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. У малому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біологічному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кругообігу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переміщуються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в основ ному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вуглець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(10</a:t>
            </a:r>
            <a:r>
              <a:rPr lang="ru-RU" sz="1600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11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тонну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рік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),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кисен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ь (2х 10</a:t>
            </a:r>
            <a:r>
              <a:rPr lang="ru-RU" sz="1600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11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тонн 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рік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), азот (2</a:t>
            </a:r>
            <a:r>
              <a:rPr lang="en-US" sz="1600" dirty="0">
                <a:solidFill>
                  <a:srgbClr val="222222"/>
                </a:solidFill>
                <a:latin typeface="Georgia" panose="02040502050405020303" pitchFamily="18" charset="0"/>
              </a:rPr>
              <a:t>x10</a:t>
            </a:r>
            <a:r>
              <a:rPr lang="ru-RU" sz="1600" baseline="30000" dirty="0">
                <a:solidFill>
                  <a:srgbClr val="222222"/>
                </a:solidFill>
                <a:latin typeface="Georgia" panose="02040502050405020303" pitchFamily="18" charset="0"/>
              </a:rPr>
              <a:t>і1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 тонн 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рік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) та фосфор (10е тонн у </a:t>
            </a:r>
            <a:r>
              <a:rPr lang="ru-RU" sz="1600" dirty="0" err="1">
                <a:solidFill>
                  <a:srgbClr val="222222"/>
                </a:solidFill>
                <a:latin typeface="Georgia" panose="02040502050405020303" pitchFamily="18" charset="0"/>
              </a:rPr>
              <a:t>рік</a:t>
            </a:r>
            <a:r>
              <a:rPr lang="ru-RU" sz="1600" dirty="0">
                <a:solidFill>
                  <a:srgbClr val="222222"/>
                </a:solidFill>
                <a:latin typeface="Georgia" panose="02040502050405020303" pitchFamily="18" charset="0"/>
              </a:rPr>
              <a:t>).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80548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ругообіг води - биология">
            <a:extLst>
              <a:ext uri="{FF2B5EF4-FFF2-40B4-BE49-F238E27FC236}">
                <a16:creationId xmlns:a16="http://schemas.microsoft.com/office/drawing/2014/main" id="{F18263C5-1429-4CE4-A81E-D12D0D05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65791" cy="387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52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BB92DC-A8FD-4417-B3CF-9D6FB61F7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42" t="23154" r="41165" b="28285"/>
          <a:stretch/>
        </p:blipFill>
        <p:spPr>
          <a:xfrm>
            <a:off x="158589" y="476672"/>
            <a:ext cx="882682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4070AF-5DD3-4758-8A2F-BB30F8869CAB}"/>
              </a:ext>
            </a:extLst>
          </p:cNvPr>
          <p:cNvSpPr/>
          <p:nvPr/>
        </p:nvSpPr>
        <p:spPr>
          <a:xfrm>
            <a:off x="179512" y="18864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Людство</a:t>
            </a:r>
            <a:r>
              <a:rPr lang="ru-RU" dirty="0"/>
              <a:t> —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. </a:t>
            </a:r>
            <a:r>
              <a:rPr lang="ru-RU" dirty="0" err="1"/>
              <a:t>Перетворююча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біосфері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велика,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порівняна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грандіозними</a:t>
            </a:r>
            <a:r>
              <a:rPr lang="ru-RU" dirty="0"/>
              <a:t> </a:t>
            </a:r>
            <a:r>
              <a:rPr lang="ru-RU" dirty="0" err="1"/>
              <a:t>геологічними</a:t>
            </a:r>
            <a:r>
              <a:rPr lang="ru-RU" dirty="0"/>
              <a:t> </a:t>
            </a:r>
            <a:r>
              <a:rPr lang="ru-RU" dirty="0" err="1"/>
              <a:t>процесами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В. і. </a:t>
            </a:r>
            <a:r>
              <a:rPr lang="ru-RU" dirty="0" err="1"/>
              <a:t>Вернадський</a:t>
            </a:r>
            <a:r>
              <a:rPr lang="ru-RU" dirty="0"/>
              <a:t> писав,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людство</a:t>
            </a:r>
            <a:r>
              <a:rPr lang="ru-RU" dirty="0"/>
              <a:t>, </a:t>
            </a:r>
            <a:r>
              <a:rPr lang="ru-RU" dirty="0" err="1"/>
              <a:t>пізнаючи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удосконалюючи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,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працею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вищу</a:t>
            </a:r>
            <a:r>
              <a:rPr lang="ru-RU" dirty="0"/>
              <a:t> </a:t>
            </a:r>
            <a:r>
              <a:rPr lang="ru-RU" dirty="0" err="1"/>
              <a:t>стадію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 — ноосферу, </a:t>
            </a:r>
            <a:r>
              <a:rPr lang="ru-RU" dirty="0" err="1"/>
              <a:t>або</a:t>
            </a:r>
            <a:r>
              <a:rPr lang="ru-RU" dirty="0"/>
              <a:t> сферу </a:t>
            </a:r>
            <a:r>
              <a:rPr lang="ru-RU" dirty="0" err="1"/>
              <a:t>розуму</a:t>
            </a:r>
            <a:r>
              <a:rPr lang="ru-RU" dirty="0"/>
              <a:t> . </a:t>
            </a:r>
            <a:endParaRPr lang="ru-UA" dirty="0"/>
          </a:p>
        </p:txBody>
      </p:sp>
      <p:pic>
        <p:nvPicPr>
          <p:cNvPr id="3" name="Picture 6" descr="Презентація на тему: &quot;ВЧЕННЯ В. І. ВЕРНАДСЬКОГО ПРО БІОСФЕРУ ТА НООСФЕРУ.&quot;">
            <a:extLst>
              <a:ext uri="{FF2B5EF4-FFF2-40B4-BE49-F238E27FC236}">
                <a16:creationId xmlns:a16="http://schemas.microsoft.com/office/drawing/2014/main" id="{8AA9D920-0C61-422E-A1FD-86246E6E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52876"/>
            <a:ext cx="8159838" cy="431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4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28CD4D-23C2-46BC-807E-0E27AB8E8756}"/>
              </a:ext>
            </a:extLst>
          </p:cNvPr>
          <p:cNvSpPr/>
          <p:nvPr/>
        </p:nvSpPr>
        <p:spPr>
          <a:xfrm>
            <a:off x="251520" y="476672"/>
            <a:ext cx="8496944" cy="1831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 уявлення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біосферу як «зону життя» належать французькому натуралісту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Ж. Б. </a:t>
            </a:r>
            <a:r>
              <a:rPr lang="uk-UA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Ламарку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Термін «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запропонував 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1875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 австрійський геолог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Зюсс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називаючи ним окрему оболонку Землі, наповнену життям. Науково обґрунтував учення про біосферу в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1926 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учений  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І. Вернадський.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особлива оболонка Землі, населена живими істотами.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Дослідженнями біосфери займається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біосферологія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олодимир Вернадський - український вчений, якого порівнюють з Ньютоном і  Ейнштейном">
            <a:extLst>
              <a:ext uri="{FF2B5EF4-FFF2-40B4-BE49-F238E27FC236}">
                <a16:creationId xmlns:a16="http://schemas.microsoft.com/office/drawing/2014/main" id="{BC0162D1-0CC2-4510-BEA7-F0FAD1EA3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804" y="2308456"/>
            <a:ext cx="3800391" cy="427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D1EF49-D4B4-4B53-BA27-64AD3487D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71" t="15275" r="28131" b="26343"/>
          <a:stretch/>
        </p:blipFill>
        <p:spPr>
          <a:xfrm>
            <a:off x="1691680" y="188640"/>
            <a:ext cx="5346578" cy="404581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40D97-FB25-4A44-B35C-86646816B259}"/>
              </a:ext>
            </a:extLst>
          </p:cNvPr>
          <p:cNvSpPr/>
          <p:nvPr/>
        </p:nvSpPr>
        <p:spPr>
          <a:xfrm>
            <a:off x="395536" y="4797152"/>
            <a:ext cx="85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Межі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біосфери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: 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охоплює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атмосферу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рівня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моря до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висоти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20-25 км,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гідросферу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, та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літосферу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глибини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3-11 км на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суші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й 0,5-1,0 км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дном океану. </a:t>
            </a:r>
          </a:p>
          <a:p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Товщина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</a:t>
            </a:r>
            <a:r>
              <a:rPr lang="ru-RU" b="1" dirty="0" err="1">
                <a:solidFill>
                  <a:srgbClr val="202124"/>
                </a:solidFill>
                <a:latin typeface="arial" panose="020B0604020202020204" pitchFamily="34" charset="0"/>
              </a:rPr>
              <a:t>біосфери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 на полюсах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Землі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10 км, на </a:t>
            </a:r>
            <a:r>
              <a:rPr lang="ru-RU" dirty="0" err="1">
                <a:solidFill>
                  <a:srgbClr val="202124"/>
                </a:solidFill>
                <a:latin typeface="arial" panose="020B0604020202020204" pitchFamily="34" charset="0"/>
              </a:rPr>
              <a:t>екваторі</a:t>
            </a: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</a:rPr>
              <a:t> — 28 км.</a:t>
            </a:r>
          </a:p>
        </p:txBody>
      </p:sp>
    </p:spTree>
    <p:extLst>
      <p:ext uri="{BB962C8B-B14F-4D97-AF65-F5344CB8AC3E}">
        <p14:creationId xmlns:p14="http://schemas.microsoft.com/office/powerpoint/2010/main" val="355710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49A8E8C8-C8A9-41A0-BD99-3171B1D2CD7B}"/>
              </a:ext>
            </a:extLst>
          </p:cNvPr>
          <p:cNvSpPr txBox="1">
            <a:spLocks/>
          </p:cNvSpPr>
          <p:nvPr/>
        </p:nvSpPr>
        <p:spPr>
          <a:xfrm>
            <a:off x="683568" y="1853239"/>
            <a:ext cx="7920880" cy="352839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Жива речовина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сукупність усіх існуючих на Землі рослин, тварин, мікроорганізмів, грибів</a:t>
            </a:r>
          </a:p>
          <a:p>
            <a:pPr algn="just">
              <a:lnSpc>
                <a:spcPct val="107000"/>
              </a:lnSpc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Font typeface="Arial" pitchFamily="34" charset="0"/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Біогенна речовина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продукт життєдіяльності організмів (природний газ, кисень, нафта, торф, крейда, горючі сланці).</a:t>
            </a:r>
          </a:p>
          <a:p>
            <a:pPr marL="0" indent="0" algn="just">
              <a:lnSpc>
                <a:spcPct val="107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buNone/>
            </a:pP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Нежива (</a:t>
            </a:r>
            <a:r>
              <a:rPr lang="uk-UA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косна</a:t>
            </a:r>
            <a:r>
              <a:rPr lang="uk-UA" sz="1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речовина</a:t>
            </a: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абіотична речовина, в утворенні якої живі </a:t>
            </a:r>
          </a:p>
          <a:p>
            <a:pPr marL="0" indent="0" algn="just">
              <a:lnSpc>
                <a:spcPct val="107000"/>
              </a:lnSpc>
              <a:buFont typeface="Arial" pitchFamily="34" charset="0"/>
              <a:buNone/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організми не брали участі (гірські породи абіогенного походження, вода льодовиків, лава, попіл).</a:t>
            </a:r>
          </a:p>
          <a:p>
            <a:pPr marL="0" indent="0" algn="just">
              <a:lnSpc>
                <a:spcPct val="107000"/>
              </a:lnSpc>
              <a:buFont typeface="Arial" pitchFamily="34" charset="0"/>
              <a:buNone/>
            </a:pPr>
            <a:endParaRPr lang="uk-UA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18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Біокосна речовина</a:t>
            </a:r>
            <a:r>
              <a:rPr lang="uk-UA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продукт взаємодії живої речовини і неживої матерії (ґрунт).</a:t>
            </a:r>
            <a:b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  <a:p>
            <a:pPr marL="0" indent="0" algn="just">
              <a:lnSpc>
                <a:spcPct val="107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17441-4F9B-47BF-896B-1E3AC49EB9C2}"/>
              </a:ext>
            </a:extLst>
          </p:cNvPr>
          <p:cNvSpPr txBox="1"/>
          <p:nvPr/>
        </p:nvSpPr>
        <p:spPr>
          <a:xfrm>
            <a:off x="1115616" y="5486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Склад біосфери</a:t>
            </a:r>
            <a:endParaRPr lang="ru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4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6EBBCFF-5383-4E1D-B7F9-A9DF29B572AD}"/>
              </a:ext>
            </a:extLst>
          </p:cNvPr>
          <p:cNvSpPr/>
          <p:nvPr/>
        </p:nvSpPr>
        <p:spPr>
          <a:xfrm>
            <a:off x="251520" y="103008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Літосфера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гідросфера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атмосфера і жива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речовина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співвідносяться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собою так, як,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кам’яна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чаша,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масою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51,26 кг, вода,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масою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45,36 г,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копійка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поштова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марка.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2F45D6-B4AE-4FF0-8BBA-E0153C76C7B9}"/>
              </a:ext>
            </a:extLst>
          </p:cNvPr>
          <p:cNvSpPr/>
          <p:nvPr/>
        </p:nvSpPr>
        <p:spPr>
          <a:xfrm>
            <a:off x="251519" y="2136338"/>
            <a:ext cx="86592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Все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живе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біосфері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утворює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живу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речовину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Зараз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нараховують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0,5 млн.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1,5 млн. (за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даними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2 млн.)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у тому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числі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хребетних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42 тис, членистоногих – 1 млн.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зародилось в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океані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сьогодні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організмів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живе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Світовому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океані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нині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налічують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160 тис.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кількістю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перше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посідають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молюски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(60 тис.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 друге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ракоподібні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(20 тис.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третє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риби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(16 тис.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801BAE-D04F-44FB-BEFE-B71BC66AEC5E}"/>
              </a:ext>
            </a:extLst>
          </p:cNvPr>
          <p:cNvSpPr/>
          <p:nvPr/>
        </p:nvSpPr>
        <p:spPr>
          <a:xfrm>
            <a:off x="269774" y="479715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Органічний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світ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суші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у видовому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відношенні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різноманітний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ніж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органічний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світ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водного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сухопутних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тварин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складає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93%, то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водних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3%. Для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рослин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характерне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аналогічне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співвідношення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наземні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флори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припадає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92%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і 8% на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водні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3D6C7D6-2307-47D1-8D8F-361DEEC5A304}"/>
              </a:ext>
            </a:extLst>
          </p:cNvPr>
          <p:cNvSpPr/>
          <p:nvPr/>
        </p:nvSpPr>
        <p:spPr>
          <a:xfrm>
            <a:off x="251519" y="19616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Біомаса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біосфери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1841…2440 млрд. т,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становить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0,00001%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маси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земної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кори.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4423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761" y="404664"/>
            <a:ext cx="8132478" cy="51679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buNone/>
            </a:pPr>
            <a:r>
              <a:rPr lang="uk-UA" sz="1350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Властивості біосфери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відкритість, цілісність, саморегуляція;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високий рівень самоорганізації, що забезпечує надзвичайну стабільність і стійкість у часі й просторі - практично безмежна тривалість існування; 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унікальність, незамінність і неповторність;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безмежно великий запас генетичної інформації, що накопичувалася впродовж мільярдів років, внаслідок чого ця інформація є практично невичерпною;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найдосконаліші механізми саморегуляції та захисту від руйнівного зовнішнього впливу;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величезні запаси вільної енергії.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35255" algn="l"/>
              </a:tabLst>
            </a:pP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величезне </a:t>
            </a:r>
            <a:r>
              <a:rPr lang="uk-UA" sz="1350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uk-UA" sz="1350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підпорядкованих їй біологічних систем - організмів, видів, екосистем.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350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біосфера є найвищою та найскладнішою біологічною системою Землі.</a:t>
            </a:r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35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D2E1C21-F349-4DFB-AD97-207E5D5BADFB}"/>
              </a:ext>
            </a:extLst>
          </p:cNvPr>
          <p:cNvSpPr txBox="1">
            <a:spLocks/>
          </p:cNvSpPr>
          <p:nvPr/>
        </p:nvSpPr>
        <p:spPr>
          <a:xfrm>
            <a:off x="323528" y="1628801"/>
            <a:ext cx="8229600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Font typeface="Arial" pitchFamily="34" charset="0"/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відкритість, цілісність, саморегуляція;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високий рівень самоорганізації, що забезпечує надзвичайну стабільність і стійкість у часі й просторі - практично безмежна тривалість існування;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унікальність, незамінність і неповторність;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безмежно великий запас генетичної інформації, що накопичувалася впродовж мільярдів років, внаслідок чого ця інформація є практично невичерпною;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найдосконаліші механізми саморегуляції та захисту від руйнівного зовнішнього впливу;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величезні запаси вільної енергії.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buSzPts val="1000"/>
              <a:buFont typeface="Symbol" panose="05050102010706020507" pitchFamily="18" charset="2"/>
              <a:buChar char=""/>
              <a:tabLst>
                <a:tab pos="180340" algn="l"/>
              </a:tabLst>
            </a:pPr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величезне біорізноманіття підпорядкованих їй біологічних систем - організмів, видів, екосистем.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sz="1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Отже, біосфера є найвищою та найскладнішою біологічною системою Землі.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484BE8-9A67-4D99-8A83-3A0E6C0D1B34}"/>
              </a:ext>
            </a:extLst>
          </p:cNvPr>
          <p:cNvSpPr txBox="1"/>
          <p:nvPr/>
        </p:nvSpPr>
        <p:spPr>
          <a:xfrm>
            <a:off x="1125960" y="76470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Властивості біосфери</a:t>
            </a:r>
            <a:endParaRPr lang="ru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3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060" y="961345"/>
            <a:ext cx="7429499" cy="906236"/>
          </a:xfrm>
        </p:spPr>
        <p:txBody>
          <a:bodyPr/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функція біосфери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06" y="1990045"/>
            <a:ext cx="8046753" cy="3210606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ПОТІК ЕНЕРГІЇ У БІОСФЕРІ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 надходження енергії Сонця до поверхні Землі, засвоєння її у процесі фотосинтезу рослинами, трансформація й перерозподіл у ланцюгах живлення й геологічних оболонках і розсіювання у світовому просторі.</a:t>
            </a:r>
          </a:p>
          <a:p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джерело енергії сьогодні - це сонячне випромінювання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uk-UA" i="1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функція біосфери полягає в засвоєнні, накопиченні, трансформації та перерозподілі енергії. </a:t>
            </a:r>
            <a:r>
              <a:rPr lang="uk-UA" dirty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Діяльність живої речовини супроводжується розсіюванням акумульованої сонячної енергії у вигляді тепла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D0EE2B8-DC2C-45C8-85A2-FD9D2B322192}"/>
              </a:ext>
            </a:extLst>
          </p:cNvPr>
          <p:cNvSpPr txBox="1">
            <a:spLocks/>
          </p:cNvSpPr>
          <p:nvPr/>
        </p:nvSpPr>
        <p:spPr>
          <a:xfrm>
            <a:off x="380552" y="1052736"/>
            <a:ext cx="7905007" cy="4280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uk-UA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Основне джерело енергії сьогодні - це сонячне випромінювання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функція біосфери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в засвоєнні, накопиченні, трансформації та перерозподілі енергії.</a:t>
            </a:r>
          </a:p>
          <a:p>
            <a:pPr algn="just"/>
            <a:endParaRPr lang="uk-UA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ПОТІК ЕНЕРГІЇ У БІОСФЕРІ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–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надходження енергії Сонця до поверхні Землі, засвоєння її у процесі фотосинтезу рослинами, трансформація й перерозподіл у ланцюгах живлення й геологічних оболонках і розсіювання у світовому просторі.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D29CEC-8B66-45CE-BDA3-5F3535BB4599}"/>
              </a:ext>
            </a:extLst>
          </p:cNvPr>
          <p:cNvSpPr txBox="1"/>
          <p:nvPr/>
        </p:nvSpPr>
        <p:spPr>
          <a:xfrm>
            <a:off x="1020687" y="30048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Основна функція біосфери</a:t>
            </a:r>
            <a:endParaRPr lang="ru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6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EB69BE-6C38-4688-B524-9BA32E8DCA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6200" r="3539" b="20600"/>
          <a:stretch/>
        </p:blipFill>
        <p:spPr>
          <a:xfrm>
            <a:off x="493126" y="3573016"/>
            <a:ext cx="8157748" cy="2952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15944F-B74E-463C-A7D2-9DF83979D1D1}"/>
              </a:ext>
            </a:extLst>
          </p:cNvPr>
          <p:cNvSpPr txBox="1"/>
          <p:nvPr/>
        </p:nvSpPr>
        <p:spPr>
          <a:xfrm>
            <a:off x="1259632" y="11663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Функції живої речовини</a:t>
            </a:r>
            <a:endParaRPr lang="ru-UA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Біосфера та її складові. Особливості поширення живих організмів на ...">
            <a:extLst>
              <a:ext uri="{FF2B5EF4-FFF2-40B4-BE49-F238E27FC236}">
                <a16:creationId xmlns:a16="http://schemas.microsoft.com/office/drawing/2014/main" id="{8C4D8532-4575-463C-B162-DCCB7C57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5994372" cy="24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249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343442-EC75-44A2-BF4B-02FE84B17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8" t="26200" r="14563" b="10800"/>
          <a:stretch/>
        </p:blipFill>
        <p:spPr>
          <a:xfrm>
            <a:off x="611560" y="1556792"/>
            <a:ext cx="8104642" cy="45588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938323-082B-45B6-B3E4-532F56F971A4}"/>
              </a:ext>
            </a:extLst>
          </p:cNvPr>
          <p:cNvSpPr txBox="1"/>
          <p:nvPr/>
        </p:nvSpPr>
        <p:spPr>
          <a:xfrm>
            <a:off x="1259632" y="404664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Властивості живої речовини</a:t>
            </a:r>
            <a:endParaRPr lang="ru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16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892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</vt:lpstr>
      <vt:lpstr>Calibri</vt:lpstr>
      <vt:lpstr>Georgia</vt:lpstr>
      <vt:lpstr>Symbol</vt:lpstr>
      <vt:lpstr>Times New Roman</vt:lpstr>
      <vt:lpstr>Тема Office</vt:lpstr>
      <vt:lpstr>Біосфера – вищій рівень організації життя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 функція біосфери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Екологія популяцій</dc:title>
  <dc:creator>александр</dc:creator>
  <cp:lastModifiedBy>helenVoit@gmail.com</cp:lastModifiedBy>
  <cp:revision>55</cp:revision>
  <dcterms:created xsi:type="dcterms:W3CDTF">2018-11-18T13:01:29Z</dcterms:created>
  <dcterms:modified xsi:type="dcterms:W3CDTF">2021-12-02T12:30:06Z</dcterms:modified>
</cp:coreProperties>
</file>