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5" r:id="rId9"/>
  </p:sldIdLst>
  <p:sldSz cx="18288000" cy="10287000"/>
  <p:notesSz cx="6858000" cy="9144000"/>
  <p:embeddedFontLst>
    <p:embeddedFont>
      <p:font typeface="Higuen Elegant Serif" panose="020B0604020202020204" charset="-18"/>
      <p:regular r:id="rId11"/>
    </p:embeddedFont>
    <p:embeddedFont>
      <p:font typeface="Kenao Sans Serif" panose="020B0604020202020204" charset="-18"/>
      <p:regular r:id="rId12"/>
    </p:embeddedFont>
    <p:embeddedFont>
      <p:font typeface="Lovelace" panose="020B0604020202020204" charset="0"/>
      <p:regular r:id="rId13"/>
    </p:embeddedFont>
    <p:embeddedFont>
      <p:font typeface="Lovelace Bold" panose="020B0604020202020204" charset="0"/>
      <p:regular r:id="rId14"/>
    </p:embeddedFont>
    <p:embeddedFont>
      <p:font typeface="Sitka Small Semibold" pitchFamily="2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61E76-2157-418A-AD33-3E79405122C0}" type="datetimeFigureOut">
              <a:rPr lang="ru-RU" smtClean="0"/>
              <a:t>29.04.2024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E7345-79B2-4AAE-ACE2-CD1BBEA62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3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E7345-79B2-4AAE-ACE2-CD1BBEA625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6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19495" y="3093406"/>
            <a:ext cx="15039805" cy="419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58"/>
              </a:lnSpc>
              <a:spcBef>
                <a:spcPct val="0"/>
              </a:spcBef>
            </a:pPr>
            <a:r>
              <a:rPr lang="en-US" sz="7827" dirty="0">
                <a:solidFill>
                  <a:srgbClr val="000000"/>
                </a:solidFill>
                <a:latin typeface="Lovelace Bold"/>
              </a:rPr>
              <a:t>ОСНОВНІ ПРИНЦИПИ ПЕРЕКЛАДАЦЬКОЇ СЕМАНТОГРАФІЇ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20731"/>
              </p:ext>
            </p:extLst>
          </p:nvPr>
        </p:nvGraphicFramePr>
        <p:xfrm>
          <a:off x="2834809" y="1290637"/>
          <a:ext cx="14424491" cy="6099721"/>
        </p:xfrm>
        <a:graphic>
          <a:graphicData uri="http://schemas.openxmlformats.org/drawingml/2006/table">
            <a:tbl>
              <a:tblPr/>
              <a:tblGrid>
                <a:gridCol w="67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1663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Lovelace"/>
                        </a:rPr>
                        <a:t>1.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899"/>
                        </a:lnSpc>
                        <a:defRPr/>
                      </a:pPr>
                      <a:r>
                        <a:rPr lang="en-US" sz="3499" dirty="0" err="1">
                          <a:solidFill>
                            <a:srgbClr val="000000"/>
                          </a:solidFill>
                          <a:latin typeface="Lovelace"/>
                        </a:rPr>
                        <a:t>Історія</a:t>
                      </a:r>
                      <a:r>
                        <a:rPr lang="en-US" sz="34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499" dirty="0" err="1">
                          <a:solidFill>
                            <a:srgbClr val="000000"/>
                          </a:solidFill>
                          <a:latin typeface="Lovelace"/>
                        </a:rPr>
                        <a:t>виникнення</a:t>
                      </a:r>
                      <a:r>
                        <a:rPr lang="en-US" sz="34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499" dirty="0" err="1">
                          <a:solidFill>
                            <a:srgbClr val="000000"/>
                          </a:solidFill>
                          <a:latin typeface="Lovelace"/>
                        </a:rPr>
                        <a:t>та</a:t>
                      </a:r>
                      <a:r>
                        <a:rPr lang="en-US" sz="34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499" dirty="0" err="1">
                          <a:solidFill>
                            <a:srgbClr val="000000"/>
                          </a:solidFill>
                          <a:latin typeface="Lovelace"/>
                        </a:rPr>
                        <a:t>розвиток</a:t>
                      </a:r>
                      <a:r>
                        <a:rPr lang="en-US" sz="3499" dirty="0">
                          <a:solidFill>
                            <a:srgbClr val="000000"/>
                          </a:solidFill>
                          <a:latin typeface="Lovelace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Lovelace"/>
                        </a:rPr>
                        <a:t>2.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619"/>
                        </a:lnSpc>
                        <a:defRPr/>
                      </a:pPr>
                      <a:r>
                        <a:rPr lang="en-US" sz="3299" dirty="0" err="1">
                          <a:solidFill>
                            <a:srgbClr val="000000"/>
                          </a:solidFill>
                          <a:latin typeface="Lovelace"/>
                        </a:rPr>
                        <a:t>Універсальні</a:t>
                      </a:r>
                      <a:r>
                        <a:rPr lang="en-US" sz="32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299" dirty="0" err="1">
                          <a:solidFill>
                            <a:srgbClr val="000000"/>
                          </a:solidFill>
                          <a:latin typeface="Lovelace"/>
                        </a:rPr>
                        <a:t>принципи</a:t>
                      </a:r>
                      <a:r>
                        <a:rPr lang="en-US" sz="32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299" dirty="0" err="1">
                          <a:solidFill>
                            <a:srgbClr val="000000"/>
                          </a:solidFill>
                          <a:latin typeface="Lovelace"/>
                        </a:rPr>
                        <a:t>та</a:t>
                      </a:r>
                      <a:r>
                        <a:rPr lang="en-US" sz="32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299" dirty="0" err="1">
                          <a:solidFill>
                            <a:srgbClr val="000000"/>
                          </a:solidFill>
                          <a:latin typeface="Lovelace"/>
                        </a:rPr>
                        <a:t>загальні</a:t>
                      </a:r>
                      <a:r>
                        <a:rPr lang="en-US" sz="32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299" dirty="0" err="1">
                          <a:solidFill>
                            <a:srgbClr val="000000"/>
                          </a:solidFill>
                          <a:latin typeface="Lovelace"/>
                        </a:rPr>
                        <a:t>прийоми</a:t>
                      </a:r>
                      <a:r>
                        <a:rPr lang="en-US" sz="3299" dirty="0">
                          <a:solidFill>
                            <a:srgbClr val="000000"/>
                          </a:solidFill>
                          <a:latin typeface="Lovelace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458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Lovelace"/>
                        </a:rPr>
                        <a:t>3.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Основні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системи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зарубіжної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та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вітчизняної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шкіл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 </a:t>
                      </a:r>
                      <a:r>
                        <a:rPr lang="en-US" sz="3099" dirty="0" err="1">
                          <a:solidFill>
                            <a:srgbClr val="000000"/>
                          </a:solidFill>
                          <a:latin typeface="Lovelace"/>
                        </a:rPr>
                        <a:t>перекладу</a:t>
                      </a:r>
                      <a:r>
                        <a:rPr lang="en-US" sz="3099" dirty="0">
                          <a:solidFill>
                            <a:srgbClr val="000000"/>
                          </a:solidFill>
                          <a:latin typeface="Lovelace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2705100"/>
            <a:ext cx="15316200" cy="43614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44"/>
              </a:lnSpc>
            </a:pPr>
            <a:r>
              <a:rPr lang="uk-UA" sz="2460" dirty="0">
                <a:solidFill>
                  <a:srgbClr val="000000"/>
                </a:solidFill>
                <a:latin typeface="Lovelace"/>
              </a:rPr>
              <a:t>в теорії та практиці усного перекладу можна зустріти найрізноманітніші терміни, що позначають професійні записи перекладача: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·Перекладацький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запис (О.М.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Сладковська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, С.А.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Бурляй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)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·Короткий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запис (В.Н.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Комміссаров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)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·Система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запису (Р.К.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Міньяр-Білоручев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, Н.А.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Краєвська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)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·Скоропис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(Р.К.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Міньяр-Белоручев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, О.В.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Циганкова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)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·Універсальний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перекладацький скоропис (А.П.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Чужакін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)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·Перекладацька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нотація (І.С. Алексєєва)</a:t>
            </a:r>
          </a:p>
          <a:p>
            <a:pPr algn="just">
              <a:lnSpc>
                <a:spcPts val="3444"/>
              </a:lnSpc>
            </a:pPr>
            <a:r>
              <a:rPr lang="uk-UA" sz="2460" dirty="0" err="1">
                <a:solidFill>
                  <a:srgbClr val="000000"/>
                </a:solidFill>
                <a:latin typeface="Lovelace"/>
              </a:rPr>
              <a:t>·Перекладацька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семантографія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 (О.В. </a:t>
            </a:r>
            <a:r>
              <a:rPr lang="uk-UA" sz="2460" dirty="0" err="1">
                <a:solidFill>
                  <a:srgbClr val="000000"/>
                </a:solidFill>
                <a:latin typeface="Lovelace"/>
              </a:rPr>
              <a:t>Алікіна</a:t>
            </a:r>
            <a:r>
              <a:rPr lang="uk-UA" sz="2460" dirty="0">
                <a:solidFill>
                  <a:srgbClr val="000000"/>
                </a:solidFill>
                <a:latin typeface="Lovelace"/>
              </a:rPr>
              <a:t>)</a:t>
            </a:r>
          </a:p>
          <a:p>
            <a:pPr algn="just">
              <a:lnSpc>
                <a:spcPts val="3444"/>
              </a:lnSpc>
            </a:pPr>
            <a:endParaRPr lang="en-US" sz="2460" dirty="0">
              <a:solidFill>
                <a:srgbClr val="000000"/>
              </a:solidFill>
              <a:latin typeface="Lovela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67814" y="1123950"/>
            <a:ext cx="14152372" cy="119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80"/>
              </a:lnSpc>
            </a:pPr>
            <a:r>
              <a:rPr lang="en-US" sz="8500" spc="646">
                <a:solidFill>
                  <a:srgbClr val="000000"/>
                </a:solidFill>
                <a:latin typeface="Higuen Elegant Serif"/>
              </a:rPr>
              <a:t>Історія становлення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65276"/>
            <a:ext cx="16230600" cy="1141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000" spc="608">
                <a:solidFill>
                  <a:srgbClr val="000000"/>
                </a:solidFill>
                <a:latin typeface="Higuen Elegant Serif"/>
              </a:rPr>
              <a:t>історія створення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392680"/>
            <a:ext cx="18288000" cy="52155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Lovelace"/>
              </a:rPr>
              <a:t>       </a:t>
            </a:r>
            <a:r>
              <a:rPr lang="en-US" sz="2400" b="1" dirty="0">
                <a:solidFill>
                  <a:srgbClr val="000000"/>
                </a:solidFill>
                <a:latin typeface="Sitka Small Semibold" pitchFamily="2" charset="0"/>
              </a:rPr>
              <a:t>ПЕРЕКЛАДАЦЬКИЙ ЗАПИС </a:t>
            </a:r>
            <a:r>
              <a:rPr lang="en-US" sz="2400" dirty="0">
                <a:solidFill>
                  <a:srgbClr val="000000"/>
                </a:solidFill>
                <a:latin typeface="Sitka Small Semibold" pitchFamily="2" charset="0"/>
              </a:rPr>
              <a:t>(НАЙНЕЙТРАЛЬНІШИЙ ТЕРМІН) АБО СКОРОПИС - ЦЕ ОСОБЛИВА СИСТЕМА ЗАПИСУ, ЩО ДАЄ ЗМОГУ УСНОМУ ПЕРЕКЛАДАЧЕВІ В РЕЖИМІ РЕАЛЬНОГО ЧАСУ ФІКСУВАТИ НА ПАПЕРІ ДОСТАТНЮ КІЛЬКІСТЬ СМИСЛОВИХ ЕЛЕМЕНТІВ МОВЛЕННЯ ОРАТОРА-ДЖЕРЕЛА, ЩОБ ІЗ ОПОРОЮ НА НИХ СФОРМУВАТИ ЗА КІЛЬКА СЕКУНД АБО ХВИЛИН ЗВУЧНИЙ ТЕКСТ, ЯКИЙ БУДЕ ЗВУЧАТИ ЧЕРЕЗ КІЛЬКА СЕКУНД ЧИ ХВИЛИН.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Sitka Small Semibold" pitchFamily="2" charset="0"/>
              </a:rPr>
              <a:t>      ВИКОРИСТАННЯ СКОРОПИСУ РОЗВАНТАЖУЄ КОРОТКОЧАСНУ ПАМ'ЯТЬ ПЕРЕКЛАДАЧА, ЗВІЛЬНЯЄ ВІД ДОДАТКОВОГО СТРЕСУ (СТРАХ ЗАБУТИ ЧАСТИНУ ІНФОРМАЦІЇ). ДАЄ ЗМОГУ ПРАЦЮВАТИ З НАЙРІЗНОМАНІТНІШИМИ ЗА ТРИВАЛІСТЮ ЗВУЧАННЯ І СКЛАДНІСТЮ ВІДРІЗКАМИ ТЕКСТУ. ГРАМОТНЕ ВИКОРИСТАННЯ ПЕРЕКЛАДАЦЬКОГО СКОРОПИСУ ДАЄ ПЕРЕКЛАДАЧЕВІ ДОДАТКОВУ МОЖЛИВІСТЬ ЩЕ НА ЕТАПІ СПРИЙНЯТТЯ ОРИГІНАЛУ ГЛИБШЕ ПРОДУМАТИ СМИСЛОВУ СТРУКТУРУ ВИХІДНОГО ТЕКСТУ, ЗАФІКСУВАТИ ПРЕЦИЗІЙНУ ІНФОРМАЦІЮ (ЦИФРИ, ІМЕНА І Т. П.), ПРИЙНЯТИ ДЕЯКІ ПЕРЕКЛАДАЦЬКІ РІШЕННЯ, ПІДГОТУВАТИСЯ ДО ПОБУДОВИ ТЕКСТУ ПЕРЕКЛАДУ.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23DEC8-DFEA-92B7-2662-CDEBD14CB3C3}"/>
              </a:ext>
            </a:extLst>
          </p:cNvPr>
          <p:cNvSpPr txBox="1"/>
          <p:nvPr/>
        </p:nvSpPr>
        <p:spPr>
          <a:xfrm>
            <a:off x="1219200" y="1273987"/>
            <a:ext cx="16002000" cy="7997317"/>
          </a:xfrm>
          <a:prstGeom prst="rect">
            <a:avLst/>
          </a:prstGeom>
          <a:blipFill>
            <a:blip r:embed="rId3"/>
            <a:stretch>
              <a:fillRect t="-9259" b="-9259"/>
            </a:stretch>
          </a:blip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Перші теоретичні положення, пов'язані з перекладацьким записом, можна зустріти в роботах представника знаменитої Женевської школи перекладачів - Жана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Ербера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Jean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Herbert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), зокрема в його "Підручнику усного перекладу". Він називає запис основним фактором у техніці послідовного перекладу, що страхує перекладача від забування тексту. При цьому, як зазначає Ж.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Ербер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записи призначені для негайного використання як орієнтири у висловлюванні, спогад про яке ще свіжий у пам'яті.</a:t>
            </a:r>
            <a:endParaRPr lang="ru-RU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Професор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Сорбони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Д.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Селескович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образно називає перекладацький запис "вузликами на пам'ять". Про мнемонічну функцію говорять й інші дослідники. Так, С.А.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Бурляй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вважає, що запис допомагає зняти "надмірне навантаження, яке падає на оперативну пам'ять послідовного перекладача, котрий працює не лише з реченнями, а й з групами речень, нерідко з відрізками мовлення тривалістю в кілька хвилин".</a:t>
            </a:r>
            <a:endParaRPr lang="ru-RU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Цікавим видається визначення послідовного перекладу, запропоноване О.Н.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Сладковською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де перекладацький запис розглядається як умова здійснення цього виду перекладацької діяльності. Н.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Сладковської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де перекладацький запис розглядають як умову здійснення цього виду перекладацької діяльності: "Послідовним перекладом називається такий вид </a:t>
            </a:r>
            <a:r>
              <a:rPr lang="uk-UA" sz="2400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усноперекладацької</a:t>
            </a: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діяльності, за якого перекладач сприймає і фіксує за допомогою спеціального запису як завгодно тривале висловлювання оратора, після чого здійснює його переклад за записом".</a:t>
            </a:r>
            <a:endParaRPr lang="ru-RU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7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6C7F39-DFDF-2D38-BDFC-3341ADCE3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028700"/>
            <a:ext cx="12801600" cy="1470025"/>
          </a:xfrm>
          <a:blipFill>
            <a:blip r:embed="rId3"/>
            <a:stretch>
              <a:fillRect t="-9259" b="-9259"/>
            </a:stretch>
          </a:blipFill>
        </p:spPr>
        <p:txBody>
          <a:bodyPr/>
          <a:lstStyle/>
          <a:p>
            <a:r>
              <a:rPr lang="uk-UA" dirty="0"/>
              <a:t>Функції </a:t>
            </a:r>
            <a:r>
              <a:rPr lang="uk-UA" dirty="0" err="1"/>
              <a:t>семантографії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782BD6A-0212-2551-CF8A-96331D76C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38499"/>
            <a:ext cx="16154400" cy="6477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Функції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семантографії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endParaRPr lang="ru-RU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мнемонічна - для усного перекладача надзвичайно важливим є вміння створювати допоміжні структури як засоби для запам'ятовування. Завдяки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семантографії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перекладач наче "по вузликах на пам'ять" може пригадати все те, про що йшлося у вихідному повідомленні. Мнемонічна функція притаманна текстам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автокомунікації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за якої суб'єкт передає повідомлення самому собі з метою його запам'ятовування при переміщенні в часі. Саме фактор часу (одноразовість і відносно велика тривалість) зумовлює ведення перекладацької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семантографії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У мнемонічній функції є ще дві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підфункції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сполучна (запис містить ті елементи, що забезпечують зв'язок з ідеями, які зберігаються в оперативній пам'яті перекладача) та замісна (запис заміщає функції пам'яті, коли йдеться про складні для запам'ятовування елементи, наприклад, числівники).</a:t>
            </a:r>
            <a:endParaRPr lang="ru-RU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квалітативна - забезпечує "відносну гарантію точності та повноти перекладу", а отже, безпосередньо впливає на якість перекладу. </a:t>
            </a:r>
            <a:endParaRPr lang="ru-RU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концентрувальна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функція полягає в тому, що, записуючи, перекладач зосереджує сприйняття й увагу на всіх деталях повідомлення в момент його аналізу. Д.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Жиль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який розглядає процес перекладу з погляду витрачених зусиль на кожному з етапів, говорить про енергоощадну функцію перекладацького запису, у нашому розумінні, перекладацьку </a:t>
            </a:r>
            <a:r>
              <a:rPr lang="uk-UA" sz="4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семантографію</a:t>
            </a:r>
            <a:r>
              <a:rPr lang="uk-UA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оскільки вона допомагає краще зрозуміти мовлення в процесі його сприйняття, що скорочує споживання енергетичних ресурсів уваги на стадії сприйняття й аналізу.</a:t>
            </a:r>
            <a:endParaRPr lang="ru-RU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644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6C7F39-DFDF-2D38-BDFC-3341ADCE3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028700"/>
            <a:ext cx="128016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Функції </a:t>
            </a:r>
            <a:r>
              <a:rPr lang="uk-UA" dirty="0" err="1"/>
              <a:t>семантографії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782BD6A-0212-2551-CF8A-96331D76C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09901"/>
            <a:ext cx="16154400" cy="6705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програмувальна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- перекладацьку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семантографію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можна розглядати як програму породження тексту перекладу. Для найповнішої реалізації цієї функції розроблено "комунікативну систему запису", яка передбачає фіксацію інваріанта вихідного тексту. Оскільки інваріант виражений тема-рематичним членуванням речення / висловлювання, ми орієнтуємося на фіксацію теми і реми як комунікативних компонентів тексту. Ведучи запис, перекладач здійснює прогностичну оцінку ситуації породження перекладеного повідомлення, оскільки ним фіксується лише те, що допоможе відновити сенс вихідного повідомлення. У зв'язку з цим можна вести мову про стратегічну функцію перекладацької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семантографії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uk-UA" sz="18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валеологічна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функція, яка реалізується в тому, що матеріалізовані на папері думки не залишаються в голові перекладача, що, своєю чергою, знижує когнітивне навантаження в умовах постійної стресової діяльності та сприяє забезпеченню кращого психічного здоров'я протягом усієї професійної кар'єри перекладача. </a:t>
            </a:r>
            <a:endParaRPr lang="ru-RU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6.Важливою є </a:t>
            </a:r>
            <a:r>
              <a:rPr lang="uk-UA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дослідницька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функція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семантографії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За словами О.Н.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Сладковської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запис "дає змогу прочинити завісу над одним із найважливіших етапів перекладацького процесу, зазвичай прихованого від спостереження - процесу аналізу вихідного тексту". Перекладацька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семантографія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надає унікальну можливість визначити, які елементи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елементи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змісту приховуються і як обирається один із можливих шляхів реалізації програми в перекладі.</a:t>
            </a:r>
            <a:endParaRPr lang="ru-RU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7. </a:t>
            </a:r>
            <a:r>
              <a:rPr lang="uk-UA" sz="18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навчальна 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функція. О.В.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Циганкова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показала можливість використання перекладацького запису як опори під час формування вмінь формування та формулювання зв'язного монологічного висловлювання. Ми схильні розглядати потенційне значення перекладацької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семантографії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навчальному процесі в ширшому контексті. Так, аналіз продуктів фіксації у вигляді перекладацької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семантографії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може слугувати основою для оцінювання ступеня сформованості професійних навичок і вмінь. Крім цього, навчання складання зовнішньої програми перекладача у вигляді перекладацької </a:t>
            </a:r>
            <a:r>
              <a:rPr lang="uk-UA" sz="1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семантографії</a:t>
            </a:r>
            <a:r>
              <a:rPr lang="uk-UA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дає змогу перенести набутий досвід на інші види перекладацької діяльності, для яких характерна наявність лише внутрішньої програми</a:t>
            </a:r>
            <a:r>
              <a:rPr lang="uk-UA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303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52637" y="8147073"/>
            <a:ext cx="14182725" cy="66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sz="3300" spc="201">
                <a:solidFill>
                  <a:srgbClr val="000000"/>
                </a:solidFill>
                <a:latin typeface="Lovelace Bold"/>
              </a:rPr>
              <a:t>www.reallygreatsite.com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2638" y="6957429"/>
            <a:ext cx="1418272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 dirty="0">
                <a:solidFill>
                  <a:srgbClr val="000000"/>
                </a:solidFill>
                <a:latin typeface="Kenao Sans Serif"/>
              </a:rPr>
              <a:t>Contact us to place any order 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1032</Words>
  <Application>Microsoft Office PowerPoint</Application>
  <PresentationFormat>Произвольный</PresentationFormat>
  <Paragraphs>35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Lovelace</vt:lpstr>
      <vt:lpstr>Kenao Sans Serif</vt:lpstr>
      <vt:lpstr>Times New Roman</vt:lpstr>
      <vt:lpstr>Sitka Small Semibold</vt:lpstr>
      <vt:lpstr>Higuen Elegant Serif</vt:lpstr>
      <vt:lpstr>Lovelace Bold</vt:lpstr>
      <vt:lpstr>Arial</vt:lpstr>
      <vt:lpstr>Calibri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семантографії </vt:lpstr>
      <vt:lpstr>Функції семантографії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ПРИНЦИПИ ПЕРЕКЛАДАЦЬКОЇ СЕМАНТОГРАФІЇ</dc:title>
  <cp:lastModifiedBy>Иван Мацегора</cp:lastModifiedBy>
  <cp:revision>3</cp:revision>
  <dcterms:created xsi:type="dcterms:W3CDTF">2006-08-16T00:00:00Z</dcterms:created>
  <dcterms:modified xsi:type="dcterms:W3CDTF">2024-04-29T15:15:53Z</dcterms:modified>
  <dc:identifier>DAGDy5Qd918</dc:identifier>
</cp:coreProperties>
</file>