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0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603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613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242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620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055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77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69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439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754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789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83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solidFill>
                  <a:schemeClr val="accent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МЕТОДИ ОБРОБКИ ТА АНАЛІЗУ ІНФОРМАЦІЇ</a:t>
            </a:r>
            <a:endParaRPr lang="ru-RU" sz="5400" dirty="0">
              <a:solidFill>
                <a:schemeClr val="accent5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1"/>
                </a:solidFill>
              </a:rPr>
              <a:t>Презентація</a:t>
            </a:r>
            <a:endParaRPr lang="ru-RU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60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438660" y="206669"/>
            <a:ext cx="490685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73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 Опис навчальної дисципліни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1873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4198118"/>
              </p:ext>
            </p:extLst>
          </p:nvPr>
        </p:nvGraphicFramePr>
        <p:xfrm>
          <a:off x="2743200" y="528037"/>
          <a:ext cx="6568227" cy="6040188"/>
        </p:xfrm>
        <a:graphic>
          <a:graphicData uri="http://schemas.openxmlformats.org/drawingml/2006/table">
            <a:tbl>
              <a:tblPr/>
              <a:tblGrid>
                <a:gridCol w="2090488">
                  <a:extLst>
                    <a:ext uri="{9D8B030D-6E8A-4147-A177-3AD203B41FA5}">
                      <a16:colId xmlns:a16="http://schemas.microsoft.com/office/drawing/2014/main" val="2213416214"/>
                    </a:ext>
                  </a:extLst>
                </a:gridCol>
                <a:gridCol w="2002422">
                  <a:extLst>
                    <a:ext uri="{9D8B030D-6E8A-4147-A177-3AD203B41FA5}">
                      <a16:colId xmlns:a16="http://schemas.microsoft.com/office/drawing/2014/main" val="2446927485"/>
                    </a:ext>
                  </a:extLst>
                </a:gridCol>
                <a:gridCol w="1139086">
                  <a:extLst>
                    <a:ext uri="{9D8B030D-6E8A-4147-A177-3AD203B41FA5}">
                      <a16:colId xmlns:a16="http://schemas.microsoft.com/office/drawing/2014/main" val="1449198890"/>
                    </a:ext>
                  </a:extLst>
                </a:gridCol>
                <a:gridCol w="197145">
                  <a:extLst>
                    <a:ext uri="{9D8B030D-6E8A-4147-A177-3AD203B41FA5}">
                      <a16:colId xmlns:a16="http://schemas.microsoft.com/office/drawing/2014/main" val="1812529861"/>
                    </a:ext>
                  </a:extLst>
                </a:gridCol>
                <a:gridCol w="1139086">
                  <a:extLst>
                    <a:ext uri="{9D8B030D-6E8A-4147-A177-3AD203B41FA5}">
                      <a16:colId xmlns:a16="http://schemas.microsoft.com/office/drawing/2014/main" val="3418878159"/>
                    </a:ext>
                  </a:extLst>
                </a:gridCol>
              </a:tblGrid>
              <a:tr h="435634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Найменування показників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Галузь знань,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напрям підготовки,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рівень вищої освіти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Характеристика навчальної дисципліни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653650"/>
                  </a:ext>
                </a:extLst>
              </a:tr>
              <a:tr h="6500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денна форма навчання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заочна форма навчання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1407462"/>
                  </a:ext>
                </a:extLst>
              </a:tr>
              <a:tr h="483034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Кількість кредитів – </a:t>
                      </a: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Галузь знань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175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07 Управління та адміністрування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Дисципліни вільного вибору студентів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023199"/>
                  </a:ext>
                </a:extLst>
              </a:tr>
              <a:tr h="4830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Цикл загальної підготовки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761799"/>
                  </a:ext>
                </a:extLst>
              </a:tr>
              <a:tr h="2166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Рік підготовки: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5063221"/>
                  </a:ext>
                </a:extLst>
              </a:tr>
              <a:tr h="300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1-й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751641"/>
                  </a:ext>
                </a:extLst>
              </a:tr>
              <a:tr h="613951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Загальна кількість годин – 90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Спеціальність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075 Маркетинг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808087"/>
                  </a:ext>
                </a:extLst>
              </a:tr>
              <a:tr h="15363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Освітня програма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Маркетинг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Лекції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4182632"/>
                  </a:ext>
                </a:extLst>
              </a:tr>
              <a:tr h="240765"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Тижневих годин для денної форми навчання: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аудиторних – 4,5 год.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 самостійну роботу – 6 год.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spc="-2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Рівень вищої освіти: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spc="-2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магістерський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spc="-2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 год.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0997225"/>
                  </a:ext>
                </a:extLst>
              </a:tr>
              <a:tr h="2670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Практичні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1979286"/>
                  </a:ext>
                </a:extLst>
              </a:tr>
              <a:tr h="2166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 год.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2207315"/>
                  </a:ext>
                </a:extLst>
              </a:tr>
              <a:tr h="2166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Самостійна робота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8945317"/>
                  </a:ext>
                </a:extLst>
              </a:tr>
              <a:tr h="2166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66 год.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7114337"/>
                  </a:ext>
                </a:extLst>
              </a:tr>
              <a:tr h="4333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Вид підсумкового контролю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Екзамен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474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661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761" y="437882"/>
            <a:ext cx="10903039" cy="6156101"/>
          </a:xfrm>
        </p:spPr>
        <p:txBody>
          <a:bodyPr>
            <a:normAutofit fontScale="92500" lnSpcReduction="20000"/>
          </a:bodyPr>
          <a:lstStyle/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Розділ 1. Система обробки та аналізу інформації маркетингових дослідженнях</a:t>
            </a:r>
            <a:endParaRPr lang="ru-RU" sz="16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1615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1. Система маркетингових досліджень.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Лекційні питання: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1.1. Сутність маркетингових досліджень, їх роль та основні напрями.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1.2. Основні етапи процесу маркетингових досліджень.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1.3. Типи маркетингових досліджень.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1.4. Сучасний стан і тенденції розвитку маркетингових досліджень у розвинутих країнах світу і в Україні.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2. Інформація в маркетингових дослідженнях.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Лекційні питання: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2.1. Необхідність і значущість маркетингової інформації.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2.2. Види маркетингової інформації.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2.3. Методи обробки та аналізу інформації.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2.4. Джерела вторинної маркетингової інформації.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2.5. Визначення цінності маркетингової інформації.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1615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3. Збирання первинної інформації в системі маркетингових досліджень.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Лекційні питання: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3.1. Характеристика основних методів збирання первинної інформації.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3.2. Планування вибіркового дослідження.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3.3. Основні інструменти маркетингового дослідження.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3.4. Анкетування як метод обробки інформації.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  <a:tabLst>
                <a:tab pos="180340" algn="l"/>
              </a:tabLst>
            </a:pPr>
            <a:endParaRPr lang="ru-RU" sz="1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77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34851"/>
            <a:ext cx="10515600" cy="584211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Розділ 2. Система організації збирання та обробка маркетингової інформації в дослідженні ринку</a:t>
            </a:r>
            <a:endParaRPr lang="ru-RU" sz="14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4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1615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4. Організація збирання та обробка первинної маркетингової інформації.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Лекційні питання: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4.1. Організація збирання первинної маркетингової інформації. 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4.2. Ідентифікація помилок у маркетингових дослідженнях. 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4.3. Особливості аналізу даних. Використання статистичних методів для аналізу даних. 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5. Маркетингові дослідження ринку. </a:t>
            </a:r>
            <a:endParaRPr lang="ru-RU" sz="14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Лекційні питання: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5.1. Визначення та різновиди ринку. 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5.2. Дослідження місткості ринку. 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5.3. Визначення частки ринку фірми. 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5.4. Прогнозування розвитку ринку та збуту окремого підприємства 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6. Дослідження конкурентного середовища.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Лекційні питання: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6.1. Сутність конкуренції, її види. 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6.2. Основні конкурентні ситуації в галузі і на ринку, їх характеристика. 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6.3. Дослідження рівня монополізації і концентрації ринку.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7. Дослідження конкурентів та конкурентоспроможності фірми.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Лекційні питання: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7.1. Комплексний аналіз конкурентів та конкурентоспроможності фірми. 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7.2. Дослідження конкурентів на мікрорівні. 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7.3. Визначення конкурентоспроможності підприємства за його продукцією. 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7.4. Оцінювання конкурентоспроможності підприємства за показниками маркетингової і основної діяльності. 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40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458</Words>
  <Application>Microsoft Office PowerPoint</Application>
  <PresentationFormat>Широкоэкранный</PresentationFormat>
  <Paragraphs>91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МЕТОДИ ОБРОБКИ ТА АНАЛІЗУ ІНФОРМАЦІЇ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МАРКЕТИНГ В БІЗНЕС ПЛАНУВАННІ</dc:title>
  <dc:creator>Пользователь Windows</dc:creator>
  <cp:lastModifiedBy>Пользователь Windows</cp:lastModifiedBy>
  <cp:revision>6</cp:revision>
  <dcterms:created xsi:type="dcterms:W3CDTF">2020-09-10T14:38:02Z</dcterms:created>
  <dcterms:modified xsi:type="dcterms:W3CDTF">2020-09-10T16:10:36Z</dcterms:modified>
</cp:coreProperties>
</file>