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C5334E6-85A7-4BC5-B158-2E70F244429C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C0A7240-5D25-4063-8299-1F0C97E9949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34E6-85A7-4BC5-B158-2E70F244429C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240-5D25-4063-8299-1F0C97E99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AC5334E6-85A7-4BC5-B158-2E70F244429C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C0A7240-5D25-4063-8299-1F0C97E99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34E6-85A7-4BC5-B158-2E70F244429C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240-5D25-4063-8299-1F0C97E99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C5334E6-85A7-4BC5-B158-2E70F244429C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2C0A7240-5D25-4063-8299-1F0C97E9949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34E6-85A7-4BC5-B158-2E70F244429C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240-5D25-4063-8299-1F0C97E99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34E6-85A7-4BC5-B158-2E70F244429C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240-5D25-4063-8299-1F0C97E99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34E6-85A7-4BC5-B158-2E70F244429C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240-5D25-4063-8299-1F0C97E99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C5334E6-85A7-4BC5-B158-2E70F244429C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240-5D25-4063-8299-1F0C97E99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34E6-85A7-4BC5-B158-2E70F244429C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240-5D25-4063-8299-1F0C97E9949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334E6-85A7-4BC5-B158-2E70F244429C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240-5D25-4063-8299-1F0C97E9949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C5334E6-85A7-4BC5-B158-2E70F244429C}" type="datetimeFigureOut">
              <a:rPr lang="ru-RU" smtClean="0"/>
              <a:t>17.11.2025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C0A7240-5D25-4063-8299-1F0C97E9949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nJ1AOz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0852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2636912"/>
            <a:ext cx="6624736" cy="1440160"/>
          </a:xfrm>
        </p:spPr>
        <p:txBody>
          <a:bodyPr/>
          <a:lstStyle/>
          <a:p>
            <a:pPr algn="ctr"/>
            <a:r>
              <a:rPr lang="uk-UA" cap="none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Book Antiqua" pitchFamily="18" charset="0"/>
              </a:rPr>
              <a:t>Командоутворення</a:t>
            </a:r>
            <a:endParaRPr lang="ru-RU" cap="none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command_40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59632" y="1052736"/>
            <a:ext cx="6779096" cy="5001419"/>
          </a:xfrm>
        </p:spPr>
        <p:txBody>
          <a:bodyPr>
            <a:normAutofit fontScale="77500" lnSpcReduction="20000"/>
          </a:bodyPr>
          <a:lstStyle/>
          <a:p>
            <a:r>
              <a:rPr lang="uk-UA" sz="2900" b="1" spc="-150" dirty="0" smtClean="0">
                <a:latin typeface="Book Antiqua" pitchFamily="18" charset="0"/>
              </a:rPr>
              <a:t>Предметом вивчення навчальної дисципліни є основні засади формування команди соціального проекту. Велика частина курсу присвячена розгляду різноманітних форм кадрового забезпечення соціально-проектної роботи служб, організацій і установ, що функціонують у соціальній сфері. Крім того, вивчаються технології оптимізації </a:t>
            </a:r>
            <a:r>
              <a:rPr lang="uk-UA" sz="2900" b="1" spc="-150" dirty="0" err="1" smtClean="0">
                <a:latin typeface="Book Antiqua" pitchFamily="18" charset="0"/>
              </a:rPr>
              <a:t>міжгрупової</a:t>
            </a:r>
            <a:r>
              <a:rPr lang="uk-UA" sz="2900" b="1" spc="-150" dirty="0" smtClean="0">
                <a:latin typeface="Book Antiqua" pitchFamily="18" charset="0"/>
              </a:rPr>
              <a:t> взаємодії у процесі розробки соціальних проектів. Курс орієнтований на підготовку студентів до активної участі у житті громадянського суспільства як авторів і провідників соціально-проектних ініціатив та відповідних їм громадських рухів. У такому ключі прищеплюється розуміння значущості </a:t>
            </a:r>
            <a:r>
              <a:rPr lang="uk-UA" sz="2900" b="1" spc="-150" dirty="0" err="1" smtClean="0">
                <a:latin typeface="Book Antiqua" pitchFamily="18" charset="0"/>
              </a:rPr>
              <a:t>фасилітації</a:t>
            </a:r>
            <a:r>
              <a:rPr lang="uk-UA" sz="2900" b="1" spc="-150" dirty="0" smtClean="0">
                <a:latin typeface="Book Antiqua" pitchFamily="18" charset="0"/>
              </a:rPr>
              <a:t> всіх учасників проектної групи як форми колективного самопізнання і </a:t>
            </a:r>
            <a:r>
              <a:rPr lang="uk-UA" sz="2900" b="1" spc="-150" dirty="0" err="1" smtClean="0">
                <a:latin typeface="Book Antiqua" pitchFamily="18" charset="0"/>
              </a:rPr>
              <a:t>самомотивації</a:t>
            </a:r>
            <a:r>
              <a:rPr lang="uk-UA" sz="2900" b="1" spc="-150" dirty="0" smtClean="0">
                <a:latin typeface="Book Antiqua" pitchFamily="18" charset="0"/>
              </a:rPr>
              <a:t> та закладаються основи розвитку проектної культури соціальних працівників. </a:t>
            </a:r>
            <a:endParaRPr lang="ru-RU" sz="2900" b="1" spc="-150" dirty="0" smtClean="0">
              <a:latin typeface="Book Antiqu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1440530137_luchshie_lyudi_na_bortu_-_eto_ne_obyazatelno_luchshaya_komand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827584" y="980728"/>
            <a:ext cx="7239000" cy="4846320"/>
          </a:xfrm>
        </p:spPr>
        <p:txBody>
          <a:bodyPr>
            <a:normAutofit fontScale="70000" lnSpcReduction="20000"/>
          </a:bodyPr>
          <a:lstStyle/>
          <a:p>
            <a:r>
              <a:rPr lang="uk-UA" b="1" dirty="0" smtClean="0">
                <a:latin typeface="Book Antiqua" pitchFamily="18" charset="0"/>
              </a:rPr>
              <a:t>Метою викладання навчальної дисципліни </a:t>
            </a:r>
            <a:r>
              <a:rPr lang="uk-UA" b="1" dirty="0" smtClean="0">
                <a:latin typeface="Book Antiqua" pitchFamily="18" charset="0"/>
              </a:rPr>
              <a:t>«</a:t>
            </a:r>
            <a:r>
              <a:rPr lang="uk-UA" b="1" dirty="0" err="1" smtClean="0">
                <a:latin typeface="Book Antiqua" pitchFamily="18" charset="0"/>
              </a:rPr>
              <a:t>Командоутворення</a:t>
            </a:r>
            <a:r>
              <a:rPr lang="uk-UA" b="1" dirty="0" smtClean="0">
                <a:latin typeface="Book Antiqua" pitchFamily="18" charset="0"/>
              </a:rPr>
              <a:t>» </a:t>
            </a:r>
            <a:r>
              <a:rPr lang="uk-UA" b="1" dirty="0" smtClean="0">
                <a:latin typeface="Book Antiqua" pitchFamily="18" charset="0"/>
              </a:rPr>
              <a:t>є формування у студентів </a:t>
            </a:r>
            <a:r>
              <a:rPr lang="uk-UA" b="1" dirty="0" smtClean="0">
                <a:latin typeface="Book Antiqua" pitchFamily="18" charset="0"/>
              </a:rPr>
              <a:t>культури командної діяльності</a:t>
            </a:r>
            <a:r>
              <a:rPr lang="uk-UA" b="1" dirty="0" smtClean="0">
                <a:latin typeface="Book Antiqua" pitchFamily="18" charset="0"/>
              </a:rPr>
              <a:t>.</a:t>
            </a:r>
            <a:endParaRPr lang="ru-RU" b="1" dirty="0" smtClean="0">
              <a:latin typeface="Book Antiqua" pitchFamily="18" charset="0"/>
            </a:endParaRPr>
          </a:p>
          <a:p>
            <a:r>
              <a:rPr lang="uk-UA" b="1" dirty="0" smtClean="0">
                <a:latin typeface="Book Antiqua" pitchFamily="18" charset="0"/>
              </a:rPr>
              <a:t>Основними завданнями вивчення дисципліни </a:t>
            </a:r>
            <a:r>
              <a:rPr lang="uk-UA" b="1" dirty="0" smtClean="0">
                <a:latin typeface="Book Antiqua" pitchFamily="18" charset="0"/>
              </a:rPr>
              <a:t>є</a:t>
            </a:r>
            <a:r>
              <a:rPr lang="uk-UA" b="1" dirty="0" smtClean="0">
                <a:latin typeface="Book Antiqua" pitchFamily="18" charset="0"/>
              </a:rPr>
              <a:t>:</a:t>
            </a:r>
            <a:endParaRPr lang="ru-RU" b="1" dirty="0" smtClean="0">
              <a:latin typeface="Book Antiqua" pitchFamily="18" charset="0"/>
            </a:endParaRPr>
          </a:p>
          <a:p>
            <a:pPr lvl="0"/>
            <a:r>
              <a:rPr lang="uk-UA" b="1" dirty="0" smtClean="0">
                <a:latin typeface="Book Antiqua" pitchFamily="18" charset="0"/>
              </a:rPr>
              <a:t>засвоєння закономірностей процесу становлення і розвитку соціально-проектної команди;</a:t>
            </a:r>
            <a:endParaRPr lang="ru-RU" b="1" dirty="0" smtClean="0">
              <a:latin typeface="Book Antiqua" pitchFamily="18" charset="0"/>
            </a:endParaRPr>
          </a:p>
          <a:p>
            <a:pPr lvl="0"/>
            <a:r>
              <a:rPr lang="uk-UA" b="1" dirty="0" smtClean="0">
                <a:latin typeface="Book Antiqua" pitchFamily="18" charset="0"/>
              </a:rPr>
              <a:t>ознайомлення зі специфікою кадрового планування команди соціального проекту;</a:t>
            </a:r>
            <a:endParaRPr lang="ru-RU" b="1" dirty="0" smtClean="0">
              <a:latin typeface="Book Antiqua" pitchFamily="18" charset="0"/>
            </a:endParaRPr>
          </a:p>
          <a:p>
            <a:pPr lvl="0"/>
            <a:r>
              <a:rPr lang="uk-UA" b="1" dirty="0" smtClean="0">
                <a:latin typeface="Book Antiqua" pitchFamily="18" charset="0"/>
              </a:rPr>
              <a:t>формування уявлення про організаційно-культурний вплив на окремих членів команди;</a:t>
            </a:r>
            <a:endParaRPr lang="ru-RU" b="1" dirty="0" smtClean="0">
              <a:latin typeface="Book Antiqua" pitchFamily="18" charset="0"/>
            </a:endParaRPr>
          </a:p>
          <a:p>
            <a:pPr lvl="0"/>
            <a:r>
              <a:rPr lang="uk-UA" b="1" dirty="0" smtClean="0">
                <a:latin typeface="Book Antiqua" pitchFamily="18" charset="0"/>
              </a:rPr>
              <a:t> вивчення механізмів соціально-проектного лідерства;</a:t>
            </a:r>
            <a:endParaRPr lang="ru-RU" b="1" dirty="0" smtClean="0">
              <a:latin typeface="Book Antiqua" pitchFamily="18" charset="0"/>
            </a:endParaRPr>
          </a:p>
          <a:p>
            <a:pPr lvl="0"/>
            <a:r>
              <a:rPr lang="uk-UA" b="1" dirty="0" smtClean="0">
                <a:latin typeface="Book Antiqua" pitchFamily="18" charset="0"/>
              </a:rPr>
              <a:t>формування уявлення про структуру міжособистісних відносин у команді проекту;</a:t>
            </a:r>
            <a:endParaRPr lang="ru-RU" b="1" dirty="0" smtClean="0">
              <a:latin typeface="Book Antiqua" pitchFamily="18" charset="0"/>
            </a:endParaRPr>
          </a:p>
          <a:p>
            <a:pPr lvl="0"/>
            <a:r>
              <a:rPr lang="uk-UA" b="1" dirty="0" smtClean="0">
                <a:latin typeface="Book Antiqua" pitchFamily="18" charset="0"/>
              </a:rPr>
              <a:t>засвоєння методів ведення переговорів у процесі формування команди;</a:t>
            </a:r>
            <a:endParaRPr lang="ru-RU" b="1" dirty="0" smtClean="0">
              <a:latin typeface="Book Antiqua" pitchFamily="18" charset="0"/>
            </a:endParaRPr>
          </a:p>
          <a:p>
            <a:pPr lvl="0"/>
            <a:r>
              <a:rPr lang="uk-UA" b="1" dirty="0" smtClean="0">
                <a:latin typeface="Book Antiqua" pitchFamily="18" charset="0"/>
              </a:rPr>
              <a:t>ознайомлення із сучасними методами </a:t>
            </a:r>
            <a:r>
              <a:rPr lang="uk-UA" b="1" dirty="0" err="1" smtClean="0">
                <a:latin typeface="Book Antiqua" pitchFamily="18" charset="0"/>
              </a:rPr>
              <a:t>фасилітації</a:t>
            </a:r>
            <a:r>
              <a:rPr lang="uk-UA" b="1" dirty="0" smtClean="0">
                <a:latin typeface="Book Antiqua" pitchFamily="18" charset="0"/>
              </a:rPr>
              <a:t>, мотивації та активізації членів команди соціального проекту.</a:t>
            </a:r>
            <a:endParaRPr lang="ru-RU" b="1" dirty="0" smtClean="0">
              <a:latin typeface="Book Antiqu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Tema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340768"/>
            <a:ext cx="9144000" cy="396044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003232" cy="569103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uk-UA" b="1" spc="-150" dirty="0" smtClean="0">
                <a:latin typeface="Book Antiqua" pitchFamily="18" charset="0"/>
              </a:rPr>
              <a:t>Згідно з вимогами освітньо-професійної програми студенти повинні:</a:t>
            </a:r>
            <a:endParaRPr lang="ru-RU" b="1" spc="-150" dirty="0" smtClean="0">
              <a:latin typeface="Book Antiqua" pitchFamily="18" charset="0"/>
            </a:endParaRPr>
          </a:p>
          <a:p>
            <a:r>
              <a:rPr lang="uk-UA" b="1" i="1" spc="-150" dirty="0" smtClean="0">
                <a:latin typeface="Book Antiqua" pitchFamily="18" charset="0"/>
              </a:rPr>
              <a:t>знати :</a:t>
            </a:r>
            <a:endParaRPr lang="ru-RU" b="1" spc="-150" dirty="0" smtClean="0">
              <a:latin typeface="Book Antiqua" pitchFamily="18" charset="0"/>
            </a:endParaRPr>
          </a:p>
          <a:p>
            <a:pPr lvl="0"/>
            <a:r>
              <a:rPr lang="uk-UA" b="1" spc="-150" dirty="0" smtClean="0">
                <a:latin typeface="Book Antiqua" pitchFamily="18" charset="0"/>
              </a:rPr>
              <a:t>закономірності формування команди соціального проекту;</a:t>
            </a:r>
            <a:endParaRPr lang="ru-RU" b="1" spc="-150" dirty="0" smtClean="0">
              <a:latin typeface="Book Antiqua" pitchFamily="18" charset="0"/>
            </a:endParaRPr>
          </a:p>
          <a:p>
            <a:pPr lvl="0"/>
            <a:r>
              <a:rPr lang="uk-UA" b="1" spc="-150" dirty="0" smtClean="0">
                <a:latin typeface="Book Antiqua" pitchFamily="18" charset="0"/>
              </a:rPr>
              <a:t>типи і види проектних колективів і соціально-проектних команд;</a:t>
            </a:r>
            <a:endParaRPr lang="ru-RU" b="1" spc="-150" dirty="0" smtClean="0">
              <a:latin typeface="Book Antiqua" pitchFamily="18" charset="0"/>
            </a:endParaRPr>
          </a:p>
          <a:p>
            <a:pPr lvl="0"/>
            <a:r>
              <a:rPr lang="uk-UA" b="1" spc="-150" dirty="0" smtClean="0">
                <a:latin typeface="Book Antiqua" pitchFamily="18" charset="0"/>
              </a:rPr>
              <a:t>структуру команди соціального проекту;</a:t>
            </a:r>
            <a:endParaRPr lang="ru-RU" b="1" spc="-150" dirty="0" smtClean="0">
              <a:latin typeface="Book Antiqua" pitchFamily="18" charset="0"/>
            </a:endParaRPr>
          </a:p>
          <a:p>
            <a:pPr lvl="0"/>
            <a:r>
              <a:rPr lang="uk-UA" b="1" spc="-150" dirty="0" smtClean="0">
                <a:latin typeface="Book Antiqua" pitchFamily="18" charset="0"/>
              </a:rPr>
              <a:t>технології соціально-проектного </a:t>
            </a:r>
            <a:r>
              <a:rPr lang="uk-UA" b="1" spc="-150" dirty="0" err="1" smtClean="0">
                <a:latin typeface="Book Antiqua" pitchFamily="18" charset="0"/>
              </a:rPr>
              <a:t>рекрутингу</a:t>
            </a:r>
            <a:r>
              <a:rPr lang="uk-UA" b="1" spc="-150" dirty="0" smtClean="0">
                <a:latin typeface="Book Antiqua" pitchFamily="18" charset="0"/>
              </a:rPr>
              <a:t>;</a:t>
            </a:r>
            <a:endParaRPr lang="ru-RU" b="1" spc="-150" dirty="0" smtClean="0">
              <a:latin typeface="Book Antiqua" pitchFamily="18" charset="0"/>
            </a:endParaRPr>
          </a:p>
          <a:p>
            <a:pPr lvl="0"/>
            <a:r>
              <a:rPr lang="uk-UA" b="1" spc="-150" dirty="0" smtClean="0">
                <a:latin typeface="Book Antiqua" pitchFamily="18" charset="0"/>
              </a:rPr>
              <a:t>способи та прийоми мотивації учасників проектних груп;</a:t>
            </a:r>
            <a:endParaRPr lang="ru-RU" b="1" spc="-150" dirty="0" smtClean="0">
              <a:latin typeface="Book Antiqua" pitchFamily="18" charset="0"/>
            </a:endParaRPr>
          </a:p>
          <a:p>
            <a:pPr lvl="0"/>
            <a:r>
              <a:rPr lang="uk-UA" b="1" spc="-150" dirty="0" smtClean="0">
                <a:latin typeface="Book Antiqua" pitchFamily="18" charset="0"/>
              </a:rPr>
              <a:t>особливості кадрового забезпечення соціально-проектної діяльності.</a:t>
            </a:r>
            <a:endParaRPr lang="ru-RU" b="1" spc="-150" dirty="0" smtClean="0">
              <a:latin typeface="Book Antiqua" pitchFamily="18" charset="0"/>
            </a:endParaRPr>
          </a:p>
          <a:p>
            <a:r>
              <a:rPr lang="uk-UA" b="1" i="1" spc="-150" dirty="0" smtClean="0">
                <a:latin typeface="Book Antiqua" pitchFamily="18" charset="0"/>
              </a:rPr>
              <a:t>вміти</a:t>
            </a:r>
            <a:r>
              <a:rPr lang="uk-UA" b="1" spc="-150" dirty="0" smtClean="0">
                <a:latin typeface="Book Antiqua" pitchFamily="18" charset="0"/>
              </a:rPr>
              <a:t> :</a:t>
            </a:r>
            <a:endParaRPr lang="ru-RU" b="1" spc="-150" dirty="0" smtClean="0">
              <a:latin typeface="Book Antiqua" pitchFamily="18" charset="0"/>
            </a:endParaRPr>
          </a:p>
          <a:p>
            <a:pPr lvl="0"/>
            <a:r>
              <a:rPr lang="uk-UA" b="1" spc="-150" dirty="0" smtClean="0">
                <a:latin typeface="Book Antiqua" pitchFamily="18" charset="0"/>
              </a:rPr>
              <a:t>оперувати основними поняттями;</a:t>
            </a:r>
            <a:endParaRPr lang="ru-RU" b="1" spc="-150" dirty="0" smtClean="0">
              <a:latin typeface="Book Antiqua" pitchFamily="18" charset="0"/>
            </a:endParaRPr>
          </a:p>
          <a:p>
            <a:pPr lvl="0"/>
            <a:r>
              <a:rPr lang="uk-UA" b="1" spc="-150" dirty="0" smtClean="0">
                <a:latin typeface="Book Antiqua" pitchFamily="18" charset="0"/>
              </a:rPr>
              <a:t>аналізувати етапи та фактори </a:t>
            </a:r>
            <a:r>
              <a:rPr lang="uk-UA" b="1" spc="-150" dirty="0" err="1" smtClean="0">
                <a:latin typeface="Book Antiqua" pitchFamily="18" charset="0"/>
              </a:rPr>
              <a:t>командоутворення</a:t>
            </a:r>
            <a:r>
              <a:rPr lang="uk-UA" b="1" spc="-150" dirty="0" smtClean="0">
                <a:latin typeface="Book Antiqua" pitchFamily="18" charset="0"/>
              </a:rPr>
              <a:t>;</a:t>
            </a:r>
            <a:endParaRPr lang="ru-RU" b="1" spc="-150" dirty="0" smtClean="0">
              <a:latin typeface="Book Antiqua" pitchFamily="18" charset="0"/>
            </a:endParaRPr>
          </a:p>
          <a:p>
            <a:pPr lvl="0"/>
            <a:r>
              <a:rPr lang="uk-UA" b="1" spc="-150" dirty="0" smtClean="0">
                <a:latin typeface="Book Antiqua" pitchFamily="18" charset="0"/>
              </a:rPr>
              <a:t>планувати формування команди соціального проекту;</a:t>
            </a:r>
            <a:endParaRPr lang="ru-RU" b="1" spc="-150" dirty="0" smtClean="0">
              <a:latin typeface="Book Antiqua" pitchFamily="18" charset="0"/>
            </a:endParaRPr>
          </a:p>
          <a:p>
            <a:pPr lvl="0"/>
            <a:r>
              <a:rPr lang="uk-UA" b="1" spc="-150" dirty="0" smtClean="0">
                <a:latin typeface="Book Antiqua" pitchFamily="18" charset="0"/>
              </a:rPr>
              <a:t>обґрунтувати вибір методів </a:t>
            </a:r>
            <a:r>
              <a:rPr lang="uk-UA" b="1" spc="-150" dirty="0" err="1" smtClean="0">
                <a:latin typeface="Book Antiqua" pitchFamily="18" charset="0"/>
              </a:rPr>
              <a:t>фасилітації</a:t>
            </a:r>
            <a:r>
              <a:rPr lang="uk-UA" b="1" spc="-150" dirty="0" smtClean="0">
                <a:latin typeface="Book Antiqua" pitchFamily="18" charset="0"/>
              </a:rPr>
              <a:t>, мотивації та активізації учасників команди;</a:t>
            </a:r>
            <a:endParaRPr lang="ru-RU" b="1" spc="-150" dirty="0" smtClean="0">
              <a:latin typeface="Book Antiqua" pitchFamily="18" charset="0"/>
            </a:endParaRPr>
          </a:p>
          <a:p>
            <a:pPr lvl="0"/>
            <a:r>
              <a:rPr lang="uk-UA" b="1" spc="-150" dirty="0" smtClean="0">
                <a:latin typeface="Book Antiqua" pitchFamily="18" charset="0"/>
              </a:rPr>
              <a:t>володіти техніками активізації колективної уяви команди соціального проекту;</a:t>
            </a:r>
            <a:endParaRPr lang="ru-RU" b="1" spc="-150" dirty="0" smtClean="0">
              <a:latin typeface="Book Antiqua" pitchFamily="18" charset="0"/>
            </a:endParaRPr>
          </a:p>
          <a:p>
            <a:pPr lvl="0"/>
            <a:r>
              <a:rPr lang="uk-UA" b="1" spc="-150" dirty="0" smtClean="0">
                <a:latin typeface="Book Antiqua" pitchFamily="18" charset="0"/>
              </a:rPr>
              <a:t>організувати групові дискусії для активізації чуттєво-образного та понятійного мислення.</a:t>
            </a:r>
            <a:endParaRPr lang="ru-RU" b="1" spc="-150" dirty="0" smtClean="0">
              <a:latin typeface="Book Antiqua" pitchFamily="18" charset="0"/>
            </a:endParaRPr>
          </a:p>
          <a:p>
            <a:endParaRPr lang="ru-RU" b="1" spc="-15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team-internet-marketing-business-dream-tea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3573016"/>
            <a:ext cx="5796136" cy="3284984"/>
          </a:xfrm>
          <a:prstGeom prst="rect">
            <a:avLst/>
          </a:prstGeom>
        </p:spPr>
      </p:pic>
      <p:pic>
        <p:nvPicPr>
          <p:cNvPr id="4" name="Рисунок 3" descr="komanda-mechti-300x22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5868144" cy="357301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239000" cy="732696"/>
          </a:xfrm>
        </p:spPr>
        <p:txBody>
          <a:bodyPr/>
          <a:lstStyle/>
          <a:p>
            <a:pPr algn="ctr"/>
            <a:r>
              <a:rPr lang="uk-UA" dirty="0" smtClean="0">
                <a:latin typeface="Book Antiqua" pitchFamily="18" charset="0"/>
              </a:rPr>
              <a:t>Основні теми курсу</a:t>
            </a:r>
            <a:endParaRPr lang="ru-RU" dirty="0"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b="1" spc="-150" dirty="0" smtClean="0">
                <a:latin typeface="Book Antiqua" pitchFamily="18" charset="0"/>
              </a:rPr>
              <a:t>Сутність команди та її різновиди у соціально-проектній діяльності</a:t>
            </a:r>
            <a:endParaRPr lang="ru-RU" b="1" spc="-150" dirty="0" smtClean="0">
              <a:latin typeface="Book Antiqua" pitchFamily="18" charset="0"/>
            </a:endParaRPr>
          </a:p>
          <a:p>
            <a:r>
              <a:rPr lang="uk-UA" b="1" spc="-150" dirty="0" smtClean="0">
                <a:latin typeface="Book Antiqua" pitchFamily="18" charset="0"/>
              </a:rPr>
              <a:t>Структура команди соціального проекту</a:t>
            </a:r>
            <a:endParaRPr lang="ru-RU" b="1" spc="-150" dirty="0" smtClean="0">
              <a:latin typeface="Book Antiqua" pitchFamily="18" charset="0"/>
            </a:endParaRPr>
          </a:p>
          <a:p>
            <a:r>
              <a:rPr lang="uk-UA" b="1" spc="-150" dirty="0" smtClean="0">
                <a:latin typeface="Book Antiqua" pitchFamily="18" charset="0"/>
              </a:rPr>
              <a:t>Сутність </a:t>
            </a:r>
            <a:r>
              <a:rPr lang="uk-UA" b="1" spc="-150" dirty="0" err="1" smtClean="0">
                <a:latin typeface="Book Antiqua" pitchFamily="18" charset="0"/>
              </a:rPr>
              <a:t>командоутворення</a:t>
            </a:r>
            <a:endParaRPr lang="ru-RU" b="1" spc="-150" dirty="0" smtClean="0">
              <a:latin typeface="Book Antiqua" pitchFamily="18" charset="0"/>
            </a:endParaRPr>
          </a:p>
          <a:p>
            <a:r>
              <a:rPr lang="uk-UA" b="1" spc="-150" dirty="0" smtClean="0">
                <a:latin typeface="Book Antiqua" pitchFamily="18" charset="0"/>
              </a:rPr>
              <a:t>Особливості формування соціально-проектних команд в різних країнах</a:t>
            </a:r>
            <a:endParaRPr lang="ru-RU" b="1" spc="-150" dirty="0" smtClean="0">
              <a:latin typeface="Book Antiqua" pitchFamily="18" charset="0"/>
            </a:endParaRPr>
          </a:p>
          <a:p>
            <a:r>
              <a:rPr lang="uk-UA" b="1" spc="-150" dirty="0" smtClean="0">
                <a:latin typeface="Book Antiqua" pitchFamily="18" charset="0"/>
              </a:rPr>
              <a:t>Кадрове планування та організація команди соціального проекту</a:t>
            </a:r>
            <a:endParaRPr lang="ru-RU" b="1" spc="-150" dirty="0" smtClean="0">
              <a:latin typeface="Book Antiqua" pitchFamily="18" charset="0"/>
            </a:endParaRPr>
          </a:p>
          <a:p>
            <a:r>
              <a:rPr lang="uk-UA" b="1" spc="-150" dirty="0" smtClean="0">
                <a:latin typeface="Book Antiqua" pitchFamily="18" charset="0"/>
              </a:rPr>
              <a:t>Мотивація, </a:t>
            </a:r>
            <a:r>
              <a:rPr lang="uk-UA" b="1" spc="-150" dirty="0" err="1" smtClean="0">
                <a:latin typeface="Book Antiqua" pitchFamily="18" charset="0"/>
              </a:rPr>
              <a:t>фасилітація</a:t>
            </a:r>
            <a:r>
              <a:rPr lang="uk-UA" b="1" spc="-150" dirty="0" smtClean="0">
                <a:latin typeface="Book Antiqua" pitchFamily="18" charset="0"/>
              </a:rPr>
              <a:t> та активізація учасників команди соціального проекту</a:t>
            </a:r>
            <a:endParaRPr lang="ru-RU" b="1" spc="-150" dirty="0" smtClean="0">
              <a:latin typeface="Book Antiqua" pitchFamily="18" charset="0"/>
            </a:endParaRPr>
          </a:p>
          <a:p>
            <a:r>
              <a:rPr lang="uk-UA" b="1" spc="-150" dirty="0" smtClean="0">
                <a:latin typeface="Book Antiqua" pitchFamily="18" charset="0"/>
              </a:rPr>
              <a:t>Формування культури командної роботи у соціальному проектуванні</a:t>
            </a:r>
            <a:endParaRPr lang="ru-RU" b="1" spc="-150" dirty="0" smtClean="0">
              <a:latin typeface="Book Antiqua" pitchFamily="18" charset="0"/>
            </a:endParaRPr>
          </a:p>
          <a:p>
            <a:r>
              <a:rPr lang="uk-UA" b="1" spc="-150" dirty="0" smtClean="0">
                <a:latin typeface="Book Antiqua" pitchFamily="18" charset="0"/>
              </a:rPr>
              <a:t>Керівництво командою у соціальному проектуванні</a:t>
            </a:r>
            <a:endParaRPr lang="ru-RU" b="1" spc="-150" dirty="0" smtClean="0">
              <a:latin typeface="Book Antiqua" pitchFamily="18" charset="0"/>
            </a:endParaRPr>
          </a:p>
          <a:p>
            <a:r>
              <a:rPr lang="uk-UA" b="1" spc="-150" dirty="0" smtClean="0">
                <a:latin typeface="Book Antiqua" pitchFamily="18" charset="0"/>
              </a:rPr>
              <a:t>Комунікації у процесі </a:t>
            </a:r>
            <a:r>
              <a:rPr lang="uk-UA" b="1" spc="-150" dirty="0" err="1" smtClean="0">
                <a:latin typeface="Book Antiqua" pitchFamily="18" charset="0"/>
              </a:rPr>
              <a:t>командоутворення</a:t>
            </a:r>
            <a:endParaRPr lang="ru-RU" b="1" spc="-150" dirty="0" smtClean="0">
              <a:latin typeface="Book Antiqua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kharaktieristika_vidmovi_vid_nadannia_auditorskogho_visnovku9.p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42</TotalTime>
  <Words>340</Words>
  <Application>Microsoft Office PowerPoint</Application>
  <PresentationFormat>Экран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Book Antiqua</vt:lpstr>
      <vt:lpstr>Trebuchet MS</vt:lpstr>
      <vt:lpstr>Wingdings</vt:lpstr>
      <vt:lpstr>Wingdings 2</vt:lpstr>
      <vt:lpstr>Изящная</vt:lpstr>
      <vt:lpstr>Командоутворення</vt:lpstr>
      <vt:lpstr>Презентация PowerPoint</vt:lpstr>
      <vt:lpstr>Презентация PowerPoint</vt:lpstr>
      <vt:lpstr>Презентация PowerPoint</vt:lpstr>
      <vt:lpstr>Основні теми курсу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Формування команди соціального проекту</dc:title>
  <dc:creator>Customer</dc:creator>
  <cp:lastModifiedBy>user</cp:lastModifiedBy>
  <cp:revision>7</cp:revision>
  <dcterms:created xsi:type="dcterms:W3CDTF">2016-01-25T14:09:03Z</dcterms:created>
  <dcterms:modified xsi:type="dcterms:W3CDTF">2025-11-17T15:47:57Z</dcterms:modified>
</cp:coreProperties>
</file>