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68" r:id="rId2"/>
  </p:sldMasterIdLst>
  <p:notesMasterIdLst>
    <p:notesMasterId r:id="rId46"/>
  </p:notesMasterIdLst>
  <p:sldIdLst>
    <p:sldId id="258" r:id="rId3"/>
    <p:sldId id="303" r:id="rId4"/>
    <p:sldId id="304" r:id="rId5"/>
    <p:sldId id="308" r:id="rId6"/>
    <p:sldId id="260" r:id="rId7"/>
    <p:sldId id="261" r:id="rId8"/>
    <p:sldId id="283" r:id="rId9"/>
    <p:sldId id="284" r:id="rId10"/>
    <p:sldId id="286" r:id="rId11"/>
    <p:sldId id="264" r:id="rId12"/>
    <p:sldId id="306" r:id="rId13"/>
    <p:sldId id="307" r:id="rId14"/>
    <p:sldId id="265" r:id="rId15"/>
    <p:sldId id="266" r:id="rId16"/>
    <p:sldId id="267" r:id="rId17"/>
    <p:sldId id="268" r:id="rId18"/>
    <p:sldId id="273" r:id="rId19"/>
    <p:sldId id="279" r:id="rId20"/>
    <p:sldId id="274" r:id="rId21"/>
    <p:sldId id="275" r:id="rId22"/>
    <p:sldId id="285" r:id="rId23"/>
    <p:sldId id="277" r:id="rId24"/>
    <p:sldId id="299" r:id="rId25"/>
    <p:sldId id="300" r:id="rId26"/>
    <p:sldId id="310" r:id="rId27"/>
    <p:sldId id="301" r:id="rId28"/>
    <p:sldId id="278" r:id="rId29"/>
    <p:sldId id="280" r:id="rId30"/>
    <p:sldId id="281" r:id="rId31"/>
    <p:sldId id="282" r:id="rId32"/>
    <p:sldId id="305" r:id="rId33"/>
    <p:sldId id="309" r:id="rId34"/>
    <p:sldId id="270" r:id="rId35"/>
    <p:sldId id="298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311" r:id="rId4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FF"/>
    <a:srgbClr val="FF66FF"/>
    <a:srgbClr val="0000CC"/>
    <a:srgbClr val="000099"/>
    <a:srgbClr val="CC0000"/>
    <a:srgbClr val="FF5050"/>
    <a:srgbClr val="FFCC99"/>
    <a:srgbClr val="6633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95" d="100"/>
          <a:sy n="95" d="100"/>
        </p:scale>
        <p:origin x="102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5260C2-7857-4ADA-A6CB-2BDE1E7997C9}" type="doc">
      <dgm:prSet loTypeId="urn:microsoft.com/office/officeart/2008/layout/VerticalCurvedList" loCatId="list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uk-UA"/>
        </a:p>
      </dgm:t>
    </dgm:pt>
    <dgm:pt modelId="{E42F50EA-9AC5-4E63-8524-A835DB664494}">
      <dgm:prSet phldrT="[Текст]" custT="1"/>
      <dgm:spPr>
        <a:ln w="38100">
          <a:solidFill>
            <a:schemeClr val="tx1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pPr algn="just"/>
          <a:r>
            <a:rPr lang="uk-UA" sz="1800" b="1" dirty="0">
              <a:solidFill>
                <a:schemeClr val="tx1">
                  <a:lumMod val="95000"/>
                  <a:lumOff val="5000"/>
                </a:schemeClr>
              </a:solidFill>
              <a:effectLst/>
            </a:rPr>
            <a:t>цілеспрямованість – </a:t>
          </a:r>
          <a:r>
            <a:rPr lang="uk-UA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зумовлена самим змістом управління і передбачає, що кожне управлінське рішення повинне мати мету, чітко пов’язану із стратегічними планами розвитку об’єкта управління;</a:t>
          </a:r>
        </a:p>
      </dgm:t>
    </dgm:pt>
    <dgm:pt modelId="{83264699-AA76-4174-9969-628986CC60A3}" type="parTrans" cxnId="{8F01455A-2E67-4884-966E-FB1CFA3843CB}">
      <dgm:prSet/>
      <dgm:spPr/>
      <dgm:t>
        <a:bodyPr/>
        <a:lstStyle/>
        <a:p>
          <a:endParaRPr lang="uk-UA" sz="2000"/>
        </a:p>
      </dgm:t>
    </dgm:pt>
    <dgm:pt modelId="{5C04C52E-0EEC-418B-9850-5864144C062B}" type="sibTrans" cxnId="{8F01455A-2E67-4884-966E-FB1CFA3843CB}">
      <dgm:prSet/>
      <dgm:spPr/>
      <dgm:t>
        <a:bodyPr/>
        <a:lstStyle/>
        <a:p>
          <a:endParaRPr lang="uk-UA" sz="2000"/>
        </a:p>
      </dgm:t>
    </dgm:pt>
    <dgm:pt modelId="{8331AA2E-7CE1-4437-8EA0-67BD9B67DEB4}">
      <dgm:prSet phldrT="[Текст]" custT="1"/>
      <dgm:spPr>
        <a:gradFill rotWithShape="0">
          <a:gsLst>
            <a:gs pos="88000">
              <a:schemeClr val="accent3">
                <a:shade val="50000"/>
                <a:hueOff val="267556"/>
                <a:satOff val="-4269"/>
                <a:lumOff val="41107"/>
                <a:alphaOff val="0"/>
                <a:shade val="51000"/>
                <a:satMod val="130000"/>
              </a:schemeClr>
            </a:gs>
            <a:gs pos="100000">
              <a:schemeClr val="accent3">
                <a:shade val="50000"/>
                <a:hueOff val="267556"/>
                <a:satOff val="-4269"/>
                <a:lumOff val="41107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267556"/>
                <a:satOff val="-4269"/>
                <a:lumOff val="41107"/>
                <a:alphaOff val="0"/>
                <a:shade val="94000"/>
                <a:satMod val="135000"/>
              </a:schemeClr>
            </a:gs>
          </a:gsLst>
        </a:gradFill>
        <a:ln w="38100">
          <a:solidFill>
            <a:schemeClr val="tx1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pPr algn="just"/>
          <a:r>
            <a:rPr lang="uk-UA" sz="1800" b="1" dirty="0">
              <a:solidFill>
                <a:schemeClr val="tx1">
                  <a:lumMod val="95000"/>
                  <a:lumOff val="5000"/>
                </a:schemeClr>
              </a:solidFill>
              <a:effectLst/>
            </a:rPr>
            <a:t>кількісна визначеність управлінського рішення – </a:t>
          </a:r>
          <a:r>
            <a:rPr lang="uk-UA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передбачає встановлення виражених у кількісних показниках результатів реалізації розроблюваного рішення;</a:t>
          </a:r>
        </a:p>
      </dgm:t>
    </dgm:pt>
    <dgm:pt modelId="{5042A9B3-D884-4AC4-868B-F434B5EF6BBB}" type="parTrans" cxnId="{0A5E18C5-FD16-4937-832F-BD6672721F11}">
      <dgm:prSet/>
      <dgm:spPr/>
      <dgm:t>
        <a:bodyPr/>
        <a:lstStyle/>
        <a:p>
          <a:endParaRPr lang="uk-UA" sz="2000"/>
        </a:p>
      </dgm:t>
    </dgm:pt>
    <dgm:pt modelId="{2C5EC3D2-F981-413F-BB27-96C768E2EAFE}" type="sibTrans" cxnId="{0A5E18C5-FD16-4937-832F-BD6672721F11}">
      <dgm:prSet/>
      <dgm:spPr/>
      <dgm:t>
        <a:bodyPr/>
        <a:lstStyle/>
        <a:p>
          <a:endParaRPr lang="uk-UA" sz="2000"/>
        </a:p>
      </dgm:t>
    </dgm:pt>
    <dgm:pt modelId="{F0B09357-F6F6-412D-BF2D-61B2AD18F0CF}">
      <dgm:prSet custT="1"/>
      <dgm:spPr>
        <a:ln w="38100">
          <a:solidFill>
            <a:schemeClr val="tx1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uk-UA" sz="1800" b="1" dirty="0">
              <a:solidFill>
                <a:schemeClr val="tx1">
                  <a:lumMod val="95000"/>
                  <a:lumOff val="5000"/>
                </a:schemeClr>
              </a:solidFill>
              <a:effectLst/>
            </a:rPr>
            <a:t>дотримання правових норм, на яких базується діяльність усіх служб системи управління – </a:t>
          </a:r>
          <a:r>
            <a:rPr lang="uk-UA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передбачає, що будь-яке управлінське рішення повинне випливати з цих норм, не порушувати їх, та виходити з компетенції структурного підрозділу, апарату управління чи посадової особи; </a:t>
          </a:r>
        </a:p>
      </dgm:t>
    </dgm:pt>
    <dgm:pt modelId="{0610BBB1-A551-4A16-BC57-FB109686CA00}" type="parTrans" cxnId="{3380D1AC-3B57-4B4D-9D71-607725443E6F}">
      <dgm:prSet/>
      <dgm:spPr/>
      <dgm:t>
        <a:bodyPr/>
        <a:lstStyle/>
        <a:p>
          <a:endParaRPr lang="uk-UA" sz="2000"/>
        </a:p>
      </dgm:t>
    </dgm:pt>
    <dgm:pt modelId="{933BE025-D6B4-4702-B590-0501188AE06A}" type="sibTrans" cxnId="{3380D1AC-3B57-4B4D-9D71-607725443E6F}">
      <dgm:prSet/>
      <dgm:spPr/>
      <dgm:t>
        <a:bodyPr/>
        <a:lstStyle/>
        <a:p>
          <a:endParaRPr lang="uk-UA" sz="2000"/>
        </a:p>
      </dgm:t>
    </dgm:pt>
    <dgm:pt modelId="{342EBF2C-6ED1-42FF-9924-B785EC902404}">
      <dgm:prSet custT="1"/>
      <dgm:spPr>
        <a:ln w="38100">
          <a:solidFill>
            <a:schemeClr val="tx1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pPr algn="just"/>
          <a:r>
            <a:rPr lang="uk-UA" sz="1800" b="1" dirty="0">
              <a:solidFill>
                <a:schemeClr val="tx1">
                  <a:lumMod val="95000"/>
                  <a:lumOff val="5000"/>
                </a:schemeClr>
              </a:solidFill>
              <a:effectLst/>
            </a:rPr>
            <a:t>наукова обґрунтованість – </a:t>
          </a:r>
          <a:r>
            <a:rPr lang="uk-UA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передбачає розробку рішень з урахуванням об’єктивних закономірностей розвитку об’єкта управління, які знаходять своє відображення у технічних, економічних, організаційних та інших аспектах діяльності об’єкта управління;</a:t>
          </a:r>
        </a:p>
      </dgm:t>
    </dgm:pt>
    <dgm:pt modelId="{A4A659B2-AAF0-4F3F-88C2-404A5046D830}" type="parTrans" cxnId="{8BCA07DF-BB70-40F5-A0D3-AE0201A6631B}">
      <dgm:prSet/>
      <dgm:spPr/>
      <dgm:t>
        <a:bodyPr/>
        <a:lstStyle/>
        <a:p>
          <a:endParaRPr lang="uk-UA"/>
        </a:p>
      </dgm:t>
    </dgm:pt>
    <dgm:pt modelId="{591B164A-B9FD-434D-B805-8629384D6361}" type="sibTrans" cxnId="{8BCA07DF-BB70-40F5-A0D3-AE0201A6631B}">
      <dgm:prSet/>
      <dgm:spPr>
        <a:ln w="28575">
          <a:solidFill>
            <a:schemeClr val="tx1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endParaRPr lang="uk-UA"/>
        </a:p>
      </dgm:t>
    </dgm:pt>
    <dgm:pt modelId="{C278FC39-1753-4EAC-87F1-AE5353E865CD}" type="pres">
      <dgm:prSet presAssocID="{B95260C2-7857-4ADA-A6CB-2BDE1E7997C9}" presName="Name0" presStyleCnt="0">
        <dgm:presLayoutVars>
          <dgm:chMax val="7"/>
          <dgm:chPref val="7"/>
          <dgm:dir/>
        </dgm:presLayoutVars>
      </dgm:prSet>
      <dgm:spPr/>
    </dgm:pt>
    <dgm:pt modelId="{D9D6446D-CEAD-4D63-9870-AE33B123D24B}" type="pres">
      <dgm:prSet presAssocID="{B95260C2-7857-4ADA-A6CB-2BDE1E7997C9}" presName="Name1" presStyleCnt="0"/>
      <dgm:spPr/>
    </dgm:pt>
    <dgm:pt modelId="{7AA870A0-1A8A-4E40-BA4A-4FC688F2B041}" type="pres">
      <dgm:prSet presAssocID="{B95260C2-7857-4ADA-A6CB-2BDE1E7997C9}" presName="cycle" presStyleCnt="0"/>
      <dgm:spPr/>
    </dgm:pt>
    <dgm:pt modelId="{B412AACB-2A4F-4A25-A145-AC30C30295C1}" type="pres">
      <dgm:prSet presAssocID="{B95260C2-7857-4ADA-A6CB-2BDE1E7997C9}" presName="srcNode" presStyleLbl="node1" presStyleIdx="0" presStyleCnt="4"/>
      <dgm:spPr/>
    </dgm:pt>
    <dgm:pt modelId="{DB580ED0-B8A3-4DEA-A3FF-6F6E3FE5E8D5}" type="pres">
      <dgm:prSet presAssocID="{B95260C2-7857-4ADA-A6CB-2BDE1E7997C9}" presName="conn" presStyleLbl="parChTrans1D2" presStyleIdx="0" presStyleCnt="1"/>
      <dgm:spPr/>
    </dgm:pt>
    <dgm:pt modelId="{9FF89D0C-80CA-4185-8D16-ED6DCF55DC20}" type="pres">
      <dgm:prSet presAssocID="{B95260C2-7857-4ADA-A6CB-2BDE1E7997C9}" presName="extraNode" presStyleLbl="node1" presStyleIdx="0" presStyleCnt="4"/>
      <dgm:spPr/>
    </dgm:pt>
    <dgm:pt modelId="{03842AF5-1ADC-4B7E-93E6-E71B426792F6}" type="pres">
      <dgm:prSet presAssocID="{B95260C2-7857-4ADA-A6CB-2BDE1E7997C9}" presName="dstNode" presStyleLbl="node1" presStyleIdx="0" presStyleCnt="4"/>
      <dgm:spPr/>
    </dgm:pt>
    <dgm:pt modelId="{9B847730-6DD2-415B-84D5-21DC19497A19}" type="pres">
      <dgm:prSet presAssocID="{342EBF2C-6ED1-42FF-9924-B785EC902404}" presName="text_1" presStyleLbl="node1" presStyleIdx="0" presStyleCnt="4" custScaleY="151774">
        <dgm:presLayoutVars>
          <dgm:bulletEnabled val="1"/>
        </dgm:presLayoutVars>
      </dgm:prSet>
      <dgm:spPr/>
    </dgm:pt>
    <dgm:pt modelId="{4E771802-002F-4C03-883B-7C8C44832A92}" type="pres">
      <dgm:prSet presAssocID="{342EBF2C-6ED1-42FF-9924-B785EC902404}" presName="accent_1" presStyleCnt="0"/>
      <dgm:spPr/>
    </dgm:pt>
    <dgm:pt modelId="{3FB4B538-2566-49B2-B293-1EA56CF74596}" type="pres">
      <dgm:prSet presAssocID="{342EBF2C-6ED1-42FF-9924-B785EC902404}" presName="accentRepeatNode" presStyleLbl="solidFgAcc1" presStyleIdx="0" presStyleCnt="4"/>
      <dgm:spPr>
        <a:ln w="38100">
          <a:solidFill>
            <a:schemeClr val="tx1"/>
          </a:solidFill>
        </a:ln>
        <a:effectLst>
          <a:innerShdw blurRad="114300">
            <a:prstClr val="black"/>
          </a:innerShdw>
        </a:effectLst>
      </dgm:spPr>
    </dgm:pt>
    <dgm:pt modelId="{964760DC-1D0D-4BFC-B4BA-518FB01BEA43}" type="pres">
      <dgm:prSet presAssocID="{E42F50EA-9AC5-4E63-8524-A835DB664494}" presName="text_2" presStyleLbl="node1" presStyleIdx="1" presStyleCnt="4" custScaleY="126263">
        <dgm:presLayoutVars>
          <dgm:bulletEnabled val="1"/>
        </dgm:presLayoutVars>
      </dgm:prSet>
      <dgm:spPr/>
    </dgm:pt>
    <dgm:pt modelId="{9330AA05-A2BB-4F2F-B74F-477AD623374F}" type="pres">
      <dgm:prSet presAssocID="{E42F50EA-9AC5-4E63-8524-A835DB664494}" presName="accent_2" presStyleCnt="0"/>
      <dgm:spPr/>
    </dgm:pt>
    <dgm:pt modelId="{327FBE84-16A8-4978-914E-2E486D8EA9C1}" type="pres">
      <dgm:prSet presAssocID="{E42F50EA-9AC5-4E63-8524-A835DB664494}" presName="accentRepeatNode" presStyleLbl="solidFgAcc1" presStyleIdx="1" presStyleCnt="4"/>
      <dgm:spPr>
        <a:ln w="38100">
          <a:solidFill>
            <a:schemeClr val="tx1"/>
          </a:solidFill>
        </a:ln>
        <a:effectLst>
          <a:innerShdw blurRad="114300">
            <a:prstClr val="black"/>
          </a:innerShdw>
        </a:effectLst>
      </dgm:spPr>
    </dgm:pt>
    <dgm:pt modelId="{269BF2EF-952C-4B20-8013-23D505D26C72}" type="pres">
      <dgm:prSet presAssocID="{8331AA2E-7CE1-4437-8EA0-67BD9B67DEB4}" presName="text_3" presStyleLbl="node1" presStyleIdx="2" presStyleCnt="4">
        <dgm:presLayoutVars>
          <dgm:bulletEnabled val="1"/>
        </dgm:presLayoutVars>
      </dgm:prSet>
      <dgm:spPr/>
    </dgm:pt>
    <dgm:pt modelId="{7668F704-EADE-4978-8D23-23ADAA2814EA}" type="pres">
      <dgm:prSet presAssocID="{8331AA2E-7CE1-4437-8EA0-67BD9B67DEB4}" presName="accent_3" presStyleCnt="0"/>
      <dgm:spPr/>
    </dgm:pt>
    <dgm:pt modelId="{19603AE5-88D0-4FF3-892F-0C0F0DEDA2B8}" type="pres">
      <dgm:prSet presAssocID="{8331AA2E-7CE1-4437-8EA0-67BD9B67DEB4}" presName="accentRepeatNode" presStyleLbl="solidFgAcc1" presStyleIdx="2" presStyleCnt="4"/>
      <dgm:spPr>
        <a:ln w="38100">
          <a:solidFill>
            <a:schemeClr val="tx1"/>
          </a:solidFill>
        </a:ln>
        <a:effectLst>
          <a:innerShdw blurRad="114300">
            <a:prstClr val="black"/>
          </a:innerShdw>
        </a:effectLst>
      </dgm:spPr>
    </dgm:pt>
    <dgm:pt modelId="{B909114A-6F61-4AA1-A02C-F00DFFC42A98}" type="pres">
      <dgm:prSet presAssocID="{F0B09357-F6F6-412D-BF2D-61B2AD18F0CF}" presName="text_4" presStyleLbl="node1" presStyleIdx="3" presStyleCnt="4" custScaleY="136623">
        <dgm:presLayoutVars>
          <dgm:bulletEnabled val="1"/>
        </dgm:presLayoutVars>
      </dgm:prSet>
      <dgm:spPr/>
    </dgm:pt>
    <dgm:pt modelId="{BF240485-9294-4520-BB70-CB97F4023527}" type="pres">
      <dgm:prSet presAssocID="{F0B09357-F6F6-412D-BF2D-61B2AD18F0CF}" presName="accent_4" presStyleCnt="0"/>
      <dgm:spPr/>
    </dgm:pt>
    <dgm:pt modelId="{5155C95E-41B8-4F04-A5CA-77AE36EC0C7E}" type="pres">
      <dgm:prSet presAssocID="{F0B09357-F6F6-412D-BF2D-61B2AD18F0CF}" presName="accentRepeatNode" presStyleLbl="solidFgAcc1" presStyleIdx="3" presStyleCnt="4"/>
      <dgm:spPr>
        <a:ln w="38100">
          <a:solidFill>
            <a:schemeClr val="tx1"/>
          </a:solidFill>
        </a:ln>
        <a:effectLst>
          <a:innerShdw blurRad="114300">
            <a:prstClr val="black"/>
          </a:innerShdw>
        </a:effectLst>
      </dgm:spPr>
    </dgm:pt>
  </dgm:ptLst>
  <dgm:cxnLst>
    <dgm:cxn modelId="{9E02B717-12E3-4A6C-9836-4274141609E9}" type="presOf" srcId="{F0B09357-F6F6-412D-BF2D-61B2AD18F0CF}" destId="{B909114A-6F61-4AA1-A02C-F00DFFC42A98}" srcOrd="0" destOrd="0" presId="urn:microsoft.com/office/officeart/2008/layout/VerticalCurvedList"/>
    <dgm:cxn modelId="{348DA237-EF4C-4814-92D5-F9791B893543}" type="presOf" srcId="{E42F50EA-9AC5-4E63-8524-A835DB664494}" destId="{964760DC-1D0D-4BFC-B4BA-518FB01BEA43}" srcOrd="0" destOrd="0" presId="urn:microsoft.com/office/officeart/2008/layout/VerticalCurvedList"/>
    <dgm:cxn modelId="{2AA32256-3E4A-42B5-85C0-86C3A55D1FA9}" type="presOf" srcId="{8331AA2E-7CE1-4437-8EA0-67BD9B67DEB4}" destId="{269BF2EF-952C-4B20-8013-23D505D26C72}" srcOrd="0" destOrd="0" presId="urn:microsoft.com/office/officeart/2008/layout/VerticalCurvedList"/>
    <dgm:cxn modelId="{8F01455A-2E67-4884-966E-FB1CFA3843CB}" srcId="{B95260C2-7857-4ADA-A6CB-2BDE1E7997C9}" destId="{E42F50EA-9AC5-4E63-8524-A835DB664494}" srcOrd="1" destOrd="0" parTransId="{83264699-AA76-4174-9969-628986CC60A3}" sibTransId="{5C04C52E-0EEC-418B-9850-5864144C062B}"/>
    <dgm:cxn modelId="{2CD7449F-F53B-4669-AE71-7555179E837B}" type="presOf" srcId="{342EBF2C-6ED1-42FF-9924-B785EC902404}" destId="{9B847730-6DD2-415B-84D5-21DC19497A19}" srcOrd="0" destOrd="0" presId="urn:microsoft.com/office/officeart/2008/layout/VerticalCurvedList"/>
    <dgm:cxn modelId="{3380D1AC-3B57-4B4D-9D71-607725443E6F}" srcId="{B95260C2-7857-4ADA-A6CB-2BDE1E7997C9}" destId="{F0B09357-F6F6-412D-BF2D-61B2AD18F0CF}" srcOrd="3" destOrd="0" parTransId="{0610BBB1-A551-4A16-BC57-FB109686CA00}" sibTransId="{933BE025-D6B4-4702-B590-0501188AE06A}"/>
    <dgm:cxn modelId="{0A5E18C5-FD16-4937-832F-BD6672721F11}" srcId="{B95260C2-7857-4ADA-A6CB-2BDE1E7997C9}" destId="{8331AA2E-7CE1-4437-8EA0-67BD9B67DEB4}" srcOrd="2" destOrd="0" parTransId="{5042A9B3-D884-4AC4-868B-F434B5EF6BBB}" sibTransId="{2C5EC3D2-F981-413F-BB27-96C768E2EAFE}"/>
    <dgm:cxn modelId="{3CDD8DD3-9C6F-4205-A745-69E76E895CCF}" type="presOf" srcId="{591B164A-B9FD-434D-B805-8629384D6361}" destId="{DB580ED0-B8A3-4DEA-A3FF-6F6E3FE5E8D5}" srcOrd="0" destOrd="0" presId="urn:microsoft.com/office/officeart/2008/layout/VerticalCurvedList"/>
    <dgm:cxn modelId="{8BCA07DF-BB70-40F5-A0D3-AE0201A6631B}" srcId="{B95260C2-7857-4ADA-A6CB-2BDE1E7997C9}" destId="{342EBF2C-6ED1-42FF-9924-B785EC902404}" srcOrd="0" destOrd="0" parTransId="{A4A659B2-AAF0-4F3F-88C2-404A5046D830}" sibTransId="{591B164A-B9FD-434D-B805-8629384D6361}"/>
    <dgm:cxn modelId="{F50408F9-9487-4A28-B5EE-C1DCB63D3ED0}" type="presOf" srcId="{B95260C2-7857-4ADA-A6CB-2BDE1E7997C9}" destId="{C278FC39-1753-4EAC-87F1-AE5353E865CD}" srcOrd="0" destOrd="0" presId="urn:microsoft.com/office/officeart/2008/layout/VerticalCurvedList"/>
    <dgm:cxn modelId="{BE52E5E0-B89A-4105-AC08-43F31E189DAA}" type="presParOf" srcId="{C278FC39-1753-4EAC-87F1-AE5353E865CD}" destId="{D9D6446D-CEAD-4D63-9870-AE33B123D24B}" srcOrd="0" destOrd="0" presId="urn:microsoft.com/office/officeart/2008/layout/VerticalCurvedList"/>
    <dgm:cxn modelId="{CDE49B39-B8B4-47A3-8ED8-BE2718E60E52}" type="presParOf" srcId="{D9D6446D-CEAD-4D63-9870-AE33B123D24B}" destId="{7AA870A0-1A8A-4E40-BA4A-4FC688F2B041}" srcOrd="0" destOrd="0" presId="urn:microsoft.com/office/officeart/2008/layout/VerticalCurvedList"/>
    <dgm:cxn modelId="{48BD87AC-569C-4702-B811-30DB67C33593}" type="presParOf" srcId="{7AA870A0-1A8A-4E40-BA4A-4FC688F2B041}" destId="{B412AACB-2A4F-4A25-A145-AC30C30295C1}" srcOrd="0" destOrd="0" presId="urn:microsoft.com/office/officeart/2008/layout/VerticalCurvedList"/>
    <dgm:cxn modelId="{416F3BA5-086A-4934-9C23-88787BF66A5A}" type="presParOf" srcId="{7AA870A0-1A8A-4E40-BA4A-4FC688F2B041}" destId="{DB580ED0-B8A3-4DEA-A3FF-6F6E3FE5E8D5}" srcOrd="1" destOrd="0" presId="urn:microsoft.com/office/officeart/2008/layout/VerticalCurvedList"/>
    <dgm:cxn modelId="{233CEA6E-C60E-414C-85B1-9A45C1DB1F4A}" type="presParOf" srcId="{7AA870A0-1A8A-4E40-BA4A-4FC688F2B041}" destId="{9FF89D0C-80CA-4185-8D16-ED6DCF55DC20}" srcOrd="2" destOrd="0" presId="urn:microsoft.com/office/officeart/2008/layout/VerticalCurvedList"/>
    <dgm:cxn modelId="{9B4388AD-40E1-443C-B229-9FD22E065CF7}" type="presParOf" srcId="{7AA870A0-1A8A-4E40-BA4A-4FC688F2B041}" destId="{03842AF5-1ADC-4B7E-93E6-E71B426792F6}" srcOrd="3" destOrd="0" presId="urn:microsoft.com/office/officeart/2008/layout/VerticalCurvedList"/>
    <dgm:cxn modelId="{A8057D80-CCD7-4F83-BC65-CEE075F5B102}" type="presParOf" srcId="{D9D6446D-CEAD-4D63-9870-AE33B123D24B}" destId="{9B847730-6DD2-415B-84D5-21DC19497A19}" srcOrd="1" destOrd="0" presId="urn:microsoft.com/office/officeart/2008/layout/VerticalCurvedList"/>
    <dgm:cxn modelId="{91FF6892-B5CC-4DFA-862C-DD3AB34EE4A8}" type="presParOf" srcId="{D9D6446D-CEAD-4D63-9870-AE33B123D24B}" destId="{4E771802-002F-4C03-883B-7C8C44832A92}" srcOrd="2" destOrd="0" presId="urn:microsoft.com/office/officeart/2008/layout/VerticalCurvedList"/>
    <dgm:cxn modelId="{C8141E42-14EB-4E3F-B6ED-7A6078907EDB}" type="presParOf" srcId="{4E771802-002F-4C03-883B-7C8C44832A92}" destId="{3FB4B538-2566-49B2-B293-1EA56CF74596}" srcOrd="0" destOrd="0" presId="urn:microsoft.com/office/officeart/2008/layout/VerticalCurvedList"/>
    <dgm:cxn modelId="{3A3A4A1C-89D4-48B8-819A-D94A906B44DF}" type="presParOf" srcId="{D9D6446D-CEAD-4D63-9870-AE33B123D24B}" destId="{964760DC-1D0D-4BFC-B4BA-518FB01BEA43}" srcOrd="3" destOrd="0" presId="urn:microsoft.com/office/officeart/2008/layout/VerticalCurvedList"/>
    <dgm:cxn modelId="{8C0E01BC-6CE6-48AB-AFC6-E9036D409B7C}" type="presParOf" srcId="{D9D6446D-CEAD-4D63-9870-AE33B123D24B}" destId="{9330AA05-A2BB-4F2F-B74F-477AD623374F}" srcOrd="4" destOrd="0" presId="urn:microsoft.com/office/officeart/2008/layout/VerticalCurvedList"/>
    <dgm:cxn modelId="{0CDA6E48-2C47-4C1A-A1F9-CC34C7268652}" type="presParOf" srcId="{9330AA05-A2BB-4F2F-B74F-477AD623374F}" destId="{327FBE84-16A8-4978-914E-2E486D8EA9C1}" srcOrd="0" destOrd="0" presId="urn:microsoft.com/office/officeart/2008/layout/VerticalCurvedList"/>
    <dgm:cxn modelId="{3A92A06A-E103-4645-8CF6-995424F98BDA}" type="presParOf" srcId="{D9D6446D-CEAD-4D63-9870-AE33B123D24B}" destId="{269BF2EF-952C-4B20-8013-23D505D26C72}" srcOrd="5" destOrd="0" presId="urn:microsoft.com/office/officeart/2008/layout/VerticalCurvedList"/>
    <dgm:cxn modelId="{72217480-B915-4857-950B-421EF17D0193}" type="presParOf" srcId="{D9D6446D-CEAD-4D63-9870-AE33B123D24B}" destId="{7668F704-EADE-4978-8D23-23ADAA2814EA}" srcOrd="6" destOrd="0" presId="urn:microsoft.com/office/officeart/2008/layout/VerticalCurvedList"/>
    <dgm:cxn modelId="{A7669A71-673E-4014-8392-F4F57C097080}" type="presParOf" srcId="{7668F704-EADE-4978-8D23-23ADAA2814EA}" destId="{19603AE5-88D0-4FF3-892F-0C0F0DEDA2B8}" srcOrd="0" destOrd="0" presId="urn:microsoft.com/office/officeart/2008/layout/VerticalCurvedList"/>
    <dgm:cxn modelId="{736C1D1E-014B-45BA-B4C4-D570AD5ED571}" type="presParOf" srcId="{D9D6446D-CEAD-4D63-9870-AE33B123D24B}" destId="{B909114A-6F61-4AA1-A02C-F00DFFC42A98}" srcOrd="7" destOrd="0" presId="urn:microsoft.com/office/officeart/2008/layout/VerticalCurvedList"/>
    <dgm:cxn modelId="{B8C12C1C-2646-4306-A381-DDB9E0481FBF}" type="presParOf" srcId="{D9D6446D-CEAD-4D63-9870-AE33B123D24B}" destId="{BF240485-9294-4520-BB70-CB97F4023527}" srcOrd="8" destOrd="0" presId="urn:microsoft.com/office/officeart/2008/layout/VerticalCurvedList"/>
    <dgm:cxn modelId="{34DDDAC3-EA9E-4481-B6C9-88703FB3BF46}" type="presParOf" srcId="{BF240485-9294-4520-BB70-CB97F4023527}" destId="{5155C95E-41B8-4F04-A5CA-77AE36EC0C7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5260C2-7857-4ADA-A6CB-2BDE1E7997C9}" type="doc">
      <dgm:prSet loTypeId="urn:microsoft.com/office/officeart/2008/layout/VerticalCurvedList" loCatId="list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uk-UA"/>
        </a:p>
      </dgm:t>
    </dgm:pt>
    <dgm:pt modelId="{E42F50EA-9AC5-4E63-8524-A835DB664494}">
      <dgm:prSet phldrT="[Текст]" custT="1"/>
      <dgm:spPr>
        <a:ln w="38100">
          <a:solidFill>
            <a:schemeClr val="tx1"/>
          </a:solidFill>
        </a:ln>
      </dgm:spPr>
      <dgm:t>
        <a:bodyPr/>
        <a:lstStyle/>
        <a:p>
          <a:pPr algn="just"/>
          <a:r>
            <a:rPr lang="uk-UA" sz="1800" b="1" dirty="0">
              <a:solidFill>
                <a:schemeClr val="tx1"/>
              </a:solidFill>
            </a:rPr>
            <a:t>своєчасність рішень </a:t>
          </a:r>
          <a:r>
            <a:rPr lang="uk-UA" sz="1800" dirty="0">
              <a:solidFill>
                <a:schemeClr val="tx1"/>
              </a:solidFill>
            </a:rPr>
            <a:t>– </a:t>
          </a:r>
          <a:r>
            <a:rPr lang="uk-UA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передбачає прийняття управлінських рішень у момент виникнення проблеми, порушень, відхилень в об’єкті управління.</a:t>
          </a:r>
        </a:p>
      </dgm:t>
    </dgm:pt>
    <dgm:pt modelId="{83264699-AA76-4174-9969-628986CC60A3}" type="parTrans" cxnId="{8F01455A-2E67-4884-966E-FB1CFA3843CB}">
      <dgm:prSet/>
      <dgm:spPr/>
      <dgm:t>
        <a:bodyPr/>
        <a:lstStyle/>
        <a:p>
          <a:endParaRPr lang="uk-UA" sz="2000"/>
        </a:p>
      </dgm:t>
    </dgm:pt>
    <dgm:pt modelId="{5C04C52E-0EEC-418B-9850-5864144C062B}" type="sibTrans" cxnId="{8F01455A-2E67-4884-966E-FB1CFA3843CB}">
      <dgm:prSet/>
      <dgm:spPr/>
      <dgm:t>
        <a:bodyPr/>
        <a:lstStyle/>
        <a:p>
          <a:endParaRPr lang="uk-UA" sz="2000"/>
        </a:p>
      </dgm:t>
    </dgm:pt>
    <dgm:pt modelId="{8331AA2E-7CE1-4437-8EA0-67BD9B67DEB4}">
      <dgm:prSet phldrT="[Текст]" custT="1"/>
      <dgm:spPr>
        <a:gradFill rotWithShape="0">
          <a:gsLst>
            <a:gs pos="79000">
              <a:schemeClr val="accent3">
                <a:shade val="50000"/>
                <a:hueOff val="267556"/>
                <a:satOff val="-4269"/>
                <a:lumOff val="41107"/>
                <a:alphaOff val="0"/>
                <a:shade val="51000"/>
                <a:satMod val="130000"/>
              </a:schemeClr>
            </a:gs>
            <a:gs pos="100000">
              <a:schemeClr val="accent3">
                <a:shade val="50000"/>
                <a:hueOff val="267556"/>
                <a:satOff val="-4269"/>
                <a:lumOff val="41107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267556"/>
                <a:satOff val="-4269"/>
                <a:lumOff val="41107"/>
                <a:alphaOff val="0"/>
                <a:shade val="94000"/>
                <a:satMod val="135000"/>
              </a:schemeClr>
            </a:gs>
          </a:gsLst>
        </a:gradFill>
        <a:ln w="38100">
          <a:solidFill>
            <a:schemeClr val="tx1"/>
          </a:solidFill>
        </a:ln>
      </dgm:spPr>
      <dgm:t>
        <a:bodyPr/>
        <a:lstStyle/>
        <a:p>
          <a:pPr algn="just"/>
          <a:r>
            <a:rPr lang="uk-UA" sz="1800" b="1" dirty="0">
              <a:solidFill>
                <a:schemeClr val="tx1"/>
              </a:solidFill>
            </a:rPr>
            <a:t>комплексність управлінського рішення </a:t>
          </a:r>
          <a:r>
            <a:rPr lang="uk-UA" sz="1800" dirty="0">
              <a:solidFill>
                <a:schemeClr val="tx1"/>
              </a:solidFill>
            </a:rPr>
            <a:t>– </a:t>
          </a:r>
          <a:r>
            <a:rPr lang="uk-UA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передбачає врахування усіх найважливіших взаємозв’язків та </a:t>
          </a:r>
          <a:r>
            <a:rPr lang="uk-UA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взаємозалежностей</a:t>
          </a:r>
          <a:r>
            <a:rPr lang="uk-UA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діяльності організації; </a:t>
          </a:r>
        </a:p>
      </dgm:t>
    </dgm:pt>
    <dgm:pt modelId="{5042A9B3-D884-4AC4-868B-F434B5EF6BBB}" type="parTrans" cxnId="{0A5E18C5-FD16-4937-832F-BD6672721F11}">
      <dgm:prSet/>
      <dgm:spPr/>
      <dgm:t>
        <a:bodyPr/>
        <a:lstStyle/>
        <a:p>
          <a:endParaRPr lang="uk-UA" sz="2000"/>
        </a:p>
      </dgm:t>
    </dgm:pt>
    <dgm:pt modelId="{2C5EC3D2-F981-413F-BB27-96C768E2EAFE}" type="sibTrans" cxnId="{0A5E18C5-FD16-4937-832F-BD6672721F11}">
      <dgm:prSet/>
      <dgm:spPr/>
      <dgm:t>
        <a:bodyPr/>
        <a:lstStyle/>
        <a:p>
          <a:endParaRPr lang="uk-UA" sz="2000"/>
        </a:p>
      </dgm:t>
    </dgm:pt>
    <dgm:pt modelId="{F0B09357-F6F6-412D-BF2D-61B2AD18F0CF}">
      <dgm:prSet custT="1"/>
      <dgm:spPr>
        <a:ln w="38100">
          <a:solidFill>
            <a:schemeClr val="tx1"/>
          </a:solidFill>
        </a:ln>
      </dgm:spPr>
      <dgm:t>
        <a:bodyPr/>
        <a:lstStyle/>
        <a:p>
          <a:pPr algn="just"/>
          <a:r>
            <a:rPr lang="uk-UA" sz="1800" b="1" dirty="0">
              <a:solidFill>
                <a:schemeClr val="tx1"/>
              </a:solidFill>
            </a:rPr>
            <a:t>повнота оформлення управлінського рішення </a:t>
          </a:r>
          <a:r>
            <a:rPr lang="uk-UA" sz="1800" dirty="0">
              <a:solidFill>
                <a:schemeClr val="tx1"/>
              </a:solidFill>
            </a:rPr>
            <a:t>– </a:t>
          </a:r>
          <a:r>
            <a:rPr lang="uk-UA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форма його викладу повинна виключати непорозуміння або двоїстість у розумінні завдань, поставлених перед виконавцями, давати можливість контролювати хід його виконання, вносити корективи, що зумовлюється рішення. </a:t>
          </a:r>
        </a:p>
      </dgm:t>
    </dgm:pt>
    <dgm:pt modelId="{0610BBB1-A551-4A16-BC57-FB109686CA00}" type="parTrans" cxnId="{3380D1AC-3B57-4B4D-9D71-607725443E6F}">
      <dgm:prSet/>
      <dgm:spPr/>
      <dgm:t>
        <a:bodyPr/>
        <a:lstStyle/>
        <a:p>
          <a:endParaRPr lang="uk-UA" sz="2000"/>
        </a:p>
      </dgm:t>
    </dgm:pt>
    <dgm:pt modelId="{933BE025-D6B4-4702-B590-0501188AE06A}" type="sibTrans" cxnId="{3380D1AC-3B57-4B4D-9D71-607725443E6F}">
      <dgm:prSet/>
      <dgm:spPr/>
      <dgm:t>
        <a:bodyPr/>
        <a:lstStyle/>
        <a:p>
          <a:endParaRPr lang="uk-UA" sz="2000"/>
        </a:p>
      </dgm:t>
    </dgm:pt>
    <dgm:pt modelId="{342EBF2C-6ED1-42FF-9924-B785EC902404}">
      <dgm:prSet custT="1"/>
      <dgm:spPr>
        <a:ln w="38100">
          <a:solidFill>
            <a:schemeClr val="tx1"/>
          </a:solidFill>
        </a:ln>
      </dgm:spPr>
      <dgm:t>
        <a:bodyPr/>
        <a:lstStyle/>
        <a:p>
          <a:pPr algn="just"/>
          <a:r>
            <a:rPr lang="uk-UA" sz="1800" b="1" dirty="0">
              <a:solidFill>
                <a:schemeClr val="tx1"/>
              </a:solidFill>
            </a:rPr>
            <a:t>оптимальність</a:t>
          </a:r>
          <a:r>
            <a:rPr lang="uk-UA" sz="1800" dirty="0">
              <a:solidFill>
                <a:schemeClr val="tx1"/>
              </a:solidFill>
            </a:rPr>
            <a:t> – </a:t>
          </a:r>
          <a:r>
            <a:rPr lang="uk-UA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зумовлює потребу вибору такого варіанта рішення, який відповідав би економічному критерію ефективності діяльності: максимум результату при мінімумі витрат;</a:t>
          </a:r>
        </a:p>
      </dgm:t>
    </dgm:pt>
    <dgm:pt modelId="{A4A659B2-AAF0-4F3F-88C2-404A5046D830}" type="parTrans" cxnId="{8BCA07DF-BB70-40F5-A0D3-AE0201A6631B}">
      <dgm:prSet/>
      <dgm:spPr/>
      <dgm:t>
        <a:bodyPr/>
        <a:lstStyle/>
        <a:p>
          <a:endParaRPr lang="uk-UA"/>
        </a:p>
      </dgm:t>
    </dgm:pt>
    <dgm:pt modelId="{591B164A-B9FD-434D-B805-8629384D6361}" type="sibTrans" cxnId="{8BCA07DF-BB70-40F5-A0D3-AE0201A6631B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C278FC39-1753-4EAC-87F1-AE5353E865CD}" type="pres">
      <dgm:prSet presAssocID="{B95260C2-7857-4ADA-A6CB-2BDE1E7997C9}" presName="Name0" presStyleCnt="0">
        <dgm:presLayoutVars>
          <dgm:chMax val="7"/>
          <dgm:chPref val="7"/>
          <dgm:dir val="rev"/>
        </dgm:presLayoutVars>
      </dgm:prSet>
      <dgm:spPr/>
    </dgm:pt>
    <dgm:pt modelId="{D9D6446D-CEAD-4D63-9870-AE33B123D24B}" type="pres">
      <dgm:prSet presAssocID="{B95260C2-7857-4ADA-A6CB-2BDE1E7997C9}" presName="Name1" presStyleCnt="0"/>
      <dgm:spPr/>
    </dgm:pt>
    <dgm:pt modelId="{7AA870A0-1A8A-4E40-BA4A-4FC688F2B041}" type="pres">
      <dgm:prSet presAssocID="{B95260C2-7857-4ADA-A6CB-2BDE1E7997C9}" presName="cycle" presStyleCnt="0"/>
      <dgm:spPr/>
    </dgm:pt>
    <dgm:pt modelId="{B412AACB-2A4F-4A25-A145-AC30C30295C1}" type="pres">
      <dgm:prSet presAssocID="{B95260C2-7857-4ADA-A6CB-2BDE1E7997C9}" presName="srcNode" presStyleLbl="node1" presStyleIdx="0" presStyleCnt="4"/>
      <dgm:spPr/>
    </dgm:pt>
    <dgm:pt modelId="{DB580ED0-B8A3-4DEA-A3FF-6F6E3FE5E8D5}" type="pres">
      <dgm:prSet presAssocID="{B95260C2-7857-4ADA-A6CB-2BDE1E7997C9}" presName="conn" presStyleLbl="parChTrans1D2" presStyleIdx="0" presStyleCnt="1"/>
      <dgm:spPr/>
    </dgm:pt>
    <dgm:pt modelId="{9FF89D0C-80CA-4185-8D16-ED6DCF55DC20}" type="pres">
      <dgm:prSet presAssocID="{B95260C2-7857-4ADA-A6CB-2BDE1E7997C9}" presName="extraNode" presStyleLbl="node1" presStyleIdx="0" presStyleCnt="4"/>
      <dgm:spPr/>
    </dgm:pt>
    <dgm:pt modelId="{03842AF5-1ADC-4B7E-93E6-E71B426792F6}" type="pres">
      <dgm:prSet presAssocID="{B95260C2-7857-4ADA-A6CB-2BDE1E7997C9}" presName="dstNode" presStyleLbl="node1" presStyleIdx="0" presStyleCnt="4"/>
      <dgm:spPr/>
    </dgm:pt>
    <dgm:pt modelId="{9B847730-6DD2-415B-84D5-21DC19497A19}" type="pres">
      <dgm:prSet presAssocID="{342EBF2C-6ED1-42FF-9924-B785EC902404}" presName="text_1" presStyleLbl="node1" presStyleIdx="0" presStyleCnt="4">
        <dgm:presLayoutVars>
          <dgm:bulletEnabled val="1"/>
        </dgm:presLayoutVars>
      </dgm:prSet>
      <dgm:spPr/>
    </dgm:pt>
    <dgm:pt modelId="{4E771802-002F-4C03-883B-7C8C44832A92}" type="pres">
      <dgm:prSet presAssocID="{342EBF2C-6ED1-42FF-9924-B785EC902404}" presName="accent_1" presStyleCnt="0"/>
      <dgm:spPr/>
    </dgm:pt>
    <dgm:pt modelId="{3FB4B538-2566-49B2-B293-1EA56CF74596}" type="pres">
      <dgm:prSet presAssocID="{342EBF2C-6ED1-42FF-9924-B785EC902404}" presName="accentRepeatNode" presStyleLbl="solidFgAcc1" presStyleIdx="0" presStyleCnt="4"/>
      <dgm:spPr>
        <a:ln w="38100">
          <a:solidFill>
            <a:schemeClr val="tx1"/>
          </a:solidFill>
        </a:ln>
      </dgm:spPr>
    </dgm:pt>
    <dgm:pt modelId="{964760DC-1D0D-4BFC-B4BA-518FB01BEA43}" type="pres">
      <dgm:prSet presAssocID="{E42F50EA-9AC5-4E63-8524-A835DB664494}" presName="text_2" presStyleLbl="node1" presStyleIdx="1" presStyleCnt="4">
        <dgm:presLayoutVars>
          <dgm:bulletEnabled val="1"/>
        </dgm:presLayoutVars>
      </dgm:prSet>
      <dgm:spPr/>
    </dgm:pt>
    <dgm:pt modelId="{9330AA05-A2BB-4F2F-B74F-477AD623374F}" type="pres">
      <dgm:prSet presAssocID="{E42F50EA-9AC5-4E63-8524-A835DB664494}" presName="accent_2" presStyleCnt="0"/>
      <dgm:spPr/>
    </dgm:pt>
    <dgm:pt modelId="{327FBE84-16A8-4978-914E-2E486D8EA9C1}" type="pres">
      <dgm:prSet presAssocID="{E42F50EA-9AC5-4E63-8524-A835DB664494}" presName="accentRepeatNode" presStyleLbl="solidFgAcc1" presStyleIdx="1" presStyleCnt="4"/>
      <dgm:spPr>
        <a:ln w="38100">
          <a:solidFill>
            <a:schemeClr val="tx1"/>
          </a:solidFill>
        </a:ln>
      </dgm:spPr>
    </dgm:pt>
    <dgm:pt modelId="{269BF2EF-952C-4B20-8013-23D505D26C72}" type="pres">
      <dgm:prSet presAssocID="{8331AA2E-7CE1-4437-8EA0-67BD9B67DEB4}" presName="text_3" presStyleLbl="node1" presStyleIdx="2" presStyleCnt="4">
        <dgm:presLayoutVars>
          <dgm:bulletEnabled val="1"/>
        </dgm:presLayoutVars>
      </dgm:prSet>
      <dgm:spPr/>
    </dgm:pt>
    <dgm:pt modelId="{7668F704-EADE-4978-8D23-23ADAA2814EA}" type="pres">
      <dgm:prSet presAssocID="{8331AA2E-7CE1-4437-8EA0-67BD9B67DEB4}" presName="accent_3" presStyleCnt="0"/>
      <dgm:spPr/>
    </dgm:pt>
    <dgm:pt modelId="{19603AE5-88D0-4FF3-892F-0C0F0DEDA2B8}" type="pres">
      <dgm:prSet presAssocID="{8331AA2E-7CE1-4437-8EA0-67BD9B67DEB4}" presName="accentRepeatNode" presStyleLbl="solidFgAcc1" presStyleIdx="2" presStyleCnt="4"/>
      <dgm:spPr>
        <a:ln w="38100">
          <a:solidFill>
            <a:schemeClr val="tx1"/>
          </a:solidFill>
        </a:ln>
      </dgm:spPr>
    </dgm:pt>
    <dgm:pt modelId="{B909114A-6F61-4AA1-A02C-F00DFFC42A98}" type="pres">
      <dgm:prSet presAssocID="{F0B09357-F6F6-412D-BF2D-61B2AD18F0CF}" presName="text_4" presStyleLbl="node1" presStyleIdx="3" presStyleCnt="4" custScaleY="140542">
        <dgm:presLayoutVars>
          <dgm:bulletEnabled val="1"/>
        </dgm:presLayoutVars>
      </dgm:prSet>
      <dgm:spPr/>
    </dgm:pt>
    <dgm:pt modelId="{BF240485-9294-4520-BB70-CB97F4023527}" type="pres">
      <dgm:prSet presAssocID="{F0B09357-F6F6-412D-BF2D-61B2AD18F0CF}" presName="accent_4" presStyleCnt="0"/>
      <dgm:spPr/>
    </dgm:pt>
    <dgm:pt modelId="{5155C95E-41B8-4F04-A5CA-77AE36EC0C7E}" type="pres">
      <dgm:prSet presAssocID="{F0B09357-F6F6-412D-BF2D-61B2AD18F0CF}" presName="accentRepeatNode" presStyleLbl="solidFgAcc1" presStyleIdx="3" presStyleCnt="4"/>
      <dgm:spPr>
        <a:ln w="38100">
          <a:solidFill>
            <a:schemeClr val="tx1"/>
          </a:solidFill>
        </a:ln>
      </dgm:spPr>
    </dgm:pt>
  </dgm:ptLst>
  <dgm:cxnLst>
    <dgm:cxn modelId="{72EC780B-5827-49F0-8319-0613969DF47D}" type="presOf" srcId="{8331AA2E-7CE1-4437-8EA0-67BD9B67DEB4}" destId="{269BF2EF-952C-4B20-8013-23D505D26C72}" srcOrd="0" destOrd="0" presId="urn:microsoft.com/office/officeart/2008/layout/VerticalCurvedList"/>
    <dgm:cxn modelId="{29F73165-D7BC-479F-9B72-1423B0CFB995}" type="presOf" srcId="{342EBF2C-6ED1-42FF-9924-B785EC902404}" destId="{9B847730-6DD2-415B-84D5-21DC19497A19}" srcOrd="0" destOrd="0" presId="urn:microsoft.com/office/officeart/2008/layout/VerticalCurvedList"/>
    <dgm:cxn modelId="{8F01455A-2E67-4884-966E-FB1CFA3843CB}" srcId="{B95260C2-7857-4ADA-A6CB-2BDE1E7997C9}" destId="{E42F50EA-9AC5-4E63-8524-A835DB664494}" srcOrd="1" destOrd="0" parTransId="{83264699-AA76-4174-9969-628986CC60A3}" sibTransId="{5C04C52E-0EEC-418B-9850-5864144C062B}"/>
    <dgm:cxn modelId="{BAAC4F96-2299-4646-8AC2-6A8AD4BF0AF2}" type="presOf" srcId="{F0B09357-F6F6-412D-BF2D-61B2AD18F0CF}" destId="{B909114A-6F61-4AA1-A02C-F00DFFC42A98}" srcOrd="0" destOrd="0" presId="urn:microsoft.com/office/officeart/2008/layout/VerticalCurvedList"/>
    <dgm:cxn modelId="{E577F4A5-22F7-47E7-ABE9-354E6BA727E5}" type="presOf" srcId="{B95260C2-7857-4ADA-A6CB-2BDE1E7997C9}" destId="{C278FC39-1753-4EAC-87F1-AE5353E865CD}" srcOrd="0" destOrd="0" presId="urn:microsoft.com/office/officeart/2008/layout/VerticalCurvedList"/>
    <dgm:cxn modelId="{3380D1AC-3B57-4B4D-9D71-607725443E6F}" srcId="{B95260C2-7857-4ADA-A6CB-2BDE1E7997C9}" destId="{F0B09357-F6F6-412D-BF2D-61B2AD18F0CF}" srcOrd="3" destOrd="0" parTransId="{0610BBB1-A551-4A16-BC57-FB109686CA00}" sibTransId="{933BE025-D6B4-4702-B590-0501188AE06A}"/>
    <dgm:cxn modelId="{0A5E18C5-FD16-4937-832F-BD6672721F11}" srcId="{B95260C2-7857-4ADA-A6CB-2BDE1E7997C9}" destId="{8331AA2E-7CE1-4437-8EA0-67BD9B67DEB4}" srcOrd="2" destOrd="0" parTransId="{5042A9B3-D884-4AC4-868B-F434B5EF6BBB}" sibTransId="{2C5EC3D2-F981-413F-BB27-96C768E2EAFE}"/>
    <dgm:cxn modelId="{DA016FC9-78EE-4DF0-BAD6-D787B7239A9A}" type="presOf" srcId="{591B164A-B9FD-434D-B805-8629384D6361}" destId="{DB580ED0-B8A3-4DEA-A3FF-6F6E3FE5E8D5}" srcOrd="0" destOrd="0" presId="urn:microsoft.com/office/officeart/2008/layout/VerticalCurvedList"/>
    <dgm:cxn modelId="{8BCA07DF-BB70-40F5-A0D3-AE0201A6631B}" srcId="{B95260C2-7857-4ADA-A6CB-2BDE1E7997C9}" destId="{342EBF2C-6ED1-42FF-9924-B785EC902404}" srcOrd="0" destOrd="0" parTransId="{A4A659B2-AAF0-4F3F-88C2-404A5046D830}" sibTransId="{591B164A-B9FD-434D-B805-8629384D6361}"/>
    <dgm:cxn modelId="{9CEF49E5-0109-42E0-8E64-5AD58522A717}" type="presOf" srcId="{E42F50EA-9AC5-4E63-8524-A835DB664494}" destId="{964760DC-1D0D-4BFC-B4BA-518FB01BEA43}" srcOrd="0" destOrd="0" presId="urn:microsoft.com/office/officeart/2008/layout/VerticalCurvedList"/>
    <dgm:cxn modelId="{66C16482-3C16-4384-AC51-F7D678701989}" type="presParOf" srcId="{C278FC39-1753-4EAC-87F1-AE5353E865CD}" destId="{D9D6446D-CEAD-4D63-9870-AE33B123D24B}" srcOrd="0" destOrd="0" presId="urn:microsoft.com/office/officeart/2008/layout/VerticalCurvedList"/>
    <dgm:cxn modelId="{6FE21CEC-F178-4103-8396-14953E182A60}" type="presParOf" srcId="{D9D6446D-CEAD-4D63-9870-AE33B123D24B}" destId="{7AA870A0-1A8A-4E40-BA4A-4FC688F2B041}" srcOrd="0" destOrd="0" presId="urn:microsoft.com/office/officeart/2008/layout/VerticalCurvedList"/>
    <dgm:cxn modelId="{18C361BA-B44F-40AF-8780-87E053EFFA93}" type="presParOf" srcId="{7AA870A0-1A8A-4E40-BA4A-4FC688F2B041}" destId="{B412AACB-2A4F-4A25-A145-AC30C30295C1}" srcOrd="0" destOrd="0" presId="urn:microsoft.com/office/officeart/2008/layout/VerticalCurvedList"/>
    <dgm:cxn modelId="{C492A1DD-F104-40D5-989A-681A15FAC2C1}" type="presParOf" srcId="{7AA870A0-1A8A-4E40-BA4A-4FC688F2B041}" destId="{DB580ED0-B8A3-4DEA-A3FF-6F6E3FE5E8D5}" srcOrd="1" destOrd="0" presId="urn:microsoft.com/office/officeart/2008/layout/VerticalCurvedList"/>
    <dgm:cxn modelId="{B2547635-1EAB-485D-87F7-F801A8B7C9FC}" type="presParOf" srcId="{7AA870A0-1A8A-4E40-BA4A-4FC688F2B041}" destId="{9FF89D0C-80CA-4185-8D16-ED6DCF55DC20}" srcOrd="2" destOrd="0" presId="urn:microsoft.com/office/officeart/2008/layout/VerticalCurvedList"/>
    <dgm:cxn modelId="{C9D2A633-7511-4DDA-9E38-5145B34C155A}" type="presParOf" srcId="{7AA870A0-1A8A-4E40-BA4A-4FC688F2B041}" destId="{03842AF5-1ADC-4B7E-93E6-E71B426792F6}" srcOrd="3" destOrd="0" presId="urn:microsoft.com/office/officeart/2008/layout/VerticalCurvedList"/>
    <dgm:cxn modelId="{344AF530-E0A7-4228-A0AC-AE8572A2DE51}" type="presParOf" srcId="{D9D6446D-CEAD-4D63-9870-AE33B123D24B}" destId="{9B847730-6DD2-415B-84D5-21DC19497A19}" srcOrd="1" destOrd="0" presId="urn:microsoft.com/office/officeart/2008/layout/VerticalCurvedList"/>
    <dgm:cxn modelId="{F2FEAC41-589F-473B-B8CD-4B246E357D5C}" type="presParOf" srcId="{D9D6446D-CEAD-4D63-9870-AE33B123D24B}" destId="{4E771802-002F-4C03-883B-7C8C44832A92}" srcOrd="2" destOrd="0" presId="urn:microsoft.com/office/officeart/2008/layout/VerticalCurvedList"/>
    <dgm:cxn modelId="{37F6D199-034E-41CC-AC1A-4CD873BF754D}" type="presParOf" srcId="{4E771802-002F-4C03-883B-7C8C44832A92}" destId="{3FB4B538-2566-49B2-B293-1EA56CF74596}" srcOrd="0" destOrd="0" presId="urn:microsoft.com/office/officeart/2008/layout/VerticalCurvedList"/>
    <dgm:cxn modelId="{1F47CEDC-3D8A-491F-8FD9-E35778CAD7AC}" type="presParOf" srcId="{D9D6446D-CEAD-4D63-9870-AE33B123D24B}" destId="{964760DC-1D0D-4BFC-B4BA-518FB01BEA43}" srcOrd="3" destOrd="0" presId="urn:microsoft.com/office/officeart/2008/layout/VerticalCurvedList"/>
    <dgm:cxn modelId="{2120E6F5-8584-4808-9730-FA1DBF72C7A7}" type="presParOf" srcId="{D9D6446D-CEAD-4D63-9870-AE33B123D24B}" destId="{9330AA05-A2BB-4F2F-B74F-477AD623374F}" srcOrd="4" destOrd="0" presId="urn:microsoft.com/office/officeart/2008/layout/VerticalCurvedList"/>
    <dgm:cxn modelId="{BCE14B5D-6AAB-4CF7-8FE8-04B2D9BBCBCF}" type="presParOf" srcId="{9330AA05-A2BB-4F2F-B74F-477AD623374F}" destId="{327FBE84-16A8-4978-914E-2E486D8EA9C1}" srcOrd="0" destOrd="0" presId="urn:microsoft.com/office/officeart/2008/layout/VerticalCurvedList"/>
    <dgm:cxn modelId="{2B88B0F9-3E30-4750-8A27-5EBC208B0644}" type="presParOf" srcId="{D9D6446D-CEAD-4D63-9870-AE33B123D24B}" destId="{269BF2EF-952C-4B20-8013-23D505D26C72}" srcOrd="5" destOrd="0" presId="urn:microsoft.com/office/officeart/2008/layout/VerticalCurvedList"/>
    <dgm:cxn modelId="{6853C3C7-9B3E-46A0-AFAB-0A64924AE08F}" type="presParOf" srcId="{D9D6446D-CEAD-4D63-9870-AE33B123D24B}" destId="{7668F704-EADE-4978-8D23-23ADAA2814EA}" srcOrd="6" destOrd="0" presId="urn:microsoft.com/office/officeart/2008/layout/VerticalCurvedList"/>
    <dgm:cxn modelId="{7D1F5A46-4752-46DC-9F3A-3D8830B71798}" type="presParOf" srcId="{7668F704-EADE-4978-8D23-23ADAA2814EA}" destId="{19603AE5-88D0-4FF3-892F-0C0F0DEDA2B8}" srcOrd="0" destOrd="0" presId="urn:microsoft.com/office/officeart/2008/layout/VerticalCurvedList"/>
    <dgm:cxn modelId="{817716FC-4DD9-4DB9-87FD-F6280533D740}" type="presParOf" srcId="{D9D6446D-CEAD-4D63-9870-AE33B123D24B}" destId="{B909114A-6F61-4AA1-A02C-F00DFFC42A98}" srcOrd="7" destOrd="0" presId="urn:microsoft.com/office/officeart/2008/layout/VerticalCurvedList"/>
    <dgm:cxn modelId="{820644B0-4F74-4AA3-B222-E4271CBF392C}" type="presParOf" srcId="{D9D6446D-CEAD-4D63-9870-AE33B123D24B}" destId="{BF240485-9294-4520-BB70-CB97F4023527}" srcOrd="8" destOrd="0" presId="urn:microsoft.com/office/officeart/2008/layout/VerticalCurvedList"/>
    <dgm:cxn modelId="{F0A4CC22-FC1A-4215-A1C5-A4B56F2BBB67}" type="presParOf" srcId="{BF240485-9294-4520-BB70-CB97F4023527}" destId="{5155C95E-41B8-4F04-A5CA-77AE36EC0C7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A6597C-32F5-4CC1-8235-258F35B29B3C}" type="doc">
      <dgm:prSet loTypeId="urn:microsoft.com/office/officeart/2005/8/layout/radial3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CB8350CB-5197-482E-B5C2-78B8646F4A13}">
      <dgm:prSet phldrT="[Текст]"/>
      <dgm:spPr/>
      <dgm:t>
        <a:bodyPr/>
        <a:lstStyle/>
        <a:p>
          <a:r>
            <a:rPr lang="uk-UA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rPr>
            <a:t>На процес прийняття управлінських рішень впливає безліч факторів, зокрема:</a:t>
          </a:r>
          <a:r>
            <a:rPr lang="uk-UA" dirty="0">
              <a:ln>
                <a:solidFill>
                  <a:schemeClr val="tx1"/>
                </a:solidFill>
              </a:ln>
            </a:rPr>
            <a:t> </a:t>
          </a:r>
        </a:p>
      </dgm:t>
    </dgm:pt>
    <dgm:pt modelId="{9BD6ECF8-8784-41C6-B29D-D05079CE3A9D}" type="parTrans" cxnId="{A6A5F895-6CEE-4D03-9620-7C2D87F2CFB3}">
      <dgm:prSet/>
      <dgm:spPr/>
      <dgm:t>
        <a:bodyPr/>
        <a:lstStyle/>
        <a:p>
          <a:endParaRPr lang="uk-UA"/>
        </a:p>
      </dgm:t>
    </dgm:pt>
    <dgm:pt modelId="{7DEDCD84-7575-4549-9621-8DD48926D08A}" type="sibTrans" cxnId="{A6A5F895-6CEE-4D03-9620-7C2D87F2CFB3}">
      <dgm:prSet/>
      <dgm:spPr/>
      <dgm:t>
        <a:bodyPr/>
        <a:lstStyle/>
        <a:p>
          <a:endParaRPr lang="uk-UA"/>
        </a:p>
      </dgm:t>
    </dgm:pt>
    <dgm:pt modelId="{3584AB1D-943F-4F45-97AB-238E1254ACC4}">
      <dgm:prSet phldrT="[Текст]" custT="1"/>
      <dgm:spPr/>
      <dgm:t>
        <a:bodyPr/>
        <a:lstStyle/>
        <a:p>
          <a:r>
            <a:rPr lang="uk-UA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rPr>
            <a:t>ступінь ризику</a:t>
          </a:r>
        </a:p>
      </dgm:t>
    </dgm:pt>
    <dgm:pt modelId="{7C75D557-0687-4861-A6D5-19F0644B70F2}" type="parTrans" cxnId="{D5C466F2-CFB1-49ED-80D5-67A93921102E}">
      <dgm:prSet/>
      <dgm:spPr/>
      <dgm:t>
        <a:bodyPr/>
        <a:lstStyle/>
        <a:p>
          <a:endParaRPr lang="uk-UA"/>
        </a:p>
      </dgm:t>
    </dgm:pt>
    <dgm:pt modelId="{03B0BBE2-82D0-4B22-83AA-C8246BE9679C}" type="sibTrans" cxnId="{D5C466F2-CFB1-49ED-80D5-67A93921102E}">
      <dgm:prSet/>
      <dgm:spPr/>
      <dgm:t>
        <a:bodyPr/>
        <a:lstStyle/>
        <a:p>
          <a:endParaRPr lang="uk-UA"/>
        </a:p>
      </dgm:t>
    </dgm:pt>
    <dgm:pt modelId="{E003FB72-C659-48D3-AB9F-A6A1BE47F81B}">
      <dgm:prSet phldrT="[Текст]" custT="1"/>
      <dgm:spPr/>
      <dgm:t>
        <a:bodyPr/>
        <a:lstStyle/>
        <a:p>
          <a:r>
            <a:rPr lang="uk-UA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rPr>
            <a:t>політика організації </a:t>
          </a:r>
        </a:p>
      </dgm:t>
    </dgm:pt>
    <dgm:pt modelId="{4E42010B-C2C3-4796-91CF-4FEAA2C302A9}" type="parTrans" cxnId="{CAD20737-72E3-4EE7-BC2B-2F9D55D3F5A6}">
      <dgm:prSet/>
      <dgm:spPr/>
      <dgm:t>
        <a:bodyPr/>
        <a:lstStyle/>
        <a:p>
          <a:endParaRPr lang="uk-UA"/>
        </a:p>
      </dgm:t>
    </dgm:pt>
    <dgm:pt modelId="{6D258734-30B7-47B7-A61C-380399F07FF0}" type="sibTrans" cxnId="{CAD20737-72E3-4EE7-BC2B-2F9D55D3F5A6}">
      <dgm:prSet/>
      <dgm:spPr/>
      <dgm:t>
        <a:bodyPr/>
        <a:lstStyle/>
        <a:p>
          <a:endParaRPr lang="uk-UA"/>
        </a:p>
      </dgm:t>
    </dgm:pt>
    <dgm:pt modelId="{3B40F045-7909-45BA-97FF-81CC1E4DC9D1}">
      <dgm:prSet phldrT="[Текст]" custT="1"/>
      <dgm:spPr/>
      <dgm:t>
        <a:bodyPr/>
        <a:lstStyle/>
        <a:p>
          <a:r>
            <a:rPr lang="uk-UA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rPr>
            <a:t>ступінь підтримки керівника колективом </a:t>
          </a:r>
        </a:p>
      </dgm:t>
    </dgm:pt>
    <dgm:pt modelId="{E7798851-A23D-4713-B9A4-D429872E31C2}" type="parTrans" cxnId="{461EE462-4D55-4DF2-BD8C-4370DB3DB215}">
      <dgm:prSet/>
      <dgm:spPr/>
      <dgm:t>
        <a:bodyPr/>
        <a:lstStyle/>
        <a:p>
          <a:endParaRPr lang="uk-UA"/>
        </a:p>
      </dgm:t>
    </dgm:pt>
    <dgm:pt modelId="{A06BE22C-9D60-439B-951B-2FFBE52BC890}" type="sibTrans" cxnId="{461EE462-4D55-4DF2-BD8C-4370DB3DB215}">
      <dgm:prSet/>
      <dgm:spPr/>
      <dgm:t>
        <a:bodyPr/>
        <a:lstStyle/>
        <a:p>
          <a:endParaRPr lang="uk-UA"/>
        </a:p>
      </dgm:t>
    </dgm:pt>
    <dgm:pt modelId="{5C725B77-C477-4398-A508-4B8909480DBA}">
      <dgm:prSet custT="1"/>
      <dgm:spPr/>
      <dgm:t>
        <a:bodyPr/>
        <a:lstStyle/>
        <a:p>
          <a:r>
            <a:rPr lang="uk-UA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rPr>
            <a:t>час, відведений для прийняття рішення </a:t>
          </a:r>
        </a:p>
      </dgm:t>
    </dgm:pt>
    <dgm:pt modelId="{70BB1B5F-9247-4D63-A431-B7C2252D86D1}" type="parTrans" cxnId="{2AE86C1C-DE04-42FE-BC7E-79D1D23EB40D}">
      <dgm:prSet/>
      <dgm:spPr/>
      <dgm:t>
        <a:bodyPr/>
        <a:lstStyle/>
        <a:p>
          <a:endParaRPr lang="uk-UA"/>
        </a:p>
      </dgm:t>
    </dgm:pt>
    <dgm:pt modelId="{5827B796-DC2B-4B2F-83C0-9CE9A33AD611}" type="sibTrans" cxnId="{2AE86C1C-DE04-42FE-BC7E-79D1D23EB40D}">
      <dgm:prSet/>
      <dgm:spPr/>
      <dgm:t>
        <a:bodyPr/>
        <a:lstStyle/>
        <a:p>
          <a:endParaRPr lang="uk-UA"/>
        </a:p>
      </dgm:t>
    </dgm:pt>
    <dgm:pt modelId="{A5D25870-1CF0-4136-ACC5-291E6921C364}">
      <dgm:prSet custT="1"/>
      <dgm:spPr/>
      <dgm:t>
        <a:bodyPr/>
        <a:lstStyle/>
        <a:p>
          <a:r>
            <a:rPr lang="uk-UA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rPr>
            <a:t>особисті якості керівника </a:t>
          </a:r>
        </a:p>
      </dgm:t>
    </dgm:pt>
    <dgm:pt modelId="{7879191E-3A68-4AD3-BF61-403DB4762D26}" type="parTrans" cxnId="{5C6C98CB-2FF0-44CF-94BF-25F22CCD75C7}">
      <dgm:prSet/>
      <dgm:spPr/>
      <dgm:t>
        <a:bodyPr/>
        <a:lstStyle/>
        <a:p>
          <a:endParaRPr lang="uk-UA"/>
        </a:p>
      </dgm:t>
    </dgm:pt>
    <dgm:pt modelId="{DC4CBD84-44D5-42F6-9E1A-B36E6F16AA7B}" type="sibTrans" cxnId="{5C6C98CB-2FF0-44CF-94BF-25F22CCD75C7}">
      <dgm:prSet/>
      <dgm:spPr/>
      <dgm:t>
        <a:bodyPr/>
        <a:lstStyle/>
        <a:p>
          <a:endParaRPr lang="uk-UA"/>
        </a:p>
      </dgm:t>
    </dgm:pt>
    <dgm:pt modelId="{BB17DD06-ECCB-4450-A1AA-347EF7F32408}">
      <dgm:prSet phldrT="[Текст]" custScaleX="111903" custRadScaleRad="106711" custRadScaleInc="33506"/>
      <dgm:spPr/>
      <dgm:t>
        <a:bodyPr/>
        <a:lstStyle/>
        <a:p>
          <a:endParaRPr lang="uk-UA"/>
        </a:p>
      </dgm:t>
    </dgm:pt>
    <dgm:pt modelId="{64263E54-07BE-481E-855E-645173800A8F}" type="parTrans" cxnId="{B2C4869F-B05E-42B5-B6F3-7F378F0D8DD7}">
      <dgm:prSet/>
      <dgm:spPr/>
      <dgm:t>
        <a:bodyPr/>
        <a:lstStyle/>
        <a:p>
          <a:endParaRPr lang="uk-UA"/>
        </a:p>
      </dgm:t>
    </dgm:pt>
    <dgm:pt modelId="{B5D8FA5D-A5C8-4ABD-BFFE-DB348E349961}" type="sibTrans" cxnId="{B2C4869F-B05E-42B5-B6F3-7F378F0D8DD7}">
      <dgm:prSet/>
      <dgm:spPr/>
      <dgm:t>
        <a:bodyPr/>
        <a:lstStyle/>
        <a:p>
          <a:endParaRPr lang="uk-UA"/>
        </a:p>
      </dgm:t>
    </dgm:pt>
    <dgm:pt modelId="{0FFB568C-6E2B-424A-AEC1-CB18CAB56A89}">
      <dgm:prSet phldrT="[Текст]" custT="1"/>
      <dgm:spPr/>
      <dgm:t>
        <a:bodyPr/>
        <a:lstStyle/>
        <a:p>
          <a:r>
            <a:rPr lang="uk-UA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rPr>
            <a:t>вміння аналізувати ситуацію</a:t>
          </a:r>
        </a:p>
      </dgm:t>
    </dgm:pt>
    <dgm:pt modelId="{781CE618-E5A2-42D9-A5B3-EC3986FC6081}" type="parTrans" cxnId="{554575AF-7C6F-4CF1-BB46-8A9DD66F1956}">
      <dgm:prSet/>
      <dgm:spPr/>
      <dgm:t>
        <a:bodyPr/>
        <a:lstStyle/>
        <a:p>
          <a:endParaRPr lang="uk-UA"/>
        </a:p>
      </dgm:t>
    </dgm:pt>
    <dgm:pt modelId="{B1A1A8AF-E1B6-4E8A-AD79-E8E68A427C2B}" type="sibTrans" cxnId="{554575AF-7C6F-4CF1-BB46-8A9DD66F1956}">
      <dgm:prSet/>
      <dgm:spPr/>
      <dgm:t>
        <a:bodyPr/>
        <a:lstStyle/>
        <a:p>
          <a:endParaRPr lang="uk-UA"/>
        </a:p>
      </dgm:t>
    </dgm:pt>
    <dgm:pt modelId="{D249324B-DC77-45D0-8944-8BF14B56F646}">
      <dgm:prSet phldrT="[Текст]" custT="1"/>
      <dgm:spPr/>
      <dgm:t>
        <a:bodyPr/>
        <a:lstStyle/>
        <a:p>
          <a:r>
            <a:rPr lang="uk-UA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rPr>
            <a:t>метод прийняття рішення</a:t>
          </a:r>
        </a:p>
      </dgm:t>
    </dgm:pt>
    <dgm:pt modelId="{6CD260BC-FEC8-4B82-88F3-066731A0D99D}" type="parTrans" cxnId="{5D4366CE-CE9B-4C55-A97E-1AE91892A140}">
      <dgm:prSet/>
      <dgm:spPr/>
      <dgm:t>
        <a:bodyPr/>
        <a:lstStyle/>
        <a:p>
          <a:endParaRPr lang="uk-UA"/>
        </a:p>
      </dgm:t>
    </dgm:pt>
    <dgm:pt modelId="{7950B6F1-D4AB-4B02-AA36-19C391180023}" type="sibTrans" cxnId="{5D4366CE-CE9B-4C55-A97E-1AE91892A140}">
      <dgm:prSet/>
      <dgm:spPr/>
      <dgm:t>
        <a:bodyPr/>
        <a:lstStyle/>
        <a:p>
          <a:endParaRPr lang="uk-UA"/>
        </a:p>
      </dgm:t>
    </dgm:pt>
    <dgm:pt modelId="{FCEA4158-614E-477B-92AE-4E38FA93A229}" type="pres">
      <dgm:prSet presAssocID="{E3A6597C-32F5-4CC1-8235-258F35B29B3C}" presName="composite" presStyleCnt="0">
        <dgm:presLayoutVars>
          <dgm:chMax val="1"/>
          <dgm:dir/>
          <dgm:resizeHandles val="exact"/>
        </dgm:presLayoutVars>
      </dgm:prSet>
      <dgm:spPr/>
    </dgm:pt>
    <dgm:pt modelId="{3C174C00-F12A-4461-8EC2-D87FB1C6EA70}" type="pres">
      <dgm:prSet presAssocID="{E3A6597C-32F5-4CC1-8235-258F35B29B3C}" presName="radial" presStyleCnt="0">
        <dgm:presLayoutVars>
          <dgm:animLvl val="ctr"/>
        </dgm:presLayoutVars>
      </dgm:prSet>
      <dgm:spPr/>
    </dgm:pt>
    <dgm:pt modelId="{89AA8AF1-8B34-4877-9F18-93157C17A969}" type="pres">
      <dgm:prSet presAssocID="{CB8350CB-5197-482E-B5C2-78B8646F4A13}" presName="centerShape" presStyleLbl="vennNode1" presStyleIdx="0" presStyleCnt="8"/>
      <dgm:spPr/>
    </dgm:pt>
    <dgm:pt modelId="{38EFD24B-0204-457E-9233-530C1B69EBD7}" type="pres">
      <dgm:prSet presAssocID="{3584AB1D-943F-4F45-97AB-238E1254ACC4}" presName="node" presStyleLbl="vennNode1" presStyleIdx="1" presStyleCnt="8" custScaleX="111903" custRadScaleRad="114397" custRadScaleInc="91518">
        <dgm:presLayoutVars>
          <dgm:bulletEnabled val="1"/>
        </dgm:presLayoutVars>
      </dgm:prSet>
      <dgm:spPr/>
    </dgm:pt>
    <dgm:pt modelId="{033D270B-B472-4E82-9049-D695B78E93BD}" type="pres">
      <dgm:prSet presAssocID="{E003FB72-C659-48D3-AB9F-A6A1BE47F81B}" presName="node" presStyleLbl="vennNode1" presStyleIdx="2" presStyleCnt="8" custScaleX="107930" custRadScaleRad="94246" custRadScaleInc="87530">
        <dgm:presLayoutVars>
          <dgm:bulletEnabled val="1"/>
        </dgm:presLayoutVars>
      </dgm:prSet>
      <dgm:spPr/>
    </dgm:pt>
    <dgm:pt modelId="{5B18EB15-D2D2-4F0E-A23B-261DEDD4F730}" type="pres">
      <dgm:prSet presAssocID="{0FFB568C-6E2B-424A-AEC1-CB18CAB56A89}" presName="node" presStyleLbl="vennNode1" presStyleIdx="3" presStyleCnt="8" custScaleX="116043" custRadScaleRad="106028" custRadScaleInc="83431">
        <dgm:presLayoutVars>
          <dgm:bulletEnabled val="1"/>
        </dgm:presLayoutVars>
      </dgm:prSet>
      <dgm:spPr/>
    </dgm:pt>
    <dgm:pt modelId="{C728270E-7049-4D0B-BC8D-C75438377364}" type="pres">
      <dgm:prSet presAssocID="{D249324B-DC77-45D0-8944-8BF14B56F646}" presName="node" presStyleLbl="vennNode1" presStyleIdx="4" presStyleCnt="8" custScaleX="112361" custRadScaleRad="103043" custRadScaleInc="-311130">
        <dgm:presLayoutVars>
          <dgm:bulletEnabled val="1"/>
        </dgm:presLayoutVars>
      </dgm:prSet>
      <dgm:spPr/>
    </dgm:pt>
    <dgm:pt modelId="{CEA82BB0-94FF-4D25-BA89-6120E87F95F2}" type="pres">
      <dgm:prSet presAssocID="{3B40F045-7909-45BA-97FF-81CC1E4DC9D1}" presName="node" presStyleLbl="vennNode1" presStyleIdx="5" presStyleCnt="8" custScaleX="111764" custRadScaleRad="99703" custRadScaleInc="-12009">
        <dgm:presLayoutVars>
          <dgm:bulletEnabled val="1"/>
        </dgm:presLayoutVars>
      </dgm:prSet>
      <dgm:spPr/>
    </dgm:pt>
    <dgm:pt modelId="{F46E2020-109F-488C-97AC-273691894D8E}" type="pres">
      <dgm:prSet presAssocID="{A5D25870-1CF0-4136-ACC5-291E6921C364}" presName="node" presStyleLbl="vennNode1" presStyleIdx="6" presStyleCnt="8" custScaleX="115363">
        <dgm:presLayoutVars>
          <dgm:bulletEnabled val="1"/>
        </dgm:presLayoutVars>
      </dgm:prSet>
      <dgm:spPr/>
    </dgm:pt>
    <dgm:pt modelId="{C6167FFD-9BF2-4FBF-A207-E7DD36E27652}" type="pres">
      <dgm:prSet presAssocID="{5C725B77-C477-4398-A508-4B8909480DBA}" presName="node" presStyleLbl="vennNode1" presStyleIdx="7" presStyleCnt="8" custScaleX="108456" custRadScaleRad="111632" custRadScaleInc="-7409">
        <dgm:presLayoutVars>
          <dgm:bulletEnabled val="1"/>
        </dgm:presLayoutVars>
      </dgm:prSet>
      <dgm:spPr/>
    </dgm:pt>
  </dgm:ptLst>
  <dgm:cxnLst>
    <dgm:cxn modelId="{239FCA06-3171-4484-9692-24D702F74794}" type="presOf" srcId="{CB8350CB-5197-482E-B5C2-78B8646F4A13}" destId="{89AA8AF1-8B34-4877-9F18-93157C17A969}" srcOrd="0" destOrd="0" presId="urn:microsoft.com/office/officeart/2005/8/layout/radial3"/>
    <dgm:cxn modelId="{55A3AE0D-E458-4601-B96B-D01C8E5639F1}" type="presOf" srcId="{E003FB72-C659-48D3-AB9F-A6A1BE47F81B}" destId="{033D270B-B472-4E82-9049-D695B78E93BD}" srcOrd="0" destOrd="0" presId="urn:microsoft.com/office/officeart/2005/8/layout/radial3"/>
    <dgm:cxn modelId="{EECC5E0E-B24D-4C0F-A438-564A238DB383}" type="presOf" srcId="{E3A6597C-32F5-4CC1-8235-258F35B29B3C}" destId="{FCEA4158-614E-477B-92AE-4E38FA93A229}" srcOrd="0" destOrd="0" presId="urn:microsoft.com/office/officeart/2005/8/layout/radial3"/>
    <dgm:cxn modelId="{2AE86C1C-DE04-42FE-BC7E-79D1D23EB40D}" srcId="{CB8350CB-5197-482E-B5C2-78B8646F4A13}" destId="{5C725B77-C477-4398-A508-4B8909480DBA}" srcOrd="6" destOrd="0" parTransId="{70BB1B5F-9247-4D63-A431-B7C2252D86D1}" sibTransId="{5827B796-DC2B-4B2F-83C0-9CE9A33AD611}"/>
    <dgm:cxn modelId="{CAD20737-72E3-4EE7-BC2B-2F9D55D3F5A6}" srcId="{CB8350CB-5197-482E-B5C2-78B8646F4A13}" destId="{E003FB72-C659-48D3-AB9F-A6A1BE47F81B}" srcOrd="1" destOrd="0" parTransId="{4E42010B-C2C3-4796-91CF-4FEAA2C302A9}" sibTransId="{6D258734-30B7-47B7-A61C-380399F07FF0}"/>
    <dgm:cxn modelId="{67E1025D-3338-4168-B5B4-7CF3933D0198}" type="presOf" srcId="{5C725B77-C477-4398-A508-4B8909480DBA}" destId="{C6167FFD-9BF2-4FBF-A207-E7DD36E27652}" srcOrd="0" destOrd="0" presId="urn:microsoft.com/office/officeart/2005/8/layout/radial3"/>
    <dgm:cxn modelId="{461EE462-4D55-4DF2-BD8C-4370DB3DB215}" srcId="{CB8350CB-5197-482E-B5C2-78B8646F4A13}" destId="{3B40F045-7909-45BA-97FF-81CC1E4DC9D1}" srcOrd="4" destOrd="0" parTransId="{E7798851-A23D-4713-B9A4-D429872E31C2}" sibTransId="{A06BE22C-9D60-439B-951B-2FFBE52BC890}"/>
    <dgm:cxn modelId="{FE6B1E65-2C9A-4DC7-80C2-179B399A905E}" type="presOf" srcId="{0FFB568C-6E2B-424A-AEC1-CB18CAB56A89}" destId="{5B18EB15-D2D2-4F0E-A23B-261DEDD4F730}" srcOrd="0" destOrd="0" presId="urn:microsoft.com/office/officeart/2005/8/layout/radial3"/>
    <dgm:cxn modelId="{3CBE3274-F7EF-4AF1-A0E8-8D4EB8AF2F2A}" type="presOf" srcId="{3584AB1D-943F-4F45-97AB-238E1254ACC4}" destId="{38EFD24B-0204-457E-9233-530C1B69EBD7}" srcOrd="0" destOrd="0" presId="urn:microsoft.com/office/officeart/2005/8/layout/radial3"/>
    <dgm:cxn modelId="{D1C92A7F-1FE5-4B4B-A6DB-F7EF107A0D2F}" type="presOf" srcId="{D249324B-DC77-45D0-8944-8BF14B56F646}" destId="{C728270E-7049-4D0B-BC8D-C75438377364}" srcOrd="0" destOrd="0" presId="urn:microsoft.com/office/officeart/2005/8/layout/radial3"/>
    <dgm:cxn modelId="{F3C00E86-E936-462D-8636-CA3CC397F438}" type="presOf" srcId="{3B40F045-7909-45BA-97FF-81CC1E4DC9D1}" destId="{CEA82BB0-94FF-4D25-BA89-6120E87F95F2}" srcOrd="0" destOrd="0" presId="urn:microsoft.com/office/officeart/2005/8/layout/radial3"/>
    <dgm:cxn modelId="{A6A5F895-6CEE-4D03-9620-7C2D87F2CFB3}" srcId="{E3A6597C-32F5-4CC1-8235-258F35B29B3C}" destId="{CB8350CB-5197-482E-B5C2-78B8646F4A13}" srcOrd="0" destOrd="0" parTransId="{9BD6ECF8-8784-41C6-B29D-D05079CE3A9D}" sibTransId="{7DEDCD84-7575-4549-9621-8DD48926D08A}"/>
    <dgm:cxn modelId="{B2C4869F-B05E-42B5-B6F3-7F378F0D8DD7}" srcId="{E3A6597C-32F5-4CC1-8235-258F35B29B3C}" destId="{BB17DD06-ECCB-4450-A1AA-347EF7F32408}" srcOrd="1" destOrd="0" parTransId="{64263E54-07BE-481E-855E-645173800A8F}" sibTransId="{B5D8FA5D-A5C8-4ABD-BFFE-DB348E349961}"/>
    <dgm:cxn modelId="{1AACD5A7-DCB4-4865-BD8A-3573AA3C05FF}" type="presOf" srcId="{A5D25870-1CF0-4136-ACC5-291E6921C364}" destId="{F46E2020-109F-488C-97AC-273691894D8E}" srcOrd="0" destOrd="0" presId="urn:microsoft.com/office/officeart/2005/8/layout/radial3"/>
    <dgm:cxn modelId="{554575AF-7C6F-4CF1-BB46-8A9DD66F1956}" srcId="{CB8350CB-5197-482E-B5C2-78B8646F4A13}" destId="{0FFB568C-6E2B-424A-AEC1-CB18CAB56A89}" srcOrd="2" destOrd="0" parTransId="{781CE618-E5A2-42D9-A5B3-EC3986FC6081}" sibTransId="{B1A1A8AF-E1B6-4E8A-AD79-E8E68A427C2B}"/>
    <dgm:cxn modelId="{5C6C98CB-2FF0-44CF-94BF-25F22CCD75C7}" srcId="{CB8350CB-5197-482E-B5C2-78B8646F4A13}" destId="{A5D25870-1CF0-4136-ACC5-291E6921C364}" srcOrd="5" destOrd="0" parTransId="{7879191E-3A68-4AD3-BF61-403DB4762D26}" sibTransId="{DC4CBD84-44D5-42F6-9E1A-B36E6F16AA7B}"/>
    <dgm:cxn modelId="{5D4366CE-CE9B-4C55-A97E-1AE91892A140}" srcId="{CB8350CB-5197-482E-B5C2-78B8646F4A13}" destId="{D249324B-DC77-45D0-8944-8BF14B56F646}" srcOrd="3" destOrd="0" parTransId="{6CD260BC-FEC8-4B82-88F3-066731A0D99D}" sibTransId="{7950B6F1-D4AB-4B02-AA36-19C391180023}"/>
    <dgm:cxn modelId="{D5C466F2-CFB1-49ED-80D5-67A93921102E}" srcId="{CB8350CB-5197-482E-B5C2-78B8646F4A13}" destId="{3584AB1D-943F-4F45-97AB-238E1254ACC4}" srcOrd="0" destOrd="0" parTransId="{7C75D557-0687-4861-A6D5-19F0644B70F2}" sibTransId="{03B0BBE2-82D0-4B22-83AA-C8246BE9679C}"/>
    <dgm:cxn modelId="{CADFCBBF-15B6-4247-8EE0-D2F8AEA21CB3}" type="presParOf" srcId="{FCEA4158-614E-477B-92AE-4E38FA93A229}" destId="{3C174C00-F12A-4461-8EC2-D87FB1C6EA70}" srcOrd="0" destOrd="0" presId="urn:microsoft.com/office/officeart/2005/8/layout/radial3"/>
    <dgm:cxn modelId="{372DC1DE-FB52-4DFA-A20D-6C4430339CB9}" type="presParOf" srcId="{3C174C00-F12A-4461-8EC2-D87FB1C6EA70}" destId="{89AA8AF1-8B34-4877-9F18-93157C17A969}" srcOrd="0" destOrd="0" presId="urn:microsoft.com/office/officeart/2005/8/layout/radial3"/>
    <dgm:cxn modelId="{4001202E-A527-4470-9ECE-47753C89D247}" type="presParOf" srcId="{3C174C00-F12A-4461-8EC2-D87FB1C6EA70}" destId="{38EFD24B-0204-457E-9233-530C1B69EBD7}" srcOrd="1" destOrd="0" presId="urn:microsoft.com/office/officeart/2005/8/layout/radial3"/>
    <dgm:cxn modelId="{FA520AC3-AFD7-4E19-A77E-C13B81BBD813}" type="presParOf" srcId="{3C174C00-F12A-4461-8EC2-D87FB1C6EA70}" destId="{033D270B-B472-4E82-9049-D695B78E93BD}" srcOrd="2" destOrd="0" presId="urn:microsoft.com/office/officeart/2005/8/layout/radial3"/>
    <dgm:cxn modelId="{2D6F91B7-E50D-4A02-A795-228489E986CE}" type="presParOf" srcId="{3C174C00-F12A-4461-8EC2-D87FB1C6EA70}" destId="{5B18EB15-D2D2-4F0E-A23B-261DEDD4F730}" srcOrd="3" destOrd="0" presId="urn:microsoft.com/office/officeart/2005/8/layout/radial3"/>
    <dgm:cxn modelId="{D5884D9D-E97B-494D-B25F-A6B3E5F6AC21}" type="presParOf" srcId="{3C174C00-F12A-4461-8EC2-D87FB1C6EA70}" destId="{C728270E-7049-4D0B-BC8D-C75438377364}" srcOrd="4" destOrd="0" presId="urn:microsoft.com/office/officeart/2005/8/layout/radial3"/>
    <dgm:cxn modelId="{467C89FE-CFC5-44AF-9959-1B2E7A336E2C}" type="presParOf" srcId="{3C174C00-F12A-4461-8EC2-D87FB1C6EA70}" destId="{CEA82BB0-94FF-4D25-BA89-6120E87F95F2}" srcOrd="5" destOrd="0" presId="urn:microsoft.com/office/officeart/2005/8/layout/radial3"/>
    <dgm:cxn modelId="{C09FE281-B384-4F83-9151-39A18C91CA16}" type="presParOf" srcId="{3C174C00-F12A-4461-8EC2-D87FB1C6EA70}" destId="{F46E2020-109F-488C-97AC-273691894D8E}" srcOrd="6" destOrd="0" presId="urn:microsoft.com/office/officeart/2005/8/layout/radial3"/>
    <dgm:cxn modelId="{03E1DC70-7301-44C0-982B-FD5B7145CC69}" type="presParOf" srcId="{3C174C00-F12A-4461-8EC2-D87FB1C6EA70}" destId="{C6167FFD-9BF2-4FBF-A207-E7DD36E27652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09B6D7-D857-4263-8C3F-CE6D0E0760B8}" type="doc">
      <dgm:prSet loTypeId="urn:microsoft.com/office/officeart/2005/8/layout/vProcess5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8554E6EF-FA92-4894-B827-F3359691F139}">
      <dgm:prSet phldrT="[Текст]" custT="1"/>
      <dgm:spPr/>
      <dgm:t>
        <a:bodyPr/>
        <a:lstStyle/>
        <a:p>
          <a:pPr algn="just"/>
          <a:r>
            <a:rPr lang="uk-UA" sz="1600" b="1" dirty="0">
              <a:latin typeface="+mj-lt"/>
            </a:rPr>
            <a:t>      Якщо цього не відбувається, то виділяються </a:t>
          </a:r>
          <a:r>
            <a:rPr lang="uk-UA" sz="1600" b="1" dirty="0" err="1">
              <a:latin typeface="+mj-lt"/>
            </a:rPr>
            <a:t>підпроблеми</a:t>
          </a:r>
          <a:r>
            <a:rPr lang="uk-UA" sz="1600" b="1" dirty="0">
              <a:latin typeface="+mj-lt"/>
            </a:rPr>
            <a:t>, які класифікуються за типами та відповідним методам вирішення, застосовуваним для кожного з цих типів. Якщо кожна з </a:t>
          </a:r>
          <a:r>
            <a:rPr lang="uk-UA" sz="1600" b="1" dirty="0" err="1">
              <a:latin typeface="+mj-lt"/>
            </a:rPr>
            <a:t>підпроблем</a:t>
          </a:r>
          <a:r>
            <a:rPr lang="uk-UA" sz="1600" b="1" dirty="0">
              <a:latin typeface="+mj-lt"/>
            </a:rPr>
            <a:t> може бути вирішена, то, отже, існує загальне вирішення головної проблеми. </a:t>
          </a:r>
        </a:p>
      </dgm:t>
    </dgm:pt>
    <dgm:pt modelId="{0861BB25-7528-4D6E-8616-4BEB4794636F}" type="parTrans" cxnId="{83A9CD82-B1C8-49B4-87AD-C9236DD09975}">
      <dgm:prSet/>
      <dgm:spPr/>
      <dgm:t>
        <a:bodyPr/>
        <a:lstStyle/>
        <a:p>
          <a:endParaRPr lang="uk-UA"/>
        </a:p>
      </dgm:t>
    </dgm:pt>
    <dgm:pt modelId="{E794B76D-2697-432A-B89A-6484949C9B2F}" type="sibTrans" cxnId="{83A9CD82-B1C8-49B4-87AD-C9236DD09975}">
      <dgm:prSet/>
      <dgm:spPr/>
      <dgm:t>
        <a:bodyPr/>
        <a:lstStyle/>
        <a:p>
          <a:endParaRPr lang="uk-UA"/>
        </a:p>
      </dgm:t>
    </dgm:pt>
    <dgm:pt modelId="{FEF0461A-09FC-4A95-94B6-FEFCB5F286C1}">
      <dgm:prSet phldrT="[Текст]" custT="1"/>
      <dgm:spPr/>
      <dgm:t>
        <a:bodyPr/>
        <a:lstStyle/>
        <a:p>
          <a:pPr algn="just"/>
          <a:r>
            <a:rPr lang="ru-RU" sz="1600" b="1" dirty="0">
              <a:latin typeface="+mj-lt"/>
            </a:rPr>
            <a:t>     </a:t>
          </a:r>
          <a:r>
            <a:rPr lang="ru-RU" sz="1600" b="1" dirty="0" err="1">
              <a:latin typeface="+mj-lt"/>
            </a:rPr>
            <a:t>Якщо</a:t>
          </a:r>
          <a:r>
            <a:rPr lang="ru-RU" sz="1600" b="1" dirty="0">
              <a:latin typeface="+mj-lt"/>
            </a:rPr>
            <a:t> </a:t>
          </a:r>
          <a:r>
            <a:rPr lang="ru-RU" sz="1600" b="1" dirty="0" err="1">
              <a:latin typeface="+mj-lt"/>
            </a:rPr>
            <a:t>кожна</a:t>
          </a:r>
          <a:r>
            <a:rPr lang="ru-RU" sz="1600" b="1" dirty="0">
              <a:latin typeface="+mj-lt"/>
            </a:rPr>
            <a:t> </a:t>
          </a:r>
          <a:r>
            <a:rPr lang="ru-RU" sz="1600" b="1" dirty="0" err="1">
              <a:latin typeface="+mj-lt"/>
            </a:rPr>
            <a:t>підпроблеми</a:t>
          </a:r>
          <a:r>
            <a:rPr lang="ru-RU" sz="1600" b="1" dirty="0">
              <a:latin typeface="+mj-lt"/>
            </a:rPr>
            <a:t> не </a:t>
          </a:r>
          <a:r>
            <a:rPr lang="ru-RU" sz="1600" b="1" dirty="0" err="1">
              <a:latin typeface="+mj-lt"/>
            </a:rPr>
            <a:t>може</a:t>
          </a:r>
          <a:r>
            <a:rPr lang="ru-RU" sz="1600" b="1" dirty="0">
              <a:latin typeface="+mj-lt"/>
            </a:rPr>
            <a:t> бути </a:t>
          </a:r>
          <a:r>
            <a:rPr lang="ru-RU" sz="1600" b="1" dirty="0" err="1">
              <a:latin typeface="+mj-lt"/>
            </a:rPr>
            <a:t>вирішена</a:t>
          </a:r>
          <a:r>
            <a:rPr lang="ru-RU" sz="1600" b="1" dirty="0">
              <a:latin typeface="+mj-lt"/>
            </a:rPr>
            <a:t>, то </a:t>
          </a:r>
          <a:r>
            <a:rPr lang="ru-RU" sz="1600" b="1" dirty="0" err="1">
              <a:latin typeface="+mj-lt"/>
            </a:rPr>
            <a:t>ті</a:t>
          </a:r>
          <a:r>
            <a:rPr lang="ru-RU" sz="1600" b="1" dirty="0">
              <a:latin typeface="+mj-lt"/>
            </a:rPr>
            <a:t> </a:t>
          </a:r>
          <a:r>
            <a:rPr lang="ru-RU" sz="1600" b="1" dirty="0" err="1">
              <a:latin typeface="+mj-lt"/>
            </a:rPr>
            <a:t>проблеми</a:t>
          </a:r>
          <a:r>
            <a:rPr lang="ru-RU" sz="1600" b="1" dirty="0">
              <a:latin typeface="+mj-lt"/>
            </a:rPr>
            <a:t>, </a:t>
          </a:r>
          <a:r>
            <a:rPr lang="ru-RU" sz="1600" b="1" dirty="0" err="1">
              <a:latin typeface="+mj-lt"/>
            </a:rPr>
            <a:t>які</a:t>
          </a:r>
          <a:r>
            <a:rPr lang="ru-RU" sz="1600" b="1" dirty="0">
              <a:latin typeface="+mj-lt"/>
            </a:rPr>
            <a:t> не </a:t>
          </a:r>
          <a:r>
            <a:rPr lang="ru-RU" sz="1600" b="1" dirty="0" err="1">
              <a:latin typeface="+mj-lt"/>
            </a:rPr>
            <a:t>можуть</a:t>
          </a:r>
          <a:r>
            <a:rPr lang="ru-RU" sz="1600" b="1" dirty="0">
              <a:latin typeface="+mj-lt"/>
            </a:rPr>
            <a:t> бути </a:t>
          </a:r>
          <a:r>
            <a:rPr lang="ru-RU" sz="1600" b="1" dirty="0" err="1">
              <a:latin typeface="+mj-lt"/>
            </a:rPr>
            <a:t>вирішені</a:t>
          </a:r>
          <a:r>
            <a:rPr lang="ru-RU" sz="1600" b="1" dirty="0">
              <a:latin typeface="+mj-lt"/>
            </a:rPr>
            <a:t>, у свою </a:t>
          </a:r>
          <a:r>
            <a:rPr lang="ru-RU" sz="1600" b="1" dirty="0" err="1">
              <a:latin typeface="+mj-lt"/>
            </a:rPr>
            <a:t>чергу</a:t>
          </a:r>
          <a:r>
            <a:rPr lang="ru-RU" sz="1600" b="1" dirty="0">
              <a:latin typeface="+mj-lt"/>
            </a:rPr>
            <a:t> </a:t>
          </a:r>
          <a:r>
            <a:rPr lang="ru-RU" sz="1600" b="1" dirty="0" err="1">
              <a:latin typeface="+mj-lt"/>
            </a:rPr>
            <a:t>діляться</a:t>
          </a:r>
          <a:r>
            <a:rPr lang="ru-RU" sz="1600" b="1" dirty="0">
              <a:latin typeface="+mj-lt"/>
            </a:rPr>
            <a:t> на </a:t>
          </a:r>
          <a:r>
            <a:rPr lang="ru-RU" sz="1600" b="1" dirty="0" err="1">
              <a:latin typeface="+mj-lt"/>
            </a:rPr>
            <a:t>підпроблеми</a:t>
          </a:r>
          <a:r>
            <a:rPr lang="ru-RU" sz="1600" b="1" dirty="0">
              <a:latin typeface="+mj-lt"/>
            </a:rPr>
            <a:t> </a:t>
          </a:r>
          <a:r>
            <a:rPr lang="ru-RU" sz="1600" b="1" dirty="0" err="1">
              <a:latin typeface="+mj-lt"/>
            </a:rPr>
            <a:t>нижчого</a:t>
          </a:r>
          <a:r>
            <a:rPr lang="ru-RU" sz="1600" b="1" dirty="0">
              <a:latin typeface="+mj-lt"/>
            </a:rPr>
            <a:t> </a:t>
          </a:r>
          <a:r>
            <a:rPr lang="ru-RU" sz="1600" b="1" dirty="0" err="1">
              <a:latin typeface="+mj-lt"/>
            </a:rPr>
            <a:t>класу</a:t>
          </a:r>
          <a:r>
            <a:rPr lang="ru-RU" sz="1600" b="1" dirty="0">
              <a:latin typeface="+mj-lt"/>
            </a:rPr>
            <a:t>, </a:t>
          </a:r>
          <a:r>
            <a:rPr lang="ru-RU" sz="1600" b="1" dirty="0" err="1">
              <a:latin typeface="+mj-lt"/>
            </a:rPr>
            <a:t>які</a:t>
          </a:r>
          <a:r>
            <a:rPr lang="ru-RU" sz="1600" b="1" dirty="0">
              <a:latin typeface="+mj-lt"/>
            </a:rPr>
            <a:t> </a:t>
          </a:r>
          <a:r>
            <a:rPr lang="ru-RU" sz="1600" b="1" dirty="0" err="1">
              <a:latin typeface="+mj-lt"/>
            </a:rPr>
            <a:t>знову</a:t>
          </a:r>
          <a:r>
            <a:rPr lang="ru-RU" sz="1600" b="1" dirty="0">
              <a:latin typeface="+mj-lt"/>
            </a:rPr>
            <a:t> </a:t>
          </a:r>
          <a:r>
            <a:rPr lang="ru-RU" sz="1600" b="1" dirty="0" err="1">
              <a:latin typeface="+mj-lt"/>
            </a:rPr>
            <a:t>розбиваються</a:t>
          </a:r>
          <a:r>
            <a:rPr lang="ru-RU" sz="1600" b="1" dirty="0">
              <a:latin typeface="+mj-lt"/>
            </a:rPr>
            <a:t> на </a:t>
          </a:r>
          <a:r>
            <a:rPr lang="ru-RU" sz="1600" b="1" dirty="0" err="1">
              <a:latin typeface="+mj-lt"/>
            </a:rPr>
            <a:t>типи</a:t>
          </a:r>
          <a:r>
            <a:rPr lang="ru-RU" sz="1600" b="1" dirty="0">
              <a:latin typeface="+mj-lt"/>
            </a:rPr>
            <a:t> </a:t>
          </a:r>
          <a:r>
            <a:rPr lang="ru-RU" sz="1600" b="1" dirty="0" err="1">
              <a:latin typeface="+mj-lt"/>
            </a:rPr>
            <a:t>відповідно</a:t>
          </a:r>
          <a:r>
            <a:rPr lang="ru-RU" sz="1600" b="1" dirty="0">
              <a:latin typeface="+mj-lt"/>
            </a:rPr>
            <a:t> до </a:t>
          </a:r>
          <a:r>
            <a:rPr lang="ru-RU" sz="1600" b="1" dirty="0" err="1">
              <a:latin typeface="+mj-lt"/>
            </a:rPr>
            <a:t>існуючої</a:t>
          </a:r>
          <a:r>
            <a:rPr lang="ru-RU" sz="1600" b="1" dirty="0">
              <a:latin typeface="+mj-lt"/>
            </a:rPr>
            <a:t> </a:t>
          </a:r>
          <a:r>
            <a:rPr lang="ru-RU" sz="1600" b="1" dirty="0" err="1">
              <a:latin typeface="+mj-lt"/>
            </a:rPr>
            <a:t>технікою</a:t>
          </a:r>
          <a:r>
            <a:rPr lang="ru-RU" sz="1600" b="1" dirty="0">
              <a:latin typeface="+mj-lt"/>
            </a:rPr>
            <a:t> </a:t>
          </a:r>
          <a:r>
            <a:rPr lang="ru-RU" sz="1600" b="1" dirty="0" err="1">
              <a:latin typeface="+mj-lt"/>
            </a:rPr>
            <a:t>рішення</a:t>
          </a:r>
          <a:r>
            <a:rPr lang="ru-RU" sz="1600" b="1" dirty="0">
              <a:latin typeface="+mj-lt"/>
            </a:rPr>
            <a:t>. </a:t>
          </a:r>
          <a:endParaRPr lang="uk-UA" sz="1600" b="1" dirty="0">
            <a:latin typeface="+mj-lt"/>
          </a:endParaRPr>
        </a:p>
      </dgm:t>
    </dgm:pt>
    <dgm:pt modelId="{799D8727-680A-4923-B082-E9A63445A415}" type="parTrans" cxnId="{D8B7E9CB-62EB-4021-B474-944C650BFA27}">
      <dgm:prSet/>
      <dgm:spPr/>
      <dgm:t>
        <a:bodyPr/>
        <a:lstStyle/>
        <a:p>
          <a:endParaRPr lang="uk-UA"/>
        </a:p>
      </dgm:t>
    </dgm:pt>
    <dgm:pt modelId="{11F7CFCE-3779-4F58-9AB1-57213B12430B}" type="sibTrans" cxnId="{D8B7E9CB-62EB-4021-B474-944C650BFA27}">
      <dgm:prSet/>
      <dgm:spPr/>
      <dgm:t>
        <a:bodyPr/>
        <a:lstStyle/>
        <a:p>
          <a:endParaRPr lang="uk-UA"/>
        </a:p>
      </dgm:t>
    </dgm:pt>
    <dgm:pt modelId="{5E5227FE-E5C0-4CC3-AC16-429F474C83BD}">
      <dgm:prSet phldrT="[Текст]" custT="1"/>
      <dgm:spPr>
        <a:gradFill rotWithShape="0">
          <a:gsLst>
            <a:gs pos="10000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algn="just"/>
          <a:r>
            <a:rPr lang="ru-RU" sz="1600" b="1" dirty="0">
              <a:latin typeface="+mj-lt"/>
            </a:rPr>
            <a:t>      Проведена </a:t>
          </a:r>
          <a:r>
            <a:rPr lang="ru-RU" sz="1600" b="1" dirty="0" err="1">
              <a:latin typeface="+mj-lt"/>
            </a:rPr>
            <a:t>вище</a:t>
          </a:r>
          <a:r>
            <a:rPr lang="ru-RU" sz="1600" b="1" dirty="0">
              <a:latin typeface="+mj-lt"/>
            </a:rPr>
            <a:t> процедура </a:t>
          </a:r>
          <a:r>
            <a:rPr lang="ru-RU" sz="1600" b="1" dirty="0" err="1">
              <a:latin typeface="+mj-lt"/>
            </a:rPr>
            <a:t>вирішення</a:t>
          </a:r>
          <a:r>
            <a:rPr lang="ru-RU" sz="1600" b="1" dirty="0">
              <a:latin typeface="+mj-lt"/>
            </a:rPr>
            <a:t> </a:t>
          </a:r>
          <a:r>
            <a:rPr lang="ru-RU" sz="1600" b="1" dirty="0" err="1">
              <a:latin typeface="+mj-lt"/>
            </a:rPr>
            <a:t>може</a:t>
          </a:r>
          <a:r>
            <a:rPr lang="ru-RU" sz="1600" b="1" dirty="0">
              <a:latin typeface="+mj-lt"/>
            </a:rPr>
            <a:t> </a:t>
          </a:r>
          <a:r>
            <a:rPr lang="ru-RU" sz="1600" b="1" dirty="0" err="1">
              <a:latin typeface="+mj-lt"/>
            </a:rPr>
            <a:t>тривати</a:t>
          </a:r>
          <a:r>
            <a:rPr lang="ru-RU" sz="1600" b="1" dirty="0">
              <a:latin typeface="+mj-lt"/>
            </a:rPr>
            <a:t> до тих </a:t>
          </a:r>
          <a:r>
            <a:rPr lang="ru-RU" sz="1600" b="1" dirty="0" err="1">
              <a:latin typeface="+mj-lt"/>
            </a:rPr>
            <a:t>пір</a:t>
          </a:r>
          <a:r>
            <a:rPr lang="ru-RU" sz="1600" b="1" dirty="0">
              <a:latin typeface="+mj-lt"/>
            </a:rPr>
            <a:t>, </a:t>
          </a:r>
          <a:r>
            <a:rPr lang="ru-RU" sz="1600" b="1" dirty="0" err="1">
              <a:latin typeface="+mj-lt"/>
            </a:rPr>
            <a:t>поки</a:t>
          </a:r>
          <a:r>
            <a:rPr lang="ru-RU" sz="1600" b="1" dirty="0">
              <a:latin typeface="+mj-lt"/>
            </a:rPr>
            <a:t>:</a:t>
          </a:r>
        </a:p>
        <a:p>
          <a:pPr algn="just"/>
          <a:r>
            <a:rPr lang="ru-RU" sz="1600" b="1" dirty="0"/>
            <a:t> 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ru-RU" sz="1600" b="1" dirty="0" err="1"/>
            <a:t>Вирішення</a:t>
          </a:r>
          <a:r>
            <a:rPr lang="ru-RU" sz="1600" b="1" dirty="0"/>
            <a:t> проблем на </a:t>
          </a:r>
          <a:r>
            <a:rPr lang="ru-RU" sz="1600" b="1" dirty="0" err="1"/>
            <a:t>всіх</a:t>
          </a:r>
          <a:r>
            <a:rPr lang="ru-RU" sz="1600" b="1" dirty="0"/>
            <a:t> </a:t>
          </a:r>
          <a:r>
            <a:rPr lang="ru-RU" sz="1600" b="1" dirty="0" err="1"/>
            <a:t>рівнях</a:t>
          </a:r>
          <a:r>
            <a:rPr lang="ru-RU" sz="1600" b="1" dirty="0"/>
            <a:t> не дозволить </a:t>
          </a:r>
          <a:r>
            <a:rPr lang="ru-RU" sz="1600" b="1" dirty="0" err="1"/>
            <a:t>отримати</a:t>
          </a:r>
          <a:r>
            <a:rPr lang="ru-RU" sz="1600" b="1" dirty="0"/>
            <a:t> </a:t>
          </a:r>
          <a:r>
            <a:rPr lang="ru-RU" sz="1600" b="1" dirty="0" err="1"/>
            <a:t>вирішення</a:t>
          </a:r>
          <a:r>
            <a:rPr lang="ru-RU" sz="1600" b="1" dirty="0"/>
            <a:t> </a:t>
          </a:r>
          <a:r>
            <a:rPr lang="ru-RU" sz="1600" b="1" dirty="0" err="1"/>
            <a:t>головної</a:t>
          </a:r>
          <a:r>
            <a:rPr lang="ru-RU" sz="1600" b="1" dirty="0"/>
            <a:t> </a:t>
          </a:r>
          <a:r>
            <a:rPr lang="ru-RU" sz="1600" b="1" dirty="0" err="1"/>
            <a:t>проблеми</a:t>
          </a:r>
          <a:r>
            <a:rPr lang="ru-RU" sz="1600" b="1" dirty="0"/>
            <a:t>;</a:t>
          </a:r>
        </a:p>
        <a:p>
          <a:pPr algn="just"/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ru-RU" sz="1600" b="1" dirty="0"/>
            <a:t>Не </a:t>
          </a:r>
          <a:r>
            <a:rPr lang="ru-RU" sz="1600" b="1" dirty="0" err="1"/>
            <a:t>встановлюється</a:t>
          </a:r>
          <a:r>
            <a:rPr lang="ru-RU" sz="1600" b="1" dirty="0"/>
            <a:t>, </a:t>
          </a:r>
          <a:r>
            <a:rPr lang="ru-RU" sz="1600" b="1" dirty="0" err="1"/>
            <a:t>що</a:t>
          </a:r>
          <a:r>
            <a:rPr lang="ru-RU" sz="1600" b="1" dirty="0"/>
            <a:t> </a:t>
          </a:r>
          <a:r>
            <a:rPr lang="ru-RU" sz="1600" b="1" dirty="0" err="1"/>
            <a:t>головна</a:t>
          </a:r>
          <a:r>
            <a:rPr lang="ru-RU" sz="1600" b="1" dirty="0"/>
            <a:t> проблема </a:t>
          </a:r>
          <a:r>
            <a:rPr lang="ru-RU" sz="1600" b="1" dirty="0" err="1"/>
            <a:t>чи</a:t>
          </a:r>
          <a:r>
            <a:rPr lang="ru-RU" sz="1600" b="1" dirty="0"/>
            <a:t> </a:t>
          </a:r>
          <a:r>
            <a:rPr lang="ru-RU" sz="1600" b="1" dirty="0" err="1"/>
            <a:t>відома</a:t>
          </a:r>
          <a:r>
            <a:rPr lang="ru-RU" sz="1600" b="1" dirty="0"/>
            <a:t> </a:t>
          </a:r>
          <a:r>
            <a:rPr lang="ru-RU" sz="1600" b="1" dirty="0" err="1"/>
            <a:t>її</a:t>
          </a:r>
          <a:r>
            <a:rPr lang="ru-RU" sz="1600" b="1" dirty="0"/>
            <a:t> </a:t>
          </a:r>
          <a:r>
            <a:rPr lang="ru-RU" sz="1600" b="1" dirty="0" err="1"/>
            <a:t>частину</a:t>
          </a:r>
          <a:r>
            <a:rPr lang="ru-RU" sz="1600" b="1" dirty="0"/>
            <a:t> в </a:t>
          </a:r>
          <a:r>
            <a:rPr lang="ru-RU" sz="1600" b="1" dirty="0" err="1"/>
            <a:t>принципі</a:t>
          </a:r>
          <a:r>
            <a:rPr lang="ru-RU" sz="1600" b="1" dirty="0"/>
            <a:t> </a:t>
          </a:r>
          <a:r>
            <a:rPr lang="ru-RU" sz="1600" b="1" dirty="0" err="1"/>
            <a:t>неможливо</a:t>
          </a:r>
          <a:r>
            <a:rPr lang="ru-RU" sz="1600" b="1" dirty="0"/>
            <a:t> </a:t>
          </a:r>
          <a:r>
            <a:rPr lang="ru-RU" sz="1600" b="1" dirty="0" err="1"/>
            <a:t>розв'язати</a:t>
          </a:r>
          <a:r>
            <a:rPr lang="ru-RU" sz="1600" b="1" dirty="0"/>
            <a:t>. </a:t>
          </a:r>
          <a:endParaRPr lang="ru-RU" sz="1600" b="1" dirty="0">
            <a:latin typeface="+mj-lt"/>
          </a:endParaRPr>
        </a:p>
      </dgm:t>
    </dgm:pt>
    <dgm:pt modelId="{6EB556FA-963A-4363-98EF-1C7C63A350FF}" type="sibTrans" cxnId="{547BF4D3-859E-424B-AB95-33964EE38F00}">
      <dgm:prSet/>
      <dgm:spPr/>
      <dgm:t>
        <a:bodyPr/>
        <a:lstStyle/>
        <a:p>
          <a:endParaRPr lang="uk-UA"/>
        </a:p>
      </dgm:t>
    </dgm:pt>
    <dgm:pt modelId="{ACDBD370-248C-4208-B04D-B123370161C6}" type="parTrans" cxnId="{547BF4D3-859E-424B-AB95-33964EE38F00}">
      <dgm:prSet/>
      <dgm:spPr/>
      <dgm:t>
        <a:bodyPr/>
        <a:lstStyle/>
        <a:p>
          <a:endParaRPr lang="uk-UA"/>
        </a:p>
      </dgm:t>
    </dgm:pt>
    <dgm:pt modelId="{68D5EEA1-2617-4D4A-80CC-8E1174C2D2B9}" type="pres">
      <dgm:prSet presAssocID="{A609B6D7-D857-4263-8C3F-CE6D0E0760B8}" presName="outerComposite" presStyleCnt="0">
        <dgm:presLayoutVars>
          <dgm:chMax val="5"/>
          <dgm:dir/>
          <dgm:resizeHandles val="exact"/>
        </dgm:presLayoutVars>
      </dgm:prSet>
      <dgm:spPr/>
    </dgm:pt>
    <dgm:pt modelId="{88695EE0-B2CC-4FD6-9B1B-887B6F132AE8}" type="pres">
      <dgm:prSet presAssocID="{A609B6D7-D857-4263-8C3F-CE6D0E0760B8}" presName="dummyMaxCanvas" presStyleCnt="0">
        <dgm:presLayoutVars/>
      </dgm:prSet>
      <dgm:spPr/>
    </dgm:pt>
    <dgm:pt modelId="{C87991FD-2CE4-4EBD-B8B8-9866E2EB2838}" type="pres">
      <dgm:prSet presAssocID="{A609B6D7-D857-4263-8C3F-CE6D0E0760B8}" presName="ThreeNodes_1" presStyleLbl="node1" presStyleIdx="0" presStyleCnt="3" custLinFactNeighborX="1247">
        <dgm:presLayoutVars>
          <dgm:bulletEnabled val="1"/>
        </dgm:presLayoutVars>
      </dgm:prSet>
      <dgm:spPr/>
    </dgm:pt>
    <dgm:pt modelId="{30E20A03-9A2D-48BF-9F3D-BD1C0F10CBFF}" type="pres">
      <dgm:prSet presAssocID="{A609B6D7-D857-4263-8C3F-CE6D0E0760B8}" presName="ThreeNodes_2" presStyleLbl="node1" presStyleIdx="1" presStyleCnt="3">
        <dgm:presLayoutVars>
          <dgm:bulletEnabled val="1"/>
        </dgm:presLayoutVars>
      </dgm:prSet>
      <dgm:spPr/>
    </dgm:pt>
    <dgm:pt modelId="{D4BDC41B-FF63-4405-8413-84FA01BC3C8B}" type="pres">
      <dgm:prSet presAssocID="{A609B6D7-D857-4263-8C3F-CE6D0E0760B8}" presName="ThreeNodes_3" presStyleLbl="node1" presStyleIdx="2" presStyleCnt="3">
        <dgm:presLayoutVars>
          <dgm:bulletEnabled val="1"/>
        </dgm:presLayoutVars>
      </dgm:prSet>
      <dgm:spPr/>
    </dgm:pt>
    <dgm:pt modelId="{0D6E0D32-6002-475E-8171-79A16FE747A2}" type="pres">
      <dgm:prSet presAssocID="{A609B6D7-D857-4263-8C3F-CE6D0E0760B8}" presName="ThreeConn_1-2" presStyleLbl="fgAccFollowNode1" presStyleIdx="0" presStyleCnt="2">
        <dgm:presLayoutVars>
          <dgm:bulletEnabled val="1"/>
        </dgm:presLayoutVars>
      </dgm:prSet>
      <dgm:spPr/>
    </dgm:pt>
    <dgm:pt modelId="{32CDD665-BA19-4279-A112-D561F60021FB}" type="pres">
      <dgm:prSet presAssocID="{A609B6D7-D857-4263-8C3F-CE6D0E0760B8}" presName="ThreeConn_2-3" presStyleLbl="fgAccFollowNode1" presStyleIdx="1" presStyleCnt="2">
        <dgm:presLayoutVars>
          <dgm:bulletEnabled val="1"/>
        </dgm:presLayoutVars>
      </dgm:prSet>
      <dgm:spPr/>
    </dgm:pt>
    <dgm:pt modelId="{5AB6E0BD-1B95-4A44-9AE0-3CCC2DEA57C9}" type="pres">
      <dgm:prSet presAssocID="{A609B6D7-D857-4263-8C3F-CE6D0E0760B8}" presName="ThreeNodes_1_text" presStyleLbl="node1" presStyleIdx="2" presStyleCnt="3">
        <dgm:presLayoutVars>
          <dgm:bulletEnabled val="1"/>
        </dgm:presLayoutVars>
      </dgm:prSet>
      <dgm:spPr/>
    </dgm:pt>
    <dgm:pt modelId="{0A51F285-B669-41F4-94E1-73E4B350B437}" type="pres">
      <dgm:prSet presAssocID="{A609B6D7-D857-4263-8C3F-CE6D0E0760B8}" presName="ThreeNodes_2_text" presStyleLbl="node1" presStyleIdx="2" presStyleCnt="3">
        <dgm:presLayoutVars>
          <dgm:bulletEnabled val="1"/>
        </dgm:presLayoutVars>
      </dgm:prSet>
      <dgm:spPr/>
    </dgm:pt>
    <dgm:pt modelId="{1AE83D06-4C76-4251-A703-3C1FBD140D76}" type="pres">
      <dgm:prSet presAssocID="{A609B6D7-D857-4263-8C3F-CE6D0E0760B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10405706-72EF-42DB-A09B-B901F5E36B57}" type="presOf" srcId="{8554E6EF-FA92-4894-B827-F3359691F139}" destId="{5AB6E0BD-1B95-4A44-9AE0-3CCC2DEA57C9}" srcOrd="1" destOrd="0" presId="urn:microsoft.com/office/officeart/2005/8/layout/vProcess5"/>
    <dgm:cxn modelId="{86FCFE22-30DB-4905-92B4-C1AD75A7F171}" type="presOf" srcId="{5E5227FE-E5C0-4CC3-AC16-429F474C83BD}" destId="{D4BDC41B-FF63-4405-8413-84FA01BC3C8B}" srcOrd="0" destOrd="0" presId="urn:microsoft.com/office/officeart/2005/8/layout/vProcess5"/>
    <dgm:cxn modelId="{6833E85B-0760-4B62-88F2-A10F2C69ED96}" type="presOf" srcId="{A609B6D7-D857-4263-8C3F-CE6D0E0760B8}" destId="{68D5EEA1-2617-4D4A-80CC-8E1174C2D2B9}" srcOrd="0" destOrd="0" presId="urn:microsoft.com/office/officeart/2005/8/layout/vProcess5"/>
    <dgm:cxn modelId="{4AF3D25E-EF70-4C3A-A55B-C41F836B85B2}" type="presOf" srcId="{8554E6EF-FA92-4894-B827-F3359691F139}" destId="{C87991FD-2CE4-4EBD-B8B8-9866E2EB2838}" srcOrd="0" destOrd="0" presId="urn:microsoft.com/office/officeart/2005/8/layout/vProcess5"/>
    <dgm:cxn modelId="{83A9CD82-B1C8-49B4-87AD-C9236DD09975}" srcId="{A609B6D7-D857-4263-8C3F-CE6D0E0760B8}" destId="{8554E6EF-FA92-4894-B827-F3359691F139}" srcOrd="0" destOrd="0" parTransId="{0861BB25-7528-4D6E-8616-4BEB4794636F}" sibTransId="{E794B76D-2697-432A-B89A-6484949C9B2F}"/>
    <dgm:cxn modelId="{A3459690-3B94-4E6E-86B8-BAA4BA9A75CD}" type="presOf" srcId="{5E5227FE-E5C0-4CC3-AC16-429F474C83BD}" destId="{1AE83D06-4C76-4251-A703-3C1FBD140D76}" srcOrd="1" destOrd="0" presId="urn:microsoft.com/office/officeart/2005/8/layout/vProcess5"/>
    <dgm:cxn modelId="{21F10DA0-4CCB-4F7C-A83B-34DFF7BE7A8F}" type="presOf" srcId="{11F7CFCE-3779-4F58-9AB1-57213B12430B}" destId="{32CDD665-BA19-4279-A112-D561F60021FB}" srcOrd="0" destOrd="0" presId="urn:microsoft.com/office/officeart/2005/8/layout/vProcess5"/>
    <dgm:cxn modelId="{F4EADBA1-E930-4C0F-A9F8-F6467437B55F}" type="presOf" srcId="{E794B76D-2697-432A-B89A-6484949C9B2F}" destId="{0D6E0D32-6002-475E-8171-79A16FE747A2}" srcOrd="0" destOrd="0" presId="urn:microsoft.com/office/officeart/2005/8/layout/vProcess5"/>
    <dgm:cxn modelId="{A69AC3B4-499B-4142-80EC-A6A53A207144}" type="presOf" srcId="{FEF0461A-09FC-4A95-94B6-FEFCB5F286C1}" destId="{30E20A03-9A2D-48BF-9F3D-BD1C0F10CBFF}" srcOrd="0" destOrd="0" presId="urn:microsoft.com/office/officeart/2005/8/layout/vProcess5"/>
    <dgm:cxn modelId="{D8B7E9CB-62EB-4021-B474-944C650BFA27}" srcId="{A609B6D7-D857-4263-8C3F-CE6D0E0760B8}" destId="{FEF0461A-09FC-4A95-94B6-FEFCB5F286C1}" srcOrd="1" destOrd="0" parTransId="{799D8727-680A-4923-B082-E9A63445A415}" sibTransId="{11F7CFCE-3779-4F58-9AB1-57213B12430B}"/>
    <dgm:cxn modelId="{547BF4D3-859E-424B-AB95-33964EE38F00}" srcId="{A609B6D7-D857-4263-8C3F-CE6D0E0760B8}" destId="{5E5227FE-E5C0-4CC3-AC16-429F474C83BD}" srcOrd="2" destOrd="0" parTransId="{ACDBD370-248C-4208-B04D-B123370161C6}" sibTransId="{6EB556FA-963A-4363-98EF-1C7C63A350FF}"/>
    <dgm:cxn modelId="{BBEE2BE0-1670-470D-B3A9-B1A4D963D404}" type="presOf" srcId="{FEF0461A-09FC-4A95-94B6-FEFCB5F286C1}" destId="{0A51F285-B669-41F4-94E1-73E4B350B437}" srcOrd="1" destOrd="0" presId="urn:microsoft.com/office/officeart/2005/8/layout/vProcess5"/>
    <dgm:cxn modelId="{601D0008-D857-45F5-82DC-19894B812C42}" type="presParOf" srcId="{68D5EEA1-2617-4D4A-80CC-8E1174C2D2B9}" destId="{88695EE0-B2CC-4FD6-9B1B-887B6F132AE8}" srcOrd="0" destOrd="0" presId="urn:microsoft.com/office/officeart/2005/8/layout/vProcess5"/>
    <dgm:cxn modelId="{17343688-8FBF-4ACB-B51C-DA667AB0B418}" type="presParOf" srcId="{68D5EEA1-2617-4D4A-80CC-8E1174C2D2B9}" destId="{C87991FD-2CE4-4EBD-B8B8-9866E2EB2838}" srcOrd="1" destOrd="0" presId="urn:microsoft.com/office/officeart/2005/8/layout/vProcess5"/>
    <dgm:cxn modelId="{9C0A7011-0DAA-4AB3-939C-994D0C36D002}" type="presParOf" srcId="{68D5EEA1-2617-4D4A-80CC-8E1174C2D2B9}" destId="{30E20A03-9A2D-48BF-9F3D-BD1C0F10CBFF}" srcOrd="2" destOrd="0" presId="urn:microsoft.com/office/officeart/2005/8/layout/vProcess5"/>
    <dgm:cxn modelId="{E7B66176-1D51-4E13-93F7-6063F40D941B}" type="presParOf" srcId="{68D5EEA1-2617-4D4A-80CC-8E1174C2D2B9}" destId="{D4BDC41B-FF63-4405-8413-84FA01BC3C8B}" srcOrd="3" destOrd="0" presId="urn:microsoft.com/office/officeart/2005/8/layout/vProcess5"/>
    <dgm:cxn modelId="{9C3748BD-DC27-4EFF-A533-49FEE9926F96}" type="presParOf" srcId="{68D5EEA1-2617-4D4A-80CC-8E1174C2D2B9}" destId="{0D6E0D32-6002-475E-8171-79A16FE747A2}" srcOrd="4" destOrd="0" presId="urn:microsoft.com/office/officeart/2005/8/layout/vProcess5"/>
    <dgm:cxn modelId="{5DFDF62B-BA8D-4965-845F-6327BC68494B}" type="presParOf" srcId="{68D5EEA1-2617-4D4A-80CC-8E1174C2D2B9}" destId="{32CDD665-BA19-4279-A112-D561F60021FB}" srcOrd="5" destOrd="0" presId="urn:microsoft.com/office/officeart/2005/8/layout/vProcess5"/>
    <dgm:cxn modelId="{549C454E-CAAC-487F-92D1-96748EC9F0BD}" type="presParOf" srcId="{68D5EEA1-2617-4D4A-80CC-8E1174C2D2B9}" destId="{5AB6E0BD-1B95-4A44-9AE0-3CCC2DEA57C9}" srcOrd="6" destOrd="0" presId="urn:microsoft.com/office/officeart/2005/8/layout/vProcess5"/>
    <dgm:cxn modelId="{A68926A2-94B0-4C5D-902E-CFDCD60AC7E6}" type="presParOf" srcId="{68D5EEA1-2617-4D4A-80CC-8E1174C2D2B9}" destId="{0A51F285-B669-41F4-94E1-73E4B350B437}" srcOrd="7" destOrd="0" presId="urn:microsoft.com/office/officeart/2005/8/layout/vProcess5"/>
    <dgm:cxn modelId="{C821FB36-F43C-4AC8-926B-EA742CD14F0A}" type="presParOf" srcId="{68D5EEA1-2617-4D4A-80CC-8E1174C2D2B9}" destId="{1AE83D06-4C76-4251-A703-3C1FBD140D76}" srcOrd="8" destOrd="0" presId="urn:microsoft.com/office/officeart/2005/8/layout/vProcess5"/>
  </dgm:cxnLst>
  <dgm:bg>
    <a:solidFill>
      <a:schemeClr val="bg1"/>
    </a:solidFill>
    <a:effectLst>
      <a:softEdge rad="31750"/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27469B-FF4A-4127-8F57-364C283EF972}" type="doc">
      <dgm:prSet loTypeId="urn:microsoft.com/office/officeart/2005/8/layout/hProcess9" loCatId="process" qsTypeId="urn:microsoft.com/office/officeart/2005/8/quickstyle/3d1" qsCatId="3D" csTypeId="urn:microsoft.com/office/officeart/2005/8/colors/accent2_4" csCatId="accent2" phldr="1"/>
      <dgm:spPr/>
    </dgm:pt>
    <dgm:pt modelId="{FFEE502B-D6B5-46BA-B6CA-332D96907654}">
      <dgm:prSet phldrT="[Текст]"/>
      <dgm:spPr/>
      <dgm:t>
        <a:bodyPr/>
        <a:lstStyle/>
        <a:p>
          <a:r>
            <a:rPr lang="uk-UA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rPr>
            <a:t>підготовка</a:t>
          </a:r>
        </a:p>
      </dgm:t>
    </dgm:pt>
    <dgm:pt modelId="{6E08B293-C43E-429A-8D3B-93304C243321}" type="parTrans" cxnId="{AE31D66E-8E91-4AE6-8961-922014095DD6}">
      <dgm:prSet/>
      <dgm:spPr/>
      <dgm:t>
        <a:bodyPr/>
        <a:lstStyle/>
        <a:p>
          <a:endParaRPr lang="uk-UA"/>
        </a:p>
      </dgm:t>
    </dgm:pt>
    <dgm:pt modelId="{EF8269DB-73CF-467C-A628-4B13C429E9AB}" type="sibTrans" cxnId="{AE31D66E-8E91-4AE6-8961-922014095DD6}">
      <dgm:prSet/>
      <dgm:spPr/>
      <dgm:t>
        <a:bodyPr/>
        <a:lstStyle/>
        <a:p>
          <a:endParaRPr lang="uk-UA"/>
        </a:p>
      </dgm:t>
    </dgm:pt>
    <dgm:pt modelId="{71811BAB-AD38-4A53-AB8D-1F2FE4FB8779}">
      <dgm:prSet phldrT="[Текст]"/>
      <dgm:spPr/>
      <dgm:t>
        <a:bodyPr/>
        <a:lstStyle/>
        <a:p>
          <a:r>
            <a:rPr lang="uk-UA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rPr>
            <a:t>прийняття</a:t>
          </a:r>
        </a:p>
      </dgm:t>
    </dgm:pt>
    <dgm:pt modelId="{2D79E2F6-5B27-490A-B71B-97E3A5EE3EE2}" type="parTrans" cxnId="{78C14C22-F2D0-46FE-AC7B-A799A0400B98}">
      <dgm:prSet/>
      <dgm:spPr/>
      <dgm:t>
        <a:bodyPr/>
        <a:lstStyle/>
        <a:p>
          <a:endParaRPr lang="uk-UA"/>
        </a:p>
      </dgm:t>
    </dgm:pt>
    <dgm:pt modelId="{06F495BE-3B6F-4360-B366-70DBD048356D}" type="sibTrans" cxnId="{78C14C22-F2D0-46FE-AC7B-A799A0400B98}">
      <dgm:prSet/>
      <dgm:spPr/>
      <dgm:t>
        <a:bodyPr/>
        <a:lstStyle/>
        <a:p>
          <a:endParaRPr lang="uk-UA"/>
        </a:p>
      </dgm:t>
    </dgm:pt>
    <dgm:pt modelId="{42B88AFF-4D02-4621-8AEC-95E410F89CC0}">
      <dgm:prSet phldrT="[Текст]"/>
      <dgm:spPr/>
      <dgm:t>
        <a:bodyPr/>
        <a:lstStyle/>
        <a:p>
          <a:r>
            <a:rPr lang="uk-UA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rPr>
            <a:t>реалізація</a:t>
          </a:r>
        </a:p>
      </dgm:t>
    </dgm:pt>
    <dgm:pt modelId="{816237B3-1078-44AA-B37B-1D9DA4BF4FCF}" type="parTrans" cxnId="{EFC08FB5-2331-4EB6-9B77-318FC24DD672}">
      <dgm:prSet/>
      <dgm:spPr/>
      <dgm:t>
        <a:bodyPr/>
        <a:lstStyle/>
        <a:p>
          <a:endParaRPr lang="uk-UA"/>
        </a:p>
      </dgm:t>
    </dgm:pt>
    <dgm:pt modelId="{128B7445-4FEF-47F9-A816-0C733EA9E1E0}" type="sibTrans" cxnId="{EFC08FB5-2331-4EB6-9B77-318FC24DD672}">
      <dgm:prSet/>
      <dgm:spPr/>
      <dgm:t>
        <a:bodyPr/>
        <a:lstStyle/>
        <a:p>
          <a:endParaRPr lang="uk-UA"/>
        </a:p>
      </dgm:t>
    </dgm:pt>
    <dgm:pt modelId="{5D73101A-C7C8-4DAE-B3C5-64F3D8F7AE1D}" type="pres">
      <dgm:prSet presAssocID="{9C27469B-FF4A-4127-8F57-364C283EF972}" presName="CompostProcess" presStyleCnt="0">
        <dgm:presLayoutVars>
          <dgm:dir/>
          <dgm:resizeHandles val="exact"/>
        </dgm:presLayoutVars>
      </dgm:prSet>
      <dgm:spPr/>
    </dgm:pt>
    <dgm:pt modelId="{AB527534-A918-4419-B69C-38DF1F8A9BC0}" type="pres">
      <dgm:prSet presAssocID="{9C27469B-FF4A-4127-8F57-364C283EF972}" presName="arrow" presStyleLbl="bgShp" presStyleIdx="0" presStyleCnt="1"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 prst="relaxedInset"/>
        </a:sp3d>
      </dgm:spPr>
    </dgm:pt>
    <dgm:pt modelId="{F8F1657E-4903-4517-A4D5-B7AF4D05319A}" type="pres">
      <dgm:prSet presAssocID="{9C27469B-FF4A-4127-8F57-364C283EF972}" presName="linearProcess" presStyleCnt="0"/>
      <dgm:spPr/>
    </dgm:pt>
    <dgm:pt modelId="{96031763-7C84-4B87-90FE-65DD02297587}" type="pres">
      <dgm:prSet presAssocID="{FFEE502B-D6B5-46BA-B6CA-332D96907654}" presName="textNode" presStyleLbl="node1" presStyleIdx="0" presStyleCnt="3">
        <dgm:presLayoutVars>
          <dgm:bulletEnabled val="1"/>
        </dgm:presLayoutVars>
      </dgm:prSet>
      <dgm:spPr/>
    </dgm:pt>
    <dgm:pt modelId="{2683CB72-C7C2-4BDE-96E8-E350EB74B602}" type="pres">
      <dgm:prSet presAssocID="{EF8269DB-73CF-467C-A628-4B13C429E9AB}" presName="sibTrans" presStyleCnt="0"/>
      <dgm:spPr/>
    </dgm:pt>
    <dgm:pt modelId="{DA5C80F9-A2DD-481E-A2AC-B1917AA66B60}" type="pres">
      <dgm:prSet presAssocID="{71811BAB-AD38-4A53-AB8D-1F2FE4FB8779}" presName="textNode" presStyleLbl="node1" presStyleIdx="1" presStyleCnt="3">
        <dgm:presLayoutVars>
          <dgm:bulletEnabled val="1"/>
        </dgm:presLayoutVars>
      </dgm:prSet>
      <dgm:spPr/>
    </dgm:pt>
    <dgm:pt modelId="{13B90B74-AE3E-410B-BCBF-D0A06B89F9A7}" type="pres">
      <dgm:prSet presAssocID="{06F495BE-3B6F-4360-B366-70DBD048356D}" presName="sibTrans" presStyleCnt="0"/>
      <dgm:spPr/>
    </dgm:pt>
    <dgm:pt modelId="{5F35FC94-579C-4665-84EA-602A35E474E2}" type="pres">
      <dgm:prSet presAssocID="{42B88AFF-4D02-4621-8AEC-95E410F89CC0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78C14C22-F2D0-46FE-AC7B-A799A0400B98}" srcId="{9C27469B-FF4A-4127-8F57-364C283EF972}" destId="{71811BAB-AD38-4A53-AB8D-1F2FE4FB8779}" srcOrd="1" destOrd="0" parTransId="{2D79E2F6-5B27-490A-B71B-97E3A5EE3EE2}" sibTransId="{06F495BE-3B6F-4360-B366-70DBD048356D}"/>
    <dgm:cxn modelId="{174B1C60-CDB2-48FD-AC9A-85DCC596E8AC}" type="presOf" srcId="{9C27469B-FF4A-4127-8F57-364C283EF972}" destId="{5D73101A-C7C8-4DAE-B3C5-64F3D8F7AE1D}" srcOrd="0" destOrd="0" presId="urn:microsoft.com/office/officeart/2005/8/layout/hProcess9"/>
    <dgm:cxn modelId="{AE31D66E-8E91-4AE6-8961-922014095DD6}" srcId="{9C27469B-FF4A-4127-8F57-364C283EF972}" destId="{FFEE502B-D6B5-46BA-B6CA-332D96907654}" srcOrd="0" destOrd="0" parTransId="{6E08B293-C43E-429A-8D3B-93304C243321}" sibTransId="{EF8269DB-73CF-467C-A628-4B13C429E9AB}"/>
    <dgm:cxn modelId="{F1CAAE96-5AF1-4F20-858D-2AB5612E2923}" type="presOf" srcId="{71811BAB-AD38-4A53-AB8D-1F2FE4FB8779}" destId="{DA5C80F9-A2DD-481E-A2AC-B1917AA66B60}" srcOrd="0" destOrd="0" presId="urn:microsoft.com/office/officeart/2005/8/layout/hProcess9"/>
    <dgm:cxn modelId="{EFC08FB5-2331-4EB6-9B77-318FC24DD672}" srcId="{9C27469B-FF4A-4127-8F57-364C283EF972}" destId="{42B88AFF-4D02-4621-8AEC-95E410F89CC0}" srcOrd="2" destOrd="0" parTransId="{816237B3-1078-44AA-B37B-1D9DA4BF4FCF}" sibTransId="{128B7445-4FEF-47F9-A816-0C733EA9E1E0}"/>
    <dgm:cxn modelId="{D70D8FCF-05A4-49DE-93DB-EA7D63461072}" type="presOf" srcId="{42B88AFF-4D02-4621-8AEC-95E410F89CC0}" destId="{5F35FC94-579C-4665-84EA-602A35E474E2}" srcOrd="0" destOrd="0" presId="urn:microsoft.com/office/officeart/2005/8/layout/hProcess9"/>
    <dgm:cxn modelId="{E29510FA-9F76-4D2A-9638-0BD8E6CB7F75}" type="presOf" srcId="{FFEE502B-D6B5-46BA-B6CA-332D96907654}" destId="{96031763-7C84-4B87-90FE-65DD02297587}" srcOrd="0" destOrd="0" presId="urn:microsoft.com/office/officeart/2005/8/layout/hProcess9"/>
    <dgm:cxn modelId="{00941F16-0EC2-4DB5-8D26-FE7424FC54C4}" type="presParOf" srcId="{5D73101A-C7C8-4DAE-B3C5-64F3D8F7AE1D}" destId="{AB527534-A918-4419-B69C-38DF1F8A9BC0}" srcOrd="0" destOrd="0" presId="urn:microsoft.com/office/officeart/2005/8/layout/hProcess9"/>
    <dgm:cxn modelId="{F67F3939-6F3B-4B19-AB05-36148D93724F}" type="presParOf" srcId="{5D73101A-C7C8-4DAE-B3C5-64F3D8F7AE1D}" destId="{F8F1657E-4903-4517-A4D5-B7AF4D05319A}" srcOrd="1" destOrd="0" presId="urn:microsoft.com/office/officeart/2005/8/layout/hProcess9"/>
    <dgm:cxn modelId="{2C33B314-F997-499B-B4E2-6EA953EB86FB}" type="presParOf" srcId="{F8F1657E-4903-4517-A4D5-B7AF4D05319A}" destId="{96031763-7C84-4B87-90FE-65DD02297587}" srcOrd="0" destOrd="0" presId="urn:microsoft.com/office/officeart/2005/8/layout/hProcess9"/>
    <dgm:cxn modelId="{B3F7BEB0-64B8-4D33-8108-7A4727D398E3}" type="presParOf" srcId="{F8F1657E-4903-4517-A4D5-B7AF4D05319A}" destId="{2683CB72-C7C2-4BDE-96E8-E350EB74B602}" srcOrd="1" destOrd="0" presId="urn:microsoft.com/office/officeart/2005/8/layout/hProcess9"/>
    <dgm:cxn modelId="{F74B2AC5-689A-4B51-BE44-1EC3F7E1F6EB}" type="presParOf" srcId="{F8F1657E-4903-4517-A4D5-B7AF4D05319A}" destId="{DA5C80F9-A2DD-481E-A2AC-B1917AA66B60}" srcOrd="2" destOrd="0" presId="urn:microsoft.com/office/officeart/2005/8/layout/hProcess9"/>
    <dgm:cxn modelId="{439BB86E-3A55-4A75-95E4-57A110ACDD8A}" type="presParOf" srcId="{F8F1657E-4903-4517-A4D5-B7AF4D05319A}" destId="{13B90B74-AE3E-410B-BCBF-D0A06B89F9A7}" srcOrd="3" destOrd="0" presId="urn:microsoft.com/office/officeart/2005/8/layout/hProcess9"/>
    <dgm:cxn modelId="{6D1A712E-8408-4296-B68E-D94115241CBF}" type="presParOf" srcId="{F8F1657E-4903-4517-A4D5-B7AF4D05319A}" destId="{5F35FC94-579C-4665-84EA-602A35E474E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80ED0-B8A3-4DEA-A3FF-6F6E3FE5E8D5}">
      <dsp:nvSpPr>
        <dsp:cNvPr id="0" name=""/>
        <dsp:cNvSpPr/>
      </dsp:nvSpPr>
      <dsp:spPr>
        <a:xfrm>
          <a:off x="-6592068" y="-1008116"/>
          <a:ext cx="7845978" cy="7845978"/>
        </a:xfrm>
        <a:prstGeom prst="blockArc">
          <a:avLst>
            <a:gd name="adj1" fmla="val 18900000"/>
            <a:gd name="adj2" fmla="val 2700000"/>
            <a:gd name="adj3" fmla="val 275"/>
          </a:avLst>
        </a:prstGeom>
        <a:noFill/>
        <a:ln w="28575" cap="rnd" cmpd="sng" algn="ctr">
          <a:solidFill>
            <a:schemeClr val="tx1"/>
          </a:solidFill>
          <a:prstDash val="solid"/>
        </a:ln>
        <a:effectLst>
          <a:innerShdw blurRad="114300">
            <a:prstClr val="black"/>
          </a:innerShdw>
        </a:effectLst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847730-6DD2-415B-84D5-21DC19497A19}">
      <dsp:nvSpPr>
        <dsp:cNvPr id="0" name=""/>
        <dsp:cNvSpPr/>
      </dsp:nvSpPr>
      <dsp:spPr>
        <a:xfrm>
          <a:off x="656137" y="216023"/>
          <a:ext cx="8404788" cy="1361182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38100">
          <a:solidFill>
            <a:schemeClr val="tx1"/>
          </a:solidFill>
        </a:ln>
        <a:effectLst>
          <a:innerShdw blurRad="114300">
            <a:prstClr val="black"/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873" tIns="45720" rIns="45720" bIns="4572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chemeClr val="tx1">
                  <a:lumMod val="95000"/>
                  <a:lumOff val="5000"/>
                </a:schemeClr>
              </a:solidFill>
              <a:effectLst/>
            </a:rPr>
            <a:t>наукова обґрунтованість – </a:t>
          </a:r>
          <a:r>
            <a:rPr lang="uk-UA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передбачає розробку рішень з урахуванням об’єктивних закономірностей розвитку об’єкта управління, які знаходять своє відображення у технічних, економічних, організаційних та інших аспектах діяльності об’єкта управління;</a:t>
          </a:r>
        </a:p>
      </dsp:txBody>
      <dsp:txXfrm>
        <a:off x="656137" y="216023"/>
        <a:ext cx="8404788" cy="1361182"/>
      </dsp:txXfrm>
    </dsp:sp>
    <dsp:sp modelId="{3FB4B538-2566-49B2-B293-1EA56CF74596}">
      <dsp:nvSpPr>
        <dsp:cNvPr id="0" name=""/>
        <dsp:cNvSpPr/>
      </dsp:nvSpPr>
      <dsp:spPr>
        <a:xfrm>
          <a:off x="95607" y="336084"/>
          <a:ext cx="1121060" cy="11210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tx1"/>
          </a:solidFill>
          <a:prstDash val="solid"/>
        </a:ln>
        <a:effectLst>
          <a:innerShdw blurRad="114300">
            <a:prstClr val="black"/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64760DC-1D0D-4BFC-B4BA-518FB01BEA43}">
      <dsp:nvSpPr>
        <dsp:cNvPr id="0" name=""/>
        <dsp:cNvSpPr/>
      </dsp:nvSpPr>
      <dsp:spPr>
        <a:xfrm>
          <a:off x="1170320" y="1675926"/>
          <a:ext cx="7890604" cy="1132387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-224389"/>
                <a:satOff val="-5014"/>
                <a:lumOff val="22947"/>
                <a:alphaOff val="0"/>
                <a:tint val="96000"/>
                <a:lumMod val="100000"/>
              </a:schemeClr>
            </a:gs>
            <a:gs pos="78000">
              <a:schemeClr val="accent3">
                <a:shade val="50000"/>
                <a:hueOff val="-224389"/>
                <a:satOff val="-5014"/>
                <a:lumOff val="22947"/>
                <a:alphaOff val="0"/>
                <a:shade val="94000"/>
                <a:lumMod val="94000"/>
              </a:schemeClr>
            </a:gs>
          </a:gsLst>
          <a:lin ang="5400000" scaled="0"/>
        </a:gradFill>
        <a:ln w="38100">
          <a:solidFill>
            <a:schemeClr val="tx1"/>
          </a:solidFill>
        </a:ln>
        <a:effectLst>
          <a:innerShdw blurRad="114300">
            <a:prstClr val="black"/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873" tIns="45720" rIns="45720" bIns="4572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chemeClr val="tx1">
                  <a:lumMod val="95000"/>
                  <a:lumOff val="5000"/>
                </a:schemeClr>
              </a:solidFill>
              <a:effectLst/>
            </a:rPr>
            <a:t>цілеспрямованість – </a:t>
          </a:r>
          <a:r>
            <a:rPr lang="uk-UA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зумовлена самим змістом управління і передбачає, що кожне управлінське рішення повинне мати мету, чітко пов’язану із стратегічними планами розвитку об’єкта управління;</a:t>
          </a:r>
        </a:p>
      </dsp:txBody>
      <dsp:txXfrm>
        <a:off x="1170320" y="1675926"/>
        <a:ext cx="7890604" cy="1132387"/>
      </dsp:txXfrm>
    </dsp:sp>
    <dsp:sp modelId="{327FBE84-16A8-4978-914E-2E486D8EA9C1}">
      <dsp:nvSpPr>
        <dsp:cNvPr id="0" name=""/>
        <dsp:cNvSpPr/>
      </dsp:nvSpPr>
      <dsp:spPr>
        <a:xfrm>
          <a:off x="609790" y="1681590"/>
          <a:ext cx="1121060" cy="11210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tx1"/>
          </a:solidFill>
          <a:prstDash val="solid"/>
        </a:ln>
        <a:effectLst>
          <a:innerShdw blurRad="114300">
            <a:prstClr val="black"/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9BF2EF-952C-4B20-8013-23D505D26C72}">
      <dsp:nvSpPr>
        <dsp:cNvPr id="0" name=""/>
        <dsp:cNvSpPr/>
      </dsp:nvSpPr>
      <dsp:spPr>
        <a:xfrm>
          <a:off x="1170320" y="3139201"/>
          <a:ext cx="7890604" cy="896848"/>
        </a:xfrm>
        <a:prstGeom prst="rect">
          <a:avLst/>
        </a:prstGeom>
        <a:gradFill rotWithShape="0">
          <a:gsLst>
            <a:gs pos="88000">
              <a:schemeClr val="accent3">
                <a:shade val="50000"/>
                <a:hueOff val="267556"/>
                <a:satOff val="-4269"/>
                <a:lumOff val="41107"/>
                <a:alphaOff val="0"/>
                <a:shade val="51000"/>
                <a:satMod val="130000"/>
              </a:schemeClr>
            </a:gs>
            <a:gs pos="100000">
              <a:schemeClr val="accent3">
                <a:shade val="50000"/>
                <a:hueOff val="267556"/>
                <a:satOff val="-4269"/>
                <a:lumOff val="41107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267556"/>
                <a:satOff val="-4269"/>
                <a:lumOff val="41107"/>
                <a:alphaOff val="0"/>
                <a:shade val="94000"/>
                <a:satMod val="135000"/>
              </a:schemeClr>
            </a:gs>
          </a:gsLst>
          <a:lin ang="5400000" scaled="0"/>
        </a:gradFill>
        <a:ln w="38100">
          <a:solidFill>
            <a:schemeClr val="tx1"/>
          </a:solidFill>
        </a:ln>
        <a:effectLst>
          <a:innerShdw blurRad="114300">
            <a:prstClr val="black"/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873" tIns="45720" rIns="45720" bIns="4572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chemeClr val="tx1">
                  <a:lumMod val="95000"/>
                  <a:lumOff val="5000"/>
                </a:schemeClr>
              </a:solidFill>
              <a:effectLst/>
            </a:rPr>
            <a:t>кількісна визначеність управлінського рішення – </a:t>
          </a:r>
          <a:r>
            <a:rPr lang="uk-UA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передбачає встановлення виражених у кількісних показниках результатів реалізації розроблюваного рішення;</a:t>
          </a:r>
        </a:p>
      </dsp:txBody>
      <dsp:txXfrm>
        <a:off x="1170320" y="3139201"/>
        <a:ext cx="7890604" cy="896848"/>
      </dsp:txXfrm>
    </dsp:sp>
    <dsp:sp modelId="{19603AE5-88D0-4FF3-892F-0C0F0DEDA2B8}">
      <dsp:nvSpPr>
        <dsp:cNvPr id="0" name=""/>
        <dsp:cNvSpPr/>
      </dsp:nvSpPr>
      <dsp:spPr>
        <a:xfrm>
          <a:off x="609790" y="3027095"/>
          <a:ext cx="1121060" cy="11210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tx1"/>
          </a:solidFill>
          <a:prstDash val="solid"/>
        </a:ln>
        <a:effectLst>
          <a:innerShdw blurRad="114300">
            <a:prstClr val="black"/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09114A-6F61-4AA1-A02C-F00DFFC42A98}">
      <dsp:nvSpPr>
        <dsp:cNvPr id="0" name=""/>
        <dsp:cNvSpPr/>
      </dsp:nvSpPr>
      <dsp:spPr>
        <a:xfrm>
          <a:off x="656137" y="4320480"/>
          <a:ext cx="8404788" cy="1225300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-224389"/>
                <a:satOff val="-5014"/>
                <a:lumOff val="22947"/>
                <a:alphaOff val="0"/>
                <a:tint val="96000"/>
                <a:lumMod val="100000"/>
              </a:schemeClr>
            </a:gs>
            <a:gs pos="78000">
              <a:schemeClr val="accent3">
                <a:shade val="50000"/>
                <a:hueOff val="-224389"/>
                <a:satOff val="-5014"/>
                <a:lumOff val="22947"/>
                <a:alphaOff val="0"/>
                <a:shade val="94000"/>
                <a:lumMod val="94000"/>
              </a:schemeClr>
            </a:gs>
          </a:gsLst>
          <a:lin ang="5400000" scaled="0"/>
        </a:gradFill>
        <a:ln w="38100">
          <a:solidFill>
            <a:schemeClr val="tx1"/>
          </a:solidFill>
        </a:ln>
        <a:effectLst>
          <a:innerShdw blurRad="114300">
            <a:prstClr val="black"/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87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chemeClr val="tx1">
                  <a:lumMod val="95000"/>
                  <a:lumOff val="5000"/>
                </a:schemeClr>
              </a:solidFill>
              <a:effectLst/>
            </a:rPr>
            <a:t>дотримання правових норм, на яких базується діяльність усіх служб системи управління – </a:t>
          </a:r>
          <a:r>
            <a:rPr lang="uk-UA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передбачає, що будь-яке управлінське рішення повинне випливати з цих норм, не порушувати їх, та виходити з компетенції структурного підрозділу, апарату управління чи посадової особи; </a:t>
          </a:r>
        </a:p>
      </dsp:txBody>
      <dsp:txXfrm>
        <a:off x="656137" y="4320480"/>
        <a:ext cx="8404788" cy="1225300"/>
      </dsp:txXfrm>
    </dsp:sp>
    <dsp:sp modelId="{5155C95E-41B8-4F04-A5CA-77AE36EC0C7E}">
      <dsp:nvSpPr>
        <dsp:cNvPr id="0" name=""/>
        <dsp:cNvSpPr/>
      </dsp:nvSpPr>
      <dsp:spPr>
        <a:xfrm>
          <a:off x="95607" y="4372600"/>
          <a:ext cx="1121060" cy="11210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tx1"/>
          </a:solidFill>
          <a:prstDash val="solid"/>
        </a:ln>
        <a:effectLst>
          <a:innerShdw blurRad="114300">
            <a:prstClr val="black"/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80ED0-B8A3-4DEA-A3FF-6F6E3FE5E8D5}">
      <dsp:nvSpPr>
        <dsp:cNvPr id="0" name=""/>
        <dsp:cNvSpPr/>
      </dsp:nvSpPr>
      <dsp:spPr>
        <a:xfrm>
          <a:off x="7843542" y="-1045771"/>
          <a:ext cx="8140215" cy="8140215"/>
        </a:xfrm>
        <a:prstGeom prst="blockArc">
          <a:avLst>
            <a:gd name="adj1" fmla="val 8100000"/>
            <a:gd name="adj2" fmla="val 13500000"/>
            <a:gd name="adj3" fmla="val 265"/>
          </a:avLst>
        </a:prstGeom>
        <a:noFill/>
        <a:ln w="38100" cap="rnd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847730-6DD2-415B-84D5-21DC19497A19}">
      <dsp:nvSpPr>
        <dsp:cNvPr id="0" name=""/>
        <dsp:cNvSpPr/>
      </dsp:nvSpPr>
      <dsp:spPr>
        <a:xfrm>
          <a:off x="86532" y="465021"/>
          <a:ext cx="8377028" cy="930527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38100">
          <a:solidFill>
            <a:schemeClr val="tx1"/>
          </a:solidFill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738606" bIns="4572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chemeClr val="tx1"/>
              </a:solidFill>
            </a:rPr>
            <a:t>оптимальність</a:t>
          </a:r>
          <a:r>
            <a:rPr lang="uk-UA" sz="1800" kern="1200" dirty="0">
              <a:solidFill>
                <a:schemeClr val="tx1"/>
              </a:solidFill>
            </a:rPr>
            <a:t> – </a:t>
          </a:r>
          <a:r>
            <a:rPr lang="uk-UA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зумовлює потребу вибору такого варіанта рішення, який відповідав би економічному критерію ефективності діяльності: максимум результату при мінімумі витрат;</a:t>
          </a:r>
        </a:p>
      </dsp:txBody>
      <dsp:txXfrm>
        <a:off x="86532" y="465021"/>
        <a:ext cx="8377028" cy="930527"/>
      </dsp:txXfrm>
    </dsp:sp>
    <dsp:sp modelId="{3FB4B538-2566-49B2-B293-1EA56CF74596}">
      <dsp:nvSpPr>
        <dsp:cNvPr id="0" name=""/>
        <dsp:cNvSpPr/>
      </dsp:nvSpPr>
      <dsp:spPr>
        <a:xfrm>
          <a:off x="7881980" y="348705"/>
          <a:ext cx="1163159" cy="11631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tx1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64760DC-1D0D-4BFC-B4BA-518FB01BEA43}">
      <dsp:nvSpPr>
        <dsp:cNvPr id="0" name=""/>
        <dsp:cNvSpPr/>
      </dsp:nvSpPr>
      <dsp:spPr>
        <a:xfrm>
          <a:off x="86532" y="1861055"/>
          <a:ext cx="7843535" cy="930527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-224389"/>
                <a:satOff val="-5014"/>
                <a:lumOff val="22947"/>
                <a:alphaOff val="0"/>
                <a:tint val="96000"/>
                <a:lumMod val="100000"/>
              </a:schemeClr>
            </a:gs>
            <a:gs pos="78000">
              <a:schemeClr val="accent3">
                <a:shade val="50000"/>
                <a:hueOff val="-224389"/>
                <a:satOff val="-5014"/>
                <a:lumOff val="22947"/>
                <a:alphaOff val="0"/>
                <a:shade val="94000"/>
                <a:lumMod val="94000"/>
              </a:schemeClr>
            </a:gs>
          </a:gsLst>
          <a:lin ang="5400000" scaled="0"/>
        </a:gradFill>
        <a:ln w="38100">
          <a:solidFill>
            <a:schemeClr val="tx1"/>
          </a:solidFill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738606" bIns="4572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chemeClr val="tx1"/>
              </a:solidFill>
            </a:rPr>
            <a:t>своєчасність рішень </a:t>
          </a:r>
          <a:r>
            <a:rPr lang="uk-UA" sz="1800" kern="1200" dirty="0">
              <a:solidFill>
                <a:schemeClr val="tx1"/>
              </a:solidFill>
            </a:rPr>
            <a:t>– </a:t>
          </a:r>
          <a:r>
            <a:rPr lang="uk-UA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передбачає прийняття управлінських рішень у момент виникнення проблеми, порушень, відхилень в об’єкті управління.</a:t>
          </a:r>
        </a:p>
      </dsp:txBody>
      <dsp:txXfrm>
        <a:off x="86532" y="1861055"/>
        <a:ext cx="7843535" cy="930527"/>
      </dsp:txXfrm>
    </dsp:sp>
    <dsp:sp modelId="{327FBE84-16A8-4978-914E-2E486D8EA9C1}">
      <dsp:nvSpPr>
        <dsp:cNvPr id="0" name=""/>
        <dsp:cNvSpPr/>
      </dsp:nvSpPr>
      <dsp:spPr>
        <a:xfrm>
          <a:off x="7348488" y="1744739"/>
          <a:ext cx="1163159" cy="11631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tx1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9BF2EF-952C-4B20-8013-23D505D26C72}">
      <dsp:nvSpPr>
        <dsp:cNvPr id="0" name=""/>
        <dsp:cNvSpPr/>
      </dsp:nvSpPr>
      <dsp:spPr>
        <a:xfrm>
          <a:off x="86532" y="3257088"/>
          <a:ext cx="7843535" cy="930527"/>
        </a:xfrm>
        <a:prstGeom prst="rect">
          <a:avLst/>
        </a:prstGeom>
        <a:gradFill rotWithShape="0">
          <a:gsLst>
            <a:gs pos="79000">
              <a:schemeClr val="accent3">
                <a:shade val="50000"/>
                <a:hueOff val="267556"/>
                <a:satOff val="-4269"/>
                <a:lumOff val="41107"/>
                <a:alphaOff val="0"/>
                <a:shade val="51000"/>
                <a:satMod val="130000"/>
              </a:schemeClr>
            </a:gs>
            <a:gs pos="100000">
              <a:schemeClr val="accent3">
                <a:shade val="50000"/>
                <a:hueOff val="267556"/>
                <a:satOff val="-4269"/>
                <a:lumOff val="41107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267556"/>
                <a:satOff val="-4269"/>
                <a:lumOff val="41107"/>
                <a:alphaOff val="0"/>
                <a:shade val="94000"/>
                <a:satMod val="135000"/>
              </a:schemeClr>
            </a:gs>
          </a:gsLst>
          <a:lin ang="5400000" scaled="0"/>
        </a:gradFill>
        <a:ln w="38100">
          <a:solidFill>
            <a:schemeClr val="tx1"/>
          </a:solidFill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738606" bIns="4572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chemeClr val="tx1"/>
              </a:solidFill>
            </a:rPr>
            <a:t>комплексність управлінського рішення </a:t>
          </a:r>
          <a:r>
            <a:rPr lang="uk-UA" sz="1800" kern="1200" dirty="0">
              <a:solidFill>
                <a:schemeClr val="tx1"/>
              </a:solidFill>
            </a:rPr>
            <a:t>– </a:t>
          </a:r>
          <a:r>
            <a:rPr lang="uk-UA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передбачає врахування усіх найважливіших взаємозв’язків та </a:t>
          </a:r>
          <a:r>
            <a:rPr lang="uk-UA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взаємозалежностей</a:t>
          </a:r>
          <a:r>
            <a:rPr lang="uk-UA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діяльності організації; </a:t>
          </a:r>
        </a:p>
      </dsp:txBody>
      <dsp:txXfrm>
        <a:off x="86532" y="3257088"/>
        <a:ext cx="7843535" cy="930527"/>
      </dsp:txXfrm>
    </dsp:sp>
    <dsp:sp modelId="{19603AE5-88D0-4FF3-892F-0C0F0DEDA2B8}">
      <dsp:nvSpPr>
        <dsp:cNvPr id="0" name=""/>
        <dsp:cNvSpPr/>
      </dsp:nvSpPr>
      <dsp:spPr>
        <a:xfrm>
          <a:off x="7348488" y="3140772"/>
          <a:ext cx="1163159" cy="11631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tx1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09114A-6F61-4AA1-A02C-F00DFFC42A98}">
      <dsp:nvSpPr>
        <dsp:cNvPr id="0" name=""/>
        <dsp:cNvSpPr/>
      </dsp:nvSpPr>
      <dsp:spPr>
        <a:xfrm>
          <a:off x="86532" y="4464495"/>
          <a:ext cx="8377028" cy="1307782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-224389"/>
                <a:satOff val="-5014"/>
                <a:lumOff val="22947"/>
                <a:alphaOff val="0"/>
                <a:tint val="96000"/>
                <a:lumMod val="100000"/>
              </a:schemeClr>
            </a:gs>
            <a:gs pos="78000">
              <a:schemeClr val="accent3">
                <a:shade val="50000"/>
                <a:hueOff val="-224389"/>
                <a:satOff val="-5014"/>
                <a:lumOff val="22947"/>
                <a:alphaOff val="0"/>
                <a:shade val="94000"/>
                <a:lumMod val="94000"/>
              </a:schemeClr>
            </a:gs>
          </a:gsLst>
          <a:lin ang="5400000" scaled="0"/>
        </a:gradFill>
        <a:ln w="38100">
          <a:solidFill>
            <a:schemeClr val="tx1"/>
          </a:solidFill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738606" bIns="4572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chemeClr val="tx1"/>
              </a:solidFill>
            </a:rPr>
            <a:t>повнота оформлення управлінського рішення </a:t>
          </a:r>
          <a:r>
            <a:rPr lang="uk-UA" sz="1800" kern="1200" dirty="0">
              <a:solidFill>
                <a:schemeClr val="tx1"/>
              </a:solidFill>
            </a:rPr>
            <a:t>– </a:t>
          </a:r>
          <a:r>
            <a:rPr lang="uk-UA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форма його викладу повинна виключати непорозуміння або двоїстість у розумінні завдань, поставлених перед виконавцями, давати можливість контролювати хід його виконання, вносити корективи, що зумовлюється рішення. </a:t>
          </a:r>
        </a:p>
      </dsp:txBody>
      <dsp:txXfrm>
        <a:off x="86532" y="4464495"/>
        <a:ext cx="8377028" cy="1307782"/>
      </dsp:txXfrm>
    </dsp:sp>
    <dsp:sp modelId="{5155C95E-41B8-4F04-A5CA-77AE36EC0C7E}">
      <dsp:nvSpPr>
        <dsp:cNvPr id="0" name=""/>
        <dsp:cNvSpPr/>
      </dsp:nvSpPr>
      <dsp:spPr>
        <a:xfrm>
          <a:off x="7881980" y="4536806"/>
          <a:ext cx="1163159" cy="11631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tx1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A8AF1-8B34-4877-9F18-93157C17A969}">
      <dsp:nvSpPr>
        <dsp:cNvPr id="0" name=""/>
        <dsp:cNvSpPr/>
      </dsp:nvSpPr>
      <dsp:spPr>
        <a:xfrm>
          <a:off x="2579447" y="1618385"/>
          <a:ext cx="3871019" cy="387101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kern="12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rPr>
            <a:t>На процес прийняття управлінських рішень впливає безліч факторів, зокрема:</a:t>
          </a:r>
          <a:r>
            <a:rPr lang="uk-UA" sz="2200" kern="1200" dirty="0">
              <a:ln>
                <a:solidFill>
                  <a:schemeClr val="tx1"/>
                </a:solidFill>
              </a:ln>
            </a:rPr>
            <a:t> </a:t>
          </a:r>
        </a:p>
      </dsp:txBody>
      <dsp:txXfrm>
        <a:off x="3146345" y="2185283"/>
        <a:ext cx="2737223" cy="2737223"/>
      </dsp:txXfrm>
    </dsp:sp>
    <dsp:sp modelId="{38EFD24B-0204-457E-9233-530C1B69EBD7}">
      <dsp:nvSpPr>
        <dsp:cNvPr id="0" name=""/>
        <dsp:cNvSpPr/>
      </dsp:nvSpPr>
      <dsp:spPr>
        <a:xfrm>
          <a:off x="5544602" y="620688"/>
          <a:ext cx="2165893" cy="1935509"/>
        </a:xfrm>
        <a:prstGeom prst="ellipse">
          <a:avLst/>
        </a:prstGeom>
        <a:solidFill>
          <a:schemeClr val="accent5">
            <a:alpha val="50000"/>
            <a:hueOff val="356465"/>
            <a:satOff val="-7213"/>
            <a:lumOff val="22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rPr>
            <a:t>ступінь ризику</a:t>
          </a:r>
        </a:p>
      </dsp:txBody>
      <dsp:txXfrm>
        <a:off x="5861790" y="904137"/>
        <a:ext cx="1531517" cy="1368611"/>
      </dsp:txXfrm>
    </dsp:sp>
    <dsp:sp modelId="{033D270B-B472-4E82-9049-D695B78E93BD}">
      <dsp:nvSpPr>
        <dsp:cNvPr id="0" name=""/>
        <dsp:cNvSpPr/>
      </dsp:nvSpPr>
      <dsp:spPr>
        <a:xfrm>
          <a:off x="5832651" y="2852939"/>
          <a:ext cx="2088995" cy="1935509"/>
        </a:xfrm>
        <a:prstGeom prst="ellipse">
          <a:avLst/>
        </a:prstGeom>
        <a:solidFill>
          <a:schemeClr val="accent5">
            <a:alpha val="50000"/>
            <a:hueOff val="712930"/>
            <a:satOff val="-14425"/>
            <a:lumOff val="44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rPr>
            <a:t>політика організації </a:t>
          </a:r>
        </a:p>
      </dsp:txBody>
      <dsp:txXfrm>
        <a:off x="6138577" y="3136388"/>
        <a:ext cx="1477143" cy="1368611"/>
      </dsp:txXfrm>
    </dsp:sp>
    <dsp:sp modelId="{5B18EB15-D2D2-4F0E-A23B-261DEDD4F730}">
      <dsp:nvSpPr>
        <dsp:cNvPr id="0" name=""/>
        <dsp:cNvSpPr/>
      </dsp:nvSpPr>
      <dsp:spPr>
        <a:xfrm>
          <a:off x="4896547" y="4797147"/>
          <a:ext cx="2246023" cy="1935509"/>
        </a:xfrm>
        <a:prstGeom prst="ellipse">
          <a:avLst/>
        </a:prstGeom>
        <a:solidFill>
          <a:schemeClr val="accent5">
            <a:alpha val="50000"/>
            <a:hueOff val="1069395"/>
            <a:satOff val="-21638"/>
            <a:lumOff val="67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rPr>
            <a:t>вміння аналізувати ситуацію</a:t>
          </a:r>
        </a:p>
      </dsp:txBody>
      <dsp:txXfrm>
        <a:off x="5225469" y="5080596"/>
        <a:ext cx="1588179" cy="1368611"/>
      </dsp:txXfrm>
    </dsp:sp>
    <dsp:sp modelId="{C728270E-7049-4D0B-BC8D-C75438377364}">
      <dsp:nvSpPr>
        <dsp:cNvPr id="0" name=""/>
        <dsp:cNvSpPr/>
      </dsp:nvSpPr>
      <dsp:spPr>
        <a:xfrm>
          <a:off x="3168353" y="0"/>
          <a:ext cx="2174758" cy="1935509"/>
        </a:xfrm>
        <a:prstGeom prst="ellipse">
          <a:avLst/>
        </a:prstGeom>
        <a:solidFill>
          <a:schemeClr val="accent5">
            <a:alpha val="50000"/>
            <a:hueOff val="1425861"/>
            <a:satOff val="-28851"/>
            <a:lumOff val="89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rPr>
            <a:t>метод прийняття рішення</a:t>
          </a:r>
        </a:p>
      </dsp:txBody>
      <dsp:txXfrm>
        <a:off x="3486839" y="283449"/>
        <a:ext cx="1537786" cy="1368611"/>
      </dsp:txXfrm>
    </dsp:sp>
    <dsp:sp modelId="{CEA82BB0-94FF-4D25-BA89-6120E87F95F2}">
      <dsp:nvSpPr>
        <dsp:cNvPr id="0" name=""/>
        <dsp:cNvSpPr/>
      </dsp:nvSpPr>
      <dsp:spPr>
        <a:xfrm>
          <a:off x="2592298" y="4922490"/>
          <a:ext cx="2163203" cy="1935509"/>
        </a:xfrm>
        <a:prstGeom prst="ellipse">
          <a:avLst/>
        </a:prstGeom>
        <a:solidFill>
          <a:schemeClr val="accent5">
            <a:alpha val="50000"/>
            <a:hueOff val="1782326"/>
            <a:satOff val="-36064"/>
            <a:lumOff val="112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rPr>
            <a:t>ступінь підтримки керівника колективом </a:t>
          </a:r>
        </a:p>
      </dsp:txBody>
      <dsp:txXfrm>
        <a:off x="2909092" y="5205939"/>
        <a:ext cx="1529615" cy="1368611"/>
      </dsp:txXfrm>
    </dsp:sp>
    <dsp:sp modelId="{F46E2020-109F-488C-97AC-273691894D8E}">
      <dsp:nvSpPr>
        <dsp:cNvPr id="0" name=""/>
        <dsp:cNvSpPr/>
      </dsp:nvSpPr>
      <dsp:spPr>
        <a:xfrm>
          <a:off x="939420" y="3147415"/>
          <a:ext cx="2232862" cy="1935509"/>
        </a:xfrm>
        <a:prstGeom prst="ellipse">
          <a:avLst/>
        </a:prstGeom>
        <a:solidFill>
          <a:schemeClr val="accent5">
            <a:alpha val="50000"/>
            <a:hueOff val="2138791"/>
            <a:satOff val="-43276"/>
            <a:lumOff val="134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rPr>
            <a:t>особисті якості керівника </a:t>
          </a:r>
        </a:p>
      </dsp:txBody>
      <dsp:txXfrm>
        <a:off x="1266415" y="3430864"/>
        <a:ext cx="1578872" cy="1368611"/>
      </dsp:txXfrm>
    </dsp:sp>
    <dsp:sp modelId="{C6167FFD-9BF2-4FBF-A207-E7DD36E27652}">
      <dsp:nvSpPr>
        <dsp:cNvPr id="0" name=""/>
        <dsp:cNvSpPr/>
      </dsp:nvSpPr>
      <dsp:spPr>
        <a:xfrm>
          <a:off x="1152131" y="980726"/>
          <a:ext cx="2099176" cy="1935509"/>
        </a:xfrm>
        <a:prstGeom prst="ellipse">
          <a:avLst/>
        </a:prstGeom>
        <a:solidFill>
          <a:schemeClr val="accent5">
            <a:alpha val="50000"/>
            <a:hueOff val="2495256"/>
            <a:satOff val="-50489"/>
            <a:lumOff val="156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rPr>
            <a:t>час, відведений для прийняття рішення </a:t>
          </a:r>
        </a:p>
      </dsp:txBody>
      <dsp:txXfrm>
        <a:off x="1459548" y="1264175"/>
        <a:ext cx="1484342" cy="13686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991FD-2CE4-4EBD-B8B8-9866E2EB2838}">
      <dsp:nvSpPr>
        <dsp:cNvPr id="0" name=""/>
        <dsp:cNvSpPr/>
      </dsp:nvSpPr>
      <dsp:spPr>
        <a:xfrm>
          <a:off x="94386" y="0"/>
          <a:ext cx="7569099" cy="15181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latin typeface="+mj-lt"/>
            </a:rPr>
            <a:t>      Якщо цього не відбувається, то виділяються </a:t>
          </a:r>
          <a:r>
            <a:rPr lang="uk-UA" sz="1600" b="1" kern="1200" dirty="0" err="1">
              <a:latin typeface="+mj-lt"/>
            </a:rPr>
            <a:t>підпроблеми</a:t>
          </a:r>
          <a:r>
            <a:rPr lang="uk-UA" sz="1600" b="1" kern="1200" dirty="0">
              <a:latin typeface="+mj-lt"/>
            </a:rPr>
            <a:t>, які класифікуються за типами та відповідним методам вирішення, застосовуваним для кожного з цих типів. Якщо кожна з </a:t>
          </a:r>
          <a:r>
            <a:rPr lang="uk-UA" sz="1600" b="1" kern="1200" dirty="0" err="1">
              <a:latin typeface="+mj-lt"/>
            </a:rPr>
            <a:t>підпроблем</a:t>
          </a:r>
          <a:r>
            <a:rPr lang="uk-UA" sz="1600" b="1" kern="1200" dirty="0">
              <a:latin typeface="+mj-lt"/>
            </a:rPr>
            <a:t> може бути вирішена, то, отже, існує загальне вирішення головної проблеми. </a:t>
          </a:r>
        </a:p>
      </dsp:txBody>
      <dsp:txXfrm>
        <a:off x="138850" y="44464"/>
        <a:ext cx="5930928" cy="1429193"/>
      </dsp:txXfrm>
    </dsp:sp>
    <dsp:sp modelId="{30E20A03-9A2D-48BF-9F3D-BD1C0F10CBFF}">
      <dsp:nvSpPr>
        <dsp:cNvPr id="0" name=""/>
        <dsp:cNvSpPr/>
      </dsp:nvSpPr>
      <dsp:spPr>
        <a:xfrm>
          <a:off x="667861" y="1771142"/>
          <a:ext cx="7569099" cy="15181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5917"/>
                <a:satOff val="-2303"/>
                <a:lumOff val="-3235"/>
                <a:alphaOff val="0"/>
                <a:tint val="96000"/>
                <a:lumMod val="100000"/>
              </a:schemeClr>
            </a:gs>
            <a:gs pos="78000">
              <a:schemeClr val="accent4">
                <a:hueOff val="-455917"/>
                <a:satOff val="-2303"/>
                <a:lumOff val="-323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+mj-lt"/>
            </a:rPr>
            <a:t>     </a:t>
          </a:r>
          <a:r>
            <a:rPr lang="ru-RU" sz="1600" b="1" kern="1200" dirty="0" err="1">
              <a:latin typeface="+mj-lt"/>
            </a:rPr>
            <a:t>Якщо</a:t>
          </a:r>
          <a:r>
            <a:rPr lang="ru-RU" sz="1600" b="1" kern="1200" dirty="0">
              <a:latin typeface="+mj-lt"/>
            </a:rPr>
            <a:t> </a:t>
          </a:r>
          <a:r>
            <a:rPr lang="ru-RU" sz="1600" b="1" kern="1200" dirty="0" err="1">
              <a:latin typeface="+mj-lt"/>
            </a:rPr>
            <a:t>кожна</a:t>
          </a:r>
          <a:r>
            <a:rPr lang="ru-RU" sz="1600" b="1" kern="1200" dirty="0">
              <a:latin typeface="+mj-lt"/>
            </a:rPr>
            <a:t> </a:t>
          </a:r>
          <a:r>
            <a:rPr lang="ru-RU" sz="1600" b="1" kern="1200" dirty="0" err="1">
              <a:latin typeface="+mj-lt"/>
            </a:rPr>
            <a:t>підпроблеми</a:t>
          </a:r>
          <a:r>
            <a:rPr lang="ru-RU" sz="1600" b="1" kern="1200" dirty="0">
              <a:latin typeface="+mj-lt"/>
            </a:rPr>
            <a:t> не </a:t>
          </a:r>
          <a:r>
            <a:rPr lang="ru-RU" sz="1600" b="1" kern="1200" dirty="0" err="1">
              <a:latin typeface="+mj-lt"/>
            </a:rPr>
            <a:t>може</a:t>
          </a:r>
          <a:r>
            <a:rPr lang="ru-RU" sz="1600" b="1" kern="1200" dirty="0">
              <a:latin typeface="+mj-lt"/>
            </a:rPr>
            <a:t> бути </a:t>
          </a:r>
          <a:r>
            <a:rPr lang="ru-RU" sz="1600" b="1" kern="1200" dirty="0" err="1">
              <a:latin typeface="+mj-lt"/>
            </a:rPr>
            <a:t>вирішена</a:t>
          </a:r>
          <a:r>
            <a:rPr lang="ru-RU" sz="1600" b="1" kern="1200" dirty="0">
              <a:latin typeface="+mj-lt"/>
            </a:rPr>
            <a:t>, то </a:t>
          </a:r>
          <a:r>
            <a:rPr lang="ru-RU" sz="1600" b="1" kern="1200" dirty="0" err="1">
              <a:latin typeface="+mj-lt"/>
            </a:rPr>
            <a:t>ті</a:t>
          </a:r>
          <a:r>
            <a:rPr lang="ru-RU" sz="1600" b="1" kern="1200" dirty="0">
              <a:latin typeface="+mj-lt"/>
            </a:rPr>
            <a:t> </a:t>
          </a:r>
          <a:r>
            <a:rPr lang="ru-RU" sz="1600" b="1" kern="1200" dirty="0" err="1">
              <a:latin typeface="+mj-lt"/>
            </a:rPr>
            <a:t>проблеми</a:t>
          </a:r>
          <a:r>
            <a:rPr lang="ru-RU" sz="1600" b="1" kern="1200" dirty="0">
              <a:latin typeface="+mj-lt"/>
            </a:rPr>
            <a:t>, </a:t>
          </a:r>
          <a:r>
            <a:rPr lang="ru-RU" sz="1600" b="1" kern="1200" dirty="0" err="1">
              <a:latin typeface="+mj-lt"/>
            </a:rPr>
            <a:t>які</a:t>
          </a:r>
          <a:r>
            <a:rPr lang="ru-RU" sz="1600" b="1" kern="1200" dirty="0">
              <a:latin typeface="+mj-lt"/>
            </a:rPr>
            <a:t> не </a:t>
          </a:r>
          <a:r>
            <a:rPr lang="ru-RU" sz="1600" b="1" kern="1200" dirty="0" err="1">
              <a:latin typeface="+mj-lt"/>
            </a:rPr>
            <a:t>можуть</a:t>
          </a:r>
          <a:r>
            <a:rPr lang="ru-RU" sz="1600" b="1" kern="1200" dirty="0">
              <a:latin typeface="+mj-lt"/>
            </a:rPr>
            <a:t> бути </a:t>
          </a:r>
          <a:r>
            <a:rPr lang="ru-RU" sz="1600" b="1" kern="1200" dirty="0" err="1">
              <a:latin typeface="+mj-lt"/>
            </a:rPr>
            <a:t>вирішені</a:t>
          </a:r>
          <a:r>
            <a:rPr lang="ru-RU" sz="1600" b="1" kern="1200" dirty="0">
              <a:latin typeface="+mj-lt"/>
            </a:rPr>
            <a:t>, у свою </a:t>
          </a:r>
          <a:r>
            <a:rPr lang="ru-RU" sz="1600" b="1" kern="1200" dirty="0" err="1">
              <a:latin typeface="+mj-lt"/>
            </a:rPr>
            <a:t>чергу</a:t>
          </a:r>
          <a:r>
            <a:rPr lang="ru-RU" sz="1600" b="1" kern="1200" dirty="0">
              <a:latin typeface="+mj-lt"/>
            </a:rPr>
            <a:t> </a:t>
          </a:r>
          <a:r>
            <a:rPr lang="ru-RU" sz="1600" b="1" kern="1200" dirty="0" err="1">
              <a:latin typeface="+mj-lt"/>
            </a:rPr>
            <a:t>діляться</a:t>
          </a:r>
          <a:r>
            <a:rPr lang="ru-RU" sz="1600" b="1" kern="1200" dirty="0">
              <a:latin typeface="+mj-lt"/>
            </a:rPr>
            <a:t> на </a:t>
          </a:r>
          <a:r>
            <a:rPr lang="ru-RU" sz="1600" b="1" kern="1200" dirty="0" err="1">
              <a:latin typeface="+mj-lt"/>
            </a:rPr>
            <a:t>підпроблеми</a:t>
          </a:r>
          <a:r>
            <a:rPr lang="ru-RU" sz="1600" b="1" kern="1200" dirty="0">
              <a:latin typeface="+mj-lt"/>
            </a:rPr>
            <a:t> </a:t>
          </a:r>
          <a:r>
            <a:rPr lang="ru-RU" sz="1600" b="1" kern="1200" dirty="0" err="1">
              <a:latin typeface="+mj-lt"/>
            </a:rPr>
            <a:t>нижчого</a:t>
          </a:r>
          <a:r>
            <a:rPr lang="ru-RU" sz="1600" b="1" kern="1200" dirty="0">
              <a:latin typeface="+mj-lt"/>
            </a:rPr>
            <a:t> </a:t>
          </a:r>
          <a:r>
            <a:rPr lang="ru-RU" sz="1600" b="1" kern="1200" dirty="0" err="1">
              <a:latin typeface="+mj-lt"/>
            </a:rPr>
            <a:t>класу</a:t>
          </a:r>
          <a:r>
            <a:rPr lang="ru-RU" sz="1600" b="1" kern="1200" dirty="0">
              <a:latin typeface="+mj-lt"/>
            </a:rPr>
            <a:t>, </a:t>
          </a:r>
          <a:r>
            <a:rPr lang="ru-RU" sz="1600" b="1" kern="1200" dirty="0" err="1">
              <a:latin typeface="+mj-lt"/>
            </a:rPr>
            <a:t>які</a:t>
          </a:r>
          <a:r>
            <a:rPr lang="ru-RU" sz="1600" b="1" kern="1200" dirty="0">
              <a:latin typeface="+mj-lt"/>
            </a:rPr>
            <a:t> </a:t>
          </a:r>
          <a:r>
            <a:rPr lang="ru-RU" sz="1600" b="1" kern="1200" dirty="0" err="1">
              <a:latin typeface="+mj-lt"/>
            </a:rPr>
            <a:t>знову</a:t>
          </a:r>
          <a:r>
            <a:rPr lang="ru-RU" sz="1600" b="1" kern="1200" dirty="0">
              <a:latin typeface="+mj-lt"/>
            </a:rPr>
            <a:t> </a:t>
          </a:r>
          <a:r>
            <a:rPr lang="ru-RU" sz="1600" b="1" kern="1200" dirty="0" err="1">
              <a:latin typeface="+mj-lt"/>
            </a:rPr>
            <a:t>розбиваються</a:t>
          </a:r>
          <a:r>
            <a:rPr lang="ru-RU" sz="1600" b="1" kern="1200" dirty="0">
              <a:latin typeface="+mj-lt"/>
            </a:rPr>
            <a:t> на </a:t>
          </a:r>
          <a:r>
            <a:rPr lang="ru-RU" sz="1600" b="1" kern="1200" dirty="0" err="1">
              <a:latin typeface="+mj-lt"/>
            </a:rPr>
            <a:t>типи</a:t>
          </a:r>
          <a:r>
            <a:rPr lang="ru-RU" sz="1600" b="1" kern="1200" dirty="0">
              <a:latin typeface="+mj-lt"/>
            </a:rPr>
            <a:t> </a:t>
          </a:r>
          <a:r>
            <a:rPr lang="ru-RU" sz="1600" b="1" kern="1200" dirty="0" err="1">
              <a:latin typeface="+mj-lt"/>
            </a:rPr>
            <a:t>відповідно</a:t>
          </a:r>
          <a:r>
            <a:rPr lang="ru-RU" sz="1600" b="1" kern="1200" dirty="0">
              <a:latin typeface="+mj-lt"/>
            </a:rPr>
            <a:t> до </a:t>
          </a:r>
          <a:r>
            <a:rPr lang="ru-RU" sz="1600" b="1" kern="1200" dirty="0" err="1">
              <a:latin typeface="+mj-lt"/>
            </a:rPr>
            <a:t>існуючої</a:t>
          </a:r>
          <a:r>
            <a:rPr lang="ru-RU" sz="1600" b="1" kern="1200" dirty="0">
              <a:latin typeface="+mj-lt"/>
            </a:rPr>
            <a:t> </a:t>
          </a:r>
          <a:r>
            <a:rPr lang="ru-RU" sz="1600" b="1" kern="1200" dirty="0" err="1">
              <a:latin typeface="+mj-lt"/>
            </a:rPr>
            <a:t>технікою</a:t>
          </a:r>
          <a:r>
            <a:rPr lang="ru-RU" sz="1600" b="1" kern="1200" dirty="0">
              <a:latin typeface="+mj-lt"/>
            </a:rPr>
            <a:t> </a:t>
          </a:r>
          <a:r>
            <a:rPr lang="ru-RU" sz="1600" b="1" kern="1200" dirty="0" err="1">
              <a:latin typeface="+mj-lt"/>
            </a:rPr>
            <a:t>рішення</a:t>
          </a:r>
          <a:r>
            <a:rPr lang="ru-RU" sz="1600" b="1" kern="1200" dirty="0">
              <a:latin typeface="+mj-lt"/>
            </a:rPr>
            <a:t>. </a:t>
          </a:r>
          <a:endParaRPr lang="uk-UA" sz="1600" b="1" kern="1200" dirty="0">
            <a:latin typeface="+mj-lt"/>
          </a:endParaRPr>
        </a:p>
      </dsp:txBody>
      <dsp:txXfrm>
        <a:off x="712325" y="1815606"/>
        <a:ext cx="5825530" cy="1429193"/>
      </dsp:txXfrm>
    </dsp:sp>
    <dsp:sp modelId="{D4BDC41B-FF63-4405-8413-84FA01BC3C8B}">
      <dsp:nvSpPr>
        <dsp:cNvPr id="0" name=""/>
        <dsp:cNvSpPr/>
      </dsp:nvSpPr>
      <dsp:spPr>
        <a:xfrm>
          <a:off x="1335723" y="3542284"/>
          <a:ext cx="7569099" cy="1518121"/>
        </a:xfrm>
        <a:prstGeom prst="roundRect">
          <a:avLst>
            <a:gd name="adj" fmla="val 10000"/>
          </a:avLst>
        </a:prstGeom>
        <a:gradFill rotWithShape="0">
          <a:gsLst>
            <a:gs pos="10000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+mj-lt"/>
            </a:rPr>
            <a:t>      Проведена </a:t>
          </a:r>
          <a:r>
            <a:rPr lang="ru-RU" sz="1600" b="1" kern="1200" dirty="0" err="1">
              <a:latin typeface="+mj-lt"/>
            </a:rPr>
            <a:t>вище</a:t>
          </a:r>
          <a:r>
            <a:rPr lang="ru-RU" sz="1600" b="1" kern="1200" dirty="0">
              <a:latin typeface="+mj-lt"/>
            </a:rPr>
            <a:t> процедура </a:t>
          </a:r>
          <a:r>
            <a:rPr lang="ru-RU" sz="1600" b="1" kern="1200" dirty="0" err="1">
              <a:latin typeface="+mj-lt"/>
            </a:rPr>
            <a:t>вирішення</a:t>
          </a:r>
          <a:r>
            <a:rPr lang="ru-RU" sz="1600" b="1" kern="1200" dirty="0">
              <a:latin typeface="+mj-lt"/>
            </a:rPr>
            <a:t> </a:t>
          </a:r>
          <a:r>
            <a:rPr lang="ru-RU" sz="1600" b="1" kern="1200" dirty="0" err="1">
              <a:latin typeface="+mj-lt"/>
            </a:rPr>
            <a:t>може</a:t>
          </a:r>
          <a:r>
            <a:rPr lang="ru-RU" sz="1600" b="1" kern="1200" dirty="0">
              <a:latin typeface="+mj-lt"/>
            </a:rPr>
            <a:t> </a:t>
          </a:r>
          <a:r>
            <a:rPr lang="ru-RU" sz="1600" b="1" kern="1200" dirty="0" err="1">
              <a:latin typeface="+mj-lt"/>
            </a:rPr>
            <a:t>тривати</a:t>
          </a:r>
          <a:r>
            <a:rPr lang="ru-RU" sz="1600" b="1" kern="1200" dirty="0">
              <a:latin typeface="+mj-lt"/>
            </a:rPr>
            <a:t> до тих </a:t>
          </a:r>
          <a:r>
            <a:rPr lang="ru-RU" sz="1600" b="1" kern="1200" dirty="0" err="1">
              <a:latin typeface="+mj-lt"/>
            </a:rPr>
            <a:t>пір</a:t>
          </a:r>
          <a:r>
            <a:rPr lang="ru-RU" sz="1600" b="1" kern="1200" dirty="0">
              <a:latin typeface="+mj-lt"/>
            </a:rPr>
            <a:t>, </a:t>
          </a:r>
          <a:r>
            <a:rPr lang="ru-RU" sz="1600" b="1" kern="1200" dirty="0" err="1">
              <a:latin typeface="+mj-lt"/>
            </a:rPr>
            <a:t>поки</a:t>
          </a:r>
          <a:r>
            <a:rPr lang="ru-RU" sz="1600" b="1" kern="1200" dirty="0">
              <a:latin typeface="+mj-lt"/>
            </a:rPr>
            <a:t>: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 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ru-RU" sz="1600" b="1" kern="1200" dirty="0" err="1"/>
            <a:t>Вирішення</a:t>
          </a:r>
          <a:r>
            <a:rPr lang="ru-RU" sz="1600" b="1" kern="1200" dirty="0"/>
            <a:t> проблем на </a:t>
          </a:r>
          <a:r>
            <a:rPr lang="ru-RU" sz="1600" b="1" kern="1200" dirty="0" err="1"/>
            <a:t>всіх</a:t>
          </a:r>
          <a:r>
            <a:rPr lang="ru-RU" sz="1600" b="1" kern="1200" dirty="0"/>
            <a:t> </a:t>
          </a:r>
          <a:r>
            <a:rPr lang="ru-RU" sz="1600" b="1" kern="1200" dirty="0" err="1"/>
            <a:t>рівнях</a:t>
          </a:r>
          <a:r>
            <a:rPr lang="ru-RU" sz="1600" b="1" kern="1200" dirty="0"/>
            <a:t> не дозволить </a:t>
          </a:r>
          <a:r>
            <a:rPr lang="ru-RU" sz="1600" b="1" kern="1200" dirty="0" err="1"/>
            <a:t>отримати</a:t>
          </a:r>
          <a:r>
            <a:rPr lang="ru-RU" sz="1600" b="1" kern="1200" dirty="0"/>
            <a:t> </a:t>
          </a:r>
          <a:r>
            <a:rPr lang="ru-RU" sz="1600" b="1" kern="1200" dirty="0" err="1"/>
            <a:t>вирішення</a:t>
          </a:r>
          <a:r>
            <a:rPr lang="ru-RU" sz="1600" b="1" kern="1200" dirty="0"/>
            <a:t> </a:t>
          </a:r>
          <a:r>
            <a:rPr lang="ru-RU" sz="1600" b="1" kern="1200" dirty="0" err="1"/>
            <a:t>головної</a:t>
          </a:r>
          <a:r>
            <a:rPr lang="ru-RU" sz="1600" b="1" kern="1200" dirty="0"/>
            <a:t> </a:t>
          </a:r>
          <a:r>
            <a:rPr lang="ru-RU" sz="1600" b="1" kern="1200" dirty="0" err="1"/>
            <a:t>проблеми</a:t>
          </a:r>
          <a:r>
            <a:rPr lang="ru-RU" sz="1600" b="1" kern="1200" dirty="0"/>
            <a:t>;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ru-RU" sz="1600" b="1" kern="1200" dirty="0"/>
            <a:t>Не </a:t>
          </a:r>
          <a:r>
            <a:rPr lang="ru-RU" sz="1600" b="1" kern="1200" dirty="0" err="1"/>
            <a:t>встановлюється</a:t>
          </a:r>
          <a:r>
            <a:rPr lang="ru-RU" sz="1600" b="1" kern="1200" dirty="0"/>
            <a:t>, </a:t>
          </a:r>
          <a:r>
            <a:rPr lang="ru-RU" sz="1600" b="1" kern="1200" dirty="0" err="1"/>
            <a:t>що</a:t>
          </a:r>
          <a:r>
            <a:rPr lang="ru-RU" sz="1600" b="1" kern="1200" dirty="0"/>
            <a:t> </a:t>
          </a:r>
          <a:r>
            <a:rPr lang="ru-RU" sz="1600" b="1" kern="1200" dirty="0" err="1"/>
            <a:t>головна</a:t>
          </a:r>
          <a:r>
            <a:rPr lang="ru-RU" sz="1600" b="1" kern="1200" dirty="0"/>
            <a:t> проблема </a:t>
          </a:r>
          <a:r>
            <a:rPr lang="ru-RU" sz="1600" b="1" kern="1200" dirty="0" err="1"/>
            <a:t>чи</a:t>
          </a:r>
          <a:r>
            <a:rPr lang="ru-RU" sz="1600" b="1" kern="1200" dirty="0"/>
            <a:t> </a:t>
          </a:r>
          <a:r>
            <a:rPr lang="ru-RU" sz="1600" b="1" kern="1200" dirty="0" err="1"/>
            <a:t>відома</a:t>
          </a:r>
          <a:r>
            <a:rPr lang="ru-RU" sz="1600" b="1" kern="1200" dirty="0"/>
            <a:t> </a:t>
          </a:r>
          <a:r>
            <a:rPr lang="ru-RU" sz="1600" b="1" kern="1200" dirty="0" err="1"/>
            <a:t>її</a:t>
          </a:r>
          <a:r>
            <a:rPr lang="ru-RU" sz="1600" b="1" kern="1200" dirty="0"/>
            <a:t> </a:t>
          </a:r>
          <a:r>
            <a:rPr lang="ru-RU" sz="1600" b="1" kern="1200" dirty="0" err="1"/>
            <a:t>частину</a:t>
          </a:r>
          <a:r>
            <a:rPr lang="ru-RU" sz="1600" b="1" kern="1200" dirty="0"/>
            <a:t> в </a:t>
          </a:r>
          <a:r>
            <a:rPr lang="ru-RU" sz="1600" b="1" kern="1200" dirty="0" err="1"/>
            <a:t>принципі</a:t>
          </a:r>
          <a:r>
            <a:rPr lang="ru-RU" sz="1600" b="1" kern="1200" dirty="0"/>
            <a:t> </a:t>
          </a:r>
          <a:r>
            <a:rPr lang="ru-RU" sz="1600" b="1" kern="1200" dirty="0" err="1"/>
            <a:t>неможливо</a:t>
          </a:r>
          <a:r>
            <a:rPr lang="ru-RU" sz="1600" b="1" kern="1200" dirty="0"/>
            <a:t> </a:t>
          </a:r>
          <a:r>
            <a:rPr lang="ru-RU" sz="1600" b="1" kern="1200" dirty="0" err="1"/>
            <a:t>розв'язати</a:t>
          </a:r>
          <a:r>
            <a:rPr lang="ru-RU" sz="1600" b="1" kern="1200" dirty="0"/>
            <a:t>. </a:t>
          </a:r>
          <a:endParaRPr lang="ru-RU" sz="1600" b="1" kern="1200" dirty="0">
            <a:latin typeface="+mj-lt"/>
          </a:endParaRPr>
        </a:p>
      </dsp:txBody>
      <dsp:txXfrm>
        <a:off x="1380187" y="3586748"/>
        <a:ext cx="5825530" cy="1429193"/>
      </dsp:txXfrm>
    </dsp:sp>
    <dsp:sp modelId="{0D6E0D32-6002-475E-8171-79A16FE747A2}">
      <dsp:nvSpPr>
        <dsp:cNvPr id="0" name=""/>
        <dsp:cNvSpPr/>
      </dsp:nvSpPr>
      <dsp:spPr>
        <a:xfrm>
          <a:off x="6582320" y="1151242"/>
          <a:ext cx="986779" cy="98677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600" kern="1200"/>
        </a:p>
      </dsp:txBody>
      <dsp:txXfrm>
        <a:off x="6804345" y="1151242"/>
        <a:ext cx="542729" cy="742551"/>
      </dsp:txXfrm>
    </dsp:sp>
    <dsp:sp modelId="{32CDD665-BA19-4279-A112-D561F60021FB}">
      <dsp:nvSpPr>
        <dsp:cNvPr id="0" name=""/>
        <dsp:cNvSpPr/>
      </dsp:nvSpPr>
      <dsp:spPr>
        <a:xfrm>
          <a:off x="7250182" y="2912263"/>
          <a:ext cx="986779" cy="98677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495293"/>
            <a:satOff val="-28229"/>
            <a:lumOff val="-2343"/>
            <a:alphaOff val="0"/>
          </a:schemeClr>
        </a:solidFill>
        <a:ln w="12700" cap="rnd" cmpd="sng" algn="ctr">
          <a:solidFill>
            <a:schemeClr val="accent4">
              <a:tint val="40000"/>
              <a:alpha val="90000"/>
              <a:hueOff val="-495293"/>
              <a:satOff val="-28229"/>
              <a:lumOff val="-2343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600" kern="1200"/>
        </a:p>
      </dsp:txBody>
      <dsp:txXfrm>
        <a:off x="7472207" y="2912263"/>
        <a:ext cx="542729" cy="7425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527534-A918-4419-B69C-38DF1F8A9BC0}">
      <dsp:nvSpPr>
        <dsp:cNvPr id="0" name=""/>
        <dsp:cNvSpPr/>
      </dsp:nvSpPr>
      <dsp:spPr>
        <a:xfrm>
          <a:off x="469852" y="0"/>
          <a:ext cx="5324991" cy="2919541"/>
        </a:xfrm>
        <a:prstGeom prst="rightArrow">
          <a:avLst/>
        </a:prstGeom>
        <a:gradFill rotWithShape="0">
          <a:gsLst>
            <a:gs pos="0">
              <a:schemeClr val="accent2">
                <a:tint val="55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tint val="55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6031763-7C84-4B87-90FE-65DD02297587}">
      <dsp:nvSpPr>
        <dsp:cNvPr id="0" name=""/>
        <dsp:cNvSpPr/>
      </dsp:nvSpPr>
      <dsp:spPr>
        <a:xfrm>
          <a:off x="3173" y="875862"/>
          <a:ext cx="2009031" cy="1167816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rPr>
            <a:t>підготовка</a:t>
          </a:r>
        </a:p>
      </dsp:txBody>
      <dsp:txXfrm>
        <a:off x="60181" y="932870"/>
        <a:ext cx="1895015" cy="1053800"/>
      </dsp:txXfrm>
    </dsp:sp>
    <dsp:sp modelId="{DA5C80F9-A2DD-481E-A2AC-B1917AA66B60}">
      <dsp:nvSpPr>
        <dsp:cNvPr id="0" name=""/>
        <dsp:cNvSpPr/>
      </dsp:nvSpPr>
      <dsp:spPr>
        <a:xfrm>
          <a:off x="2127832" y="875862"/>
          <a:ext cx="2009031" cy="1167816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409978"/>
                <a:satOff val="-30411"/>
                <a:lumOff val="36365"/>
                <a:alphaOff val="0"/>
                <a:tint val="96000"/>
                <a:lumMod val="100000"/>
              </a:schemeClr>
            </a:gs>
            <a:gs pos="78000">
              <a:schemeClr val="accent2">
                <a:shade val="50000"/>
                <a:hueOff val="409978"/>
                <a:satOff val="-30411"/>
                <a:lumOff val="3636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rPr>
            <a:t>прийняття</a:t>
          </a:r>
        </a:p>
      </dsp:txBody>
      <dsp:txXfrm>
        <a:off x="2184840" y="932870"/>
        <a:ext cx="1895015" cy="1053800"/>
      </dsp:txXfrm>
    </dsp:sp>
    <dsp:sp modelId="{5F35FC94-579C-4665-84EA-602A35E474E2}">
      <dsp:nvSpPr>
        <dsp:cNvPr id="0" name=""/>
        <dsp:cNvSpPr/>
      </dsp:nvSpPr>
      <dsp:spPr>
        <a:xfrm>
          <a:off x="4252491" y="875862"/>
          <a:ext cx="2009031" cy="1167816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409978"/>
                <a:satOff val="-30411"/>
                <a:lumOff val="36365"/>
                <a:alphaOff val="0"/>
                <a:tint val="96000"/>
                <a:lumMod val="100000"/>
              </a:schemeClr>
            </a:gs>
            <a:gs pos="78000">
              <a:schemeClr val="accent2">
                <a:shade val="50000"/>
                <a:hueOff val="409978"/>
                <a:satOff val="-30411"/>
                <a:lumOff val="3636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rPr>
            <a:t>реалізація</a:t>
          </a:r>
        </a:p>
      </dsp:txBody>
      <dsp:txXfrm>
        <a:off x="4309499" y="932870"/>
        <a:ext cx="1895015" cy="1053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28D8B-DF1C-4037-953E-6C8DED14960E}" type="datetimeFigureOut">
              <a:rPr lang="uk-UA" smtClean="0"/>
              <a:pPr/>
              <a:t>28.02.2023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95592-4E79-4D7B-8878-EE4F1EDBEE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054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BD478E-5F39-431E-8C34-0941C6984517}" type="slidenum">
              <a:rPr lang="ru-RU" altLang="uk-UA"/>
              <a:pPr>
                <a:spcBef>
                  <a:spcPct val="0"/>
                </a:spcBef>
              </a:pPr>
              <a:t>2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375590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9F85D0-802C-41EC-AD03-2AB100B29674}" type="slidenum">
              <a:rPr lang="ru-RU" altLang="uk-UA"/>
              <a:pPr>
                <a:spcBef>
                  <a:spcPct val="0"/>
                </a:spcBef>
              </a:pPr>
              <a:t>3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352734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8F44C9-04BD-49A5-A7DD-C2312FC27352}" type="slidenum">
              <a:rPr lang="ru-RU" altLang="uk-UA"/>
              <a:pPr>
                <a:spcBef>
                  <a:spcPct val="0"/>
                </a:spcBef>
              </a:pPr>
              <a:t>4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70785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95592-4E79-4D7B-8878-EE4F1EDBEE34}" type="slidenum">
              <a:rPr lang="uk-UA" smtClean="0"/>
              <a:pPr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4195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E92469-F25B-491D-B1A9-122A06F4F185}" type="slidenum">
              <a:rPr lang="ru-RU" altLang="uk-UA"/>
              <a:pPr>
                <a:spcBef>
                  <a:spcPct val="0"/>
                </a:spcBef>
              </a:pPr>
              <a:t>11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59142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67DD0C-2BE3-4744-A0F0-941DE9B05437}" type="slidenum">
              <a:rPr lang="ru-RU" altLang="uk-UA"/>
              <a:pPr>
                <a:spcBef>
                  <a:spcPct val="0"/>
                </a:spcBef>
              </a:pPr>
              <a:t>12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798605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D8CB3E-8190-4B0D-9E65-CCE7E9C4EA16}" type="slidenum">
              <a:rPr lang="ru-RU" altLang="uk-UA"/>
              <a:pPr>
                <a:spcBef>
                  <a:spcPct val="0"/>
                </a:spcBef>
              </a:pPr>
              <a:t>31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742122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92B724-5944-45DD-9F0E-4EFDD5B9C110}" type="slidenum">
              <a:rPr lang="ru-RU" altLang="uk-UA"/>
              <a:pPr>
                <a:spcBef>
                  <a:spcPct val="0"/>
                </a:spcBef>
              </a:pPr>
              <a:t>32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003456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28.02.2023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28.02.2023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28.02.2023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28.02.2023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3397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28.02.2023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9306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28.02.2023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3813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28.02.2023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9444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28.02.2023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9682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28.02.2023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8710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28.02.2023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404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28.02.2023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012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28.02.2023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28.02.2023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7132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28.02.2023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3318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28.02.2023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81437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28.02.2023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60274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28.02.2023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7409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28.02.2023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47058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28.02.2023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95424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28.02.2023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2217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28.02.2023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28.02.2023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28.02.2023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28.02.2023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28.02.2023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28.02.2023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28.02.2023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9"/>
            <a:ext cx="9143999" cy="68546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28.02.2023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28.02.2023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136A53D-1649-7E1D-E85A-72F8ADD690BA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9"/>
            <a:ext cx="9143999" cy="685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3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  <p:sldLayoutId id="21474838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>
            <a:spLocks noChangeArrowheads="1"/>
          </p:cNvSpPr>
          <p:nvPr/>
        </p:nvSpPr>
        <p:spPr bwMode="gray">
          <a:xfrm>
            <a:off x="-28032" y="2017714"/>
            <a:ext cx="9155430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36" name="Group 7"/>
          <p:cNvGrpSpPr>
            <a:grpSpLocks/>
          </p:cNvGrpSpPr>
          <p:nvPr/>
        </p:nvGrpSpPr>
        <p:grpSpPr bwMode="auto">
          <a:xfrm>
            <a:off x="467544" y="2505443"/>
            <a:ext cx="8216499" cy="793750"/>
            <a:chOff x="1248" y="1880"/>
            <a:chExt cx="5415" cy="500"/>
          </a:xfrm>
        </p:grpSpPr>
        <p:sp>
          <p:nvSpPr>
            <p:cNvPr id="37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9" name="Text Box 10"/>
            <p:cNvSpPr txBox="1">
              <a:spLocks noChangeArrowheads="1"/>
            </p:cNvSpPr>
            <p:nvPr/>
          </p:nvSpPr>
          <p:spPr bwMode="gray">
            <a:xfrm>
              <a:off x="1743" y="1880"/>
              <a:ext cx="4920" cy="44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  <a:softEdge rad="127000"/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 panose="02000600000000000000" pitchFamily="2" charset="0"/>
                </a:rPr>
                <a:t>Сутність управлінських рішень, особливості та принципи їх прийняття.</a:t>
              </a:r>
              <a:endPara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  <p:sp>
          <p:nvSpPr>
            <p:cNvPr id="4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41" name="Group 12"/>
          <p:cNvGrpSpPr>
            <a:grpSpLocks/>
          </p:cNvGrpSpPr>
          <p:nvPr/>
        </p:nvGrpSpPr>
        <p:grpSpPr bwMode="auto">
          <a:xfrm>
            <a:off x="369342" y="3514579"/>
            <a:ext cx="8336699" cy="1320801"/>
            <a:chOff x="1240" y="2622"/>
            <a:chExt cx="7580" cy="832"/>
          </a:xfrm>
        </p:grpSpPr>
        <p:sp>
          <p:nvSpPr>
            <p:cNvPr id="42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14"/>
            <p:cNvSpPr>
              <a:spLocks noChangeArrowheads="1"/>
            </p:cNvSpPr>
            <p:nvPr/>
          </p:nvSpPr>
          <p:spPr bwMode="gray">
            <a:xfrm rot="3419336">
              <a:off x="1299" y="2563"/>
              <a:ext cx="302" cy="419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4" name="Text Box 15"/>
            <p:cNvSpPr txBox="1">
              <a:spLocks noChangeArrowheads="1"/>
            </p:cNvSpPr>
            <p:nvPr/>
          </p:nvSpPr>
          <p:spPr bwMode="gray">
            <a:xfrm>
              <a:off x="1993" y="3008"/>
              <a:ext cx="6827" cy="4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  <a:softEdge rad="127000"/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 panose="02000600000000000000" pitchFamily="2" charset="0"/>
                </a:rPr>
                <a:t>Методи вироблення та прийняття управлінських рішень: поняття, види та зміст.</a:t>
              </a:r>
              <a:r>
                <a:rPr lang="uk-UA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  <p:sp>
          <p:nvSpPr>
            <p:cNvPr id="45" name="Text Box 16"/>
            <p:cNvSpPr txBox="1">
              <a:spLocks noChangeArrowheads="1"/>
            </p:cNvSpPr>
            <p:nvPr/>
          </p:nvSpPr>
          <p:spPr bwMode="gray">
            <a:xfrm>
              <a:off x="1333" y="2643"/>
              <a:ext cx="30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46" name="Group 17"/>
          <p:cNvGrpSpPr>
            <a:grpSpLocks/>
          </p:cNvGrpSpPr>
          <p:nvPr/>
        </p:nvGrpSpPr>
        <p:grpSpPr bwMode="auto">
          <a:xfrm>
            <a:off x="378977" y="3323085"/>
            <a:ext cx="8346395" cy="1592263"/>
            <a:chOff x="1248" y="2577"/>
            <a:chExt cx="5258" cy="1003"/>
          </a:xfrm>
        </p:grpSpPr>
        <p:sp>
          <p:nvSpPr>
            <p:cNvPr id="47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9" name="Text Box 20"/>
            <p:cNvSpPr txBox="1">
              <a:spLocks noChangeArrowheads="1"/>
            </p:cNvSpPr>
            <p:nvPr/>
          </p:nvSpPr>
          <p:spPr bwMode="gray">
            <a:xfrm>
              <a:off x="1781" y="2577"/>
              <a:ext cx="4725" cy="44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  <a:softEdge rad="127000"/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 panose="02000600000000000000" pitchFamily="2" charset="0"/>
                </a:rPr>
                <a:t>Основні етапи процедури розробки та прийняття управлінських рішень. </a:t>
              </a:r>
            </a:p>
          </p:txBody>
        </p:sp>
        <p:sp>
          <p:nvSpPr>
            <p:cNvPr id="50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218637" y="1798659"/>
            <a:ext cx="59456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УПРАВЛІНСЬКІ РІШЕННЯ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13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0">
        <p14:vortex dir="r"/>
      </p:transition>
    </mc:Choice>
    <mc:Fallback xmlns="">
      <p:transition spd="slow" advClick="0" advTm="3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&amp;Kcy;&amp;acy;&amp;rcy;&amp;tcy;&amp;icy;&amp;ncy;&amp;kcy;&amp;icy; &amp;pcy;&amp;ocy; &amp;zcy;&amp;acy;&amp;pcy;&amp;rcy;&amp;ocy;&amp;scy;&amp;ucy; &amp;zcy;&amp;ncy;&amp;acy;&amp;kcy; &amp;ocy;&amp;kcy;&amp;lcy;&amp;icy;&amp;kcy;&amp;u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" y="4640346"/>
            <a:ext cx="2151354" cy="215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26184" y="157242"/>
            <a:ext cx="5779143" cy="17543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57150"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latin typeface="Segoe Print" panose="02000600000000000000" pitchFamily="2" charset="0"/>
              </a:rPr>
              <a:t>     Прийняття управлінського рішення вимагає високого рівня професіоналізму і наявності визначених соціально-психологічних якостей особистості, чим володіють не всі фахівці, що мають професійну освіту, а всього лише 5-10% з них.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309" y="2051859"/>
            <a:ext cx="6666239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solidFill>
                  <a:srgbClr val="009900"/>
                </a:solidFill>
              </a:rPr>
              <a:t>      </a:t>
            </a:r>
            <a:r>
              <a:rPr lang="uk-UA" sz="1900" b="1" dirty="0"/>
              <a:t>Крім цього, могутнім фактором, що активізує процеси прийняття рішень, виступають сучасні засоби комп’ютерних інформаційних технологій, обчислювальні мережі тощо. Це вимагає високого рівня знань в області математики і програмування, технології використання технічних засобів. </a:t>
            </a:r>
          </a:p>
          <a:p>
            <a:pPr algn="just"/>
            <a:r>
              <a:rPr lang="uk-UA" sz="1900" b="1" dirty="0"/>
              <a:t>    Однак процес прийняття рішення, вибору конкретного варіанта завжди буде мати творчий характер і залежати від конкретної особи, яка прийматиме рішення. </a:t>
            </a:r>
            <a:endParaRPr lang="uk-UA" sz="1900" dirty="0"/>
          </a:p>
          <a:p>
            <a:pPr algn="just"/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4" name="Picture 2" descr="&amp;Kcy;&amp;acy;&amp;rcy;&amp;tcy;&amp;icy;&amp;ncy;&amp;kcy;&amp;icy; &amp;pcy;&amp;ocy; &amp;zcy;&amp;acy;&amp;pcy;&amp;rcy;&amp;ocy;&amp;scy;&amp;ucy; &amp;ucy;&amp;pcy;&amp;rcy;&amp;acy;&amp;vcy;&amp;lcy;&amp;iukcy;&amp;ncy;&amp;scy;&amp;softcy;&amp;kcy;&amp;iecy; &amp;rcy;&amp;iukcy;&amp;shcy;&amp;iecy;&amp;ncy;&amp;ncy;&amp;ya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" y="11517"/>
            <a:ext cx="3102329" cy="195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&amp;Kcy;&amp;acy;&amp;rcy;&amp;tcy;&amp;icy;&amp;ncy;&amp;kcy;&amp;icy; &amp;pcy;&amp;ocy; &amp;zcy;&amp;acy;&amp;pcy;&amp;rcy;&amp;ocy;&amp;scy;&amp;ucy; &amp;kcy;&amp;ocy;&amp;mcy;&amp;pcy;'&amp;yucy;&amp;tcy;&amp;iecy;&amp;rcy;&amp;ncy;&amp;iukcy; &amp;tcy;&amp;iecy;&amp;khcy;&amp;ncy;&amp;ocy;&amp;lcy;&amp;ocy;&amp;gcy;&amp;iukcy;&amp;yi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344" y="2348880"/>
            <a:ext cx="2358274" cy="199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ятиугольник 10"/>
          <p:cNvSpPr/>
          <p:nvPr/>
        </p:nvSpPr>
        <p:spPr>
          <a:xfrm flipH="1">
            <a:off x="1757971" y="4788931"/>
            <a:ext cx="7241639" cy="2002769"/>
          </a:xfrm>
          <a:prstGeom prst="homePlate">
            <a:avLst/>
          </a:prstGeom>
          <a:gradFill>
            <a:gsLst>
              <a:gs pos="3000">
                <a:schemeClr val="accent3">
                  <a:lumMod val="40000"/>
                  <a:lumOff val="6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22000">
                <a:schemeClr val="accent3">
                  <a:lumMod val="20000"/>
                  <a:lumOff val="80000"/>
                </a:schemeClr>
              </a:gs>
              <a:gs pos="47000">
                <a:schemeClr val="accent3">
                  <a:lumMod val="60000"/>
                  <a:lumOff val="40000"/>
                </a:schemeClr>
              </a:gs>
              <a:gs pos="100000">
                <a:srgbClr val="009900"/>
              </a:gs>
            </a:gsLst>
            <a:lin ang="5400000" scaled="1"/>
          </a:gradFill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uk-UA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90898" y="4947841"/>
            <a:ext cx="64087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   Основними факторами, які впливають на якість управлінського рішення, є: застосування до системи управління проектами наукових підходів і принципів, методів моделювання, методів теорії автоматизованого управління, методів мотивації якісного рішення тощо.</a:t>
            </a:r>
          </a:p>
        </p:txBody>
      </p:sp>
    </p:spTree>
    <p:extLst>
      <p:ext uri="{BB962C8B-B14F-4D97-AF65-F5344CB8AC3E}">
        <p14:creationId xmlns:p14="http://schemas.microsoft.com/office/powerpoint/2010/main" val="3422569645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548680"/>
            <a:ext cx="6347714" cy="1320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/>
              <a:t>Види управлінських рішень. Інтуїтивні рішення .</a:t>
            </a:r>
            <a:endParaRPr lang="ru-RU" dirty="0"/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1714500"/>
            <a:ext cx="3714750" cy="3810000"/>
          </a:xfr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071938" y="1790654"/>
            <a:ext cx="4776787" cy="4900613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/>
              <a:t>Чисто інтуїтивне рішення - це вибір, зроблений тільки на основі відчуття того, що він правильний. Просто людина робить вибір. Те, що називається осяянням або шостим почуттям, і є інтуїтивні рішення 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/>
              <a:t>Рішення , засновані на судженнях. Такі рішення іноді здаються інтуїтивними, оскільки логіка їх не очевидна. Рішення, засноване на судженні, - це вибір, обумовлений знаннями або накопиченим досвідом. Людина використовує знання про те, що траплялося в подібних ситуаціях раніше, щоб спрогнозувати результат альтернативних варіантів вибору в існуючій ситуації. Спираючись на здоровий глузд, вона обирає альтернативу, що принесла успіх у минулому.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9193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3350" y="748209"/>
            <a:ext cx="6347713" cy="1320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/>
              <a:t>Раціональні рішення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196263" cy="20177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/>
              <a:t>Головне розходження між раціональним і заснованим на судженні рішеннями полягає в тім, що перше не залежить від минулого досвіду. Раціональне рішення приймається за допомогою об'єктивного аналітичного процесу. </a:t>
            </a:r>
            <a:endParaRPr lang="ru-RU" dirty="0"/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3500438"/>
            <a:ext cx="4286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748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517" y="1246393"/>
            <a:ext cx="8784976" cy="563231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/>
            <a:r>
              <a:rPr lang="uk-UA" dirty="0"/>
              <a:t>      </a:t>
            </a:r>
            <a:r>
              <a:rPr lang="uk-UA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1. Принцип системності. </a:t>
            </a:r>
            <a:r>
              <a:rPr lang="uk-UA" dirty="0"/>
              <a:t>Багато підприємств працюють вхолосту, відчувають стресові ситуації, фінансові втрати, на них спостерігається </a:t>
            </a:r>
            <a:r>
              <a:rPr lang="uk-UA" dirty="0" err="1"/>
              <a:t>демотивація</a:t>
            </a:r>
            <a:r>
              <a:rPr lang="uk-UA" dirty="0"/>
              <a:t> співробітників. І все це тому, що або не були оптимальними прийняті рішення, або рішення були правильні, але їх реалізація наштовхнулася на труднощі через те, що було "</a:t>
            </a:r>
            <a:r>
              <a:rPr lang="uk-UA" dirty="0" err="1"/>
              <a:t>забуто</a:t>
            </a:r>
            <a:r>
              <a:rPr lang="uk-UA" dirty="0"/>
              <a:t>" щось суттєве. Принцип системності якраз і орієнтує на всебічний облік значимих чинників. </a:t>
            </a:r>
          </a:p>
          <a:p>
            <a:pPr algn="just"/>
            <a:r>
              <a:rPr lang="uk-UA" dirty="0"/>
              <a:t>      </a:t>
            </a:r>
            <a:r>
              <a:rPr lang="uk-UA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2. Принцип стандартизації. </a:t>
            </a:r>
            <a:r>
              <a:rPr lang="uk-UA" dirty="0"/>
              <a:t>Суть його полягає в тому, що більшість реальних управлінських ситуацій може бути зведене до набору так званих стандартних або базових. Процедури вироблення та реалізації управлінських рішень для стандартних ситуацій детально розроблені, а дії керівника в цих випадках добре відомі з практики. </a:t>
            </a:r>
          </a:p>
          <a:p>
            <a:pPr algn="just"/>
            <a:r>
              <a:rPr lang="uk-UA" dirty="0"/>
              <a:t>      </a:t>
            </a:r>
            <a:r>
              <a:rPr lang="uk-UA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3. Принцип оптимальної інформованості. </a:t>
            </a:r>
            <a:r>
              <a:rPr lang="uk-UA" dirty="0"/>
              <a:t>Раціональні управлінські рішення досяжні лише коли їм відповідає достатня інформаційна база. Причому для кожного з управлінських рівнів існує оптимальний розмір інформаційної бази, який визначається рядом факторів. </a:t>
            </a:r>
          </a:p>
          <a:p>
            <a:pPr algn="just"/>
            <a:r>
              <a:rPr lang="uk-UA" dirty="0"/>
              <a:t>      </a:t>
            </a:r>
            <a:r>
              <a:rPr lang="uk-UA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4. Принцип автоматизму реалізації управлінських рішень. </a:t>
            </a:r>
            <a:r>
              <a:rPr lang="uk-UA" dirty="0"/>
              <a:t>Принцип полягає в тому, щоб прийняте керівником "рішення" автоматично (тобто обов'язково, причому в максимально короткі терміни і в неспотвореному вигляді) доводилося до необхідного рівня і ставало практичним керівництвом до дії. Щоб реалізувати цей принцип, необхідна система добре налагоджених і взаємопов'язаних управлінських механізмів. 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1547664" y="116632"/>
            <a:ext cx="7416824" cy="1224136"/>
          </a:xfrm>
          <a:prstGeom prst="downArrowCallou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</a:rPr>
              <a:t>Сформулюємо</a:t>
            </a:r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ru-RU" sz="20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</a:rPr>
              <a:t>основні</a:t>
            </a:r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ru-RU" sz="20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</a:rPr>
              <a:t>принципи</a:t>
            </a:r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ru-RU" sz="20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</a:rPr>
              <a:t>прийняття</a:t>
            </a:r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ru-RU" sz="20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</a:rPr>
              <a:t>управлінських</a:t>
            </a:r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ru-RU" sz="20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</a:rPr>
              <a:t>рішень</a:t>
            </a:r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</a:rPr>
              <a:t> </a:t>
            </a:r>
            <a:endParaRPr lang="uk-UA" sz="20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22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5" y="3284984"/>
            <a:ext cx="6768752" cy="34163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7. Принцип відповідальності. </a:t>
            </a:r>
            <a:r>
              <a:rPr lang="uk-UA" dirty="0"/>
              <a:t>Особа, що приймає рішення несе відповідальність за результати реалізації прийнятого рішення. Це в рівній мірі відноситься і до колегіально прийнятим рішенням. </a:t>
            </a:r>
          </a:p>
          <a:p>
            <a:pPr algn="just"/>
            <a:r>
              <a:rPr lang="uk-UA" dirty="0"/>
              <a:t>      </a:t>
            </a:r>
            <a:r>
              <a:rPr lang="uk-UA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8. Принцип пропорційності прав і відповідальності.</a:t>
            </a:r>
            <a:r>
              <a:rPr lang="uk-UA" dirty="0"/>
              <a:t> Найгірші рішення приймаються тоді, коли має право приймати рішення не несе за них відповідальності і коли той, на кого покладено відповідальність, не має права вирішувати. </a:t>
            </a:r>
          </a:p>
          <a:p>
            <a:pPr algn="just"/>
            <a:r>
              <a:rPr lang="uk-UA" dirty="0"/>
              <a:t>     Даний принцип передбачає оптимальний розподіл обов'язків і відповідальності між керівником і виконавцем різного рівня, а саме: рівень відповідальності і ступінь компетентності особи, що приймає рішення, повинні відповідати змісту і рівню його функціональних обов'язків.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308446"/>
            <a:ext cx="64087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 </a:t>
            </a:r>
            <a:r>
              <a:rPr lang="uk-UA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5. Принцип обліку ймовірних наслідків. </a:t>
            </a:r>
            <a:r>
              <a:rPr lang="uk-UA" dirty="0"/>
              <a:t>Раціональне управлінське рішення передбачає врахування можливих наслідків його реалізації. </a:t>
            </a:r>
          </a:p>
          <a:p>
            <a:pPr algn="just"/>
            <a:r>
              <a:rPr lang="uk-UA" dirty="0"/>
              <a:t>      </a:t>
            </a:r>
            <a:r>
              <a:rPr lang="uk-UA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6. Принцип свободи вибору. </a:t>
            </a:r>
            <a:r>
              <a:rPr lang="uk-UA" dirty="0"/>
              <a:t>Якщо у людини (групи), що приймає рішення, немає або недостатньо умов для вибору з безлічі можливих варіантів, то про ефективне вирішенні залишається тільки мріяти. </a:t>
            </a:r>
            <a:r>
              <a:rPr lang="uk-UA" dirty="0" err="1"/>
              <a:t>Вищестоящий</a:t>
            </a:r>
            <a:r>
              <a:rPr lang="uk-UA" dirty="0"/>
              <a:t> керівник, який пов'язує "по руках і ногах" нижчестоящого керівника, не дає і кроку зробити самостійно, не має права розраховувати на прийняття ним ефективних рішень. </a:t>
            </a:r>
          </a:p>
        </p:txBody>
      </p:sp>
      <p:pic>
        <p:nvPicPr>
          <p:cNvPr id="2058" name="Picture 10" descr="&amp;Kcy;&amp;acy;&amp;rcy;&amp;tcy;&amp;icy;&amp;ncy;&amp;kcy;&amp;icy; &amp;pcy;&amp;ocy; &amp;zcy;&amp;acy;&amp;pcy;&amp;rcy;&amp;ocy;&amp;scy;&amp;ucy; &amp;ucy;&amp;pcy;&amp;rcy;&amp;acy;&amp;vcy;&amp;lcy;&amp;iukcy;&amp;ncy;&amp;scy;&amp;softcy;&amp;kcy;&amp;iecy; &amp;rcy;&amp;iukcy;&amp;shcy;&amp;iecy;&amp;ncy;&amp;ncy;&amp;y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9752" cy="3170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6" name="Picture 2" descr="&amp;Kcy;&amp;acy;&amp;rcy;&amp;tcy;&amp;icy;&amp;ncy;&amp;kcy;&amp;icy; &amp;pcy;&amp;ocy; &amp;zcy;&amp;acy;&amp;pcy;&amp;rcy;&amp;ocy;&amp;scy;&amp;ucy; &amp;pcy;&amp;rcy;&amp;icy;&amp;ncy;&amp;tscy;&amp;icy;&amp;pcy;&amp;i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021" y="3557423"/>
            <a:ext cx="2248967" cy="28714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7247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439" y="3356992"/>
            <a:ext cx="4993436" cy="34163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/>
            <a:r>
              <a:rPr lang="uk-UA" dirty="0"/>
              <a:t>       </a:t>
            </a:r>
            <a:r>
              <a:rPr lang="uk-UA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11. Принцип творчості. </a:t>
            </a:r>
            <a:r>
              <a:rPr lang="uk-UA" dirty="0"/>
              <a:t>Особливо творчий підхід потрібний, коли наявним рішенням не вистачає ефективності і сили. Він необхідний для уточнення проблем і пошуку ідей, що виходять за межі звичайних рамок, для того щоб поставити під сумнів базові припущення. </a:t>
            </a:r>
          </a:p>
          <a:p>
            <a:pPr algn="just"/>
            <a:r>
              <a:rPr lang="uk-UA" dirty="0"/>
              <a:t>      </a:t>
            </a:r>
            <a:r>
              <a:rPr lang="uk-UA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12. Принцип своєчасності. </a:t>
            </a:r>
            <a:r>
              <a:rPr lang="uk-UA" dirty="0"/>
              <a:t>Орієнтує на вибір найкращого моменту для прийняття рішення. Рішення не дасть очікуваного ефекту, якщо воно передчасне і, тим більше, якщо воно запізнилося.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1519" y="33783"/>
            <a:ext cx="8856984" cy="313932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/>
            <a:r>
              <a:rPr lang="uk-UA" dirty="0"/>
              <a:t>      </a:t>
            </a:r>
            <a:r>
              <a:rPr lang="uk-UA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9. Принцип єдності єдиноначальності і колегіальності. </a:t>
            </a:r>
            <a:r>
              <a:rPr lang="uk-UA" dirty="0"/>
              <a:t>Перше передбачає персональну відповідальність за прийняття рішення та відповідне право, друге - колективну відповідальність і право. Для прикладу, керівник при підготовці рішення активно консультується з підлеглими (колегіальність) і з урахуванням їх думки ухвалює рішення, беручи на себе всю повноту відповідальності (єдиноначальність). Крім цього, колегіальність може проявитися і більш явно (наприклад, при колективному обговоренні альтернативних пропозицій). </a:t>
            </a:r>
          </a:p>
          <a:p>
            <a:pPr algn="just"/>
            <a:r>
              <a:rPr lang="uk-UA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   10. Принцип співучасті. </a:t>
            </a:r>
            <a:r>
              <a:rPr lang="uk-UA" dirty="0"/>
              <a:t>Він означає активну і безпосередню участь в ухваленні рішення тих, кого воно стосується. Порушення цього принципу призводить до того, що люди звикають бути тільки виконавцями, вважають, що брати участь у вирішенні виробничих проблем - не їхня справа. </a:t>
            </a:r>
          </a:p>
        </p:txBody>
      </p:sp>
      <p:pic>
        <p:nvPicPr>
          <p:cNvPr id="3076" name="Picture 4" descr="&amp;Kcy;&amp;acy;&amp;rcy;&amp;tcy;&amp;icy;&amp;ncy;&amp;kcy;&amp;icy; &amp;pcy;&amp;ocy; &amp;zcy;&amp;acy;&amp;pcy;&amp;rcy;&amp;ocy;&amp;scy;&amp;ucy; &amp;pcy;&amp;rcy;&amp;icy;&amp;ncy;&amp;tscy;&amp;icy;&amp;p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649" y="3661432"/>
            <a:ext cx="3846648" cy="2344128"/>
          </a:xfrm>
          <a:prstGeom prst="roundRect">
            <a:avLst>
              <a:gd name="adj" fmla="val 2551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748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3397391"/>
            <a:ext cx="4572000" cy="313932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just"/>
            <a:r>
              <a:rPr lang="uk-UA" dirty="0"/>
              <a:t>       Як ми знаємо, в  процесі управління використовується безліч різноманітних способів, підходів і прийомів, що дозволяють упорядкувати, </a:t>
            </a:r>
            <a:r>
              <a:rPr lang="uk-UA" dirty="0" err="1"/>
              <a:t>цілеспрямувати</a:t>
            </a:r>
            <a:r>
              <a:rPr lang="uk-UA" dirty="0"/>
              <a:t> й ефективно організувати виконання функцій, етапів, процедур і операцій, необхідних для прийняття рішень. У сукупності вони виступають як </a:t>
            </a:r>
            <a: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методи управління</a:t>
            </a:r>
            <a:r>
              <a:rPr lang="uk-UA" dirty="0"/>
              <a:t>, під якими розуміються способи здійснення управлінської діяльності, які вживаються для постановки і досягнення її мети.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671219"/>
            <a:ext cx="5355085" cy="1508105"/>
          </a:xfrm>
          <a:prstGeom prst="rect">
            <a:avLst/>
          </a:prstGeom>
          <a:noFill/>
          <a:effectLst>
            <a:glow rad="25400">
              <a:schemeClr val="accent1">
                <a:lumMod val="20000"/>
                <a:lumOff val="80000"/>
                <a:alpha val="40000"/>
              </a:schemeClr>
            </a:glow>
            <a:softEdge rad="127000"/>
          </a:effectLst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    </a:t>
            </a:r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В сучасних умовах зростає складність управлінських завдань, що зумовлює потребу в постійному розвитку і вдосконаленні методологічних положень, методів і методичних рекомендацій. </a:t>
            </a:r>
            <a:endParaRPr lang="uk-UA" sz="2000" b="1" dirty="0">
              <a:solidFill>
                <a:schemeClr val="tx1">
                  <a:lumMod val="95000"/>
                  <a:lumOff val="5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403524" y="197344"/>
            <a:ext cx="7601046" cy="1154082"/>
          </a:xfrm>
          <a:prstGeom prst="flowChartAlternateProcess">
            <a:avLst/>
          </a:prstGeom>
          <a:solidFill>
            <a:schemeClr val="accent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  <a:innerShdw blurRad="114300">
              <a:prstClr val="black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2.Методи 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вироблення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та 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прийняття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управлінських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рішень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: 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поняття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, 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види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, 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зміст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. </a:t>
            </a:r>
          </a:p>
        </p:txBody>
      </p:sp>
      <p:pic>
        <p:nvPicPr>
          <p:cNvPr id="3074" name="Picture 2" descr="&amp;Kcy;&amp;acy;&amp;rcy;&amp;tcy;&amp;icy;&amp;ncy;&amp;kcy;&amp;icy; &amp;pcy;&amp;ocy; &amp;zcy;&amp;acy;&amp;pcy;&amp;rcy;&amp;ocy;&amp;scy;&amp;ucy; &amp;ucy;&amp;pcy;&amp;rcy;&amp;acy;&amp;vcy;&amp;lcy;&amp;iukcy;&amp;ncy;&amp;scy;&amp;softcy;&amp;kcy;&amp;iecy; &amp;rcy;&amp;iukcy;&amp;shcy;&amp;iecy;&amp;ncy;&amp;ncy;&amp;y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277" y="1555614"/>
            <a:ext cx="3025699" cy="163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&amp;Kcy;&amp;acy;&amp;rcy;&amp;tcy;&amp;icy;&amp;ncy;&amp;kcy;&amp;icy; &amp;pcy;&amp;ocy; &amp;zcy;&amp;acy;&amp;pcy;&amp;rcy;&amp;ocy;&amp;scy;&amp;ucy; &amp;iecy;&amp;tcy;&amp;acy;&amp;pcy;&amp;i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77" y="3499117"/>
            <a:ext cx="3921316" cy="294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585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"/>
          <a:stretch/>
        </p:blipFill>
        <p:spPr>
          <a:xfrm>
            <a:off x="539552" y="1412776"/>
            <a:ext cx="8388424" cy="5445224"/>
          </a:xfrm>
          <a:prstGeom prst="rect">
            <a:avLst/>
          </a:prstGeom>
          <a:solidFill>
            <a:schemeClr val="bg1"/>
          </a:solidFill>
          <a:ln>
            <a:noFill/>
            <a:prstDash val="dash"/>
          </a:ln>
        </p:spPr>
      </p:pic>
      <p:sp>
        <p:nvSpPr>
          <p:cNvPr id="5" name="Прямоугольник 4"/>
          <p:cNvSpPr/>
          <p:nvPr/>
        </p:nvSpPr>
        <p:spPr>
          <a:xfrm>
            <a:off x="413529" y="116632"/>
            <a:ext cx="8388424" cy="129614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prstTxWarp prst="textPlain">
              <a:avLst/>
            </a:prstTxWarp>
            <a:spAutoFit/>
            <a:scene3d>
              <a:camera prst="perspectiveBelow"/>
              <a:lightRig rig="threePt" dir="t"/>
            </a:scene3d>
          </a:bodyPr>
          <a:lstStyle/>
          <a:p>
            <a:pPr algn="ctr"/>
            <a:r>
              <a:rPr lang="uk-UA" sz="2400" b="1" dirty="0">
                <a:gradFill flip="none" rotWithShape="1">
                  <a:gsLst>
                    <a:gs pos="0">
                      <a:srgbClr val="0000CC">
                        <a:shade val="30000"/>
                        <a:satMod val="115000"/>
                      </a:srgbClr>
                    </a:gs>
                    <a:gs pos="50000">
                      <a:srgbClr val="0000CC">
                        <a:shade val="67500"/>
                        <a:satMod val="115000"/>
                      </a:srgbClr>
                    </a:gs>
                    <a:gs pos="100000">
                      <a:srgbClr val="0000CC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egoe Print" panose="02000600000000000000" pitchFamily="2" charset="0"/>
              </a:rPr>
              <a:t>Загалом у теорії прийняття управлінських рішень використовуються різноманітні методи, серед яких виділяють: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2434788"/>
            <a:ext cx="18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аналітичні</a:t>
            </a: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87837" y="2039078"/>
            <a:ext cx="1984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статистичні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3711821"/>
            <a:ext cx="2376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математичного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програмування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64379" y="3564223"/>
            <a:ext cx="18317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евристичні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22184" y="5488286"/>
            <a:ext cx="15071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експертні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05568" y="4906533"/>
            <a:ext cx="23493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ситуаційні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та ряд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інших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50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157669"/>
            <a:ext cx="5256584" cy="2308324"/>
          </a:xfrm>
          <a:prstGeom prst="rect">
            <a:avLst/>
          </a:prstGeom>
          <a:ln w="38100">
            <a:solidFill>
              <a:srgbClr val="000099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solidFill>
                  <a:srgbClr val="0000FF"/>
                </a:solidFill>
                <a:latin typeface="Segoe Print" panose="02000600000000000000" pitchFamily="2" charset="0"/>
              </a:rPr>
              <a:t>   </a:t>
            </a:r>
          </a:p>
          <a:p>
            <a:pPr algn="just"/>
            <a:r>
              <a:rPr lang="uk-UA" b="1" dirty="0">
                <a:solidFill>
                  <a:srgbClr val="0000FF"/>
                </a:solidFill>
                <a:latin typeface="Segoe Print" panose="02000600000000000000" pitchFamily="2" charset="0"/>
              </a:rPr>
              <a:t>   </a:t>
            </a:r>
            <a:r>
              <a:rPr lang="uk-UA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egoe Print" panose="02000600000000000000" pitchFamily="2" charset="0"/>
              </a:rPr>
              <a:t>Аналітичні методи </a:t>
            </a:r>
            <a:r>
              <a:rPr lang="uk-UA" dirty="0"/>
              <a:t>засновані на роботі керівника або спеціаліста з набором аналітичних </a:t>
            </a:r>
            <a:r>
              <a:rPr lang="uk-UA" dirty="0" err="1"/>
              <a:t>залежностей</a:t>
            </a:r>
            <a:r>
              <a:rPr lang="uk-UA" dirty="0"/>
              <a:t>. Ці залежності визначають співвідношення між умовами виконання задачі та її результатами у вигляді формул, графіків, логічних співвідношень. </a:t>
            </a:r>
          </a:p>
          <a:p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4300" y="4764066"/>
            <a:ext cx="5727360" cy="208335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dirty="0"/>
              <a:t>      </a:t>
            </a:r>
            <a:r>
              <a:rPr lang="uk-UA" b="1" dirty="0"/>
              <a:t>Хоча практично кожен керівник має деякий набір таких </a:t>
            </a:r>
            <a:r>
              <a:rPr lang="uk-UA" b="1" dirty="0" err="1"/>
              <a:t>залежностей</a:t>
            </a:r>
            <a:r>
              <a:rPr lang="uk-UA" b="1" dirty="0"/>
              <a:t> (вироблених інтуїтивно або отриманих в результаті навчання), багато ефективних залежності так і залишаються невідомими ряду керівників. Великий набір ефективних </a:t>
            </a:r>
            <a:r>
              <a:rPr lang="uk-UA" b="1" dirty="0" err="1"/>
              <a:t>залежностей</a:t>
            </a:r>
            <a:r>
              <a:rPr lang="uk-UA" b="1" dirty="0"/>
              <a:t> є цінним ресурсом і зазвичай оголошується конфіденційною інформацією конкретної організації. </a:t>
            </a:r>
          </a:p>
        </p:txBody>
      </p:sp>
      <p:pic>
        <p:nvPicPr>
          <p:cNvPr id="9218" name="Picture 2" descr="&amp;Kcy;&amp;acy;&amp;rcy;&amp;tcy;&amp;icy;&amp;ncy;&amp;kcy;&amp;icy; &amp;pcy;&amp;ocy; &amp;zcy;&amp;acy;&amp;pcy;&amp;rcy;&amp;ocy;&amp;scy;&amp;ucy; &amp;acy;&amp;ncy;&amp;acy;&amp;lcy;&amp;iukcy;&amp;z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91880" cy="26189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59981" y="2667526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      </a:t>
            </a:r>
            <a:r>
              <a:rPr lang="uk-UA" b="1" dirty="0">
                <a:solidFill>
                  <a:srgbClr val="0000FF"/>
                </a:solidFill>
              </a:rPr>
              <a:t>У діяльності організації є багато типових </a:t>
            </a:r>
            <a:r>
              <a:rPr lang="uk-UA" b="1" dirty="0" err="1">
                <a:solidFill>
                  <a:srgbClr val="0000FF"/>
                </a:solidFill>
              </a:rPr>
              <a:t>залежностей</a:t>
            </a:r>
            <a:r>
              <a:rPr lang="uk-UA" b="1" dirty="0">
                <a:solidFill>
                  <a:srgbClr val="0000FF"/>
                </a:solidFill>
              </a:rPr>
              <a:t>, що мають об'єктивний характер:</a:t>
            </a:r>
          </a:p>
          <a:p>
            <a:pPr marL="285750" indent="-285750" algn="just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uk-UA" dirty="0"/>
              <a:t>Залежність між попитом і пропозицією; </a:t>
            </a:r>
          </a:p>
          <a:p>
            <a:pPr marL="285750" indent="-285750" algn="just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uk-UA" dirty="0"/>
              <a:t>Залежність життєвого циклу продукції від часу; </a:t>
            </a:r>
          </a:p>
          <a:p>
            <a:pPr marL="285750" indent="-285750" algn="just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uk-UA" dirty="0"/>
              <a:t>Залежність продуктивності праці від кваліфікації персоналу; </a:t>
            </a:r>
          </a:p>
          <a:p>
            <a:pPr marL="285750" indent="-285750" algn="just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uk-UA" dirty="0"/>
              <a:t>Залежність стилю управління від характеру діяльності компанії;</a:t>
            </a:r>
          </a:p>
          <a:p>
            <a:pPr marL="285750" indent="-285750" algn="just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uk-UA" dirty="0"/>
              <a:t>Залежність якості управлінських рішень від повноти та цінності інформації. </a:t>
            </a:r>
            <a:br>
              <a:rPr lang="uk-UA" dirty="0"/>
            </a:br>
            <a:endParaRPr lang="uk-UA" dirty="0"/>
          </a:p>
        </p:txBody>
      </p:sp>
      <p:pic>
        <p:nvPicPr>
          <p:cNvPr id="9220" name="Picture 4" descr="&amp;Kcy;&amp;acy;&amp;rcy;&amp;tcy;&amp;icy;&amp;ncy;&amp;kcy;&amp;icy; &amp;pcy;&amp;ocy; &amp;zcy;&amp;acy;&amp;pcy;&amp;rcy;&amp;ocy;&amp;scy;&amp;ucy; &amp;scy;&amp;vcy;&amp;yacy;&amp;zcy;&amp;soft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660" y="4965599"/>
            <a:ext cx="3222340" cy="1927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257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Выгнутая влево стрелка 11"/>
          <p:cNvSpPr/>
          <p:nvPr/>
        </p:nvSpPr>
        <p:spPr>
          <a:xfrm>
            <a:off x="361427" y="5171125"/>
            <a:ext cx="1296144" cy="1216152"/>
          </a:xfrm>
          <a:prstGeom prst="curvedRightArrow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177390"/>
            <a:ext cx="5112568" cy="2308324"/>
          </a:xfrm>
          <a:prstGeom prst="rect">
            <a:avLst/>
          </a:prstGeom>
          <a:solidFill>
            <a:schemeClr val="bg1"/>
          </a:solidFill>
          <a:ln w="38100"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FF"/>
                </a:solidFill>
                <a:latin typeface="Segoe Print" panose="02000600000000000000" pitchFamily="2" charset="0"/>
              </a:rPr>
              <a:t>    </a:t>
            </a:r>
            <a:r>
              <a:rPr lang="ru-RU" b="1" dirty="0" err="1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Segoe Print" panose="02000600000000000000" pitchFamily="2" charset="0"/>
              </a:rPr>
              <a:t>Статистичні</a:t>
            </a:r>
            <a:r>
              <a:rPr lang="ru-RU" b="1" dirty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Segoe Print" panose="02000600000000000000" pitchFamily="2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Segoe Print" panose="02000600000000000000" pitchFamily="2" charset="0"/>
              </a:rPr>
              <a:t>методи</a:t>
            </a:r>
            <a:r>
              <a:rPr lang="ru-RU" b="1" dirty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Segoe Print" panose="02000600000000000000" pitchFamily="2" charset="0"/>
              </a:rPr>
              <a:t> </a:t>
            </a:r>
            <a:r>
              <a:rPr lang="ru-RU" dirty="0" err="1"/>
              <a:t>засновані</a:t>
            </a:r>
            <a:r>
              <a:rPr lang="ru-RU" dirty="0"/>
              <a:t> на </a:t>
            </a:r>
            <a:r>
              <a:rPr lang="ru-RU" dirty="0" err="1"/>
              <a:t>використанні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про </a:t>
            </a:r>
            <a:r>
              <a:rPr lang="ru-RU" dirty="0" err="1"/>
              <a:t>минуле</a:t>
            </a:r>
            <a:r>
              <a:rPr lang="ru-RU" dirty="0"/>
              <a:t> </a:t>
            </a:r>
            <a:r>
              <a:rPr lang="ru-RU" dirty="0" err="1"/>
              <a:t>вдалого</a:t>
            </a:r>
            <a:r>
              <a:rPr lang="ru-RU" dirty="0"/>
              <a:t> </a:t>
            </a:r>
            <a:r>
              <a:rPr lang="ru-RU" dirty="0" err="1"/>
              <a:t>досвіду</a:t>
            </a:r>
            <a:r>
              <a:rPr lang="ru-RU" dirty="0"/>
              <a:t> ряду </a:t>
            </a:r>
            <a:r>
              <a:rPr lang="ru-RU" dirty="0" err="1"/>
              <a:t>організацій</a:t>
            </a:r>
            <a:r>
              <a:rPr lang="ru-RU" dirty="0"/>
              <a:t> для </a:t>
            </a:r>
            <a:r>
              <a:rPr lang="ru-RU" dirty="0" err="1"/>
              <a:t>розробки</a:t>
            </a:r>
            <a:r>
              <a:rPr lang="ru-RU" dirty="0"/>
              <a:t> та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управлінських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. </a:t>
            </a:r>
            <a:r>
              <a:rPr lang="ru-RU" dirty="0" err="1"/>
              <a:t>Необхідні</a:t>
            </a:r>
            <a:r>
              <a:rPr lang="ru-RU" dirty="0"/>
              <a:t> для </a:t>
            </a:r>
            <a:r>
              <a:rPr lang="ru-RU" dirty="0" err="1"/>
              <a:t>статистичних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отримані</a:t>
            </a:r>
            <a:r>
              <a:rPr lang="ru-RU" dirty="0"/>
              <a:t> як за результатами </a:t>
            </a:r>
            <a:r>
              <a:rPr lang="ru-RU" dirty="0" err="1"/>
              <a:t>реальних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, так і шляхом </a:t>
            </a:r>
            <a:r>
              <a:rPr lang="ru-RU" dirty="0" err="1"/>
              <a:t>статистичного</a:t>
            </a:r>
            <a:r>
              <a:rPr lang="ru-RU" dirty="0"/>
              <a:t> </a:t>
            </a:r>
            <a:r>
              <a:rPr lang="ru-RU" dirty="0" err="1"/>
              <a:t>моделювання</a:t>
            </a:r>
            <a:r>
              <a:rPr lang="ru-RU" dirty="0"/>
              <a:t> (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вироблених</a:t>
            </a:r>
            <a:r>
              <a:rPr lang="ru-RU" dirty="0"/>
              <a:t> штучно). 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660042"/>
            <a:ext cx="4896544" cy="2616101"/>
          </a:xfrm>
          <a:prstGeom prst="rect">
            <a:avLst/>
          </a:prstGeom>
          <a:solidFill>
            <a:schemeClr val="bg1"/>
          </a:solidFill>
          <a:ln w="38100"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egoe Print" panose="02000600000000000000" pitchFamily="2" charset="0"/>
              </a:rPr>
              <a:t>    </a:t>
            </a:r>
            <a:r>
              <a:rPr lang="uk-UA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egoe Print" panose="02000600000000000000" pitchFamily="2" charset="0"/>
              </a:rPr>
              <a:t>Математичний метод </a:t>
            </a:r>
            <a:r>
              <a:rPr lang="uk-UA" sz="1600" dirty="0"/>
              <a:t>(метод математичного програмування) дозволяє розрахувати кращий варіант управлінського рішення по заданих критеріях оптимальності. ОПР вводить у комп'ютер набір ситуацій, що підлягають зміні, і критерії. На основі математичних співвідношень відповідна комп'ютерна програма дозволяє або розробити нове рішення, або вибрати підходяще з набору альтернативних рішень</a:t>
            </a:r>
            <a:r>
              <a:rPr lang="uk-UA" dirty="0"/>
              <a:t>. </a:t>
            </a:r>
          </a:p>
        </p:txBody>
      </p:sp>
      <p:pic>
        <p:nvPicPr>
          <p:cNvPr id="1028" name="Picture 4" descr="&amp;Kcy;&amp;acy;&amp;rcy;&amp;tcy;&amp;icy;&amp;ncy;&amp;kcy;&amp;icy; &amp;pcy;&amp;ocy; &amp;zcy;&amp;acy;&amp;pcy;&amp;rcy;&amp;ocy;&amp;scy;&amp;ucy; &amp;scy;&amp;tcy;&amp;acy;&amp;tcy;&amp;icy;&amp;scy;&amp;tcy;&amp;icy;&amp;k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396" y="2655310"/>
            <a:ext cx="3411068" cy="2501882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&amp;Kcy;&amp;acy;&amp;rcy;&amp;tcy;&amp;icy;&amp;ncy;&amp;kcy;&amp;icy; &amp;pcy;&amp;ocy; &amp;zcy;&amp;acy;&amp;pcy;&amp;rcy;&amp;ocy;&amp;scy;&amp;ucy; &amp;scy;&amp;tcy;&amp;acy;&amp;tcy;&amp;icy;&amp;scy;&amp;tcy;&amp;icy;&amp;kcy;&amp;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4" y="-28461"/>
            <a:ext cx="3329144" cy="257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77051" y="5774594"/>
            <a:ext cx="52087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egoe Print" panose="02000600000000000000" pitchFamily="2" charset="0"/>
              </a:rPr>
              <a:t>Метод </a:t>
            </a:r>
            <a:r>
              <a:rPr lang="ru-RU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egoe Print" panose="02000600000000000000" pitchFamily="2" charset="0"/>
              </a:rPr>
              <a:t>математичного</a:t>
            </a: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egoe Print" panose="02000600000000000000" pitchFamily="2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egoe Print" panose="02000600000000000000" pitchFamily="2" charset="0"/>
              </a:rPr>
              <a:t>програмування</a:t>
            </a: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egoe Print" panose="02000600000000000000" pitchFamily="2" charset="0"/>
              </a:rPr>
              <a:t> добре </a:t>
            </a:r>
            <a:r>
              <a:rPr lang="ru-RU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egoe Print" panose="02000600000000000000" pitchFamily="2" charset="0"/>
              </a:rPr>
              <a:t>працює</a:t>
            </a: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egoe Print" panose="02000600000000000000" pitchFamily="2" charset="0"/>
              </a:rPr>
              <a:t> за </a:t>
            </a:r>
            <a:r>
              <a:rPr lang="ru-RU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egoe Print" panose="02000600000000000000" pitchFamily="2" charset="0"/>
              </a:rPr>
              <a:t>наявності</a:t>
            </a: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egoe Print" panose="02000600000000000000" pitchFamily="2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egoe Print" panose="02000600000000000000" pitchFamily="2" charset="0"/>
              </a:rPr>
              <a:t>чітко</a:t>
            </a: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egoe Print" panose="02000600000000000000" pitchFamily="2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egoe Print" panose="02000600000000000000" pitchFamily="2" charset="0"/>
              </a:rPr>
              <a:t>сформульованої</a:t>
            </a: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egoe Print" panose="02000600000000000000" pitchFamily="2" charset="0"/>
              </a:rPr>
              <a:t> мети. </a:t>
            </a:r>
          </a:p>
        </p:txBody>
      </p:sp>
      <p:sp>
        <p:nvSpPr>
          <p:cNvPr id="10" name="Двойные круглые скобки 9"/>
          <p:cNvSpPr/>
          <p:nvPr/>
        </p:nvSpPr>
        <p:spPr>
          <a:xfrm>
            <a:off x="1977052" y="5696692"/>
            <a:ext cx="5208701" cy="1079134"/>
          </a:xfrm>
          <a:prstGeom prst="bracketPair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915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1563"/>
            <a:ext cx="8686800" cy="5500687"/>
          </a:xfrm>
        </p:spPr>
        <p:txBody>
          <a:bodyPr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/>
              <a:t>Прийняття рішень є найважливішою функцією управління, успішне здійснення якої забезпечує досягнення організацією її цілей. 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uk-UA" dirty="0"/>
          </a:p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/>
              <a:t>Через невміння якісно і раціонально здійснювати цей процес, через відсутність в організації механізму його здійснення, технології, страждає більшість фірм і підприємств, державних установ і органів в Україні.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uk-UA" dirty="0"/>
          </a:p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/>
              <a:t> Успіх організації, у якій би сфері вона не функціонувала, багато в чому залежить від цього, а тим більше в Україні, де більшість організацій проходять перші етапи свого розвитку і дуже важливо яку технологію рішення проблем вони опрацьовують. 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/>
              <a:t>Прийняття рішень, поряд з координацією і комунікацією, є одним з найважливіших </a:t>
            </a:r>
            <a:r>
              <a:rPr lang="uk-UA" dirty="0" err="1"/>
              <a:t>внутрішньоорганізаційних</a:t>
            </a:r>
            <a:r>
              <a:rPr lang="uk-UA" dirty="0"/>
              <a:t> процесів, а особливість цього процесу полягає в тім, що він безпосередньо спрямований на досягнення цілей організації.</a:t>
            </a:r>
            <a:endParaRPr lang="ru-RU" dirty="0"/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138AC348-D30C-A3A2-FBDD-DD01C14DEACA}"/>
              </a:ext>
            </a:extLst>
          </p:cNvPr>
          <p:cNvSpPr/>
          <p:nvPr/>
        </p:nvSpPr>
        <p:spPr>
          <a:xfrm rot="21189952">
            <a:off x="1987826" y="318052"/>
            <a:ext cx="1480931" cy="397565"/>
          </a:xfrm>
          <a:custGeom>
            <a:avLst/>
            <a:gdLst>
              <a:gd name="connsiteX0" fmla="*/ 0 w 1480931"/>
              <a:gd name="connsiteY0" fmla="*/ 377687 h 397565"/>
              <a:gd name="connsiteX1" fmla="*/ 49696 w 1480931"/>
              <a:gd name="connsiteY1" fmla="*/ 397565 h 397565"/>
              <a:gd name="connsiteX2" fmla="*/ 149087 w 1480931"/>
              <a:gd name="connsiteY2" fmla="*/ 357809 h 397565"/>
              <a:gd name="connsiteX3" fmla="*/ 188844 w 1480931"/>
              <a:gd name="connsiteY3" fmla="*/ 327991 h 397565"/>
              <a:gd name="connsiteX4" fmla="*/ 258417 w 1480931"/>
              <a:gd name="connsiteY4" fmla="*/ 258418 h 397565"/>
              <a:gd name="connsiteX5" fmla="*/ 327991 w 1480931"/>
              <a:gd name="connsiteY5" fmla="*/ 198783 h 397565"/>
              <a:gd name="connsiteX6" fmla="*/ 467139 w 1480931"/>
              <a:gd name="connsiteY6" fmla="*/ 99391 h 397565"/>
              <a:gd name="connsiteX7" fmla="*/ 586409 w 1480931"/>
              <a:gd name="connsiteY7" fmla="*/ 29818 h 397565"/>
              <a:gd name="connsiteX8" fmla="*/ 626165 w 1480931"/>
              <a:gd name="connsiteY8" fmla="*/ 19878 h 397565"/>
              <a:gd name="connsiteX9" fmla="*/ 725557 w 1480931"/>
              <a:gd name="connsiteY9" fmla="*/ 0 h 397565"/>
              <a:gd name="connsiteX10" fmla="*/ 864704 w 1480931"/>
              <a:gd name="connsiteY10" fmla="*/ 49696 h 397565"/>
              <a:gd name="connsiteX11" fmla="*/ 894522 w 1480931"/>
              <a:gd name="connsiteY11" fmla="*/ 59635 h 397565"/>
              <a:gd name="connsiteX12" fmla="*/ 964096 w 1480931"/>
              <a:gd name="connsiteY12" fmla="*/ 119270 h 397565"/>
              <a:gd name="connsiteX13" fmla="*/ 1013791 w 1480931"/>
              <a:gd name="connsiteY13" fmla="*/ 159026 h 397565"/>
              <a:gd name="connsiteX14" fmla="*/ 1123122 w 1480931"/>
              <a:gd name="connsiteY14" fmla="*/ 248478 h 397565"/>
              <a:gd name="connsiteX15" fmla="*/ 1182757 w 1480931"/>
              <a:gd name="connsiteY15" fmla="*/ 288235 h 397565"/>
              <a:gd name="connsiteX16" fmla="*/ 1302026 w 1480931"/>
              <a:gd name="connsiteY16" fmla="*/ 337931 h 397565"/>
              <a:gd name="connsiteX17" fmla="*/ 1381539 w 1480931"/>
              <a:gd name="connsiteY17" fmla="*/ 357809 h 397565"/>
              <a:gd name="connsiteX18" fmla="*/ 1480931 w 1480931"/>
              <a:gd name="connsiteY18" fmla="*/ 387626 h 397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80931" h="397565">
                <a:moveTo>
                  <a:pt x="0" y="377687"/>
                </a:moveTo>
                <a:cubicBezTo>
                  <a:pt x="16565" y="384313"/>
                  <a:pt x="31855" y="397565"/>
                  <a:pt x="49696" y="397565"/>
                </a:cubicBezTo>
                <a:cubicBezTo>
                  <a:pt x="91617" y="397565"/>
                  <a:pt x="118585" y="379596"/>
                  <a:pt x="149087" y="357809"/>
                </a:cubicBezTo>
                <a:cubicBezTo>
                  <a:pt x="162567" y="348180"/>
                  <a:pt x="176587" y="339134"/>
                  <a:pt x="188844" y="327991"/>
                </a:cubicBezTo>
                <a:cubicBezTo>
                  <a:pt x="213112" y="305929"/>
                  <a:pt x="231128" y="276611"/>
                  <a:pt x="258417" y="258418"/>
                </a:cubicBezTo>
                <a:cubicBezTo>
                  <a:pt x="319191" y="217901"/>
                  <a:pt x="255686" y="263054"/>
                  <a:pt x="327991" y="198783"/>
                </a:cubicBezTo>
                <a:cubicBezTo>
                  <a:pt x="374598" y="157354"/>
                  <a:pt x="412525" y="135801"/>
                  <a:pt x="467139" y="99391"/>
                </a:cubicBezTo>
                <a:cubicBezTo>
                  <a:pt x="512614" y="69075"/>
                  <a:pt x="535781" y="50070"/>
                  <a:pt x="586409" y="29818"/>
                </a:cubicBezTo>
                <a:cubicBezTo>
                  <a:pt x="599092" y="24745"/>
                  <a:pt x="612808" y="22740"/>
                  <a:pt x="626165" y="19878"/>
                </a:cubicBezTo>
                <a:cubicBezTo>
                  <a:pt x="659202" y="12799"/>
                  <a:pt x="725557" y="0"/>
                  <a:pt x="725557" y="0"/>
                </a:cubicBezTo>
                <a:lnTo>
                  <a:pt x="864704" y="49696"/>
                </a:lnTo>
                <a:cubicBezTo>
                  <a:pt x="874584" y="53183"/>
                  <a:pt x="894522" y="59635"/>
                  <a:pt x="894522" y="59635"/>
                </a:cubicBezTo>
                <a:cubicBezTo>
                  <a:pt x="994465" y="134592"/>
                  <a:pt x="881035" y="46591"/>
                  <a:pt x="964096" y="119270"/>
                </a:cubicBezTo>
                <a:cubicBezTo>
                  <a:pt x="980061" y="133239"/>
                  <a:pt x="997684" y="145220"/>
                  <a:pt x="1013791" y="159026"/>
                </a:cubicBezTo>
                <a:cubicBezTo>
                  <a:pt x="1081309" y="216899"/>
                  <a:pt x="941911" y="127670"/>
                  <a:pt x="1123122" y="248478"/>
                </a:cubicBezTo>
                <a:cubicBezTo>
                  <a:pt x="1143000" y="261730"/>
                  <a:pt x="1161388" y="277551"/>
                  <a:pt x="1182757" y="288235"/>
                </a:cubicBezTo>
                <a:cubicBezTo>
                  <a:pt x="1221279" y="307496"/>
                  <a:pt x="1261375" y="323703"/>
                  <a:pt x="1302026" y="337931"/>
                </a:cubicBezTo>
                <a:cubicBezTo>
                  <a:pt x="1327812" y="346956"/>
                  <a:pt x="1356428" y="347047"/>
                  <a:pt x="1381539" y="357809"/>
                </a:cubicBezTo>
                <a:cubicBezTo>
                  <a:pt x="1460249" y="391541"/>
                  <a:pt x="1425882" y="387626"/>
                  <a:pt x="1480931" y="38762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EAC6E8E0-CC80-1BF1-8786-01BA4E187F04}"/>
              </a:ext>
            </a:extLst>
          </p:cNvPr>
          <p:cNvCxnSpPr/>
          <p:nvPr/>
        </p:nvCxnSpPr>
        <p:spPr>
          <a:xfrm flipV="1">
            <a:off x="2123728" y="188640"/>
            <a:ext cx="0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4763E06D-E67F-4077-2E5B-86116CD823D8}"/>
              </a:ext>
            </a:extLst>
          </p:cNvPr>
          <p:cNvCxnSpPr/>
          <p:nvPr/>
        </p:nvCxnSpPr>
        <p:spPr>
          <a:xfrm>
            <a:off x="1987826" y="54868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FAB3BE9B-35A5-47BF-E7A1-82F26C0C31CA}"/>
              </a:ext>
            </a:extLst>
          </p:cNvPr>
          <p:cNvCxnSpPr/>
          <p:nvPr/>
        </p:nvCxnSpPr>
        <p:spPr>
          <a:xfrm>
            <a:off x="1835696" y="692696"/>
            <a:ext cx="20162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:a16="http://schemas.microsoft.com/office/drawing/2014/main" id="{9C88DEE2-6DF1-7337-5549-1ECC0E5B89BA}"/>
              </a:ext>
            </a:extLst>
          </p:cNvPr>
          <p:cNvSpPr/>
          <p:nvPr/>
        </p:nvSpPr>
        <p:spPr>
          <a:xfrm flipV="1">
            <a:off x="2078009" y="646976"/>
            <a:ext cx="189735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A1C82954-B60D-653C-66BC-2ECAE6189983}"/>
              </a:ext>
            </a:extLst>
          </p:cNvPr>
          <p:cNvSpPr/>
          <p:nvPr/>
        </p:nvSpPr>
        <p:spPr>
          <a:xfrm>
            <a:off x="2839492" y="347870"/>
            <a:ext cx="82612" cy="52911"/>
          </a:xfrm>
          <a:custGeom>
            <a:avLst/>
            <a:gdLst>
              <a:gd name="connsiteX0" fmla="*/ 13038 w 82612"/>
              <a:gd name="connsiteY0" fmla="*/ 39756 h 52911"/>
              <a:gd name="connsiteX1" fmla="*/ 62734 w 82612"/>
              <a:gd name="connsiteY1" fmla="*/ 49695 h 52911"/>
              <a:gd name="connsiteX2" fmla="*/ 82612 w 82612"/>
              <a:gd name="connsiteY2" fmla="*/ 39756 h 52911"/>
              <a:gd name="connsiteX3" fmla="*/ 3099 w 82612"/>
              <a:gd name="connsiteY3" fmla="*/ 49695 h 52911"/>
              <a:gd name="connsiteX4" fmla="*/ 22978 w 82612"/>
              <a:gd name="connsiteY4" fmla="*/ 19878 h 52911"/>
              <a:gd name="connsiteX5" fmla="*/ 52795 w 82612"/>
              <a:gd name="connsiteY5" fmla="*/ 0 h 52911"/>
              <a:gd name="connsiteX6" fmla="*/ 82612 w 82612"/>
              <a:gd name="connsiteY6" fmla="*/ 9939 h 5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12" h="52911">
                <a:moveTo>
                  <a:pt x="13038" y="39756"/>
                </a:moveTo>
                <a:cubicBezTo>
                  <a:pt x="29603" y="43069"/>
                  <a:pt x="49219" y="59831"/>
                  <a:pt x="62734" y="49695"/>
                </a:cubicBezTo>
                <a:cubicBezTo>
                  <a:pt x="85617" y="32533"/>
                  <a:pt x="5855" y="-37001"/>
                  <a:pt x="82612" y="39756"/>
                </a:cubicBezTo>
                <a:cubicBezTo>
                  <a:pt x="56108" y="43069"/>
                  <a:pt x="28439" y="58142"/>
                  <a:pt x="3099" y="49695"/>
                </a:cubicBezTo>
                <a:cubicBezTo>
                  <a:pt x="-8233" y="45918"/>
                  <a:pt x="14531" y="28325"/>
                  <a:pt x="22978" y="19878"/>
                </a:cubicBezTo>
                <a:cubicBezTo>
                  <a:pt x="31425" y="11432"/>
                  <a:pt x="42856" y="6626"/>
                  <a:pt x="52795" y="0"/>
                </a:cubicBezTo>
                <a:lnTo>
                  <a:pt x="82612" y="993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94235D21-DCE2-3F52-033B-DDE56AB9F34F}"/>
              </a:ext>
            </a:extLst>
          </p:cNvPr>
          <p:cNvSpPr/>
          <p:nvPr/>
        </p:nvSpPr>
        <p:spPr>
          <a:xfrm>
            <a:off x="2564296" y="79513"/>
            <a:ext cx="1590261" cy="447261"/>
          </a:xfrm>
          <a:custGeom>
            <a:avLst/>
            <a:gdLst>
              <a:gd name="connsiteX0" fmla="*/ 0 w 1590261"/>
              <a:gd name="connsiteY0" fmla="*/ 447261 h 447261"/>
              <a:gd name="connsiteX1" fmla="*/ 49695 w 1590261"/>
              <a:gd name="connsiteY1" fmla="*/ 437322 h 447261"/>
              <a:gd name="connsiteX2" fmla="*/ 79513 w 1590261"/>
              <a:gd name="connsiteY2" fmla="*/ 417444 h 447261"/>
              <a:gd name="connsiteX3" fmla="*/ 119269 w 1590261"/>
              <a:gd name="connsiteY3" fmla="*/ 397565 h 447261"/>
              <a:gd name="connsiteX4" fmla="*/ 208721 w 1590261"/>
              <a:gd name="connsiteY4" fmla="*/ 337930 h 447261"/>
              <a:gd name="connsiteX5" fmla="*/ 258417 w 1590261"/>
              <a:gd name="connsiteY5" fmla="*/ 318052 h 447261"/>
              <a:gd name="connsiteX6" fmla="*/ 407504 w 1590261"/>
              <a:gd name="connsiteY6" fmla="*/ 198783 h 447261"/>
              <a:gd name="connsiteX7" fmla="*/ 437321 w 1590261"/>
              <a:gd name="connsiteY7" fmla="*/ 178904 h 447261"/>
              <a:gd name="connsiteX8" fmla="*/ 487017 w 1590261"/>
              <a:gd name="connsiteY8" fmla="*/ 119270 h 447261"/>
              <a:gd name="connsiteX9" fmla="*/ 526774 w 1590261"/>
              <a:gd name="connsiteY9" fmla="*/ 89452 h 447261"/>
              <a:gd name="connsiteX10" fmla="*/ 596347 w 1590261"/>
              <a:gd name="connsiteY10" fmla="*/ 19878 h 447261"/>
              <a:gd name="connsiteX11" fmla="*/ 815008 w 1590261"/>
              <a:gd name="connsiteY11" fmla="*/ 0 h 447261"/>
              <a:gd name="connsiteX12" fmla="*/ 964095 w 1590261"/>
              <a:gd name="connsiteY12" fmla="*/ 9939 h 447261"/>
              <a:gd name="connsiteX13" fmla="*/ 1123121 w 1590261"/>
              <a:gd name="connsiteY13" fmla="*/ 89452 h 447261"/>
              <a:gd name="connsiteX14" fmla="*/ 1222513 w 1590261"/>
              <a:gd name="connsiteY14" fmla="*/ 129209 h 447261"/>
              <a:gd name="connsiteX15" fmla="*/ 1282147 w 1590261"/>
              <a:gd name="connsiteY15" fmla="*/ 159026 h 447261"/>
              <a:gd name="connsiteX16" fmla="*/ 1441174 w 1590261"/>
              <a:gd name="connsiteY16" fmla="*/ 198783 h 447261"/>
              <a:gd name="connsiteX17" fmla="*/ 1590261 w 1590261"/>
              <a:gd name="connsiteY17" fmla="*/ 218661 h 44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90261" h="447261">
                <a:moveTo>
                  <a:pt x="0" y="447261"/>
                </a:moveTo>
                <a:cubicBezTo>
                  <a:pt x="16565" y="443948"/>
                  <a:pt x="33878" y="443253"/>
                  <a:pt x="49695" y="437322"/>
                </a:cubicBezTo>
                <a:cubicBezTo>
                  <a:pt x="60880" y="433128"/>
                  <a:pt x="69141" y="423371"/>
                  <a:pt x="79513" y="417444"/>
                </a:cubicBezTo>
                <a:cubicBezTo>
                  <a:pt x="92377" y="410093"/>
                  <a:pt x="106651" y="405330"/>
                  <a:pt x="119269" y="397565"/>
                </a:cubicBezTo>
                <a:cubicBezTo>
                  <a:pt x="149789" y="378783"/>
                  <a:pt x="177607" y="355710"/>
                  <a:pt x="208721" y="337930"/>
                </a:cubicBezTo>
                <a:cubicBezTo>
                  <a:pt x="224212" y="329078"/>
                  <a:pt x="242708" y="326510"/>
                  <a:pt x="258417" y="318052"/>
                </a:cubicBezTo>
                <a:cubicBezTo>
                  <a:pt x="364214" y="261085"/>
                  <a:pt x="317433" y="279848"/>
                  <a:pt x="407504" y="198783"/>
                </a:cubicBezTo>
                <a:cubicBezTo>
                  <a:pt x="416383" y="190792"/>
                  <a:pt x="428874" y="187351"/>
                  <a:pt x="437321" y="178904"/>
                </a:cubicBezTo>
                <a:cubicBezTo>
                  <a:pt x="455618" y="160607"/>
                  <a:pt x="468720" y="137567"/>
                  <a:pt x="487017" y="119270"/>
                </a:cubicBezTo>
                <a:cubicBezTo>
                  <a:pt x="498731" y="107557"/>
                  <a:pt x="515060" y="101166"/>
                  <a:pt x="526774" y="89452"/>
                </a:cubicBezTo>
                <a:cubicBezTo>
                  <a:pt x="546336" y="69890"/>
                  <a:pt x="563534" y="26188"/>
                  <a:pt x="596347" y="19878"/>
                </a:cubicBezTo>
                <a:cubicBezTo>
                  <a:pt x="668218" y="6057"/>
                  <a:pt x="742121" y="6626"/>
                  <a:pt x="815008" y="0"/>
                </a:cubicBezTo>
                <a:cubicBezTo>
                  <a:pt x="864704" y="3313"/>
                  <a:pt x="916264" y="-3947"/>
                  <a:pt x="964095" y="9939"/>
                </a:cubicBezTo>
                <a:cubicBezTo>
                  <a:pt x="1021010" y="26463"/>
                  <a:pt x="1068094" y="67441"/>
                  <a:pt x="1123121" y="89452"/>
                </a:cubicBezTo>
                <a:cubicBezTo>
                  <a:pt x="1156252" y="102704"/>
                  <a:pt x="1189822" y="114907"/>
                  <a:pt x="1222513" y="129209"/>
                </a:cubicBezTo>
                <a:cubicBezTo>
                  <a:pt x="1242874" y="138117"/>
                  <a:pt x="1261404" y="151048"/>
                  <a:pt x="1282147" y="159026"/>
                </a:cubicBezTo>
                <a:cubicBezTo>
                  <a:pt x="1313444" y="171063"/>
                  <a:pt x="1413845" y="194228"/>
                  <a:pt x="1441174" y="198783"/>
                </a:cubicBezTo>
                <a:cubicBezTo>
                  <a:pt x="1490627" y="207025"/>
                  <a:pt x="1590261" y="218661"/>
                  <a:pt x="1590261" y="2186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71484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8680" y="2852936"/>
            <a:ext cx="8815203" cy="418938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6315" y="95916"/>
            <a:ext cx="5329781" cy="3139321"/>
          </a:xfrm>
          <a:prstGeom prst="rect">
            <a:avLst/>
          </a:prstGeom>
          <a:solidFill>
            <a:schemeClr val="bg1"/>
          </a:solidFill>
          <a:ln w="38100">
            <a:solidFill>
              <a:srgbClr val="000099"/>
            </a:solidFill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egoe Print" panose="02000600000000000000" pitchFamily="2" charset="0"/>
              </a:rPr>
              <a:t>     </a:t>
            </a:r>
            <a:r>
              <a:rPr lang="ru-RU" sz="175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egoe Print" panose="02000600000000000000" pitchFamily="2" charset="0"/>
              </a:rPr>
              <a:t>Евристичний</a:t>
            </a:r>
            <a:r>
              <a:rPr lang="ru-RU" sz="175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egoe Print" panose="02000600000000000000" pitchFamily="2" charset="0"/>
              </a:rPr>
              <a:t> метод </a:t>
            </a:r>
            <a:r>
              <a:rPr lang="ru-RU" sz="1750" dirty="0" err="1"/>
              <a:t>рішення</a:t>
            </a:r>
            <a:r>
              <a:rPr lang="ru-RU" sz="1750" dirty="0"/>
              <a:t> </a:t>
            </a:r>
            <a:r>
              <a:rPr lang="ru-RU" sz="1750" dirty="0" err="1"/>
              <a:t>складається</a:t>
            </a:r>
            <a:r>
              <a:rPr lang="ru-RU" sz="1750" dirty="0"/>
              <a:t> з </a:t>
            </a:r>
            <a:r>
              <a:rPr lang="ru-RU" sz="1750" dirty="0" err="1"/>
              <a:t>трьох</a:t>
            </a:r>
            <a:r>
              <a:rPr lang="ru-RU" sz="1750" dirty="0"/>
              <a:t> </a:t>
            </a:r>
            <a:r>
              <a:rPr lang="ru-RU" sz="1750" dirty="0" err="1"/>
              <a:t>основних</a:t>
            </a:r>
            <a:r>
              <a:rPr lang="ru-RU" sz="1750" dirty="0"/>
              <a:t> </a:t>
            </a:r>
            <a:r>
              <a:rPr lang="ru-RU" sz="1750" dirty="0" err="1"/>
              <a:t>частин</a:t>
            </a:r>
            <a:r>
              <a:rPr lang="ru-RU" sz="1750" dirty="0"/>
              <a:t>: перша </a:t>
            </a:r>
            <a:r>
              <a:rPr lang="ru-RU" sz="1750" dirty="0" err="1"/>
              <a:t>класифікує</a:t>
            </a:r>
            <a:r>
              <a:rPr lang="ru-RU" sz="1750" dirty="0"/>
              <a:t> тип </a:t>
            </a:r>
            <a:r>
              <a:rPr lang="ru-RU" sz="1750" dirty="0" err="1"/>
              <a:t>проблеми</a:t>
            </a:r>
            <a:r>
              <a:rPr lang="ru-RU" sz="1750" dirty="0"/>
              <a:t>, </a:t>
            </a:r>
            <a:r>
              <a:rPr lang="ru-RU" sz="1750" dirty="0" err="1"/>
              <a:t>що</a:t>
            </a:r>
            <a:r>
              <a:rPr lang="ru-RU" sz="1750" dirty="0"/>
              <a:t> </a:t>
            </a:r>
            <a:r>
              <a:rPr lang="ru-RU" sz="1750" dirty="0" err="1"/>
              <a:t>підлягає</a:t>
            </a:r>
            <a:r>
              <a:rPr lang="ru-RU" sz="1750" dirty="0"/>
              <a:t> </a:t>
            </a:r>
            <a:r>
              <a:rPr lang="ru-RU" sz="1750" dirty="0" err="1"/>
              <a:t>вирішенню</a:t>
            </a:r>
            <a:r>
              <a:rPr lang="ru-RU" sz="1750" dirty="0"/>
              <a:t>, друга </a:t>
            </a:r>
            <a:r>
              <a:rPr lang="ru-RU" sz="1750" dirty="0" err="1"/>
              <a:t>розбиває</a:t>
            </a:r>
            <a:r>
              <a:rPr lang="ru-RU" sz="1750" dirty="0"/>
              <a:t> </a:t>
            </a:r>
            <a:r>
              <a:rPr lang="ru-RU" sz="1750" dirty="0" err="1"/>
              <a:t>велику</a:t>
            </a:r>
            <a:r>
              <a:rPr lang="ru-RU" sz="1750" dirty="0"/>
              <a:t> проблему на </a:t>
            </a:r>
            <a:r>
              <a:rPr lang="ru-RU" sz="1750" dirty="0" err="1"/>
              <a:t>менші</a:t>
            </a:r>
            <a:r>
              <a:rPr lang="ru-RU" sz="1750" dirty="0"/>
              <a:t> </a:t>
            </a:r>
            <a:r>
              <a:rPr lang="ru-RU" sz="1750" dirty="0" err="1"/>
              <a:t>проблеми</a:t>
            </a:r>
            <a:r>
              <a:rPr lang="ru-RU" sz="1750" dirty="0"/>
              <a:t>, </a:t>
            </a:r>
            <a:r>
              <a:rPr lang="ru-RU" sz="1750" dirty="0" err="1"/>
              <a:t>якщо</a:t>
            </a:r>
            <a:r>
              <a:rPr lang="ru-RU" sz="1750" dirty="0"/>
              <a:t> </a:t>
            </a:r>
            <a:r>
              <a:rPr lang="ru-RU" sz="1750" dirty="0" err="1"/>
              <a:t>більша</a:t>
            </a:r>
            <a:r>
              <a:rPr lang="ru-RU" sz="1750" dirty="0"/>
              <a:t> </a:t>
            </a:r>
            <a:r>
              <a:rPr lang="ru-RU" sz="1750" dirty="0" err="1"/>
              <a:t>або</a:t>
            </a:r>
            <a:r>
              <a:rPr lang="ru-RU" sz="1750" dirty="0"/>
              <a:t> </a:t>
            </a:r>
            <a:r>
              <a:rPr lang="ru-RU" sz="1750" dirty="0" err="1"/>
              <a:t>основна</a:t>
            </a:r>
            <a:r>
              <a:rPr lang="ru-RU" sz="1750" dirty="0"/>
              <a:t> проблема не </a:t>
            </a:r>
            <a:r>
              <a:rPr lang="ru-RU" sz="1750" dirty="0" err="1"/>
              <a:t>може</a:t>
            </a:r>
            <a:r>
              <a:rPr lang="ru-RU" sz="1750" dirty="0"/>
              <a:t> бути </a:t>
            </a:r>
            <a:r>
              <a:rPr lang="ru-RU" sz="1750" dirty="0" err="1"/>
              <a:t>вирішена</a:t>
            </a:r>
            <a:r>
              <a:rPr lang="ru-RU" sz="1750" dirty="0"/>
              <a:t>, і </a:t>
            </a:r>
            <a:r>
              <a:rPr lang="ru-RU" sz="1750" dirty="0" err="1"/>
              <a:t>третя</a:t>
            </a:r>
            <a:r>
              <a:rPr lang="ru-RU" sz="1750" dirty="0"/>
              <a:t> </a:t>
            </a:r>
            <a:r>
              <a:rPr lang="ru-RU" sz="1750" dirty="0" err="1"/>
              <a:t>спрямована</a:t>
            </a:r>
            <a:r>
              <a:rPr lang="ru-RU" sz="1750" dirty="0"/>
              <a:t> на </a:t>
            </a:r>
            <a:r>
              <a:rPr lang="ru-RU" sz="1750" dirty="0" err="1"/>
              <a:t>застосування</a:t>
            </a:r>
            <a:r>
              <a:rPr lang="ru-RU" sz="1750" dirty="0"/>
              <a:t> </a:t>
            </a:r>
            <a:r>
              <a:rPr lang="ru-RU" sz="1750" dirty="0" err="1"/>
              <a:t>відповідної</a:t>
            </a:r>
            <a:r>
              <a:rPr lang="ru-RU" sz="1750" dirty="0"/>
              <a:t> </a:t>
            </a:r>
            <a:r>
              <a:rPr lang="ru-RU" sz="1750" dirty="0" err="1"/>
              <a:t>техніки</a:t>
            </a:r>
            <a:r>
              <a:rPr lang="ru-RU" sz="1750" dirty="0"/>
              <a:t> </a:t>
            </a:r>
            <a:r>
              <a:rPr lang="ru-RU" sz="1750" dirty="0" err="1"/>
              <a:t>вирішення</a:t>
            </a:r>
            <a:r>
              <a:rPr lang="ru-RU" sz="1750" dirty="0"/>
              <a:t> проблем. </a:t>
            </a:r>
          </a:p>
          <a:p>
            <a:pPr algn="just"/>
            <a:r>
              <a:rPr lang="ru-RU" sz="1750" dirty="0"/>
              <a:t>        У </a:t>
            </a:r>
            <a:r>
              <a:rPr lang="ru-RU" sz="1750" dirty="0" err="1"/>
              <a:t>класичному</a:t>
            </a:r>
            <a:r>
              <a:rPr lang="ru-RU" sz="1750" dirty="0"/>
              <a:t> </a:t>
            </a:r>
            <a:r>
              <a:rPr lang="ru-RU" sz="1750" dirty="0" err="1"/>
              <a:t>застосуванні</a:t>
            </a:r>
            <a:r>
              <a:rPr lang="ru-RU" sz="1750" dirty="0"/>
              <a:t> </a:t>
            </a:r>
            <a:r>
              <a:rPr lang="ru-RU" sz="1750" dirty="0" err="1"/>
              <a:t>евристичних</a:t>
            </a:r>
            <a:r>
              <a:rPr lang="ru-RU" sz="1750" dirty="0"/>
              <a:t> </a:t>
            </a:r>
            <a:r>
              <a:rPr lang="ru-RU" sz="1750" dirty="0" err="1"/>
              <a:t>програм</a:t>
            </a:r>
            <a:r>
              <a:rPr lang="ru-RU" sz="1750" dirty="0"/>
              <a:t> для </a:t>
            </a:r>
            <a:r>
              <a:rPr lang="ru-RU" sz="1750" dirty="0" err="1"/>
              <a:t>вирішення</a:t>
            </a:r>
            <a:r>
              <a:rPr lang="ru-RU" sz="1750" dirty="0"/>
              <a:t> проблем </a:t>
            </a:r>
            <a:r>
              <a:rPr lang="ru-RU" sz="1750" dirty="0" err="1"/>
              <a:t>створюється</a:t>
            </a:r>
            <a:r>
              <a:rPr lang="ru-RU" sz="1750" dirty="0"/>
              <a:t> </a:t>
            </a:r>
            <a:r>
              <a:rPr lang="ru-RU" sz="1750" dirty="0" err="1"/>
              <a:t>бібліотека</a:t>
            </a:r>
            <a:r>
              <a:rPr lang="ru-RU" sz="1750" dirty="0"/>
              <a:t> </a:t>
            </a:r>
            <a:r>
              <a:rPr lang="ru-RU" sz="1750" dirty="0" err="1"/>
              <a:t>прийомів</a:t>
            </a:r>
            <a:r>
              <a:rPr lang="ru-RU" sz="1750" dirty="0"/>
              <a:t> для </a:t>
            </a:r>
            <a:r>
              <a:rPr lang="ru-RU" sz="1750" dirty="0" err="1"/>
              <a:t>вирішення</a:t>
            </a:r>
            <a:r>
              <a:rPr lang="ru-RU" sz="1750" dirty="0"/>
              <a:t> </a:t>
            </a:r>
            <a:r>
              <a:rPr lang="ru-RU" sz="1750" dirty="0" err="1"/>
              <a:t>відповідних</a:t>
            </a:r>
            <a:r>
              <a:rPr lang="ru-RU" sz="1750" dirty="0"/>
              <a:t> </a:t>
            </a:r>
            <a:r>
              <a:rPr lang="ru-RU" sz="1750" dirty="0" err="1"/>
              <a:t>класів</a:t>
            </a:r>
            <a:r>
              <a:rPr lang="ru-RU" sz="1750" dirty="0"/>
              <a:t> проблем. </a:t>
            </a:r>
            <a:endParaRPr lang="uk-UA" sz="1750" dirty="0"/>
          </a:p>
        </p:txBody>
      </p:sp>
      <p:pic>
        <p:nvPicPr>
          <p:cNvPr id="2050" name="Picture 2" descr="&amp;Kcy;&amp;acy;&amp;rcy;&amp;tcy;&amp;icy;&amp;ncy;&amp;kcy;&amp;icy; &amp;pcy;&amp;ocy; &amp;zcy;&amp;acy;&amp;pcy;&amp;rcy;&amp;ocy;&amp;scy;&amp;ucy; &amp;iecy;&amp;vcy;&amp;rcy;&amp;icy;&amp;scy;&amp;tcy;&amp;icy;&amp;kcy;&amp;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2048"/>
            <a:ext cx="4928860" cy="267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2975603" y="3239254"/>
            <a:ext cx="430639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perspectiveHeroicExtremeRightFacing"/>
              <a:lightRig rig="threePt" dir="t"/>
            </a:scene3d>
          </a:bodyPr>
          <a:lstStyle/>
          <a:p>
            <a:br>
              <a:rPr lang="ru-RU" sz="3200" dirty="0"/>
            </a:br>
            <a:endParaRPr lang="uk-UA" sz="3200" dirty="0"/>
          </a:p>
        </p:txBody>
      </p:sp>
      <p:sp>
        <p:nvSpPr>
          <p:cNvPr id="2048" name="Прямоугольник 2047"/>
          <p:cNvSpPr/>
          <p:nvPr/>
        </p:nvSpPr>
        <p:spPr>
          <a:xfrm>
            <a:off x="571261" y="3797536"/>
            <a:ext cx="50257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Segoe Print" panose="02000600000000000000" pitchFamily="2" charset="0"/>
              </a:rPr>
              <a:t>1. </a:t>
            </a:r>
            <a:r>
              <a:rPr lang="ru-RU" sz="2000" b="1" dirty="0" err="1">
                <a:latin typeface="Segoe Print" panose="02000600000000000000" pitchFamily="2" charset="0"/>
              </a:rPr>
              <a:t>Визначається</a:t>
            </a:r>
            <a:r>
              <a:rPr lang="ru-RU" sz="2000" b="1" dirty="0">
                <a:latin typeface="Segoe Print" panose="02000600000000000000" pitchFamily="2" charset="0"/>
              </a:rPr>
              <a:t> </a:t>
            </a:r>
            <a:r>
              <a:rPr lang="ru-RU" sz="2000" b="1" dirty="0" err="1">
                <a:latin typeface="Segoe Print" panose="02000600000000000000" pitchFamily="2" charset="0"/>
              </a:rPr>
              <a:t>головна</a:t>
            </a:r>
            <a:r>
              <a:rPr lang="ru-RU" sz="2000" b="1" dirty="0">
                <a:latin typeface="Segoe Print" panose="02000600000000000000" pitchFamily="2" charset="0"/>
              </a:rPr>
              <a:t> проблема. </a:t>
            </a:r>
            <a:endParaRPr lang="uk-UA" sz="2000" b="1" dirty="0"/>
          </a:p>
        </p:txBody>
      </p:sp>
      <p:sp>
        <p:nvSpPr>
          <p:cNvPr id="2049" name="Прямоугольник 2048"/>
          <p:cNvSpPr/>
          <p:nvPr/>
        </p:nvSpPr>
        <p:spPr>
          <a:xfrm>
            <a:off x="474845" y="5835296"/>
            <a:ext cx="52185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latin typeface="Segoe Print" panose="02000600000000000000" pitchFamily="2" charset="0"/>
              </a:rPr>
              <a:t>3. </a:t>
            </a:r>
            <a:r>
              <a:rPr lang="ru-RU" sz="2000" b="1" dirty="0" err="1">
                <a:latin typeface="Segoe Print" panose="02000600000000000000" pitchFamily="2" charset="0"/>
              </a:rPr>
              <a:t>Застосовується</a:t>
            </a:r>
            <a:r>
              <a:rPr lang="ru-RU" sz="2000" b="1" dirty="0">
                <a:latin typeface="Segoe Print" panose="02000600000000000000" pitchFamily="2" charset="0"/>
              </a:rPr>
              <a:t> </a:t>
            </a:r>
            <a:r>
              <a:rPr lang="ru-RU" sz="2000" b="1" dirty="0" err="1">
                <a:latin typeface="Segoe Print" panose="02000600000000000000" pitchFamily="2" charset="0"/>
              </a:rPr>
              <a:t>відповідна</a:t>
            </a:r>
            <a:r>
              <a:rPr lang="ru-RU" sz="2000" b="1" dirty="0">
                <a:latin typeface="Segoe Print" panose="02000600000000000000" pitchFamily="2" charset="0"/>
              </a:rPr>
              <a:t> </a:t>
            </a:r>
            <a:r>
              <a:rPr lang="ru-RU" sz="2000" b="1" dirty="0" err="1">
                <a:latin typeface="Segoe Print" panose="02000600000000000000" pitchFamily="2" charset="0"/>
              </a:rPr>
              <a:t>техніка</a:t>
            </a:r>
            <a:r>
              <a:rPr lang="ru-RU" sz="2000" b="1" dirty="0">
                <a:latin typeface="Segoe Print" panose="02000600000000000000" pitchFamily="2" charset="0"/>
              </a:rPr>
              <a:t> </a:t>
            </a:r>
            <a:r>
              <a:rPr lang="ru-RU" sz="2000" b="1" dirty="0" err="1">
                <a:latin typeface="Segoe Print" panose="02000600000000000000" pitchFamily="2" charset="0"/>
              </a:rPr>
              <a:t>рішення</a:t>
            </a:r>
            <a:r>
              <a:rPr lang="ru-RU" sz="2000" b="1" dirty="0">
                <a:latin typeface="Segoe Print" panose="02000600000000000000" pitchFamily="2" charset="0"/>
              </a:rPr>
              <a:t> проблем, яка </a:t>
            </a:r>
            <a:r>
              <a:rPr lang="ru-RU" sz="2000" b="1" dirty="0" err="1">
                <a:latin typeface="Segoe Print" panose="02000600000000000000" pitchFamily="2" charset="0"/>
              </a:rPr>
              <a:t>може</a:t>
            </a:r>
            <a:r>
              <a:rPr lang="ru-RU" sz="2000" b="1" dirty="0">
                <a:latin typeface="Segoe Print" panose="02000600000000000000" pitchFamily="2" charset="0"/>
              </a:rPr>
              <a:t> </a:t>
            </a:r>
            <a:r>
              <a:rPr lang="ru-RU" sz="2000" b="1" dirty="0" err="1">
                <a:latin typeface="Segoe Print" panose="02000600000000000000" pitchFamily="2" charset="0"/>
              </a:rPr>
              <a:t>підійти</a:t>
            </a:r>
            <a:r>
              <a:rPr lang="ru-RU" sz="2000" b="1" dirty="0">
                <a:latin typeface="Segoe Print" panose="02000600000000000000" pitchFamily="2" charset="0"/>
              </a:rPr>
              <a:t> для </a:t>
            </a:r>
            <a:r>
              <a:rPr lang="ru-RU" sz="2000" b="1" dirty="0" err="1">
                <a:latin typeface="Segoe Print" panose="02000600000000000000" pitchFamily="2" charset="0"/>
              </a:rPr>
              <a:t>даного</a:t>
            </a:r>
            <a:r>
              <a:rPr lang="ru-RU" sz="2000" b="1" dirty="0">
                <a:latin typeface="Segoe Print" panose="02000600000000000000" pitchFamily="2" charset="0"/>
              </a:rPr>
              <a:t> типу проблем. </a:t>
            </a:r>
            <a:br>
              <a:rPr lang="ru-RU" sz="2800" b="1" dirty="0"/>
            </a:br>
            <a:endParaRPr lang="ru-RU" sz="28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Прямоугольник 2050"/>
          <p:cNvSpPr/>
          <p:nvPr/>
        </p:nvSpPr>
        <p:spPr>
          <a:xfrm>
            <a:off x="748393" y="485937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Segoe Print" panose="02000600000000000000" pitchFamily="2" charset="0"/>
              </a:rPr>
              <a:t>2. </a:t>
            </a:r>
            <a:r>
              <a:rPr lang="ru-RU" sz="2000" b="1" dirty="0" err="1">
                <a:latin typeface="Segoe Print" panose="02000600000000000000" pitchFamily="2" charset="0"/>
              </a:rPr>
              <a:t>Визначається</a:t>
            </a:r>
            <a:r>
              <a:rPr lang="ru-RU" sz="2000" b="1" dirty="0">
                <a:latin typeface="Segoe Print" panose="02000600000000000000" pitchFamily="2" charset="0"/>
              </a:rPr>
              <a:t> тип </a:t>
            </a:r>
            <a:r>
              <a:rPr lang="ru-RU" sz="2000" b="1" dirty="0" err="1">
                <a:latin typeface="Segoe Print" panose="02000600000000000000" pitchFamily="2" charset="0"/>
              </a:rPr>
              <a:t>головної</a:t>
            </a:r>
            <a:r>
              <a:rPr lang="ru-RU" sz="2000" b="1" dirty="0">
                <a:latin typeface="Segoe Print" panose="02000600000000000000" pitchFamily="2" charset="0"/>
              </a:rPr>
              <a:t> </a:t>
            </a:r>
            <a:r>
              <a:rPr lang="ru-RU" sz="2000" b="1" dirty="0" err="1">
                <a:latin typeface="Segoe Print" panose="02000600000000000000" pitchFamily="2" charset="0"/>
              </a:rPr>
              <a:t>проблеми</a:t>
            </a:r>
            <a:r>
              <a:rPr lang="ru-RU" sz="2000" b="1" dirty="0">
                <a:latin typeface="Segoe Print" panose="02000600000000000000" pitchFamily="2" charset="0"/>
              </a:rPr>
              <a:t>. </a:t>
            </a:r>
            <a:br>
              <a:rPr lang="ru-RU" sz="1600" b="1" dirty="0">
                <a:latin typeface="Segoe Print" panose="02000600000000000000" pitchFamily="2" charset="0"/>
              </a:rPr>
            </a:br>
            <a:endParaRPr lang="uk-UA" sz="1600" b="1" dirty="0">
              <a:latin typeface="Segoe Print" panose="02000600000000000000" pitchFamily="2" charset="0"/>
            </a:endParaRPr>
          </a:p>
        </p:txBody>
      </p:sp>
      <p:sp>
        <p:nvSpPr>
          <p:cNvPr id="2053" name="Выноска со стрелкой влево 2052"/>
          <p:cNvSpPr/>
          <p:nvPr/>
        </p:nvSpPr>
        <p:spPr>
          <a:xfrm>
            <a:off x="5868144" y="3490314"/>
            <a:ext cx="2968898" cy="3323334"/>
          </a:xfrm>
          <a:prstGeom prst="leftArrowCallou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solidFill>
              <a:srgbClr val="0000CC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рямоугольник 38"/>
          <p:cNvSpPr/>
          <p:nvPr/>
        </p:nvSpPr>
        <p:spPr>
          <a:xfrm rot="5400000">
            <a:off x="6033501" y="3997819"/>
            <a:ext cx="31679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ru-RU" dirty="0"/>
            </a:b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У </a:t>
            </a:r>
            <a:r>
              <a:rPr lang="ru-RU" sz="2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загальних</a:t>
            </a: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рисах </a:t>
            </a:r>
            <a:r>
              <a:rPr lang="ru-RU" sz="2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евристичний</a:t>
            </a: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метод </a:t>
            </a:r>
            <a:r>
              <a:rPr lang="ru-RU" sz="2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характеризується</a:t>
            </a: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ru-RU" sz="2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наступним</a:t>
            </a: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: </a:t>
            </a:r>
            <a:br>
              <a:rPr lang="ru-RU" sz="2100" b="1" dirty="0"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br>
              <a:rPr lang="ru-RU" sz="2100" b="1" dirty="0"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endParaRPr lang="uk-UA" sz="2100" b="1" dirty="0">
              <a:gradFill flip="none" rotWithShape="1">
                <a:gsLst>
                  <a:gs pos="0">
                    <a:srgbClr val="0000FF">
                      <a:shade val="30000"/>
                      <a:satMod val="115000"/>
                    </a:srgbClr>
                  </a:gs>
                  <a:gs pos="50000">
                    <a:srgbClr val="0000FF">
                      <a:shade val="67500"/>
                      <a:satMod val="115000"/>
                    </a:srgbClr>
                  </a:gs>
                  <a:gs pos="100000">
                    <a:srgbClr val="0000FF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0609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00219405"/>
              </p:ext>
            </p:extLst>
          </p:nvPr>
        </p:nvGraphicFramePr>
        <p:xfrm>
          <a:off x="107504" y="24778"/>
          <a:ext cx="8904823" cy="5060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07504" y="5229200"/>
            <a:ext cx="8928992" cy="1354217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16200000" scaled="1"/>
            <a:tileRect/>
          </a:gra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latin typeface="Segoe Print" panose="02000600000000000000" pitchFamily="2" charset="0"/>
              </a:rPr>
              <a:t>     </a:t>
            </a:r>
            <a:r>
              <a:rPr lang="uk-UA" sz="1600" b="1" dirty="0">
                <a:latin typeface="Segoe Print" panose="02000600000000000000" pitchFamily="2" charset="0"/>
              </a:rPr>
              <a:t>Однак, евристичні методи рішення не гарантують отримання рішення управлінської проблеми у всіх випадках. Крім того, рішення, яке може бути отримано, необов'язково буде оптимальним рішенням, оскільки метою методу є не стільки вибір кращого варіанта з багатьох можливих, скільки знаходження рішення шляхом використання того чи іншого відомого методу. </a:t>
            </a:r>
          </a:p>
        </p:txBody>
      </p:sp>
    </p:spTree>
    <p:extLst>
      <p:ext uri="{BB962C8B-B14F-4D97-AF65-F5344CB8AC3E}">
        <p14:creationId xmlns:p14="http://schemas.microsoft.com/office/powerpoint/2010/main" val="2776317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5301464"/>
            <a:ext cx="7923738" cy="147732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0000CC"/>
            </a:solidFill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just"/>
            <a:r>
              <a:rPr lang="uk-UA" dirty="0"/>
              <a:t>    </a:t>
            </a:r>
            <a:r>
              <a:rPr lang="uk-UA" b="1" dirty="0"/>
              <a:t> З одного боку, </a:t>
            </a:r>
            <a:r>
              <a:rPr lang="uk-UA" b="1" dirty="0" err="1"/>
              <a:t>професійно</a:t>
            </a:r>
            <a:r>
              <a:rPr lang="uk-UA" b="1" dirty="0"/>
              <a:t> розроблені сценарії дозволяють більш повно й чітко визначити перспективи розвитку ситуації, як при наявності керуючих впливів, так і при їх відсутності. З іншого боку, сценарії дозволяють своєчасно усвідомити небезпеку, які можуть бути наслідком невдалих управлінських впливів чи несприятливого розвитку подій.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628800"/>
            <a:ext cx="5400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egoe Print" panose="02000600000000000000" pitchFamily="2" charset="0"/>
              </a:rPr>
              <a:t>   Метод сценаріїв </a:t>
            </a:r>
            <a:r>
              <a:rPr lang="uk-UA" dirty="0"/>
              <a:t>передбачає створення технологій розробки сценаріїв, що забезпечують більш високу ймовірність вироблення ефективного рішення в тих ситуаціях, коли це можливо, і більш високу ймовірність відомості очікуваних втрат до мінімуму в тих ситуаціях, коли втрати неминучі.</a:t>
            </a:r>
          </a:p>
          <a:p>
            <a:pPr algn="just"/>
            <a:r>
              <a:rPr lang="uk-UA" dirty="0"/>
              <a:t>     Сценарії розвитку аналізованої ситуації, що розробляються фахівцями, дозволяють з тим або іншим рівнем достовірності визначити можливі тенденції розвитку, взаємозв'язку між діючими факторами, визначити картину можливих станів, до яких може прийти ситуація. 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1547664" y="57665"/>
            <a:ext cx="7416824" cy="1171492"/>
          </a:xfrm>
          <a:prstGeom prst="wedgeRoundRectCallout">
            <a:avLst>
              <a:gd name="adj1" fmla="val -36010"/>
              <a:gd name="adj2" fmla="val 73791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5400000" scaled="1"/>
            <a:tileRect/>
          </a:gradFill>
          <a:ln w="3810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b="1" dirty="0">
                <a:latin typeface="Segoe Print" panose="02000600000000000000" pitchFamily="2" charset="0"/>
              </a:rPr>
              <a:t>При розробці управлінських рішень широке використання знаходить </a:t>
            </a:r>
            <a:r>
              <a:rPr lang="uk-UA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метод сценаріїв</a:t>
            </a:r>
            <a:r>
              <a:rPr lang="uk-UA" b="1" dirty="0">
                <a:latin typeface="Segoe Print" panose="02000600000000000000" pitchFamily="2" charset="0"/>
              </a:rPr>
              <a:t>, що дає можливість оцінити найбільш ймовірний хід розвитку подій і можливі наслідки прийнятих рішень. </a:t>
            </a:r>
          </a:p>
        </p:txBody>
      </p:sp>
      <p:pic>
        <p:nvPicPr>
          <p:cNvPr id="3074" name="Picture 2" descr="&amp;Kcy;&amp;acy;&amp;rcy;&amp;tcy;&amp;icy;&amp;ncy;&amp;kcy;&amp;icy; &amp;pcy;&amp;ocy; &amp;zcy;&amp;acy;&amp;pcy;&amp;rcy;&amp;ocy;&amp;scy;&amp;ucy; &amp;scy;&amp;tscy;&amp;iecy;&amp;ncy;&amp;acy;&amp;rcy;&amp;icy;&amp;j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512" y="1381723"/>
            <a:ext cx="3240360" cy="184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&amp;Kcy;&amp;acy;&amp;rcy;&amp;tcy;&amp;icy;&amp;ncy;&amp;kcy;&amp;icy; &amp;pcy;&amp;ocy; &amp;zcy;&amp;acy;&amp;pcy;&amp;rcy;&amp;ocy;&amp;scy;&amp;ucy; &amp;ucy;&amp;pcy;&amp;rcy;&amp;acy;&amp;vcy;&amp;lcy;&amp;iukcy;&amp;ncy;&amp;scy;&amp;softcy;&amp;kcy;&amp;iecy; &amp;rcy;&amp;iukcy;&amp;shcy;&amp;iecy;&amp;ncy;&amp;ncy;&amp;y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512" y="3336960"/>
            <a:ext cx="3240360" cy="185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768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36352"/>
            <a:ext cx="6347713" cy="1320800"/>
          </a:xfrm>
        </p:spPr>
        <p:txBody>
          <a:bodyPr>
            <a:normAutofit/>
          </a:bodyPr>
          <a:lstStyle/>
          <a:p>
            <a:r>
              <a:rPr lang="ru-RU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розробки</a:t>
            </a:r>
            <a:r>
              <a:rPr lang="ru-RU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обґрунтування</a:t>
            </a:r>
            <a:r>
              <a:rPr lang="ru-RU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рішень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синтез.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методом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явища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(предмета,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об'єкта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поділом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вивченням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сторін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взаємозв'язків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причинами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наслідками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наукового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пізнання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явища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об'єкта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доповнюється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синтезом. При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використовуються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досягнуті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попередніх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етапах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будується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модель, яка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оптимізується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доводиться до остаточного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вигляду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Індукція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дедукція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Індукція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методом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тому,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часткових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явищ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виводити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загальні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правила.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Індукція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узагальнень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побудованих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фактах, а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підсумку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пізнання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законів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Дедукція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загального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часткового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висновки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піддаються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формалізації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підставі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сучасних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математичних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прийняття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управлінських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асоціацій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використовує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зв'язок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елементами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розумового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відчуттям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сприйняттям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уявою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ідеями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.),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нова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корисна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думка.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аналогій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використанні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подібних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приймались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схожих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обставин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Важливо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допустити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помилки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поверхневого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схожої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ситуації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684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46646"/>
            <a:ext cx="6624736" cy="562074"/>
          </a:xfrm>
        </p:spPr>
        <p:txBody>
          <a:bodyPr>
            <a:normAutofit/>
          </a:bodyPr>
          <a:lstStyle/>
          <a:p>
            <a:r>
              <a:rPr lang="ru-RU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розробки</a:t>
            </a:r>
            <a:r>
              <a:rPr lang="ru-RU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обґрунтування</a:t>
            </a:r>
            <a:r>
              <a:rPr lang="ru-RU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рішень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>
            <a:norm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Аналітичні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(контрольного листка характеристик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морфологічного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 При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використанні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методу контрольного листка характеристик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готується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20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запитань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згрупованих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видами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модифікації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адаптації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збільшення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зменшення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заміни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перегрупування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комбінування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Цей метод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ґрунтується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систематичній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оцінці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характеристик.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Метод "дерева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варіантів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".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використанні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методу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виділяють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найсуттєвіші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варіантів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докорінними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відмінностями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способах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кожної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варіантів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виділяють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підгрупи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менш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суттєвими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відмінностями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Учасники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пошуку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альтернатив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гнучкість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допитливість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сміливість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готовність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ризику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страху перед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труднощами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невизначеністю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варіантів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повинна бути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занадто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великою.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041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46646"/>
            <a:ext cx="6624736" cy="562074"/>
          </a:xfrm>
        </p:spPr>
        <p:txBody>
          <a:bodyPr>
            <a:normAutofit/>
          </a:bodyPr>
          <a:lstStyle/>
          <a:p>
            <a:r>
              <a:rPr lang="ru-RU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розробки</a:t>
            </a:r>
            <a:r>
              <a:rPr lang="ru-RU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обґрунтування</a:t>
            </a:r>
            <a:r>
              <a:rPr lang="ru-RU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рішень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>
            <a:norm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Модель "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чорної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дошки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"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базується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регламентації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альтернатив,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поступовому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обговоренні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постійної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розміщення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умовній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дошці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пов'язується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впровадженням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ефективних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опрацювання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dirty="0"/>
          </a:p>
          <a:p>
            <a:endParaRPr lang="ru-RU" dirty="0"/>
          </a:p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Проблема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вибору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керівником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методу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рішення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одна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найважливіших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сучасній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науці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Вона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вимагає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керівника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всебічної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конкретної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ситуації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самостійності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прийнятті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ситуацією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розуміють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обстановку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вивчається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прогнозні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можливі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вимагають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відповідних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менеджера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колегіального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органу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6508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Прийняття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управлінських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наступних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умов: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Додержання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ієрархії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цілях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координації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посилення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централізації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Менеджери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прийнятті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вступати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прямі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контакти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підлеглими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знаходяться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один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ієрархічний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нижче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цільових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міжфункціональних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Групою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професійно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високому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готується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інформація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еонові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керівництво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приймає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Розробка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формальних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правил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процедур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прийнятті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забезпечують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ефективну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координацію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планів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прийнятті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націлено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координацію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горизонтальних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зв'язків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приймати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звернення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вищого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керівництва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5376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http://pidruchniki.com/imag/manag/petr_pur/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59" y="3444744"/>
            <a:ext cx="6520188" cy="341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7179" y="1413419"/>
            <a:ext cx="50405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solidFill>
                  <a:srgbClr val="FF9933"/>
                </a:solidFill>
              </a:rPr>
              <a:t>      </a:t>
            </a:r>
            <a:r>
              <a:rPr lang="uk-UA" b="1" dirty="0">
                <a:solidFill>
                  <a:srgbClr val="CC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egoe Print" panose="02000600000000000000" pitchFamily="2" charset="0"/>
              </a:rPr>
              <a:t>Прийняття рішень</a:t>
            </a:r>
            <a:r>
              <a:rPr lang="uk-UA" b="1" dirty="0">
                <a:solidFill>
                  <a:srgbClr val="FF993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uk-UA" b="1" dirty="0"/>
              <a:t>– творче, відповідальне завдання управління, зміст якого в тому, щоб відповідно до ситуації визначити подальші дії підлеглих у конкретній сфері діяльності, завдання структурних підрозділів у системі діяльності організації, порядок їх взаємодії.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547664" y="125136"/>
            <a:ext cx="7385023" cy="1126057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  <a:innerShdw blurRad="114300">
              <a:prstClr val="black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3. 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Основні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етапи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процедури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розробки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та 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прийняття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управлінських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рішень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. </a:t>
            </a:r>
          </a:p>
        </p:txBody>
      </p:sp>
      <p:sp>
        <p:nvSpPr>
          <p:cNvPr id="6" name="Выноска со стрелкой вправо 5"/>
          <p:cNvSpPr/>
          <p:nvPr/>
        </p:nvSpPr>
        <p:spPr>
          <a:xfrm>
            <a:off x="143508" y="3475446"/>
            <a:ext cx="2556284" cy="3249502"/>
          </a:xfrm>
          <a:prstGeom prst="rightArrowCallout">
            <a:avLst>
              <a:gd name="adj1" fmla="val 26944"/>
              <a:gd name="adj2" fmla="val 25000"/>
              <a:gd name="adj3" fmla="val 26011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 w="57150"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-562558" y="4416190"/>
            <a:ext cx="32495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Segoe Print" panose="02000600000000000000" pitchFamily="2" charset="0"/>
              </a:rPr>
              <a:t>Загальну</a:t>
            </a:r>
            <a:r>
              <a:rPr lang="ru-RU" b="1" dirty="0">
                <a:latin typeface="Segoe Print" panose="02000600000000000000" pitchFamily="2" charset="0"/>
              </a:rPr>
              <a:t> схему </a:t>
            </a:r>
            <a:r>
              <a:rPr lang="ru-RU" b="1" dirty="0" err="1">
                <a:latin typeface="Segoe Print" panose="02000600000000000000" pitchFamily="2" charset="0"/>
              </a:rPr>
              <a:t>розробки</a:t>
            </a:r>
            <a:r>
              <a:rPr lang="ru-RU" b="1" dirty="0">
                <a:latin typeface="Segoe Print" panose="02000600000000000000" pitchFamily="2" charset="0"/>
              </a:rPr>
              <a:t> та </a:t>
            </a:r>
            <a:r>
              <a:rPr lang="ru-RU" b="1" dirty="0" err="1">
                <a:latin typeface="Segoe Print" panose="02000600000000000000" pitchFamily="2" charset="0"/>
              </a:rPr>
              <a:t>прийняття</a:t>
            </a:r>
            <a:r>
              <a:rPr lang="ru-RU" b="1" dirty="0">
                <a:latin typeface="Segoe Print" panose="02000600000000000000" pitchFamily="2" charset="0"/>
              </a:rPr>
              <a:t> </a:t>
            </a:r>
            <a:r>
              <a:rPr lang="ru-RU" b="1" dirty="0" err="1">
                <a:latin typeface="Segoe Print" panose="02000600000000000000" pitchFamily="2" charset="0"/>
              </a:rPr>
              <a:t>управлінського</a:t>
            </a:r>
            <a:r>
              <a:rPr lang="ru-RU" b="1" dirty="0">
                <a:latin typeface="Segoe Print" panose="02000600000000000000" pitchFamily="2" charset="0"/>
              </a:rPr>
              <a:t> </a:t>
            </a:r>
            <a:r>
              <a:rPr lang="ru-RU" b="1" dirty="0" err="1">
                <a:latin typeface="Segoe Print" panose="02000600000000000000" pitchFamily="2" charset="0"/>
              </a:rPr>
              <a:t>рішення</a:t>
            </a:r>
            <a:r>
              <a:rPr lang="ru-RU" b="1" dirty="0">
                <a:latin typeface="Segoe Print" panose="02000600000000000000" pitchFamily="2" charset="0"/>
              </a:rPr>
              <a:t> </a:t>
            </a:r>
            <a:r>
              <a:rPr lang="ru-RU" b="1" dirty="0" err="1">
                <a:latin typeface="Segoe Print" panose="02000600000000000000" pitchFamily="2" charset="0"/>
              </a:rPr>
              <a:t>можна</a:t>
            </a:r>
            <a:r>
              <a:rPr lang="ru-RU" b="1" dirty="0">
                <a:latin typeface="Segoe Print" panose="02000600000000000000" pitchFamily="2" charset="0"/>
              </a:rPr>
              <a:t> подати в такому </a:t>
            </a:r>
            <a:r>
              <a:rPr lang="ru-RU" b="1" dirty="0" err="1">
                <a:latin typeface="Segoe Print" panose="02000600000000000000" pitchFamily="2" charset="0"/>
              </a:rPr>
              <a:t>вигляді</a:t>
            </a:r>
            <a:r>
              <a:rPr lang="ru-RU" b="1" dirty="0">
                <a:latin typeface="Segoe Print" panose="02000600000000000000" pitchFamily="2" charset="0"/>
              </a:rPr>
              <a:t> </a:t>
            </a:r>
          </a:p>
        </p:txBody>
      </p:sp>
      <p:pic>
        <p:nvPicPr>
          <p:cNvPr id="6148" name="Picture 4" descr="&amp;Kcy;&amp;acy;&amp;rcy;&amp;tcy;&amp;icy;&amp;ncy;&amp;kcy;&amp;icy; &amp;pcy;&amp;ocy; &amp;zcy;&amp;acy;&amp;pcy;&amp;rcy;&amp;ocy;&amp;scy;&amp;ucy; &amp;iecy;&amp;tcy;&amp;acy;&amp;pcy;&amp;i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95514"/>
            <a:ext cx="2578923" cy="195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7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188640"/>
            <a:ext cx="4621642" cy="286232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Розробляючи управлінські рішення необхідно встановити порядок здійснення операцій, пов'язаних із накопиченням, рухом, зберіганням, обробленням, аналізом інформації, забезпеченням нею структурних підрозділів і окремих робочих місць, а також визначити дії, необхідні для вирішення господарських завдань.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6076" y="3140968"/>
            <a:ext cx="8568952" cy="954107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Monotype Corsiva" panose="03010101010201010101" pitchFamily="66" charset="0"/>
              </a:rPr>
              <a:t>Раціональна технологія прийняття і реалізації управлінського рішення передбачає такі етапи: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41583481"/>
              </p:ext>
            </p:extLst>
          </p:nvPr>
        </p:nvGraphicFramePr>
        <p:xfrm>
          <a:off x="1403648" y="3929845"/>
          <a:ext cx="6264696" cy="2919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 descr="&amp;Kcy;&amp;acy;&amp;rcy;&amp;tcy;&amp;icy;&amp;ncy;&amp;kcy;&amp;icy; &amp;pcy;&amp;ocy; &amp;zcy;&amp;acy;&amp;pcy;&amp;rcy;&amp;ocy;&amp;scy;&amp;ucy; &amp;ucy;&amp;pcy;&amp;rcy;&amp;acy;&amp;vcy;&amp;lcy;&amp;iukcy;&amp;ncy;&amp;scy;&amp;softcy;&amp;kcy;&amp;iecy; &amp;rcy;&amp;iukcy;&amp;shcy;&amp;iecy;&amp;ncy;&amp;ncy;&amp;yacy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2" y="170710"/>
            <a:ext cx="4118834" cy="2880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99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835" y="4783201"/>
            <a:ext cx="48245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Segoe Print" panose="02000600000000000000" pitchFamily="2" charset="0"/>
              </a:rPr>
              <a:t>охоплює розроблення й оцінювання альтернативних рішень, визначення критеріїв вибору оптимального рішення, вибір і прийняття рішення.</a:t>
            </a:r>
          </a:p>
        </p:txBody>
      </p:sp>
      <p:sp>
        <p:nvSpPr>
          <p:cNvPr id="3" name="Штриховая стрелка вправо 2"/>
          <p:cNvSpPr/>
          <p:nvPr/>
        </p:nvSpPr>
        <p:spPr>
          <a:xfrm>
            <a:off x="251520" y="548680"/>
            <a:ext cx="3312368" cy="1944216"/>
          </a:xfrm>
          <a:prstGeom prst="stripedRightArrow">
            <a:avLst/>
          </a:prstGeom>
          <a:ln w="38100">
            <a:solidFill>
              <a:schemeClr val="bg2">
                <a:lumMod val="10000"/>
              </a:schemeClr>
            </a:solidFill>
          </a:ln>
          <a:effectLst>
            <a:glow rad="101600">
              <a:srgbClr val="663300">
                <a:alpha val="60000"/>
              </a:srgbClr>
            </a:glow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1. Етап підготовки</a:t>
            </a:r>
          </a:p>
        </p:txBody>
      </p:sp>
      <p:sp>
        <p:nvSpPr>
          <p:cNvPr id="4" name="Штриховая стрелка вправо 3"/>
          <p:cNvSpPr/>
          <p:nvPr/>
        </p:nvSpPr>
        <p:spPr>
          <a:xfrm flipH="1">
            <a:off x="5540660" y="4626701"/>
            <a:ext cx="3312368" cy="1944216"/>
          </a:xfrm>
          <a:prstGeom prst="stripedRightArrow">
            <a:avLst/>
          </a:prstGeom>
          <a:ln w="38100">
            <a:solidFill>
              <a:schemeClr val="bg2">
                <a:lumMod val="10000"/>
              </a:schemeClr>
            </a:solidFill>
          </a:ln>
          <a:effectLst>
            <a:glow rad="139700">
              <a:srgbClr val="663300">
                <a:alpha val="40000"/>
              </a:srgbClr>
            </a:glow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2. Етап прийняття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356572"/>
            <a:ext cx="51845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Segoe Print" panose="02000600000000000000" pitchFamily="2" charset="0"/>
                <a:cs typeface="Times New Roman" panose="02020603050405020304" pitchFamily="18" charset="0"/>
              </a:rPr>
              <a:t>проведення економічного аналізу ситуації на мікро- і макрорівні; охоплює пошук, накопичення, опрацювання інформації, виявлення і формулювання проблем, які потребують вирішення та ретельного вивчення чинників, що їх обумовили. </a:t>
            </a:r>
          </a:p>
        </p:txBody>
      </p:sp>
      <p:pic>
        <p:nvPicPr>
          <p:cNvPr id="4098" name="Picture 2" descr="&amp;Kcy;&amp;acy;&amp;rcy;&amp;tcy;&amp;icy;&amp;ncy;&amp;kcy;&amp;icy; &amp;pcy;&amp;ocy; &amp;zcy;&amp;acy;&amp;pcy;&amp;rcy;&amp;ocy;&amp;scy;&amp;ucy; &amp;iecy;&amp;tcy;&amp;acy;&amp;p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5679"/>
            <a:ext cx="3312368" cy="204610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&amp;Kcy;&amp;acy;&amp;rcy;&amp;tcy;&amp;icy;&amp;ncy;&amp;kcy;&amp;icy; &amp;pcy;&amp;ocy; &amp;zcy;&amp;acy;&amp;pcy;&amp;rcy;&amp;ocy;&amp;scy;&amp;ucy; &amp;iecy;&amp;tcy;&amp;acy;&amp;pcy;&amp;i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660" y="2695443"/>
            <a:ext cx="3205141" cy="1784195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09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5075" y="2636912"/>
            <a:ext cx="5000625" cy="288032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sz="2000" dirty="0"/>
              <a:t>Прийняття рішень - це наука і мистецтво.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sz="2000" dirty="0"/>
              <a:t>Роль прийнятого рішення величезна.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sz="2000" dirty="0"/>
              <a:t>Найважливіше питання успішного функціонування організації полягає в тім, як організація може виявляти свої проблеми і вирішувати їх.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51547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Штриховая стрелка вправо 2"/>
          <p:cNvSpPr/>
          <p:nvPr/>
        </p:nvSpPr>
        <p:spPr>
          <a:xfrm>
            <a:off x="251520" y="548680"/>
            <a:ext cx="3312368" cy="1944216"/>
          </a:xfrm>
          <a:prstGeom prst="stripedRightArrow">
            <a:avLst/>
          </a:prstGeom>
          <a:ln w="38100">
            <a:solidFill>
              <a:schemeClr val="bg2">
                <a:lumMod val="10000"/>
              </a:schemeClr>
            </a:solidFill>
          </a:ln>
          <a:effectLst>
            <a:glow rad="101600">
              <a:srgbClr val="663300">
                <a:alpha val="60000"/>
              </a:srgbClr>
            </a:glow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3. Етап реалізації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462151"/>
            <a:ext cx="52565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Segoe Print" panose="02000600000000000000" pitchFamily="2" charset="0"/>
              </a:rPr>
              <a:t>розроблення заходів для конкретизації рішення і доведення його до виконавців; здійснення контролю за його виконанням; внесення необхідних коректив; оцінювання результату, отриманого внаслідок реалізації рішення. </a:t>
            </a:r>
          </a:p>
        </p:txBody>
      </p:sp>
      <p:sp>
        <p:nvSpPr>
          <p:cNvPr id="5" name="Загнутый угол 4"/>
          <p:cNvSpPr/>
          <p:nvPr/>
        </p:nvSpPr>
        <p:spPr>
          <a:xfrm>
            <a:off x="189489" y="5229200"/>
            <a:ext cx="8954511" cy="1566474"/>
          </a:xfrm>
          <a:prstGeom prst="foldedCorner">
            <a:avLst/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78000">
                <a:srgbClr val="FF7264"/>
              </a:gs>
              <a:gs pos="45000">
                <a:srgbClr val="FF5050"/>
              </a:gs>
              <a:gs pos="100000">
                <a:srgbClr val="FFCC99"/>
              </a:gs>
            </a:gsLst>
            <a:lin ang="16200000" scaled="1"/>
            <a:tileRect/>
          </a:gradFill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 </a:t>
            </a:r>
          </a:p>
          <a:p>
            <a:pPr algn="just"/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    </a:t>
            </a:r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Реалізація управлінських рішень – важлива ланка технології управління. Поки рішення не втілене у життя – це не рішення, а лише наміри. Потрібна велика організаційна робота, щоб досягти його реалізації</a:t>
            </a:r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.</a:t>
            </a:r>
          </a:p>
        </p:txBody>
      </p:sp>
      <p:pic>
        <p:nvPicPr>
          <p:cNvPr id="5122" name="Picture 2" descr="&amp;Kcy;&amp;acy;&amp;rcy;&amp;tcy;&amp;icy;&amp;ncy;&amp;kcy;&amp;icy; &amp;pcy;&amp;ocy; &amp;zcy;&amp;acy;&amp;pcy;&amp;rcy;&amp;ocy;&amp;scy;&amp;ucy; &amp;rcy;&amp;iecy;&amp;acy;&amp;lcy;&amp;iukcy;&amp;zcy;&amp;acy;&amp;tscy;&amp;iukcy;&amp;y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74247"/>
            <a:ext cx="3072339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&amp;Kcy;&amp;acy;&amp;rcy;&amp;tcy;&amp;icy;&amp;ncy;&amp;kcy;&amp;icy; &amp;pcy;&amp;ocy; &amp;zcy;&amp;acy;&amp;pcy;&amp;rcy;&amp;ocy;&amp;scy;&amp;ucy; &amp;ucy;&amp;scy;&amp;pcy;&amp;iukcy;&amp;kh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72" y="2762802"/>
            <a:ext cx="3816424" cy="238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65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3418" y="982663"/>
            <a:ext cx="6347713" cy="1320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/>
              <a:t>В умовах невизначеності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76238" y="2324196"/>
            <a:ext cx="5267325" cy="410708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/>
              <a:t>В умовах невизначеності, керівник може використовувати дві основні можливості: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/>
              <a:t>1) спробувати одержати додаткову інформацію і ще раз проаналізувати проблему з метою зменшення її новизни і складності. Разом з досвідом і інтуїцією це дасть йому можливість оцінити суб'єктивну, передбачувану імовірність можливих результатів; 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/>
              <a:t>2) коли бракує часу або засобів на збір додаткової інформації, при прийнятті рішень доводиться покладатися на минулий досвід і інтуїцію.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1643063"/>
            <a:ext cx="3286125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6711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14563"/>
            <a:ext cx="3810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36831"/>
            <a:ext cx="6347713" cy="1320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/>
              <a:t>Що ж потрібно для успішного вирішення проблем?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5338763" cy="494665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/>
              <a:t>По-перше, вчасно помітити і проаналізувати проблему, для того, щоб з'ясувати, що призвело до її виникнення, і на далі прагнути до її рішення .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/>
              <a:t>По-друге, не витрачати часу на непотрібні рішення, що не впливають на ефективність роботи фірми.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/>
              <a:t>По-третє, постійно оцінювати ефективність процесу прийняття, а згодом і реалізації рішення .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/>
              <a:t>По-четверте, не приймати декількох рішень по тому самому питанню . 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/>
              <a:t>По-п'яте, залучати до процесу ухвалення рішення співробітників, що мають до них відношення, вже на ранніх етапах роботи з урахуванням відповідності їхньої кваліфікації ступеню складності проблеми; навчати їх необхідним чином і не забувати нагороджувати за успіхи.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1039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620688"/>
            <a:ext cx="3371380" cy="10546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1700808"/>
            <a:ext cx="8064896" cy="4708981"/>
          </a:xfrm>
          <a:prstGeom prst="rect">
            <a:avLst/>
          </a:prstGeom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latin typeface="Segoe Print" panose="02000600000000000000" pitchFamily="2" charset="0"/>
              </a:rPr>
              <a:t>      </a:t>
            </a:r>
            <a:r>
              <a:rPr lang="uk-UA" sz="2000" b="1" dirty="0">
                <a:latin typeface="Segoe Print" panose="02000600000000000000" pitchFamily="2" charset="0"/>
              </a:rPr>
              <a:t>Отже, підсумовуючи все вищесказане ми можемо дійти висновку, що в даний час прийняття рішень є </a:t>
            </a:r>
            <a:r>
              <a:rPr lang="ru-RU" sz="2000" b="1" dirty="0" err="1">
                <a:latin typeface="Segoe Print" panose="02000600000000000000" pitchFamily="2" charset="0"/>
              </a:rPr>
              <a:t>однією</a:t>
            </a:r>
            <a:r>
              <a:rPr lang="ru-RU" sz="2000" b="1" dirty="0">
                <a:latin typeface="Segoe Print" panose="02000600000000000000" pitchFamily="2" charset="0"/>
              </a:rPr>
              <a:t> з </a:t>
            </a:r>
            <a:r>
              <a:rPr lang="ru-RU" sz="2000" b="1" dirty="0" err="1">
                <a:latin typeface="Segoe Print" panose="02000600000000000000" pitchFamily="2" charset="0"/>
              </a:rPr>
              <a:t>основних</a:t>
            </a:r>
            <a:r>
              <a:rPr lang="ru-RU" sz="2000" b="1" dirty="0">
                <a:latin typeface="Segoe Print" panose="02000600000000000000" pitchFamily="2" charset="0"/>
              </a:rPr>
              <a:t> </a:t>
            </a:r>
            <a:r>
              <a:rPr lang="ru-RU" sz="2000" b="1" dirty="0" err="1">
                <a:latin typeface="Segoe Print" panose="02000600000000000000" pitchFamily="2" charset="0"/>
              </a:rPr>
              <a:t>функцій</a:t>
            </a:r>
            <a:r>
              <a:rPr lang="ru-RU" sz="2000" b="1" dirty="0">
                <a:latin typeface="Segoe Print" panose="02000600000000000000" pitchFamily="2" charset="0"/>
              </a:rPr>
              <a:t> </a:t>
            </a:r>
            <a:r>
              <a:rPr lang="ru-RU" sz="2000" b="1" dirty="0" err="1">
                <a:latin typeface="Segoe Print" panose="02000600000000000000" pitchFamily="2" charset="0"/>
              </a:rPr>
              <a:t>управління</a:t>
            </a:r>
            <a:r>
              <a:rPr lang="ru-RU" sz="2000" b="1" dirty="0">
                <a:latin typeface="Segoe Print" panose="02000600000000000000" pitchFamily="2" charset="0"/>
              </a:rPr>
              <a:t>.</a:t>
            </a:r>
            <a:r>
              <a:rPr lang="uk-UA" sz="2000" b="1" dirty="0">
                <a:latin typeface="Segoe Print" panose="02000600000000000000" pitchFamily="2" charset="0"/>
              </a:rPr>
              <a:t> </a:t>
            </a:r>
          </a:p>
          <a:p>
            <a:pPr algn="just"/>
            <a:r>
              <a:rPr lang="uk-UA" sz="2000" b="1" dirty="0">
                <a:latin typeface="Segoe Print" panose="02000600000000000000" pitchFamily="2" charset="0"/>
              </a:rPr>
              <a:t>    Цей процес являє собою невід'ємну складову частину будь-якої управлінської функції. Так, необхідність прийняття рішення пронизує все, що робить керівник, формуючи цілі і домагаючись їх досягнення. Тому розуміння природи прийняття рішень надзвичайно важливе для всякого, хто хоче досягти успіху в мистецтві управління.</a:t>
            </a:r>
          </a:p>
          <a:p>
            <a:pPr algn="just"/>
            <a:r>
              <a:rPr lang="uk-UA" sz="2000" b="1" dirty="0">
                <a:latin typeface="Segoe Print" panose="02000600000000000000" pitchFamily="2" charset="0"/>
              </a:rPr>
              <a:t>    Удосконалення процесу прийняття </a:t>
            </a:r>
            <a:r>
              <a:rPr lang="uk-UA" sz="2000" b="1" dirty="0" err="1">
                <a:latin typeface="Segoe Print" panose="02000600000000000000" pitchFamily="2" charset="0"/>
              </a:rPr>
              <a:t>обгрунтованих</a:t>
            </a:r>
            <a:r>
              <a:rPr lang="uk-UA" sz="2000" b="1" dirty="0">
                <a:latin typeface="Segoe Print" panose="02000600000000000000" pitchFamily="2" charset="0"/>
              </a:rPr>
              <a:t> об'єктивних рішень у ситуаціях виняткової складності досягається шляхом використання наукового підходу до даного процесу, моделей і кількісних методів прийняття рішень. </a:t>
            </a:r>
          </a:p>
        </p:txBody>
      </p:sp>
    </p:spTree>
    <p:extLst>
      <p:ext uri="{BB962C8B-B14F-4D97-AF65-F5344CB8AC3E}">
        <p14:creationId xmlns:p14="http://schemas.microsoft.com/office/powerpoint/2010/main" val="3296624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uk-UA" sz="2400"/>
              <a:t>Вплив типу проблеми на вибір  стилю прийняття рішення </a:t>
            </a:r>
            <a:br>
              <a:rPr lang="uk-UA"/>
            </a:br>
            <a:endParaRPr lang="uk-UA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1563" y="1377950"/>
          <a:ext cx="7429500" cy="5173664"/>
        </p:xfrm>
        <a:graphic>
          <a:graphicData uri="http://schemas.openxmlformats.org/drawingml/2006/table">
            <a:tbl>
              <a:tblPr/>
              <a:tblGrid>
                <a:gridCol w="3714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проблеми </a:t>
                      </a:r>
                      <a:endParaRPr kumimoji="0" lang="uk-U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Стиль вирішення проблеми 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 :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2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aramond" pitchFamily="18" charset="0"/>
                        <a:buAutoNum type="arabicPeriod"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Якість вирішення більш важлива, ніж наявність згоди його виконувати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1.Наказ .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Рішення керівник приймає незалежно від інших з використанням інформації, яка у нього є.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8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aramond" pitchFamily="18" charset="0"/>
                        <a:buAutoNum type="arabicPeriod"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Згода виконувати рішення більш важлива, ніж його якість.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2.Консенсус. 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Групове прийняття рішення з інформації та ідей всіх членів групи.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40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aramond" pitchFamily="18" charset="0"/>
                        <a:buAutoNum type="arabicPeriod"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Якість та згода однаково важливі 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3.Консультації. Рішення приймається керівником, який використовує думки підлеглих.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8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aramond" pitchFamily="18" charset="0"/>
                        <a:buAutoNum type="arabicPeriod"/>
                        <a:tabLst/>
                      </a:pP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Ні якість, ні згода не є критично важливими.</a:t>
                      </a:r>
                      <a:endParaRPr kumimoji="0" lang="uk-U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 «Штампування рішень».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Рішення приймається найбільш легким та швидким способом – «штампується»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47705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42875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uk-UA" sz="4000">
                <a:latin typeface="Times New Roman" pitchFamily="18" charset="0"/>
                <a:cs typeface="Times New Roman" pitchFamily="18" charset="0"/>
              </a:rPr>
            </a:br>
            <a:r>
              <a:rPr lang="uk-UA" sz="4000">
                <a:latin typeface="Times New Roman" pitchFamily="18" charset="0"/>
                <a:cs typeface="Times New Roman" pitchFamily="18" charset="0"/>
              </a:rPr>
              <a:t>Основні якості, які мають бути притаманні керівникові, наступні: </a:t>
            </a:r>
            <a:br>
              <a:rPr lang="ru-RU" sz="4000">
                <a:latin typeface="Times New Roman" pitchFamily="18" charset="0"/>
                <a:cs typeface="Times New Roman" pitchFamily="18" charset="0"/>
              </a:rPr>
            </a:br>
            <a:endParaRPr lang="ru-RU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uk-UA" sz="28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uk-UA" sz="2800">
                <a:latin typeface="Times New Roman" pitchFamily="18" charset="0"/>
                <a:cs typeface="Times New Roman" pitchFamily="18" charset="0"/>
              </a:rPr>
              <a:t>Компетентність.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uk-UA" sz="2800">
                <a:latin typeface="Times New Roman" pitchFamily="18" charset="0"/>
                <a:cs typeface="Times New Roman" pitchFamily="18" charset="0"/>
              </a:rPr>
              <a:t>Комунікабельність.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uk-UA" sz="2800">
                <a:latin typeface="Times New Roman" pitchFamily="18" charset="0"/>
                <a:cs typeface="Times New Roman" pitchFamily="18" charset="0"/>
              </a:rPr>
              <a:t>Уважне ставлення до підлеглих.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uk-UA" sz="2800">
                <a:latin typeface="Times New Roman" pitchFamily="18" charset="0"/>
                <a:cs typeface="Times New Roman" pitchFamily="18" charset="0"/>
              </a:rPr>
              <a:t>Сміливість у прийнятті рішень.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uk-UA" sz="2800">
                <a:latin typeface="Times New Roman" pitchFamily="18" charset="0"/>
                <a:cs typeface="Times New Roman" pitchFamily="18" charset="0"/>
              </a:rPr>
              <a:t>Здатність творчо вирішувати проблеми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3358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3600">
                <a:latin typeface="Times New Roman" pitchFamily="18" charset="0"/>
                <a:cs typeface="Times New Roman" pitchFamily="18" charset="0"/>
              </a:rPr>
              <a:t>Сучасний керівник - це 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особистість, яка постійно працює над собою, над своїми професійними і особистісними якостями;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стратег, бачить перспективу розвитку своєї організації на кілька років вперед, виходячи з наявних соціальних умов і ресурсів;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носій організаційних змін, що виробляє нові підходи до вирішення проблем, який пропагує нові цінності серед співробітників, одержимий ідеєю, готовий долати заради її втілення в життя тривалі труднощі;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лідер, прагне не наказувати, а вислуховувати колег, психологічно налаштований на схвалення пропозицій, підтримує ентузіастів.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31049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/>
            <a:r>
              <a:rPr lang="uk-UA" sz="3600">
                <a:latin typeface="Times New Roman" pitchFamily="18" charset="0"/>
                <a:cs typeface="Times New Roman" pitchFamily="18" charset="0"/>
              </a:rPr>
              <a:t>Риси менеджера-лідера: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8" name="Содержимое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92931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доступний кожному працівнику, тон обговорення будь-яких проблем завжди доброзичливий;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розуміє, що керувати, значить робити справу руками інших. Звідси більшу частину свого часу він відводить роботі з персоналом, постійно приділяючи увагу системі заохочення;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противник кабінетного стилю управління, вважає за краще обговорювати проблеми на місцях, уміє чути і слухати, рішучий і наполегливий;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терпимо ставиться до виразу відкритої  незгоди, вміло делегує повноваження виконавцям, будує відносини на довірі;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у важкі хвилини не прагне знайти винного, а шукає причину збоїв і відхилень</a:t>
            </a:r>
            <a:r>
              <a:rPr lang="uk-UA" sz="280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37243934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6261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не розпоряджається і не наказує, а переконує; суворий контроль замінює довірою;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прагне розвивати колективні форми роботи єдиною командою;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завжди відкритий для нових ідей, створює атмосферу, в якій вільне висловлювання ідей стає нормою;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формує хороший психологічний клімат у колективі, не задовольняє інтереси одних працівників за рахунок утиску інших;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з готовністю, а головне, публічно визнає заслуги співробітників;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не імітує зміни, а насправді прагне здійснити позитивні зміни.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86014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3100" dirty="0">
                <a:latin typeface="Times New Roman" pitchFamily="18" charset="0"/>
                <a:cs typeface="Times New Roman" pitchFamily="18" charset="0"/>
              </a:rPr>
              <a:t>Менеджер-лідер разом з тим мислить: 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483225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uk-UA" sz="3600" b="1" i="1" dirty="0">
                <a:latin typeface="Times New Roman" pitchFamily="18" charset="0"/>
                <a:cs typeface="Times New Roman" pitchFamily="18" charset="0"/>
              </a:rPr>
              <a:t>протокольно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- відрізняє факти від думок, реальне від уявного, дійсне від бажаного;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uk-UA" sz="3600" b="1" i="1" dirty="0" err="1">
                <a:latin typeface="Times New Roman" pitchFamily="18" charset="0"/>
                <a:cs typeface="Times New Roman" pitchFamily="18" charset="0"/>
              </a:rPr>
              <a:t>безінерційно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 - накопичений досвід і знання не заважають йому приймати оригінальне рішення при розгляді нових, нетрадиційних проблем;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uk-UA" sz="3600" b="1" i="1" dirty="0">
                <a:latin typeface="Times New Roman" pitchFamily="18" charset="0"/>
                <a:cs typeface="Times New Roman" pitchFamily="18" charset="0"/>
              </a:rPr>
              <a:t>методично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- послідовно, не відволікаючись від цілі, осмислювати комерційні, управлінські та психолого-педагогічні ситуації;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uk-UA" sz="3600" b="1" i="1" dirty="0">
                <a:latin typeface="Times New Roman" pitchFamily="18" charset="0"/>
                <a:cs typeface="Times New Roman" pitchFamily="18" charset="0"/>
              </a:rPr>
              <a:t>мобільно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- переносить накопичений досвід на нові області знання з урахуванням особливостей, місця, часу, умов;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uk-UA" sz="3600" b="1" i="1" dirty="0" err="1">
                <a:latin typeface="Times New Roman" pitchFamily="18" charset="0"/>
                <a:cs typeface="Times New Roman" pitchFamily="18" charset="0"/>
              </a:rPr>
              <a:t>домінантно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- виділяє головне і не тоне у дрібницях;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uk-UA" sz="3600" b="1" i="1" dirty="0">
                <a:latin typeface="Times New Roman" pitchFamily="18" charset="0"/>
                <a:cs typeface="Times New Roman" pitchFamily="18" charset="0"/>
              </a:rPr>
              <a:t>конструктивно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- не тільки розкриває причини недоліків, але і вміє знаходити найбільш раціональні шляхи і способи їх усунення, уміє якісно покращувати справу.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4122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33363"/>
            <a:ext cx="6347713" cy="1320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/>
              <a:t>Роль керівника в процесі прийняття рішень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4767263" cy="45259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/>
              <a:t>Можна виділити чотири основні функції керівника в цьому процесі: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/>
              <a:t>1.	Керівник повинен керувати процесом вироблення рішення ;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/>
              <a:t>2.	Керівник висуває задачу для рішення, бере участь у її конкретизації і виборі критеріїв оцінки. Уміння правильно визначити і поставити задачу - найважливіший його обов'язок, творча частина його роботи.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/>
              <a:t>3.	Керівник виконує складну роботу з ухвалення рішення.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/>
              <a:t>4.	Керівник організує виконання рішення .</a:t>
            </a:r>
            <a:endParaRPr lang="ru-RU" dirty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500188"/>
            <a:ext cx="3690938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2336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Содержимое 2"/>
          <p:cNvSpPr>
            <a:spLocks noGrp="1"/>
          </p:cNvSpPr>
          <p:nvPr>
            <p:ph idx="1"/>
          </p:nvPr>
        </p:nvSpPr>
        <p:spPr>
          <a:xfrm>
            <a:off x="457200" y="214313"/>
            <a:ext cx="8229600" cy="59118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		Щоб управління було демократичним і ефективним, а співробітники інтелектуально росли, необхідно </a:t>
            </a:r>
            <a:r>
              <a:rPr lang="uk-UA" b="1">
                <a:latin typeface="Times New Roman" pitchFamily="18" charset="0"/>
                <a:cs typeface="Times New Roman" pitchFamily="18" charset="0"/>
              </a:rPr>
              <a:t>делегувати повноваження.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uk-UA" b="1" i="1" u="sng">
                <a:latin typeface="Times New Roman" pitchFamily="18" charset="0"/>
                <a:cs typeface="Times New Roman" pitchFamily="18" charset="0"/>
              </a:rPr>
              <a:t>Делегування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 - це прояв довіри, це інструмент включення співробітника в процес управління, а отже, демократизація останнього.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0498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Содержимое 2"/>
          <p:cNvSpPr>
            <a:spLocks noGrp="1"/>
          </p:cNvSpPr>
          <p:nvPr>
            <p:ph idx="1"/>
          </p:nvPr>
        </p:nvSpPr>
        <p:spPr>
          <a:xfrm>
            <a:off x="285750" y="571500"/>
            <a:ext cx="8229600" cy="55546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b="1">
                <a:latin typeface="Times New Roman" pitchFamily="18" charset="0"/>
                <a:cs typeface="Times New Roman" pitchFamily="18" charset="0"/>
              </a:rPr>
              <a:t>Для того, щоб спілкування було діловим, треба: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 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володіти собою;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 не робити поспішних висновків;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вміти до кінця все уважно вислухати, зрозуміти, продумати;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риймати рішення і діяти тільки тоді, коли думка буде підтверджена упевненістю;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бути неупередженим. </a:t>
            </a:r>
          </a:p>
          <a:p>
            <a:pPr eaLnBrk="1" hangingPunct="1">
              <a:buFontTx/>
              <a:buNone/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uk-UA" b="1">
                <a:latin typeface="Times New Roman" pitchFamily="18" charset="0"/>
                <a:cs typeface="Times New Roman" pitchFamily="18" charset="0"/>
              </a:rPr>
              <a:t>В управлінні емоції недоречні!!! 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uk-UA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7432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8229600" cy="13573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uk-UA" sz="3100" dirty="0">
                <a:latin typeface="Times New Roman" pitchFamily="18" charset="0"/>
                <a:cs typeface="Times New Roman" pitchFamily="18" charset="0"/>
              </a:rPr>
            </a:br>
            <a:r>
              <a:rPr lang="uk-UA" sz="3100" dirty="0">
                <a:latin typeface="Times New Roman" pitchFamily="18" charset="0"/>
                <a:cs typeface="Times New Roman" pitchFamily="18" charset="0"/>
              </a:rPr>
              <a:t>Головна заповідь управління – привертати  (залучати, притягати до себе) підлеглих.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4554538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Взаємна повага між керівником і підлеглими, є необхідною умовою їх службових взаємин.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Щоб привернути людину до себе, виховати в неї  емоційне ставлення (приязнь, симпатія, дружба, любов), людину треба щиро поважати, цінувати.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Успіх директора школи залежить не стільки від наявності ділових якостей, скільки від уміння їх яскраво подавати оточуючим.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Успіх на 80 % пов'язаний з розвитком навичок спілкування.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2342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2552F7E-9146-3F46-58F8-ADC327B87F00}"/>
              </a:ext>
            </a:extLst>
          </p:cNvPr>
          <p:cNvSpPr txBox="1"/>
          <p:nvPr/>
        </p:nvSpPr>
        <p:spPr>
          <a:xfrm>
            <a:off x="1259632" y="620688"/>
            <a:ext cx="727280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ПСИХОЛОГІЧНІ АСПЕКТИ УПРАВЛІННЯ ГРУПОЮ І КОЛЕКТИВОМ </a:t>
            </a:r>
          </a:p>
          <a:p>
            <a:r>
              <a:rPr lang="ru-RU" dirty="0"/>
              <a:t>1. </a:t>
            </a:r>
            <a:r>
              <a:rPr lang="ru-RU" dirty="0" err="1"/>
              <a:t>Загальні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про </a:t>
            </a:r>
            <a:r>
              <a:rPr lang="ru-RU" dirty="0" err="1"/>
              <a:t>групи</a:t>
            </a:r>
            <a:r>
              <a:rPr lang="ru-RU" dirty="0"/>
              <a:t> та </a:t>
            </a:r>
            <a:r>
              <a:rPr lang="ru-RU" dirty="0" err="1"/>
              <a:t>колективи</a:t>
            </a:r>
            <a:endParaRPr lang="ru-RU" dirty="0"/>
          </a:p>
          <a:p>
            <a:r>
              <a:rPr lang="ru-RU" dirty="0"/>
              <a:t>2. </a:t>
            </a:r>
            <a:r>
              <a:rPr lang="ru-RU" dirty="0" err="1"/>
              <a:t>Соціально-психологічні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/>
              <a:t> групової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endParaRPr lang="ru-RU" dirty="0"/>
          </a:p>
          <a:p>
            <a:r>
              <a:rPr lang="ru-RU" dirty="0"/>
              <a:t>3. </a:t>
            </a:r>
            <a:r>
              <a:rPr lang="ru-RU" dirty="0" err="1"/>
              <a:t>Керівництво</a:t>
            </a:r>
            <a:r>
              <a:rPr lang="ru-RU" dirty="0"/>
              <a:t> та </a:t>
            </a:r>
            <a:r>
              <a:rPr lang="ru-RU" dirty="0" err="1"/>
              <a:t>лідерство</a:t>
            </a:r>
            <a:r>
              <a:rPr lang="ru-RU" dirty="0"/>
              <a:t> </a:t>
            </a:r>
          </a:p>
          <a:p>
            <a:r>
              <a:rPr lang="ru-RU" dirty="0"/>
              <a:t>4. </a:t>
            </a:r>
            <a:r>
              <a:rPr lang="ru-RU" dirty="0" err="1"/>
              <a:t>Психологічний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</a:p>
          <a:p>
            <a:r>
              <a:rPr lang="ru-RU" dirty="0"/>
              <a:t>5. </a:t>
            </a:r>
            <a:r>
              <a:rPr lang="ru-RU" dirty="0" err="1"/>
              <a:t>Міжособистісне</a:t>
            </a:r>
            <a:r>
              <a:rPr lang="ru-RU" dirty="0"/>
              <a:t> </a:t>
            </a:r>
            <a:r>
              <a:rPr lang="ru-RU" dirty="0" err="1"/>
              <a:t>сприйняття</a:t>
            </a:r>
            <a:r>
              <a:rPr lang="ru-RU" dirty="0"/>
              <a:t> у </a:t>
            </a:r>
            <a:r>
              <a:rPr lang="ru-RU" dirty="0" err="1"/>
              <a:t>діловому</a:t>
            </a:r>
            <a:r>
              <a:rPr lang="ru-RU" dirty="0"/>
              <a:t> </a:t>
            </a:r>
            <a:r>
              <a:rPr lang="ru-RU" dirty="0" err="1"/>
              <a:t>спілкуванні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728425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9687" y="4916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1. Сутність управлінських рішень, особливості та принципи їх прийняття.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407" y="1543760"/>
            <a:ext cx="5334309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cs typeface="Times New Roman" panose="02020603050405020304" pitchFamily="18" charset="0"/>
              </a:rPr>
              <a:t>      Прийняття рішень є найважливішою функцією управління, що становить основу управлінського процесу. </a:t>
            </a:r>
          </a:p>
          <a:p>
            <a:pPr algn="just"/>
            <a:r>
              <a:rPr lang="uk-UA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    Прийняття управлінських рішень являє собою особливий вид людської діяльності, спрямований на вибір кращої з альтернатив, які є. </a:t>
            </a:r>
            <a:endParaRPr lang="uk-UA" sz="2000" b="1" dirty="0"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56407" y="3434429"/>
            <a:ext cx="4176464" cy="3124200"/>
            <a:chOff x="672" y="1344"/>
            <a:chExt cx="2130" cy="1968"/>
          </a:xfrm>
        </p:grpSpPr>
        <p:sp>
          <p:nvSpPr>
            <p:cNvPr id="11" name="AutoShape 3"/>
            <p:cNvSpPr>
              <a:spLocks noChangeArrowheads="1"/>
            </p:cNvSpPr>
            <p:nvPr/>
          </p:nvSpPr>
          <p:spPr bwMode="gray">
            <a:xfrm>
              <a:off x="672" y="1872"/>
              <a:ext cx="2112" cy="1440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CCECFF"/>
                </a:gs>
                <a:gs pos="100000">
                  <a:srgbClr val="CCECFF">
                    <a:gamma/>
                    <a:tint val="0"/>
                    <a:invGamma/>
                  </a:srgbClr>
                </a:gs>
              </a:gsLst>
              <a:lin ang="18900000" scaled="1"/>
            </a:gradFill>
            <a:ln w="50800">
              <a:solidFill>
                <a:srgbClr val="7099E2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12" name="Group 4"/>
            <p:cNvGrpSpPr>
              <a:grpSpLocks/>
            </p:cNvGrpSpPr>
            <p:nvPr/>
          </p:nvGrpSpPr>
          <p:grpSpPr bwMode="auto">
            <a:xfrm>
              <a:off x="2304" y="1344"/>
              <a:ext cx="498" cy="1245"/>
              <a:chOff x="2304" y="1344"/>
              <a:chExt cx="498" cy="1245"/>
            </a:xfrm>
          </p:grpSpPr>
          <p:sp>
            <p:nvSpPr>
              <p:cNvPr id="13" name="Freeform 5"/>
              <p:cNvSpPr>
                <a:spLocks/>
              </p:cNvSpPr>
              <p:nvPr/>
            </p:nvSpPr>
            <p:spPr bwMode="gray">
              <a:xfrm>
                <a:off x="2425" y="1344"/>
                <a:ext cx="233" cy="254"/>
              </a:xfrm>
              <a:custGeom>
                <a:avLst/>
                <a:gdLst>
                  <a:gd name="T0" fmla="*/ 133 w 267"/>
                  <a:gd name="T1" fmla="*/ 0 h 292"/>
                  <a:gd name="T2" fmla="*/ 161 w 267"/>
                  <a:gd name="T3" fmla="*/ 3 h 292"/>
                  <a:gd name="T4" fmla="*/ 186 w 267"/>
                  <a:gd name="T5" fmla="*/ 12 h 292"/>
                  <a:gd name="T6" fmla="*/ 209 w 267"/>
                  <a:gd name="T7" fmla="*/ 25 h 292"/>
                  <a:gd name="T8" fmla="*/ 228 w 267"/>
                  <a:gd name="T9" fmla="*/ 42 h 292"/>
                  <a:gd name="T10" fmla="*/ 245 w 267"/>
                  <a:gd name="T11" fmla="*/ 64 h 292"/>
                  <a:gd name="T12" fmla="*/ 257 w 267"/>
                  <a:gd name="T13" fmla="*/ 88 h 292"/>
                  <a:gd name="T14" fmla="*/ 265 w 267"/>
                  <a:gd name="T15" fmla="*/ 116 h 292"/>
                  <a:gd name="T16" fmla="*/ 267 w 267"/>
                  <a:gd name="T17" fmla="*/ 146 h 292"/>
                  <a:gd name="T18" fmla="*/ 265 w 267"/>
                  <a:gd name="T19" fmla="*/ 175 h 292"/>
                  <a:gd name="T20" fmla="*/ 257 w 267"/>
                  <a:gd name="T21" fmla="*/ 203 h 292"/>
                  <a:gd name="T22" fmla="*/ 245 w 267"/>
                  <a:gd name="T23" fmla="*/ 227 h 292"/>
                  <a:gd name="T24" fmla="*/ 228 w 267"/>
                  <a:gd name="T25" fmla="*/ 249 h 292"/>
                  <a:gd name="T26" fmla="*/ 209 w 267"/>
                  <a:gd name="T27" fmla="*/ 267 h 292"/>
                  <a:gd name="T28" fmla="*/ 186 w 267"/>
                  <a:gd name="T29" fmla="*/ 281 h 292"/>
                  <a:gd name="T30" fmla="*/ 161 w 267"/>
                  <a:gd name="T31" fmla="*/ 289 h 292"/>
                  <a:gd name="T32" fmla="*/ 133 w 267"/>
                  <a:gd name="T33" fmla="*/ 292 h 292"/>
                  <a:gd name="T34" fmla="*/ 103 w 267"/>
                  <a:gd name="T35" fmla="*/ 288 h 292"/>
                  <a:gd name="T36" fmla="*/ 75 w 267"/>
                  <a:gd name="T37" fmla="*/ 277 h 292"/>
                  <a:gd name="T38" fmla="*/ 51 w 267"/>
                  <a:gd name="T39" fmla="*/ 260 h 292"/>
                  <a:gd name="T40" fmla="*/ 29 w 267"/>
                  <a:gd name="T41" fmla="*/ 237 h 292"/>
                  <a:gd name="T42" fmla="*/ 13 w 267"/>
                  <a:gd name="T43" fmla="*/ 210 h 292"/>
                  <a:gd name="T44" fmla="*/ 4 w 267"/>
                  <a:gd name="T45" fmla="*/ 178 h 292"/>
                  <a:gd name="T46" fmla="*/ 0 w 267"/>
                  <a:gd name="T47" fmla="*/ 146 h 292"/>
                  <a:gd name="T48" fmla="*/ 4 w 267"/>
                  <a:gd name="T49" fmla="*/ 113 h 292"/>
                  <a:gd name="T50" fmla="*/ 13 w 267"/>
                  <a:gd name="T51" fmla="*/ 81 h 292"/>
                  <a:gd name="T52" fmla="*/ 29 w 267"/>
                  <a:gd name="T53" fmla="*/ 54 h 292"/>
                  <a:gd name="T54" fmla="*/ 51 w 267"/>
                  <a:gd name="T55" fmla="*/ 32 h 292"/>
                  <a:gd name="T56" fmla="*/ 75 w 267"/>
                  <a:gd name="T57" fmla="*/ 14 h 292"/>
                  <a:gd name="T58" fmla="*/ 103 w 267"/>
                  <a:gd name="T59" fmla="*/ 3 h 292"/>
                  <a:gd name="T60" fmla="*/ 133 w 267"/>
                  <a:gd name="T6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7099E2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gray">
              <a:xfrm>
                <a:off x="2304" y="1625"/>
                <a:ext cx="498" cy="964"/>
              </a:xfrm>
              <a:custGeom>
                <a:avLst/>
                <a:gdLst>
                  <a:gd name="T0" fmla="*/ 72 w 573"/>
                  <a:gd name="T1" fmla="*/ 5 h 1111"/>
                  <a:gd name="T2" fmla="*/ 30 w 573"/>
                  <a:gd name="T3" fmla="*/ 32 h 1111"/>
                  <a:gd name="T4" fmla="*/ 4 w 573"/>
                  <a:gd name="T5" fmla="*/ 75 h 1111"/>
                  <a:gd name="T6" fmla="*/ 0 w 573"/>
                  <a:gd name="T7" fmla="*/ 509 h 1111"/>
                  <a:gd name="T8" fmla="*/ 1 w 573"/>
                  <a:gd name="T9" fmla="*/ 516 h 1111"/>
                  <a:gd name="T10" fmla="*/ 9 w 573"/>
                  <a:gd name="T11" fmla="*/ 533 h 1111"/>
                  <a:gd name="T12" fmla="*/ 26 w 573"/>
                  <a:gd name="T13" fmla="*/ 550 h 1111"/>
                  <a:gd name="T14" fmla="*/ 56 w 573"/>
                  <a:gd name="T15" fmla="*/ 557 h 1111"/>
                  <a:gd name="T16" fmla="*/ 84 w 573"/>
                  <a:gd name="T17" fmla="*/ 551 h 1111"/>
                  <a:gd name="T18" fmla="*/ 100 w 573"/>
                  <a:gd name="T19" fmla="*/ 534 h 1111"/>
                  <a:gd name="T20" fmla="*/ 106 w 573"/>
                  <a:gd name="T21" fmla="*/ 516 h 1111"/>
                  <a:gd name="T22" fmla="*/ 108 w 573"/>
                  <a:gd name="T23" fmla="*/ 503 h 1111"/>
                  <a:gd name="T24" fmla="*/ 108 w 573"/>
                  <a:gd name="T25" fmla="*/ 166 h 1111"/>
                  <a:gd name="T26" fmla="*/ 135 w 573"/>
                  <a:gd name="T27" fmla="*/ 1066 h 1111"/>
                  <a:gd name="T28" fmla="*/ 138 w 573"/>
                  <a:gd name="T29" fmla="*/ 1073 h 1111"/>
                  <a:gd name="T30" fmla="*/ 151 w 573"/>
                  <a:gd name="T31" fmla="*/ 1089 h 1111"/>
                  <a:gd name="T32" fmla="*/ 174 w 573"/>
                  <a:gd name="T33" fmla="*/ 1105 h 1111"/>
                  <a:gd name="T34" fmla="*/ 199 w 573"/>
                  <a:gd name="T35" fmla="*/ 1111 h 1111"/>
                  <a:gd name="T36" fmla="*/ 227 w 573"/>
                  <a:gd name="T37" fmla="*/ 1110 h 1111"/>
                  <a:gd name="T38" fmla="*/ 255 w 573"/>
                  <a:gd name="T39" fmla="*/ 1097 h 1111"/>
                  <a:gd name="T40" fmla="*/ 272 w 573"/>
                  <a:gd name="T41" fmla="*/ 1080 h 1111"/>
                  <a:gd name="T42" fmla="*/ 278 w 573"/>
                  <a:gd name="T43" fmla="*/ 1068 h 1111"/>
                  <a:gd name="T44" fmla="*/ 279 w 573"/>
                  <a:gd name="T45" fmla="*/ 499 h 1111"/>
                  <a:gd name="T46" fmla="*/ 302 w 573"/>
                  <a:gd name="T47" fmla="*/ 503 h 1111"/>
                  <a:gd name="T48" fmla="*/ 302 w 573"/>
                  <a:gd name="T49" fmla="*/ 534 h 1111"/>
                  <a:gd name="T50" fmla="*/ 304 w 573"/>
                  <a:gd name="T51" fmla="*/ 590 h 1111"/>
                  <a:gd name="T52" fmla="*/ 304 w 573"/>
                  <a:gd name="T53" fmla="*/ 664 h 1111"/>
                  <a:gd name="T54" fmla="*/ 304 w 573"/>
                  <a:gd name="T55" fmla="*/ 750 h 1111"/>
                  <a:gd name="T56" fmla="*/ 304 w 573"/>
                  <a:gd name="T57" fmla="*/ 838 h 1111"/>
                  <a:gd name="T58" fmla="*/ 305 w 573"/>
                  <a:gd name="T59" fmla="*/ 926 h 1111"/>
                  <a:gd name="T60" fmla="*/ 305 w 573"/>
                  <a:gd name="T61" fmla="*/ 1004 h 1111"/>
                  <a:gd name="T62" fmla="*/ 305 w 573"/>
                  <a:gd name="T63" fmla="*/ 1066 h 1111"/>
                  <a:gd name="T64" fmla="*/ 306 w 573"/>
                  <a:gd name="T65" fmla="*/ 1073 h 1111"/>
                  <a:gd name="T66" fmla="*/ 315 w 573"/>
                  <a:gd name="T67" fmla="*/ 1088 h 1111"/>
                  <a:gd name="T68" fmla="*/ 335 w 573"/>
                  <a:gd name="T69" fmla="*/ 1103 h 1111"/>
                  <a:gd name="T70" fmla="*/ 372 w 573"/>
                  <a:gd name="T71" fmla="*/ 1111 h 1111"/>
                  <a:gd name="T72" fmla="*/ 408 w 573"/>
                  <a:gd name="T73" fmla="*/ 1103 h 1111"/>
                  <a:gd name="T74" fmla="*/ 429 w 573"/>
                  <a:gd name="T75" fmla="*/ 1089 h 1111"/>
                  <a:gd name="T76" fmla="*/ 437 w 573"/>
                  <a:gd name="T77" fmla="*/ 1073 h 1111"/>
                  <a:gd name="T78" fmla="*/ 438 w 573"/>
                  <a:gd name="T79" fmla="*/ 1067 h 1111"/>
                  <a:gd name="T80" fmla="*/ 466 w 573"/>
                  <a:gd name="T81" fmla="*/ 166 h 1111"/>
                  <a:gd name="T82" fmla="*/ 468 w 573"/>
                  <a:gd name="T83" fmla="*/ 503 h 1111"/>
                  <a:gd name="T84" fmla="*/ 472 w 573"/>
                  <a:gd name="T85" fmla="*/ 517 h 1111"/>
                  <a:gd name="T86" fmla="*/ 483 w 573"/>
                  <a:gd name="T87" fmla="*/ 537 h 1111"/>
                  <a:gd name="T88" fmla="*/ 505 w 573"/>
                  <a:gd name="T89" fmla="*/ 551 h 1111"/>
                  <a:gd name="T90" fmla="*/ 536 w 573"/>
                  <a:gd name="T91" fmla="*/ 551 h 1111"/>
                  <a:gd name="T92" fmla="*/ 557 w 573"/>
                  <a:gd name="T93" fmla="*/ 537 h 1111"/>
                  <a:gd name="T94" fmla="*/ 570 w 573"/>
                  <a:gd name="T95" fmla="*/ 517 h 1111"/>
                  <a:gd name="T96" fmla="*/ 573 w 573"/>
                  <a:gd name="T97" fmla="*/ 508 h 1111"/>
                  <a:gd name="T98" fmla="*/ 572 w 573"/>
                  <a:gd name="T99" fmla="*/ 68 h 1111"/>
                  <a:gd name="T100" fmla="*/ 546 w 573"/>
                  <a:gd name="T101" fmla="*/ 28 h 1111"/>
                  <a:gd name="T102" fmla="*/ 506 w 573"/>
                  <a:gd name="T103" fmla="*/ 4 h 1111"/>
                  <a:gd name="T104" fmla="*/ 94 w 573"/>
                  <a:gd name="T105" fmla="*/ 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7099E2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727763" y="3434429"/>
            <a:ext cx="4154587" cy="3124200"/>
            <a:chOff x="2880" y="1344"/>
            <a:chExt cx="2126" cy="1968"/>
          </a:xfrm>
        </p:grpSpPr>
        <p:sp>
          <p:nvSpPr>
            <p:cNvPr id="6" name="AutoShape 10"/>
            <p:cNvSpPr>
              <a:spLocks noChangeArrowheads="1"/>
            </p:cNvSpPr>
            <p:nvPr/>
          </p:nvSpPr>
          <p:spPr bwMode="gray">
            <a:xfrm>
              <a:off x="2894" y="1872"/>
              <a:ext cx="2112" cy="1440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D8F4BE">
                    <a:gamma/>
                    <a:tint val="0"/>
                    <a:invGamma/>
                  </a:srgbClr>
                </a:gs>
                <a:gs pos="100000">
                  <a:srgbClr val="D8F4BE"/>
                </a:gs>
              </a:gsLst>
              <a:lin ang="2700000" scaled="1"/>
            </a:gradFill>
            <a:ln w="50800">
              <a:solidFill>
                <a:srgbClr val="44988C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2880" y="1344"/>
              <a:ext cx="498" cy="1245"/>
              <a:chOff x="2880" y="1344"/>
              <a:chExt cx="498" cy="1245"/>
            </a:xfrm>
          </p:grpSpPr>
          <p:sp>
            <p:nvSpPr>
              <p:cNvPr id="9" name="Freeform 13"/>
              <p:cNvSpPr>
                <a:spLocks/>
              </p:cNvSpPr>
              <p:nvPr/>
            </p:nvSpPr>
            <p:spPr bwMode="gray">
              <a:xfrm>
                <a:off x="3001" y="1344"/>
                <a:ext cx="233" cy="254"/>
              </a:xfrm>
              <a:custGeom>
                <a:avLst/>
                <a:gdLst>
                  <a:gd name="T0" fmla="*/ 133 w 267"/>
                  <a:gd name="T1" fmla="*/ 0 h 292"/>
                  <a:gd name="T2" fmla="*/ 161 w 267"/>
                  <a:gd name="T3" fmla="*/ 3 h 292"/>
                  <a:gd name="T4" fmla="*/ 186 w 267"/>
                  <a:gd name="T5" fmla="*/ 12 h 292"/>
                  <a:gd name="T6" fmla="*/ 209 w 267"/>
                  <a:gd name="T7" fmla="*/ 25 h 292"/>
                  <a:gd name="T8" fmla="*/ 228 w 267"/>
                  <a:gd name="T9" fmla="*/ 42 h 292"/>
                  <a:gd name="T10" fmla="*/ 245 w 267"/>
                  <a:gd name="T11" fmla="*/ 64 h 292"/>
                  <a:gd name="T12" fmla="*/ 257 w 267"/>
                  <a:gd name="T13" fmla="*/ 88 h 292"/>
                  <a:gd name="T14" fmla="*/ 265 w 267"/>
                  <a:gd name="T15" fmla="*/ 116 h 292"/>
                  <a:gd name="T16" fmla="*/ 267 w 267"/>
                  <a:gd name="T17" fmla="*/ 146 h 292"/>
                  <a:gd name="T18" fmla="*/ 265 w 267"/>
                  <a:gd name="T19" fmla="*/ 175 h 292"/>
                  <a:gd name="T20" fmla="*/ 257 w 267"/>
                  <a:gd name="T21" fmla="*/ 203 h 292"/>
                  <a:gd name="T22" fmla="*/ 245 w 267"/>
                  <a:gd name="T23" fmla="*/ 227 h 292"/>
                  <a:gd name="T24" fmla="*/ 228 w 267"/>
                  <a:gd name="T25" fmla="*/ 249 h 292"/>
                  <a:gd name="T26" fmla="*/ 209 w 267"/>
                  <a:gd name="T27" fmla="*/ 267 h 292"/>
                  <a:gd name="T28" fmla="*/ 186 w 267"/>
                  <a:gd name="T29" fmla="*/ 281 h 292"/>
                  <a:gd name="T30" fmla="*/ 161 w 267"/>
                  <a:gd name="T31" fmla="*/ 289 h 292"/>
                  <a:gd name="T32" fmla="*/ 133 w 267"/>
                  <a:gd name="T33" fmla="*/ 292 h 292"/>
                  <a:gd name="T34" fmla="*/ 103 w 267"/>
                  <a:gd name="T35" fmla="*/ 288 h 292"/>
                  <a:gd name="T36" fmla="*/ 75 w 267"/>
                  <a:gd name="T37" fmla="*/ 277 h 292"/>
                  <a:gd name="T38" fmla="*/ 51 w 267"/>
                  <a:gd name="T39" fmla="*/ 260 h 292"/>
                  <a:gd name="T40" fmla="*/ 29 w 267"/>
                  <a:gd name="T41" fmla="*/ 237 h 292"/>
                  <a:gd name="T42" fmla="*/ 13 w 267"/>
                  <a:gd name="T43" fmla="*/ 210 h 292"/>
                  <a:gd name="T44" fmla="*/ 4 w 267"/>
                  <a:gd name="T45" fmla="*/ 178 h 292"/>
                  <a:gd name="T46" fmla="*/ 0 w 267"/>
                  <a:gd name="T47" fmla="*/ 146 h 292"/>
                  <a:gd name="T48" fmla="*/ 4 w 267"/>
                  <a:gd name="T49" fmla="*/ 113 h 292"/>
                  <a:gd name="T50" fmla="*/ 13 w 267"/>
                  <a:gd name="T51" fmla="*/ 81 h 292"/>
                  <a:gd name="T52" fmla="*/ 29 w 267"/>
                  <a:gd name="T53" fmla="*/ 54 h 292"/>
                  <a:gd name="T54" fmla="*/ 51 w 267"/>
                  <a:gd name="T55" fmla="*/ 32 h 292"/>
                  <a:gd name="T56" fmla="*/ 75 w 267"/>
                  <a:gd name="T57" fmla="*/ 14 h 292"/>
                  <a:gd name="T58" fmla="*/ 103 w 267"/>
                  <a:gd name="T59" fmla="*/ 3 h 292"/>
                  <a:gd name="T60" fmla="*/ 133 w 267"/>
                  <a:gd name="T6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44988C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" name="Freeform 14"/>
              <p:cNvSpPr>
                <a:spLocks/>
              </p:cNvSpPr>
              <p:nvPr/>
            </p:nvSpPr>
            <p:spPr bwMode="gray">
              <a:xfrm>
                <a:off x="2880" y="1625"/>
                <a:ext cx="498" cy="964"/>
              </a:xfrm>
              <a:custGeom>
                <a:avLst/>
                <a:gdLst>
                  <a:gd name="T0" fmla="*/ 72 w 573"/>
                  <a:gd name="T1" fmla="*/ 5 h 1111"/>
                  <a:gd name="T2" fmla="*/ 30 w 573"/>
                  <a:gd name="T3" fmla="*/ 32 h 1111"/>
                  <a:gd name="T4" fmla="*/ 4 w 573"/>
                  <a:gd name="T5" fmla="*/ 75 h 1111"/>
                  <a:gd name="T6" fmla="*/ 0 w 573"/>
                  <a:gd name="T7" fmla="*/ 509 h 1111"/>
                  <a:gd name="T8" fmla="*/ 1 w 573"/>
                  <a:gd name="T9" fmla="*/ 516 h 1111"/>
                  <a:gd name="T10" fmla="*/ 9 w 573"/>
                  <a:gd name="T11" fmla="*/ 533 h 1111"/>
                  <a:gd name="T12" fmla="*/ 26 w 573"/>
                  <a:gd name="T13" fmla="*/ 550 h 1111"/>
                  <a:gd name="T14" fmla="*/ 56 w 573"/>
                  <a:gd name="T15" fmla="*/ 557 h 1111"/>
                  <a:gd name="T16" fmla="*/ 84 w 573"/>
                  <a:gd name="T17" fmla="*/ 551 h 1111"/>
                  <a:gd name="T18" fmla="*/ 100 w 573"/>
                  <a:gd name="T19" fmla="*/ 534 h 1111"/>
                  <a:gd name="T20" fmla="*/ 106 w 573"/>
                  <a:gd name="T21" fmla="*/ 516 h 1111"/>
                  <a:gd name="T22" fmla="*/ 108 w 573"/>
                  <a:gd name="T23" fmla="*/ 503 h 1111"/>
                  <a:gd name="T24" fmla="*/ 108 w 573"/>
                  <a:gd name="T25" fmla="*/ 166 h 1111"/>
                  <a:gd name="T26" fmla="*/ 135 w 573"/>
                  <a:gd name="T27" fmla="*/ 1066 h 1111"/>
                  <a:gd name="T28" fmla="*/ 138 w 573"/>
                  <a:gd name="T29" fmla="*/ 1073 h 1111"/>
                  <a:gd name="T30" fmla="*/ 151 w 573"/>
                  <a:gd name="T31" fmla="*/ 1089 h 1111"/>
                  <a:gd name="T32" fmla="*/ 174 w 573"/>
                  <a:gd name="T33" fmla="*/ 1105 h 1111"/>
                  <a:gd name="T34" fmla="*/ 199 w 573"/>
                  <a:gd name="T35" fmla="*/ 1111 h 1111"/>
                  <a:gd name="T36" fmla="*/ 227 w 573"/>
                  <a:gd name="T37" fmla="*/ 1110 h 1111"/>
                  <a:gd name="T38" fmla="*/ 255 w 573"/>
                  <a:gd name="T39" fmla="*/ 1097 h 1111"/>
                  <a:gd name="T40" fmla="*/ 272 w 573"/>
                  <a:gd name="T41" fmla="*/ 1080 h 1111"/>
                  <a:gd name="T42" fmla="*/ 278 w 573"/>
                  <a:gd name="T43" fmla="*/ 1068 h 1111"/>
                  <a:gd name="T44" fmla="*/ 279 w 573"/>
                  <a:gd name="T45" fmla="*/ 499 h 1111"/>
                  <a:gd name="T46" fmla="*/ 302 w 573"/>
                  <a:gd name="T47" fmla="*/ 503 h 1111"/>
                  <a:gd name="T48" fmla="*/ 302 w 573"/>
                  <a:gd name="T49" fmla="*/ 534 h 1111"/>
                  <a:gd name="T50" fmla="*/ 304 w 573"/>
                  <a:gd name="T51" fmla="*/ 590 h 1111"/>
                  <a:gd name="T52" fmla="*/ 304 w 573"/>
                  <a:gd name="T53" fmla="*/ 664 h 1111"/>
                  <a:gd name="T54" fmla="*/ 304 w 573"/>
                  <a:gd name="T55" fmla="*/ 750 h 1111"/>
                  <a:gd name="T56" fmla="*/ 304 w 573"/>
                  <a:gd name="T57" fmla="*/ 838 h 1111"/>
                  <a:gd name="T58" fmla="*/ 305 w 573"/>
                  <a:gd name="T59" fmla="*/ 926 h 1111"/>
                  <a:gd name="T60" fmla="*/ 305 w 573"/>
                  <a:gd name="T61" fmla="*/ 1004 h 1111"/>
                  <a:gd name="T62" fmla="*/ 305 w 573"/>
                  <a:gd name="T63" fmla="*/ 1066 h 1111"/>
                  <a:gd name="T64" fmla="*/ 306 w 573"/>
                  <a:gd name="T65" fmla="*/ 1073 h 1111"/>
                  <a:gd name="T66" fmla="*/ 315 w 573"/>
                  <a:gd name="T67" fmla="*/ 1088 h 1111"/>
                  <a:gd name="T68" fmla="*/ 335 w 573"/>
                  <a:gd name="T69" fmla="*/ 1103 h 1111"/>
                  <a:gd name="T70" fmla="*/ 372 w 573"/>
                  <a:gd name="T71" fmla="*/ 1111 h 1111"/>
                  <a:gd name="T72" fmla="*/ 408 w 573"/>
                  <a:gd name="T73" fmla="*/ 1103 h 1111"/>
                  <a:gd name="T74" fmla="*/ 429 w 573"/>
                  <a:gd name="T75" fmla="*/ 1089 h 1111"/>
                  <a:gd name="T76" fmla="*/ 437 w 573"/>
                  <a:gd name="T77" fmla="*/ 1073 h 1111"/>
                  <a:gd name="T78" fmla="*/ 438 w 573"/>
                  <a:gd name="T79" fmla="*/ 1067 h 1111"/>
                  <a:gd name="T80" fmla="*/ 466 w 573"/>
                  <a:gd name="T81" fmla="*/ 166 h 1111"/>
                  <a:gd name="T82" fmla="*/ 468 w 573"/>
                  <a:gd name="T83" fmla="*/ 503 h 1111"/>
                  <a:gd name="T84" fmla="*/ 472 w 573"/>
                  <a:gd name="T85" fmla="*/ 517 h 1111"/>
                  <a:gd name="T86" fmla="*/ 483 w 573"/>
                  <a:gd name="T87" fmla="*/ 537 h 1111"/>
                  <a:gd name="T88" fmla="*/ 505 w 573"/>
                  <a:gd name="T89" fmla="*/ 551 h 1111"/>
                  <a:gd name="T90" fmla="*/ 536 w 573"/>
                  <a:gd name="T91" fmla="*/ 551 h 1111"/>
                  <a:gd name="T92" fmla="*/ 557 w 573"/>
                  <a:gd name="T93" fmla="*/ 537 h 1111"/>
                  <a:gd name="T94" fmla="*/ 570 w 573"/>
                  <a:gd name="T95" fmla="*/ 517 h 1111"/>
                  <a:gd name="T96" fmla="*/ 573 w 573"/>
                  <a:gd name="T97" fmla="*/ 508 h 1111"/>
                  <a:gd name="T98" fmla="*/ 572 w 573"/>
                  <a:gd name="T99" fmla="*/ 68 h 1111"/>
                  <a:gd name="T100" fmla="*/ 546 w 573"/>
                  <a:gd name="T101" fmla="*/ 28 h 1111"/>
                  <a:gd name="T102" fmla="*/ 506 w 573"/>
                  <a:gd name="T103" fmla="*/ 4 h 1111"/>
                  <a:gd name="T104" fmla="*/ 94 w 573"/>
                  <a:gd name="T105" fmla="*/ 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44988C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sp>
        <p:nvSpPr>
          <p:cNvPr id="15" name="Прямоугольник 14"/>
          <p:cNvSpPr/>
          <p:nvPr/>
        </p:nvSpPr>
        <p:spPr>
          <a:xfrm>
            <a:off x="389286" y="4598334"/>
            <a:ext cx="34043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dirty="0">
                <a:latin typeface="Segoe Print" panose="02000600000000000000" pitchFamily="2" charset="0"/>
              </a:rPr>
              <a:t>   </a:t>
            </a: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Отже,</a:t>
            </a:r>
            <a:r>
              <a:rPr lang="uk-UA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управлінське </a:t>
            </a:r>
            <a:r>
              <a:rPr lang="uk-UA" sz="1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рішен</a:t>
            </a:r>
            <a:r>
              <a:rPr lang="uk-UA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- ня</a:t>
            </a: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– </a:t>
            </a:r>
            <a:r>
              <a:rPr lang="uk-UA" sz="1600" b="1" dirty="0">
                <a:latin typeface="Segoe Print" panose="02000600000000000000" pitchFamily="2" charset="0"/>
              </a:rPr>
              <a:t>це результат вибору суб’єктом управління найкращої альтернативи, спрямованої на розв’язання певної управлінської проб- леми.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419543" y="4592881"/>
            <a:ext cx="345267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uk-UA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Основна мета </a:t>
            </a:r>
            <a:r>
              <a:rPr lang="uk-UA" sz="1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управлін-ського</a:t>
            </a:r>
            <a:r>
              <a:rPr lang="uk-UA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рішення</a:t>
            </a: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– </a:t>
            </a:r>
            <a:r>
              <a:rPr lang="uk-UA" sz="1600" b="1" dirty="0">
                <a:latin typeface="Segoe Print" panose="02000600000000000000" pitchFamily="2" charset="0"/>
              </a:rPr>
              <a:t>забезпечити координуючий вплив на об’єкт управління для досягнення цілей організації. </a:t>
            </a:r>
            <a:endParaRPr lang="uk-UA" b="1" dirty="0">
              <a:latin typeface="Segoe Print" panose="02000600000000000000" pitchFamily="2" charset="0"/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1511886" y="128427"/>
            <a:ext cx="7385023" cy="1126057"/>
          </a:xfrm>
          <a:prstGeom prst="flowChartAlternateProcess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8100000" scaled="1"/>
            <a:tileRect/>
          </a:gradFill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  <a:innerShdw blurRad="114300">
              <a:prstClr val="black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1</a:t>
            </a: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. Сутність управлінських рішень, особливості та принципи їх прийняття.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2054" name="Picture 6" descr="&amp;Kcy;&amp;acy;&amp;rcy;&amp;tcy;&amp;icy;&amp;ncy;&amp;kcy;&amp;icy; &amp;pcy;&amp;ocy; &amp;zcy;&amp;acy;&amp;pcy;&amp;rcy;&amp;ocy;&amp;scy;&amp;ucy; &amp;ucy;&amp;pcy;&amp;rcy;&amp;acy;&amp;vcy;&amp;lcy;&amp;iukcy;&amp;ncy;&amp;scy;&amp;softcy;&amp;kcy;&amp;iecy; &amp;rcy;&amp;iukcy;&amp;shcy;&amp;iecy;&amp;ncy;&amp;ncy;&amp;y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621" y="1422206"/>
            <a:ext cx="2798522" cy="27985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53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79512" y="1700808"/>
            <a:ext cx="5867400" cy="932118"/>
            <a:chOff x="1145" y="1256"/>
            <a:chExt cx="3696" cy="442"/>
          </a:xfrm>
        </p:grpSpPr>
        <p:sp>
          <p:nvSpPr>
            <p:cNvPr id="6" name="Freeform 5"/>
            <p:cNvSpPr>
              <a:spLocks/>
            </p:cNvSpPr>
            <p:nvPr/>
          </p:nvSpPr>
          <p:spPr bwMode="gray">
            <a:xfrm>
              <a:off x="1145" y="1256"/>
              <a:ext cx="3696" cy="442"/>
            </a:xfrm>
            <a:custGeom>
              <a:avLst/>
              <a:gdLst>
                <a:gd name="T0" fmla="*/ 266 w 4864"/>
                <a:gd name="T1" fmla="*/ 42 h 769"/>
                <a:gd name="T2" fmla="*/ 107 w 4864"/>
                <a:gd name="T3" fmla="*/ 103 h 769"/>
                <a:gd name="T4" fmla="*/ 69 w 4864"/>
                <a:gd name="T5" fmla="*/ 200 h 769"/>
                <a:gd name="T6" fmla="*/ 38 w 4864"/>
                <a:gd name="T7" fmla="*/ 235 h 769"/>
                <a:gd name="T8" fmla="*/ 15 w 4864"/>
                <a:gd name="T9" fmla="*/ 332 h 769"/>
                <a:gd name="T10" fmla="*/ 38 w 4864"/>
                <a:gd name="T11" fmla="*/ 447 h 769"/>
                <a:gd name="T12" fmla="*/ 198 w 4864"/>
                <a:gd name="T13" fmla="*/ 587 h 769"/>
                <a:gd name="T14" fmla="*/ 568 w 4864"/>
                <a:gd name="T15" fmla="*/ 655 h 769"/>
                <a:gd name="T16" fmla="*/ 928 w 4864"/>
                <a:gd name="T17" fmla="*/ 699 h 769"/>
                <a:gd name="T18" fmla="*/ 1751 w 4864"/>
                <a:gd name="T19" fmla="*/ 746 h 769"/>
                <a:gd name="T20" fmla="*/ 2388 w 4864"/>
                <a:gd name="T21" fmla="*/ 739 h 769"/>
                <a:gd name="T22" fmla="*/ 2624 w 4864"/>
                <a:gd name="T23" fmla="*/ 761 h 769"/>
                <a:gd name="T24" fmla="*/ 3030 w 4864"/>
                <a:gd name="T25" fmla="*/ 737 h 769"/>
                <a:gd name="T26" fmla="*/ 3707 w 4864"/>
                <a:gd name="T27" fmla="*/ 640 h 769"/>
                <a:gd name="T28" fmla="*/ 4057 w 4864"/>
                <a:gd name="T29" fmla="*/ 579 h 769"/>
                <a:gd name="T30" fmla="*/ 4225 w 4864"/>
                <a:gd name="T31" fmla="*/ 526 h 769"/>
                <a:gd name="T32" fmla="*/ 4331 w 4864"/>
                <a:gd name="T33" fmla="*/ 508 h 769"/>
                <a:gd name="T34" fmla="*/ 4225 w 4864"/>
                <a:gd name="T35" fmla="*/ 491 h 769"/>
                <a:gd name="T36" fmla="*/ 4346 w 4864"/>
                <a:gd name="T37" fmla="*/ 526 h 769"/>
                <a:gd name="T38" fmla="*/ 4643 w 4864"/>
                <a:gd name="T39" fmla="*/ 455 h 769"/>
                <a:gd name="T40" fmla="*/ 4849 w 4864"/>
                <a:gd name="T41" fmla="*/ 341 h 769"/>
                <a:gd name="T42" fmla="*/ 4674 w 4864"/>
                <a:gd name="T43" fmla="*/ 279 h 769"/>
                <a:gd name="T44" fmla="*/ 4110 w 4864"/>
                <a:gd name="T45" fmla="*/ 297 h 769"/>
                <a:gd name="T46" fmla="*/ 4293 w 4864"/>
                <a:gd name="T47" fmla="*/ 297 h 769"/>
                <a:gd name="T48" fmla="*/ 4651 w 4864"/>
                <a:gd name="T49" fmla="*/ 200 h 769"/>
                <a:gd name="T50" fmla="*/ 4514 w 4864"/>
                <a:gd name="T51" fmla="*/ 147 h 769"/>
                <a:gd name="T52" fmla="*/ 3920 w 4864"/>
                <a:gd name="T53" fmla="*/ 174 h 769"/>
                <a:gd name="T54" fmla="*/ 3966 w 4864"/>
                <a:gd name="T55" fmla="*/ 147 h 769"/>
                <a:gd name="T56" fmla="*/ 3578 w 4864"/>
                <a:gd name="T57" fmla="*/ 121 h 769"/>
                <a:gd name="T58" fmla="*/ 3159 w 4864"/>
                <a:gd name="T59" fmla="*/ 165 h 769"/>
                <a:gd name="T60" fmla="*/ 2260 w 4864"/>
                <a:gd name="T61" fmla="*/ 187 h 769"/>
                <a:gd name="T62" fmla="*/ 1880 w 4864"/>
                <a:gd name="T63" fmla="*/ 175 h 769"/>
                <a:gd name="T64" fmla="*/ 1460 w 4864"/>
                <a:gd name="T65" fmla="*/ 175 h 769"/>
                <a:gd name="T66" fmla="*/ 967 w 4864"/>
                <a:gd name="T67" fmla="*/ 130 h 769"/>
                <a:gd name="T68" fmla="*/ 746 w 4864"/>
                <a:gd name="T69" fmla="*/ 59 h 769"/>
                <a:gd name="T70" fmla="*/ 472 w 4864"/>
                <a:gd name="T71" fmla="*/ 6 h 769"/>
                <a:gd name="T72" fmla="*/ 306 w 4864"/>
                <a:gd name="T73" fmla="*/ 4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64" h="769">
                  <a:moveTo>
                    <a:pt x="306" y="4"/>
                  </a:moveTo>
                  <a:cubicBezTo>
                    <a:pt x="265" y="21"/>
                    <a:pt x="307" y="25"/>
                    <a:pt x="266" y="42"/>
                  </a:cubicBezTo>
                  <a:cubicBezTo>
                    <a:pt x="228" y="27"/>
                    <a:pt x="225" y="21"/>
                    <a:pt x="167" y="42"/>
                  </a:cubicBezTo>
                  <a:cubicBezTo>
                    <a:pt x="141" y="52"/>
                    <a:pt x="142" y="90"/>
                    <a:pt x="107" y="103"/>
                  </a:cubicBezTo>
                  <a:cubicBezTo>
                    <a:pt x="84" y="130"/>
                    <a:pt x="69" y="156"/>
                    <a:pt x="46" y="182"/>
                  </a:cubicBezTo>
                  <a:cubicBezTo>
                    <a:pt x="53" y="188"/>
                    <a:pt x="61" y="196"/>
                    <a:pt x="69" y="200"/>
                  </a:cubicBezTo>
                  <a:cubicBezTo>
                    <a:pt x="76" y="204"/>
                    <a:pt x="94" y="200"/>
                    <a:pt x="91" y="209"/>
                  </a:cubicBezTo>
                  <a:cubicBezTo>
                    <a:pt x="89" y="218"/>
                    <a:pt x="47" y="232"/>
                    <a:pt x="38" y="235"/>
                  </a:cubicBezTo>
                  <a:cubicBezTo>
                    <a:pt x="20" y="298"/>
                    <a:pt x="37" y="278"/>
                    <a:pt x="0" y="306"/>
                  </a:cubicBezTo>
                  <a:cubicBezTo>
                    <a:pt x="5" y="314"/>
                    <a:pt x="11" y="322"/>
                    <a:pt x="15" y="332"/>
                  </a:cubicBezTo>
                  <a:cubicBezTo>
                    <a:pt x="27" y="345"/>
                    <a:pt x="65" y="366"/>
                    <a:pt x="69" y="385"/>
                  </a:cubicBezTo>
                  <a:cubicBezTo>
                    <a:pt x="71" y="398"/>
                    <a:pt x="28" y="428"/>
                    <a:pt x="38" y="447"/>
                  </a:cubicBezTo>
                  <a:cubicBezTo>
                    <a:pt x="28" y="480"/>
                    <a:pt x="110" y="494"/>
                    <a:pt x="129" y="499"/>
                  </a:cubicBezTo>
                  <a:cubicBezTo>
                    <a:pt x="157" y="521"/>
                    <a:pt x="162" y="579"/>
                    <a:pt x="198" y="587"/>
                  </a:cubicBezTo>
                  <a:cubicBezTo>
                    <a:pt x="275" y="607"/>
                    <a:pt x="321" y="631"/>
                    <a:pt x="400" y="635"/>
                  </a:cubicBezTo>
                  <a:cubicBezTo>
                    <a:pt x="471" y="643"/>
                    <a:pt x="513" y="654"/>
                    <a:pt x="568" y="655"/>
                  </a:cubicBezTo>
                  <a:cubicBezTo>
                    <a:pt x="628" y="661"/>
                    <a:pt x="700" y="664"/>
                    <a:pt x="760" y="671"/>
                  </a:cubicBezTo>
                  <a:cubicBezTo>
                    <a:pt x="817" y="693"/>
                    <a:pt x="869" y="677"/>
                    <a:pt x="928" y="699"/>
                  </a:cubicBezTo>
                  <a:cubicBezTo>
                    <a:pt x="1070" y="753"/>
                    <a:pt x="1355" y="693"/>
                    <a:pt x="1355" y="693"/>
                  </a:cubicBezTo>
                  <a:cubicBezTo>
                    <a:pt x="1539" y="731"/>
                    <a:pt x="1520" y="737"/>
                    <a:pt x="1751" y="746"/>
                  </a:cubicBezTo>
                  <a:cubicBezTo>
                    <a:pt x="1912" y="769"/>
                    <a:pt x="1924" y="727"/>
                    <a:pt x="2228" y="743"/>
                  </a:cubicBezTo>
                  <a:cubicBezTo>
                    <a:pt x="2298" y="752"/>
                    <a:pt x="2337" y="736"/>
                    <a:pt x="2388" y="739"/>
                  </a:cubicBezTo>
                  <a:cubicBezTo>
                    <a:pt x="2439" y="742"/>
                    <a:pt x="2496" y="758"/>
                    <a:pt x="2535" y="762"/>
                  </a:cubicBezTo>
                  <a:cubicBezTo>
                    <a:pt x="2574" y="766"/>
                    <a:pt x="2586" y="753"/>
                    <a:pt x="2624" y="761"/>
                  </a:cubicBezTo>
                  <a:cubicBezTo>
                    <a:pt x="2654" y="767"/>
                    <a:pt x="2674" y="747"/>
                    <a:pt x="2710" y="746"/>
                  </a:cubicBezTo>
                  <a:cubicBezTo>
                    <a:pt x="2816" y="740"/>
                    <a:pt x="2923" y="740"/>
                    <a:pt x="3030" y="737"/>
                  </a:cubicBezTo>
                  <a:cubicBezTo>
                    <a:pt x="3165" y="698"/>
                    <a:pt x="3192" y="700"/>
                    <a:pt x="3372" y="693"/>
                  </a:cubicBezTo>
                  <a:cubicBezTo>
                    <a:pt x="3491" y="677"/>
                    <a:pt x="3585" y="649"/>
                    <a:pt x="3707" y="640"/>
                  </a:cubicBezTo>
                  <a:cubicBezTo>
                    <a:pt x="3778" y="612"/>
                    <a:pt x="3647" y="661"/>
                    <a:pt x="3814" y="623"/>
                  </a:cubicBezTo>
                  <a:cubicBezTo>
                    <a:pt x="3939" y="593"/>
                    <a:pt x="3882" y="589"/>
                    <a:pt x="4057" y="579"/>
                  </a:cubicBezTo>
                  <a:cubicBezTo>
                    <a:pt x="4154" y="551"/>
                    <a:pt x="4197" y="549"/>
                    <a:pt x="4316" y="543"/>
                  </a:cubicBezTo>
                  <a:cubicBezTo>
                    <a:pt x="4293" y="535"/>
                    <a:pt x="4233" y="529"/>
                    <a:pt x="4225" y="526"/>
                  </a:cubicBezTo>
                  <a:cubicBezTo>
                    <a:pt x="4217" y="523"/>
                    <a:pt x="4240" y="518"/>
                    <a:pt x="4247" y="517"/>
                  </a:cubicBezTo>
                  <a:cubicBezTo>
                    <a:pt x="4275" y="513"/>
                    <a:pt x="4303" y="511"/>
                    <a:pt x="4331" y="508"/>
                  </a:cubicBezTo>
                  <a:cubicBezTo>
                    <a:pt x="4303" y="505"/>
                    <a:pt x="4275" y="504"/>
                    <a:pt x="4247" y="499"/>
                  </a:cubicBezTo>
                  <a:cubicBezTo>
                    <a:pt x="4240" y="498"/>
                    <a:pt x="4221" y="499"/>
                    <a:pt x="4225" y="491"/>
                  </a:cubicBezTo>
                  <a:cubicBezTo>
                    <a:pt x="4230" y="480"/>
                    <a:pt x="4245" y="485"/>
                    <a:pt x="4255" y="482"/>
                  </a:cubicBezTo>
                  <a:cubicBezTo>
                    <a:pt x="4318" y="494"/>
                    <a:pt x="4297" y="507"/>
                    <a:pt x="4346" y="526"/>
                  </a:cubicBezTo>
                  <a:cubicBezTo>
                    <a:pt x="4398" y="511"/>
                    <a:pt x="4453" y="470"/>
                    <a:pt x="4506" y="464"/>
                  </a:cubicBezTo>
                  <a:cubicBezTo>
                    <a:pt x="4552" y="460"/>
                    <a:pt x="4598" y="458"/>
                    <a:pt x="4643" y="455"/>
                  </a:cubicBezTo>
                  <a:cubicBezTo>
                    <a:pt x="4690" y="420"/>
                    <a:pt x="4742" y="423"/>
                    <a:pt x="4795" y="411"/>
                  </a:cubicBezTo>
                  <a:cubicBezTo>
                    <a:pt x="4834" y="382"/>
                    <a:pt x="4813" y="403"/>
                    <a:pt x="4849" y="341"/>
                  </a:cubicBezTo>
                  <a:cubicBezTo>
                    <a:pt x="4854" y="332"/>
                    <a:pt x="4864" y="314"/>
                    <a:pt x="4864" y="314"/>
                  </a:cubicBezTo>
                  <a:cubicBezTo>
                    <a:pt x="4803" y="279"/>
                    <a:pt x="4742" y="285"/>
                    <a:pt x="4674" y="279"/>
                  </a:cubicBezTo>
                  <a:cubicBezTo>
                    <a:pt x="4490" y="287"/>
                    <a:pt x="4499" y="279"/>
                    <a:pt x="4384" y="306"/>
                  </a:cubicBezTo>
                  <a:cubicBezTo>
                    <a:pt x="4293" y="303"/>
                    <a:pt x="4202" y="303"/>
                    <a:pt x="4110" y="297"/>
                  </a:cubicBezTo>
                  <a:cubicBezTo>
                    <a:pt x="4103" y="297"/>
                    <a:pt x="4126" y="288"/>
                    <a:pt x="4133" y="288"/>
                  </a:cubicBezTo>
                  <a:cubicBezTo>
                    <a:pt x="4187" y="288"/>
                    <a:pt x="4240" y="294"/>
                    <a:pt x="4293" y="297"/>
                  </a:cubicBezTo>
                  <a:cubicBezTo>
                    <a:pt x="4391" y="282"/>
                    <a:pt x="4444" y="268"/>
                    <a:pt x="4552" y="262"/>
                  </a:cubicBezTo>
                  <a:cubicBezTo>
                    <a:pt x="4601" y="247"/>
                    <a:pt x="4610" y="232"/>
                    <a:pt x="4651" y="200"/>
                  </a:cubicBezTo>
                  <a:cubicBezTo>
                    <a:pt x="4609" y="188"/>
                    <a:pt x="4562" y="193"/>
                    <a:pt x="4521" y="174"/>
                  </a:cubicBezTo>
                  <a:cubicBezTo>
                    <a:pt x="4514" y="171"/>
                    <a:pt x="4516" y="156"/>
                    <a:pt x="4514" y="147"/>
                  </a:cubicBezTo>
                  <a:cubicBezTo>
                    <a:pt x="4141" y="166"/>
                    <a:pt x="4291" y="156"/>
                    <a:pt x="4065" y="174"/>
                  </a:cubicBezTo>
                  <a:cubicBezTo>
                    <a:pt x="4015" y="182"/>
                    <a:pt x="3972" y="194"/>
                    <a:pt x="3920" y="174"/>
                  </a:cubicBezTo>
                  <a:cubicBezTo>
                    <a:pt x="3911" y="171"/>
                    <a:pt x="3935" y="160"/>
                    <a:pt x="3943" y="156"/>
                  </a:cubicBezTo>
                  <a:cubicBezTo>
                    <a:pt x="3951" y="152"/>
                    <a:pt x="3958" y="150"/>
                    <a:pt x="3966" y="147"/>
                  </a:cubicBezTo>
                  <a:cubicBezTo>
                    <a:pt x="3918" y="110"/>
                    <a:pt x="3968" y="135"/>
                    <a:pt x="3935" y="77"/>
                  </a:cubicBezTo>
                  <a:cubicBezTo>
                    <a:pt x="3812" y="86"/>
                    <a:pt x="3702" y="113"/>
                    <a:pt x="3578" y="121"/>
                  </a:cubicBezTo>
                  <a:cubicBezTo>
                    <a:pt x="3524" y="128"/>
                    <a:pt x="3477" y="135"/>
                    <a:pt x="3425" y="156"/>
                  </a:cubicBezTo>
                  <a:cubicBezTo>
                    <a:pt x="3342" y="188"/>
                    <a:pt x="3248" y="162"/>
                    <a:pt x="3159" y="165"/>
                  </a:cubicBezTo>
                  <a:cubicBezTo>
                    <a:pt x="2928" y="254"/>
                    <a:pt x="2813" y="169"/>
                    <a:pt x="2544" y="191"/>
                  </a:cubicBezTo>
                  <a:cubicBezTo>
                    <a:pt x="2445" y="200"/>
                    <a:pt x="2305" y="198"/>
                    <a:pt x="2260" y="187"/>
                  </a:cubicBezTo>
                  <a:cubicBezTo>
                    <a:pt x="2172" y="153"/>
                    <a:pt x="2149" y="194"/>
                    <a:pt x="2056" y="195"/>
                  </a:cubicBezTo>
                  <a:cubicBezTo>
                    <a:pt x="1964" y="187"/>
                    <a:pt x="1913" y="188"/>
                    <a:pt x="1880" y="175"/>
                  </a:cubicBezTo>
                  <a:cubicBezTo>
                    <a:pt x="1790" y="181"/>
                    <a:pt x="1677" y="212"/>
                    <a:pt x="1591" y="191"/>
                  </a:cubicBezTo>
                  <a:cubicBezTo>
                    <a:pt x="1548" y="181"/>
                    <a:pt x="1503" y="186"/>
                    <a:pt x="1460" y="175"/>
                  </a:cubicBezTo>
                  <a:cubicBezTo>
                    <a:pt x="1435" y="185"/>
                    <a:pt x="1426" y="155"/>
                    <a:pt x="1401" y="165"/>
                  </a:cubicBezTo>
                  <a:cubicBezTo>
                    <a:pt x="1252" y="156"/>
                    <a:pt x="1118" y="135"/>
                    <a:pt x="967" y="130"/>
                  </a:cubicBezTo>
                  <a:cubicBezTo>
                    <a:pt x="926" y="125"/>
                    <a:pt x="836" y="116"/>
                    <a:pt x="799" y="103"/>
                  </a:cubicBezTo>
                  <a:cubicBezTo>
                    <a:pt x="798" y="103"/>
                    <a:pt x="754" y="62"/>
                    <a:pt x="746" y="59"/>
                  </a:cubicBezTo>
                  <a:cubicBezTo>
                    <a:pt x="686" y="39"/>
                    <a:pt x="609" y="39"/>
                    <a:pt x="548" y="33"/>
                  </a:cubicBezTo>
                  <a:cubicBezTo>
                    <a:pt x="523" y="22"/>
                    <a:pt x="497" y="17"/>
                    <a:pt x="472" y="6"/>
                  </a:cubicBezTo>
                  <a:cubicBezTo>
                    <a:pt x="441" y="9"/>
                    <a:pt x="411" y="11"/>
                    <a:pt x="381" y="15"/>
                  </a:cubicBezTo>
                  <a:cubicBezTo>
                    <a:pt x="353" y="15"/>
                    <a:pt x="325" y="0"/>
                    <a:pt x="306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C6B562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338" y="1332"/>
              <a:ext cx="3503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b="1" dirty="0" err="1">
                  <a:solidFill>
                    <a:srgbClr val="000000"/>
                  </a:solidFill>
                  <a:latin typeface="Times New Roman" pitchFamily="18" charset="0"/>
                </a:rPr>
                <a:t>невизначеністю</a:t>
              </a:r>
              <a:r>
                <a:rPr lang="ru-RU" b="1" dirty="0">
                  <a:solidFill>
                    <a:srgbClr val="000000"/>
                  </a:solidFill>
                  <a:latin typeface="Times New Roman" pitchFamily="18" charset="0"/>
                </a:rPr>
                <a:t>, а в </a:t>
              </a:r>
              <a:r>
                <a:rPr lang="ru-RU" b="1" dirty="0" err="1">
                  <a:solidFill>
                    <a:srgbClr val="000000"/>
                  </a:solidFill>
                  <a:latin typeface="Times New Roman" pitchFamily="18" charset="0"/>
                </a:rPr>
                <a:t>деяких</a:t>
              </a:r>
              <a:r>
                <a:rPr lang="ru-RU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ru-RU" b="1" dirty="0" err="1">
                  <a:solidFill>
                    <a:srgbClr val="000000"/>
                  </a:solidFill>
                  <a:latin typeface="Times New Roman" pitchFamily="18" charset="0"/>
                </a:rPr>
                <a:t>випадках</a:t>
              </a:r>
              <a:r>
                <a:rPr lang="ru-RU" b="1" dirty="0">
                  <a:solidFill>
                    <a:srgbClr val="000000"/>
                  </a:solidFill>
                  <a:latin typeface="Times New Roman" pitchFamily="18" charset="0"/>
                </a:rPr>
                <a:t> і </a:t>
              </a:r>
              <a:r>
                <a:rPr lang="ru-RU" b="1" dirty="0" err="1">
                  <a:solidFill>
                    <a:srgbClr val="000000"/>
                  </a:solidFill>
                  <a:latin typeface="Times New Roman" pitchFamily="18" charset="0"/>
                </a:rPr>
                <a:t>суперечливістю</a:t>
              </a:r>
              <a:r>
                <a:rPr lang="ru-RU" b="1" dirty="0">
                  <a:solidFill>
                    <a:srgbClr val="000000"/>
                  </a:solidFill>
                  <a:latin typeface="Times New Roman" pitchFamily="18" charset="0"/>
                </a:rPr>
                <a:t> умов;</a:t>
              </a:r>
              <a:endParaRPr lang="en-US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179511" y="2484682"/>
            <a:ext cx="5867400" cy="862123"/>
            <a:chOff x="1152" y="1776"/>
            <a:chExt cx="3696" cy="442"/>
          </a:xfrm>
        </p:grpSpPr>
        <p:sp>
          <p:nvSpPr>
            <p:cNvPr id="9" name="Freeform 8"/>
            <p:cNvSpPr>
              <a:spLocks/>
            </p:cNvSpPr>
            <p:nvPr/>
          </p:nvSpPr>
          <p:spPr bwMode="gray">
            <a:xfrm>
              <a:off x="1152" y="1776"/>
              <a:ext cx="3696" cy="442"/>
            </a:xfrm>
            <a:custGeom>
              <a:avLst/>
              <a:gdLst>
                <a:gd name="T0" fmla="*/ 266 w 4864"/>
                <a:gd name="T1" fmla="*/ 42 h 769"/>
                <a:gd name="T2" fmla="*/ 107 w 4864"/>
                <a:gd name="T3" fmla="*/ 103 h 769"/>
                <a:gd name="T4" fmla="*/ 69 w 4864"/>
                <a:gd name="T5" fmla="*/ 200 h 769"/>
                <a:gd name="T6" fmla="*/ 38 w 4864"/>
                <a:gd name="T7" fmla="*/ 235 h 769"/>
                <a:gd name="T8" fmla="*/ 15 w 4864"/>
                <a:gd name="T9" fmla="*/ 332 h 769"/>
                <a:gd name="T10" fmla="*/ 38 w 4864"/>
                <a:gd name="T11" fmla="*/ 447 h 769"/>
                <a:gd name="T12" fmla="*/ 198 w 4864"/>
                <a:gd name="T13" fmla="*/ 587 h 769"/>
                <a:gd name="T14" fmla="*/ 568 w 4864"/>
                <a:gd name="T15" fmla="*/ 655 h 769"/>
                <a:gd name="T16" fmla="*/ 928 w 4864"/>
                <a:gd name="T17" fmla="*/ 699 h 769"/>
                <a:gd name="T18" fmla="*/ 1751 w 4864"/>
                <a:gd name="T19" fmla="*/ 746 h 769"/>
                <a:gd name="T20" fmla="*/ 2388 w 4864"/>
                <a:gd name="T21" fmla="*/ 739 h 769"/>
                <a:gd name="T22" fmla="*/ 2624 w 4864"/>
                <a:gd name="T23" fmla="*/ 761 h 769"/>
                <a:gd name="T24" fmla="*/ 3030 w 4864"/>
                <a:gd name="T25" fmla="*/ 737 h 769"/>
                <a:gd name="T26" fmla="*/ 3707 w 4864"/>
                <a:gd name="T27" fmla="*/ 640 h 769"/>
                <a:gd name="T28" fmla="*/ 4057 w 4864"/>
                <a:gd name="T29" fmla="*/ 579 h 769"/>
                <a:gd name="T30" fmla="*/ 4225 w 4864"/>
                <a:gd name="T31" fmla="*/ 526 h 769"/>
                <a:gd name="T32" fmla="*/ 4331 w 4864"/>
                <a:gd name="T33" fmla="*/ 508 h 769"/>
                <a:gd name="T34" fmla="*/ 4225 w 4864"/>
                <a:gd name="T35" fmla="*/ 491 h 769"/>
                <a:gd name="T36" fmla="*/ 4346 w 4864"/>
                <a:gd name="T37" fmla="*/ 526 h 769"/>
                <a:gd name="T38" fmla="*/ 4643 w 4864"/>
                <a:gd name="T39" fmla="*/ 455 h 769"/>
                <a:gd name="T40" fmla="*/ 4849 w 4864"/>
                <a:gd name="T41" fmla="*/ 341 h 769"/>
                <a:gd name="T42" fmla="*/ 4674 w 4864"/>
                <a:gd name="T43" fmla="*/ 279 h 769"/>
                <a:gd name="T44" fmla="*/ 4110 w 4864"/>
                <a:gd name="T45" fmla="*/ 297 h 769"/>
                <a:gd name="T46" fmla="*/ 4293 w 4864"/>
                <a:gd name="T47" fmla="*/ 297 h 769"/>
                <a:gd name="T48" fmla="*/ 4651 w 4864"/>
                <a:gd name="T49" fmla="*/ 200 h 769"/>
                <a:gd name="T50" fmla="*/ 4514 w 4864"/>
                <a:gd name="T51" fmla="*/ 147 h 769"/>
                <a:gd name="T52" fmla="*/ 3920 w 4864"/>
                <a:gd name="T53" fmla="*/ 174 h 769"/>
                <a:gd name="T54" fmla="*/ 3966 w 4864"/>
                <a:gd name="T55" fmla="*/ 147 h 769"/>
                <a:gd name="T56" fmla="*/ 3578 w 4864"/>
                <a:gd name="T57" fmla="*/ 121 h 769"/>
                <a:gd name="T58" fmla="*/ 3159 w 4864"/>
                <a:gd name="T59" fmla="*/ 165 h 769"/>
                <a:gd name="T60" fmla="*/ 2260 w 4864"/>
                <a:gd name="T61" fmla="*/ 187 h 769"/>
                <a:gd name="T62" fmla="*/ 1880 w 4864"/>
                <a:gd name="T63" fmla="*/ 175 h 769"/>
                <a:gd name="T64" fmla="*/ 1460 w 4864"/>
                <a:gd name="T65" fmla="*/ 175 h 769"/>
                <a:gd name="T66" fmla="*/ 967 w 4864"/>
                <a:gd name="T67" fmla="*/ 130 h 769"/>
                <a:gd name="T68" fmla="*/ 746 w 4864"/>
                <a:gd name="T69" fmla="*/ 59 h 769"/>
                <a:gd name="T70" fmla="*/ 472 w 4864"/>
                <a:gd name="T71" fmla="*/ 6 h 769"/>
                <a:gd name="T72" fmla="*/ 306 w 4864"/>
                <a:gd name="T73" fmla="*/ 4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64" h="769">
                  <a:moveTo>
                    <a:pt x="306" y="4"/>
                  </a:moveTo>
                  <a:cubicBezTo>
                    <a:pt x="265" y="21"/>
                    <a:pt x="307" y="25"/>
                    <a:pt x="266" y="42"/>
                  </a:cubicBezTo>
                  <a:cubicBezTo>
                    <a:pt x="228" y="27"/>
                    <a:pt x="225" y="21"/>
                    <a:pt x="167" y="42"/>
                  </a:cubicBezTo>
                  <a:cubicBezTo>
                    <a:pt x="141" y="52"/>
                    <a:pt x="142" y="90"/>
                    <a:pt x="107" y="103"/>
                  </a:cubicBezTo>
                  <a:cubicBezTo>
                    <a:pt x="84" y="130"/>
                    <a:pt x="69" y="156"/>
                    <a:pt x="46" y="182"/>
                  </a:cubicBezTo>
                  <a:cubicBezTo>
                    <a:pt x="53" y="188"/>
                    <a:pt x="61" y="196"/>
                    <a:pt x="69" y="200"/>
                  </a:cubicBezTo>
                  <a:cubicBezTo>
                    <a:pt x="76" y="204"/>
                    <a:pt x="94" y="200"/>
                    <a:pt x="91" y="209"/>
                  </a:cubicBezTo>
                  <a:cubicBezTo>
                    <a:pt x="89" y="218"/>
                    <a:pt x="47" y="232"/>
                    <a:pt x="38" y="235"/>
                  </a:cubicBezTo>
                  <a:cubicBezTo>
                    <a:pt x="20" y="298"/>
                    <a:pt x="37" y="278"/>
                    <a:pt x="0" y="306"/>
                  </a:cubicBezTo>
                  <a:cubicBezTo>
                    <a:pt x="5" y="314"/>
                    <a:pt x="11" y="322"/>
                    <a:pt x="15" y="332"/>
                  </a:cubicBezTo>
                  <a:cubicBezTo>
                    <a:pt x="27" y="345"/>
                    <a:pt x="65" y="366"/>
                    <a:pt x="69" y="385"/>
                  </a:cubicBezTo>
                  <a:cubicBezTo>
                    <a:pt x="71" y="398"/>
                    <a:pt x="28" y="428"/>
                    <a:pt x="38" y="447"/>
                  </a:cubicBezTo>
                  <a:cubicBezTo>
                    <a:pt x="28" y="480"/>
                    <a:pt x="110" y="494"/>
                    <a:pt x="129" y="499"/>
                  </a:cubicBezTo>
                  <a:cubicBezTo>
                    <a:pt x="157" y="521"/>
                    <a:pt x="162" y="579"/>
                    <a:pt x="198" y="587"/>
                  </a:cubicBezTo>
                  <a:cubicBezTo>
                    <a:pt x="275" y="607"/>
                    <a:pt x="321" y="631"/>
                    <a:pt x="400" y="635"/>
                  </a:cubicBezTo>
                  <a:cubicBezTo>
                    <a:pt x="471" y="643"/>
                    <a:pt x="513" y="654"/>
                    <a:pt x="568" y="655"/>
                  </a:cubicBezTo>
                  <a:cubicBezTo>
                    <a:pt x="628" y="661"/>
                    <a:pt x="700" y="664"/>
                    <a:pt x="760" y="671"/>
                  </a:cubicBezTo>
                  <a:cubicBezTo>
                    <a:pt x="817" y="693"/>
                    <a:pt x="869" y="677"/>
                    <a:pt x="928" y="699"/>
                  </a:cubicBezTo>
                  <a:cubicBezTo>
                    <a:pt x="1070" y="753"/>
                    <a:pt x="1355" y="693"/>
                    <a:pt x="1355" y="693"/>
                  </a:cubicBezTo>
                  <a:cubicBezTo>
                    <a:pt x="1539" y="731"/>
                    <a:pt x="1520" y="737"/>
                    <a:pt x="1751" y="746"/>
                  </a:cubicBezTo>
                  <a:cubicBezTo>
                    <a:pt x="1912" y="769"/>
                    <a:pt x="1924" y="727"/>
                    <a:pt x="2228" y="743"/>
                  </a:cubicBezTo>
                  <a:cubicBezTo>
                    <a:pt x="2298" y="752"/>
                    <a:pt x="2337" y="736"/>
                    <a:pt x="2388" y="739"/>
                  </a:cubicBezTo>
                  <a:cubicBezTo>
                    <a:pt x="2439" y="742"/>
                    <a:pt x="2496" y="758"/>
                    <a:pt x="2535" y="762"/>
                  </a:cubicBezTo>
                  <a:cubicBezTo>
                    <a:pt x="2574" y="766"/>
                    <a:pt x="2586" y="753"/>
                    <a:pt x="2624" y="761"/>
                  </a:cubicBezTo>
                  <a:cubicBezTo>
                    <a:pt x="2654" y="767"/>
                    <a:pt x="2674" y="747"/>
                    <a:pt x="2710" y="746"/>
                  </a:cubicBezTo>
                  <a:cubicBezTo>
                    <a:pt x="2816" y="740"/>
                    <a:pt x="2923" y="740"/>
                    <a:pt x="3030" y="737"/>
                  </a:cubicBezTo>
                  <a:cubicBezTo>
                    <a:pt x="3165" y="698"/>
                    <a:pt x="3192" y="700"/>
                    <a:pt x="3372" y="693"/>
                  </a:cubicBezTo>
                  <a:cubicBezTo>
                    <a:pt x="3491" y="677"/>
                    <a:pt x="3585" y="649"/>
                    <a:pt x="3707" y="640"/>
                  </a:cubicBezTo>
                  <a:cubicBezTo>
                    <a:pt x="3778" y="612"/>
                    <a:pt x="3647" y="661"/>
                    <a:pt x="3814" y="623"/>
                  </a:cubicBezTo>
                  <a:cubicBezTo>
                    <a:pt x="3939" y="593"/>
                    <a:pt x="3882" y="589"/>
                    <a:pt x="4057" y="579"/>
                  </a:cubicBezTo>
                  <a:cubicBezTo>
                    <a:pt x="4154" y="551"/>
                    <a:pt x="4197" y="549"/>
                    <a:pt x="4316" y="543"/>
                  </a:cubicBezTo>
                  <a:cubicBezTo>
                    <a:pt x="4293" y="535"/>
                    <a:pt x="4233" y="529"/>
                    <a:pt x="4225" y="526"/>
                  </a:cubicBezTo>
                  <a:cubicBezTo>
                    <a:pt x="4217" y="523"/>
                    <a:pt x="4240" y="518"/>
                    <a:pt x="4247" y="517"/>
                  </a:cubicBezTo>
                  <a:cubicBezTo>
                    <a:pt x="4275" y="513"/>
                    <a:pt x="4303" y="511"/>
                    <a:pt x="4331" y="508"/>
                  </a:cubicBezTo>
                  <a:cubicBezTo>
                    <a:pt x="4303" y="505"/>
                    <a:pt x="4275" y="504"/>
                    <a:pt x="4247" y="499"/>
                  </a:cubicBezTo>
                  <a:cubicBezTo>
                    <a:pt x="4240" y="498"/>
                    <a:pt x="4221" y="499"/>
                    <a:pt x="4225" y="491"/>
                  </a:cubicBezTo>
                  <a:cubicBezTo>
                    <a:pt x="4230" y="480"/>
                    <a:pt x="4245" y="485"/>
                    <a:pt x="4255" y="482"/>
                  </a:cubicBezTo>
                  <a:cubicBezTo>
                    <a:pt x="4318" y="494"/>
                    <a:pt x="4297" y="507"/>
                    <a:pt x="4346" y="526"/>
                  </a:cubicBezTo>
                  <a:cubicBezTo>
                    <a:pt x="4398" y="511"/>
                    <a:pt x="4453" y="470"/>
                    <a:pt x="4506" y="464"/>
                  </a:cubicBezTo>
                  <a:cubicBezTo>
                    <a:pt x="4552" y="460"/>
                    <a:pt x="4598" y="458"/>
                    <a:pt x="4643" y="455"/>
                  </a:cubicBezTo>
                  <a:cubicBezTo>
                    <a:pt x="4690" y="420"/>
                    <a:pt x="4742" y="423"/>
                    <a:pt x="4795" y="411"/>
                  </a:cubicBezTo>
                  <a:cubicBezTo>
                    <a:pt x="4834" y="382"/>
                    <a:pt x="4813" y="403"/>
                    <a:pt x="4849" y="341"/>
                  </a:cubicBezTo>
                  <a:cubicBezTo>
                    <a:pt x="4854" y="332"/>
                    <a:pt x="4864" y="314"/>
                    <a:pt x="4864" y="314"/>
                  </a:cubicBezTo>
                  <a:cubicBezTo>
                    <a:pt x="4803" y="279"/>
                    <a:pt x="4742" y="285"/>
                    <a:pt x="4674" y="279"/>
                  </a:cubicBezTo>
                  <a:cubicBezTo>
                    <a:pt x="4490" y="287"/>
                    <a:pt x="4499" y="279"/>
                    <a:pt x="4384" y="306"/>
                  </a:cubicBezTo>
                  <a:cubicBezTo>
                    <a:pt x="4293" y="303"/>
                    <a:pt x="4202" y="303"/>
                    <a:pt x="4110" y="297"/>
                  </a:cubicBezTo>
                  <a:cubicBezTo>
                    <a:pt x="4103" y="297"/>
                    <a:pt x="4126" y="288"/>
                    <a:pt x="4133" y="288"/>
                  </a:cubicBezTo>
                  <a:cubicBezTo>
                    <a:pt x="4187" y="288"/>
                    <a:pt x="4240" y="294"/>
                    <a:pt x="4293" y="297"/>
                  </a:cubicBezTo>
                  <a:cubicBezTo>
                    <a:pt x="4391" y="282"/>
                    <a:pt x="4444" y="268"/>
                    <a:pt x="4552" y="262"/>
                  </a:cubicBezTo>
                  <a:cubicBezTo>
                    <a:pt x="4601" y="247"/>
                    <a:pt x="4610" y="232"/>
                    <a:pt x="4651" y="200"/>
                  </a:cubicBezTo>
                  <a:cubicBezTo>
                    <a:pt x="4609" y="188"/>
                    <a:pt x="4562" y="193"/>
                    <a:pt x="4521" y="174"/>
                  </a:cubicBezTo>
                  <a:cubicBezTo>
                    <a:pt x="4514" y="171"/>
                    <a:pt x="4516" y="156"/>
                    <a:pt x="4514" y="147"/>
                  </a:cubicBezTo>
                  <a:cubicBezTo>
                    <a:pt x="4141" y="166"/>
                    <a:pt x="4291" y="156"/>
                    <a:pt x="4065" y="174"/>
                  </a:cubicBezTo>
                  <a:cubicBezTo>
                    <a:pt x="4015" y="182"/>
                    <a:pt x="3972" y="194"/>
                    <a:pt x="3920" y="174"/>
                  </a:cubicBezTo>
                  <a:cubicBezTo>
                    <a:pt x="3911" y="171"/>
                    <a:pt x="3935" y="160"/>
                    <a:pt x="3943" y="156"/>
                  </a:cubicBezTo>
                  <a:cubicBezTo>
                    <a:pt x="3951" y="152"/>
                    <a:pt x="3958" y="150"/>
                    <a:pt x="3966" y="147"/>
                  </a:cubicBezTo>
                  <a:cubicBezTo>
                    <a:pt x="3918" y="110"/>
                    <a:pt x="3968" y="135"/>
                    <a:pt x="3935" y="77"/>
                  </a:cubicBezTo>
                  <a:cubicBezTo>
                    <a:pt x="3812" y="86"/>
                    <a:pt x="3702" y="113"/>
                    <a:pt x="3578" y="121"/>
                  </a:cubicBezTo>
                  <a:cubicBezTo>
                    <a:pt x="3524" y="128"/>
                    <a:pt x="3477" y="135"/>
                    <a:pt x="3425" y="156"/>
                  </a:cubicBezTo>
                  <a:cubicBezTo>
                    <a:pt x="3342" y="188"/>
                    <a:pt x="3248" y="162"/>
                    <a:pt x="3159" y="165"/>
                  </a:cubicBezTo>
                  <a:cubicBezTo>
                    <a:pt x="2928" y="254"/>
                    <a:pt x="2813" y="169"/>
                    <a:pt x="2544" y="191"/>
                  </a:cubicBezTo>
                  <a:cubicBezTo>
                    <a:pt x="2445" y="200"/>
                    <a:pt x="2305" y="198"/>
                    <a:pt x="2260" y="187"/>
                  </a:cubicBezTo>
                  <a:cubicBezTo>
                    <a:pt x="2172" y="153"/>
                    <a:pt x="2149" y="194"/>
                    <a:pt x="2056" y="195"/>
                  </a:cubicBezTo>
                  <a:cubicBezTo>
                    <a:pt x="1964" y="187"/>
                    <a:pt x="1913" y="188"/>
                    <a:pt x="1880" y="175"/>
                  </a:cubicBezTo>
                  <a:cubicBezTo>
                    <a:pt x="1790" y="181"/>
                    <a:pt x="1677" y="212"/>
                    <a:pt x="1591" y="191"/>
                  </a:cubicBezTo>
                  <a:cubicBezTo>
                    <a:pt x="1548" y="181"/>
                    <a:pt x="1503" y="186"/>
                    <a:pt x="1460" y="175"/>
                  </a:cubicBezTo>
                  <a:cubicBezTo>
                    <a:pt x="1435" y="185"/>
                    <a:pt x="1426" y="155"/>
                    <a:pt x="1401" y="165"/>
                  </a:cubicBezTo>
                  <a:cubicBezTo>
                    <a:pt x="1252" y="156"/>
                    <a:pt x="1118" y="135"/>
                    <a:pt x="967" y="130"/>
                  </a:cubicBezTo>
                  <a:cubicBezTo>
                    <a:pt x="926" y="125"/>
                    <a:pt x="836" y="116"/>
                    <a:pt x="799" y="103"/>
                  </a:cubicBezTo>
                  <a:cubicBezTo>
                    <a:pt x="798" y="103"/>
                    <a:pt x="754" y="62"/>
                    <a:pt x="746" y="59"/>
                  </a:cubicBezTo>
                  <a:cubicBezTo>
                    <a:pt x="686" y="39"/>
                    <a:pt x="609" y="39"/>
                    <a:pt x="548" y="33"/>
                  </a:cubicBezTo>
                  <a:cubicBezTo>
                    <a:pt x="523" y="22"/>
                    <a:pt x="497" y="17"/>
                    <a:pt x="472" y="6"/>
                  </a:cubicBezTo>
                  <a:cubicBezTo>
                    <a:pt x="441" y="9"/>
                    <a:pt x="411" y="11"/>
                    <a:pt x="381" y="15"/>
                  </a:cubicBezTo>
                  <a:cubicBezTo>
                    <a:pt x="353" y="15"/>
                    <a:pt x="325" y="0"/>
                    <a:pt x="306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78B081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345" y="1844"/>
              <a:ext cx="3213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b="1" dirty="0">
                  <a:solidFill>
                    <a:srgbClr val="000000"/>
                  </a:solidFill>
                  <a:latin typeface="Times New Roman" pitchFamily="18" charset="0"/>
                </a:rPr>
                <a:t>недостатністю інформації про можливі способи їх вирішення та чітких алгоритмів вирішення; </a:t>
              </a:r>
            </a:p>
          </p:txBody>
        </p:sp>
      </p:grpSp>
      <p:grpSp>
        <p:nvGrpSpPr>
          <p:cNvPr id="11" name="Group 26"/>
          <p:cNvGrpSpPr>
            <a:grpSpLocks/>
          </p:cNvGrpSpPr>
          <p:nvPr/>
        </p:nvGrpSpPr>
        <p:grpSpPr bwMode="auto">
          <a:xfrm>
            <a:off x="174781" y="3303493"/>
            <a:ext cx="5867400" cy="947838"/>
            <a:chOff x="1152" y="2339"/>
            <a:chExt cx="3696" cy="442"/>
          </a:xfrm>
        </p:grpSpPr>
        <p:sp>
          <p:nvSpPr>
            <p:cNvPr id="12" name="Freeform 11"/>
            <p:cNvSpPr>
              <a:spLocks/>
            </p:cNvSpPr>
            <p:nvPr/>
          </p:nvSpPr>
          <p:spPr bwMode="gray">
            <a:xfrm>
              <a:off x="1152" y="2339"/>
              <a:ext cx="3696" cy="442"/>
            </a:xfrm>
            <a:custGeom>
              <a:avLst/>
              <a:gdLst>
                <a:gd name="T0" fmla="*/ 266 w 4864"/>
                <a:gd name="T1" fmla="*/ 42 h 769"/>
                <a:gd name="T2" fmla="*/ 107 w 4864"/>
                <a:gd name="T3" fmla="*/ 103 h 769"/>
                <a:gd name="T4" fmla="*/ 69 w 4864"/>
                <a:gd name="T5" fmla="*/ 200 h 769"/>
                <a:gd name="T6" fmla="*/ 38 w 4864"/>
                <a:gd name="T7" fmla="*/ 235 h 769"/>
                <a:gd name="T8" fmla="*/ 15 w 4864"/>
                <a:gd name="T9" fmla="*/ 332 h 769"/>
                <a:gd name="T10" fmla="*/ 38 w 4864"/>
                <a:gd name="T11" fmla="*/ 447 h 769"/>
                <a:gd name="T12" fmla="*/ 198 w 4864"/>
                <a:gd name="T13" fmla="*/ 587 h 769"/>
                <a:gd name="T14" fmla="*/ 568 w 4864"/>
                <a:gd name="T15" fmla="*/ 655 h 769"/>
                <a:gd name="T16" fmla="*/ 928 w 4864"/>
                <a:gd name="T17" fmla="*/ 699 h 769"/>
                <a:gd name="T18" fmla="*/ 1751 w 4864"/>
                <a:gd name="T19" fmla="*/ 746 h 769"/>
                <a:gd name="T20" fmla="*/ 2388 w 4864"/>
                <a:gd name="T21" fmla="*/ 739 h 769"/>
                <a:gd name="T22" fmla="*/ 2624 w 4864"/>
                <a:gd name="T23" fmla="*/ 761 h 769"/>
                <a:gd name="T24" fmla="*/ 3030 w 4864"/>
                <a:gd name="T25" fmla="*/ 737 h 769"/>
                <a:gd name="T26" fmla="*/ 3707 w 4864"/>
                <a:gd name="T27" fmla="*/ 640 h 769"/>
                <a:gd name="T28" fmla="*/ 4057 w 4864"/>
                <a:gd name="T29" fmla="*/ 579 h 769"/>
                <a:gd name="T30" fmla="*/ 4225 w 4864"/>
                <a:gd name="T31" fmla="*/ 526 h 769"/>
                <a:gd name="T32" fmla="*/ 4331 w 4864"/>
                <a:gd name="T33" fmla="*/ 508 h 769"/>
                <a:gd name="T34" fmla="*/ 4225 w 4864"/>
                <a:gd name="T35" fmla="*/ 491 h 769"/>
                <a:gd name="T36" fmla="*/ 4346 w 4864"/>
                <a:gd name="T37" fmla="*/ 526 h 769"/>
                <a:gd name="T38" fmla="*/ 4643 w 4864"/>
                <a:gd name="T39" fmla="*/ 455 h 769"/>
                <a:gd name="T40" fmla="*/ 4849 w 4864"/>
                <a:gd name="T41" fmla="*/ 341 h 769"/>
                <a:gd name="T42" fmla="*/ 4674 w 4864"/>
                <a:gd name="T43" fmla="*/ 279 h 769"/>
                <a:gd name="T44" fmla="*/ 4110 w 4864"/>
                <a:gd name="T45" fmla="*/ 297 h 769"/>
                <a:gd name="T46" fmla="*/ 4293 w 4864"/>
                <a:gd name="T47" fmla="*/ 297 h 769"/>
                <a:gd name="T48" fmla="*/ 4651 w 4864"/>
                <a:gd name="T49" fmla="*/ 200 h 769"/>
                <a:gd name="T50" fmla="*/ 4514 w 4864"/>
                <a:gd name="T51" fmla="*/ 147 h 769"/>
                <a:gd name="T52" fmla="*/ 3920 w 4864"/>
                <a:gd name="T53" fmla="*/ 174 h 769"/>
                <a:gd name="T54" fmla="*/ 3966 w 4864"/>
                <a:gd name="T55" fmla="*/ 147 h 769"/>
                <a:gd name="T56" fmla="*/ 3578 w 4864"/>
                <a:gd name="T57" fmla="*/ 121 h 769"/>
                <a:gd name="T58" fmla="*/ 3159 w 4864"/>
                <a:gd name="T59" fmla="*/ 165 h 769"/>
                <a:gd name="T60" fmla="*/ 2260 w 4864"/>
                <a:gd name="T61" fmla="*/ 187 h 769"/>
                <a:gd name="T62" fmla="*/ 1880 w 4864"/>
                <a:gd name="T63" fmla="*/ 175 h 769"/>
                <a:gd name="T64" fmla="*/ 1460 w 4864"/>
                <a:gd name="T65" fmla="*/ 175 h 769"/>
                <a:gd name="T66" fmla="*/ 967 w 4864"/>
                <a:gd name="T67" fmla="*/ 130 h 769"/>
                <a:gd name="T68" fmla="*/ 746 w 4864"/>
                <a:gd name="T69" fmla="*/ 59 h 769"/>
                <a:gd name="T70" fmla="*/ 472 w 4864"/>
                <a:gd name="T71" fmla="*/ 6 h 769"/>
                <a:gd name="T72" fmla="*/ 306 w 4864"/>
                <a:gd name="T73" fmla="*/ 4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64" h="769">
                  <a:moveTo>
                    <a:pt x="306" y="4"/>
                  </a:moveTo>
                  <a:cubicBezTo>
                    <a:pt x="265" y="21"/>
                    <a:pt x="307" y="25"/>
                    <a:pt x="266" y="42"/>
                  </a:cubicBezTo>
                  <a:cubicBezTo>
                    <a:pt x="228" y="27"/>
                    <a:pt x="225" y="21"/>
                    <a:pt x="167" y="42"/>
                  </a:cubicBezTo>
                  <a:cubicBezTo>
                    <a:pt x="141" y="52"/>
                    <a:pt x="142" y="90"/>
                    <a:pt x="107" y="103"/>
                  </a:cubicBezTo>
                  <a:cubicBezTo>
                    <a:pt x="84" y="130"/>
                    <a:pt x="69" y="156"/>
                    <a:pt x="46" y="182"/>
                  </a:cubicBezTo>
                  <a:cubicBezTo>
                    <a:pt x="53" y="188"/>
                    <a:pt x="61" y="196"/>
                    <a:pt x="69" y="200"/>
                  </a:cubicBezTo>
                  <a:cubicBezTo>
                    <a:pt x="76" y="204"/>
                    <a:pt x="94" y="200"/>
                    <a:pt x="91" y="209"/>
                  </a:cubicBezTo>
                  <a:cubicBezTo>
                    <a:pt x="89" y="218"/>
                    <a:pt x="47" y="232"/>
                    <a:pt x="38" y="235"/>
                  </a:cubicBezTo>
                  <a:cubicBezTo>
                    <a:pt x="20" y="298"/>
                    <a:pt x="37" y="278"/>
                    <a:pt x="0" y="306"/>
                  </a:cubicBezTo>
                  <a:cubicBezTo>
                    <a:pt x="5" y="314"/>
                    <a:pt x="11" y="322"/>
                    <a:pt x="15" y="332"/>
                  </a:cubicBezTo>
                  <a:cubicBezTo>
                    <a:pt x="27" y="345"/>
                    <a:pt x="65" y="366"/>
                    <a:pt x="69" y="385"/>
                  </a:cubicBezTo>
                  <a:cubicBezTo>
                    <a:pt x="71" y="398"/>
                    <a:pt x="28" y="428"/>
                    <a:pt x="38" y="447"/>
                  </a:cubicBezTo>
                  <a:cubicBezTo>
                    <a:pt x="28" y="480"/>
                    <a:pt x="110" y="494"/>
                    <a:pt x="129" y="499"/>
                  </a:cubicBezTo>
                  <a:cubicBezTo>
                    <a:pt x="157" y="521"/>
                    <a:pt x="162" y="579"/>
                    <a:pt x="198" y="587"/>
                  </a:cubicBezTo>
                  <a:cubicBezTo>
                    <a:pt x="275" y="607"/>
                    <a:pt x="321" y="631"/>
                    <a:pt x="400" y="635"/>
                  </a:cubicBezTo>
                  <a:cubicBezTo>
                    <a:pt x="471" y="643"/>
                    <a:pt x="513" y="654"/>
                    <a:pt x="568" y="655"/>
                  </a:cubicBezTo>
                  <a:cubicBezTo>
                    <a:pt x="628" y="661"/>
                    <a:pt x="700" y="664"/>
                    <a:pt x="760" y="671"/>
                  </a:cubicBezTo>
                  <a:cubicBezTo>
                    <a:pt x="817" y="693"/>
                    <a:pt x="869" y="677"/>
                    <a:pt x="928" y="699"/>
                  </a:cubicBezTo>
                  <a:cubicBezTo>
                    <a:pt x="1070" y="753"/>
                    <a:pt x="1355" y="693"/>
                    <a:pt x="1355" y="693"/>
                  </a:cubicBezTo>
                  <a:cubicBezTo>
                    <a:pt x="1539" y="731"/>
                    <a:pt x="1520" y="737"/>
                    <a:pt x="1751" y="746"/>
                  </a:cubicBezTo>
                  <a:cubicBezTo>
                    <a:pt x="1912" y="769"/>
                    <a:pt x="1924" y="727"/>
                    <a:pt x="2228" y="743"/>
                  </a:cubicBezTo>
                  <a:cubicBezTo>
                    <a:pt x="2298" y="752"/>
                    <a:pt x="2337" y="736"/>
                    <a:pt x="2388" y="739"/>
                  </a:cubicBezTo>
                  <a:cubicBezTo>
                    <a:pt x="2439" y="742"/>
                    <a:pt x="2496" y="758"/>
                    <a:pt x="2535" y="762"/>
                  </a:cubicBezTo>
                  <a:cubicBezTo>
                    <a:pt x="2574" y="766"/>
                    <a:pt x="2586" y="753"/>
                    <a:pt x="2624" y="761"/>
                  </a:cubicBezTo>
                  <a:cubicBezTo>
                    <a:pt x="2654" y="767"/>
                    <a:pt x="2674" y="747"/>
                    <a:pt x="2710" y="746"/>
                  </a:cubicBezTo>
                  <a:cubicBezTo>
                    <a:pt x="2816" y="740"/>
                    <a:pt x="2923" y="740"/>
                    <a:pt x="3030" y="737"/>
                  </a:cubicBezTo>
                  <a:cubicBezTo>
                    <a:pt x="3165" y="698"/>
                    <a:pt x="3192" y="700"/>
                    <a:pt x="3372" y="693"/>
                  </a:cubicBezTo>
                  <a:cubicBezTo>
                    <a:pt x="3491" y="677"/>
                    <a:pt x="3585" y="649"/>
                    <a:pt x="3707" y="640"/>
                  </a:cubicBezTo>
                  <a:cubicBezTo>
                    <a:pt x="3778" y="612"/>
                    <a:pt x="3647" y="661"/>
                    <a:pt x="3814" y="623"/>
                  </a:cubicBezTo>
                  <a:cubicBezTo>
                    <a:pt x="3939" y="593"/>
                    <a:pt x="3882" y="589"/>
                    <a:pt x="4057" y="579"/>
                  </a:cubicBezTo>
                  <a:cubicBezTo>
                    <a:pt x="4154" y="551"/>
                    <a:pt x="4197" y="549"/>
                    <a:pt x="4316" y="543"/>
                  </a:cubicBezTo>
                  <a:cubicBezTo>
                    <a:pt x="4293" y="535"/>
                    <a:pt x="4233" y="529"/>
                    <a:pt x="4225" y="526"/>
                  </a:cubicBezTo>
                  <a:cubicBezTo>
                    <a:pt x="4217" y="523"/>
                    <a:pt x="4240" y="518"/>
                    <a:pt x="4247" y="517"/>
                  </a:cubicBezTo>
                  <a:cubicBezTo>
                    <a:pt x="4275" y="513"/>
                    <a:pt x="4303" y="511"/>
                    <a:pt x="4331" y="508"/>
                  </a:cubicBezTo>
                  <a:cubicBezTo>
                    <a:pt x="4303" y="505"/>
                    <a:pt x="4275" y="504"/>
                    <a:pt x="4247" y="499"/>
                  </a:cubicBezTo>
                  <a:cubicBezTo>
                    <a:pt x="4240" y="498"/>
                    <a:pt x="4221" y="499"/>
                    <a:pt x="4225" y="491"/>
                  </a:cubicBezTo>
                  <a:cubicBezTo>
                    <a:pt x="4230" y="480"/>
                    <a:pt x="4245" y="485"/>
                    <a:pt x="4255" y="482"/>
                  </a:cubicBezTo>
                  <a:cubicBezTo>
                    <a:pt x="4318" y="494"/>
                    <a:pt x="4297" y="507"/>
                    <a:pt x="4346" y="526"/>
                  </a:cubicBezTo>
                  <a:cubicBezTo>
                    <a:pt x="4398" y="511"/>
                    <a:pt x="4453" y="470"/>
                    <a:pt x="4506" y="464"/>
                  </a:cubicBezTo>
                  <a:cubicBezTo>
                    <a:pt x="4552" y="460"/>
                    <a:pt x="4598" y="458"/>
                    <a:pt x="4643" y="455"/>
                  </a:cubicBezTo>
                  <a:cubicBezTo>
                    <a:pt x="4690" y="420"/>
                    <a:pt x="4742" y="423"/>
                    <a:pt x="4795" y="411"/>
                  </a:cubicBezTo>
                  <a:cubicBezTo>
                    <a:pt x="4834" y="382"/>
                    <a:pt x="4813" y="403"/>
                    <a:pt x="4849" y="341"/>
                  </a:cubicBezTo>
                  <a:cubicBezTo>
                    <a:pt x="4854" y="332"/>
                    <a:pt x="4864" y="314"/>
                    <a:pt x="4864" y="314"/>
                  </a:cubicBezTo>
                  <a:cubicBezTo>
                    <a:pt x="4803" y="279"/>
                    <a:pt x="4742" y="285"/>
                    <a:pt x="4674" y="279"/>
                  </a:cubicBezTo>
                  <a:cubicBezTo>
                    <a:pt x="4490" y="287"/>
                    <a:pt x="4499" y="279"/>
                    <a:pt x="4384" y="306"/>
                  </a:cubicBezTo>
                  <a:cubicBezTo>
                    <a:pt x="4293" y="303"/>
                    <a:pt x="4202" y="303"/>
                    <a:pt x="4110" y="297"/>
                  </a:cubicBezTo>
                  <a:cubicBezTo>
                    <a:pt x="4103" y="297"/>
                    <a:pt x="4126" y="288"/>
                    <a:pt x="4133" y="288"/>
                  </a:cubicBezTo>
                  <a:cubicBezTo>
                    <a:pt x="4187" y="288"/>
                    <a:pt x="4240" y="294"/>
                    <a:pt x="4293" y="297"/>
                  </a:cubicBezTo>
                  <a:cubicBezTo>
                    <a:pt x="4391" y="282"/>
                    <a:pt x="4444" y="268"/>
                    <a:pt x="4552" y="262"/>
                  </a:cubicBezTo>
                  <a:cubicBezTo>
                    <a:pt x="4601" y="247"/>
                    <a:pt x="4610" y="232"/>
                    <a:pt x="4651" y="200"/>
                  </a:cubicBezTo>
                  <a:cubicBezTo>
                    <a:pt x="4609" y="188"/>
                    <a:pt x="4562" y="193"/>
                    <a:pt x="4521" y="174"/>
                  </a:cubicBezTo>
                  <a:cubicBezTo>
                    <a:pt x="4514" y="171"/>
                    <a:pt x="4516" y="156"/>
                    <a:pt x="4514" y="147"/>
                  </a:cubicBezTo>
                  <a:cubicBezTo>
                    <a:pt x="4141" y="166"/>
                    <a:pt x="4291" y="156"/>
                    <a:pt x="4065" y="174"/>
                  </a:cubicBezTo>
                  <a:cubicBezTo>
                    <a:pt x="4015" y="182"/>
                    <a:pt x="3972" y="194"/>
                    <a:pt x="3920" y="174"/>
                  </a:cubicBezTo>
                  <a:cubicBezTo>
                    <a:pt x="3911" y="171"/>
                    <a:pt x="3935" y="160"/>
                    <a:pt x="3943" y="156"/>
                  </a:cubicBezTo>
                  <a:cubicBezTo>
                    <a:pt x="3951" y="152"/>
                    <a:pt x="3958" y="150"/>
                    <a:pt x="3966" y="147"/>
                  </a:cubicBezTo>
                  <a:cubicBezTo>
                    <a:pt x="3918" y="110"/>
                    <a:pt x="3968" y="135"/>
                    <a:pt x="3935" y="77"/>
                  </a:cubicBezTo>
                  <a:cubicBezTo>
                    <a:pt x="3812" y="86"/>
                    <a:pt x="3702" y="113"/>
                    <a:pt x="3578" y="121"/>
                  </a:cubicBezTo>
                  <a:cubicBezTo>
                    <a:pt x="3524" y="128"/>
                    <a:pt x="3477" y="135"/>
                    <a:pt x="3425" y="156"/>
                  </a:cubicBezTo>
                  <a:cubicBezTo>
                    <a:pt x="3342" y="188"/>
                    <a:pt x="3248" y="162"/>
                    <a:pt x="3159" y="165"/>
                  </a:cubicBezTo>
                  <a:cubicBezTo>
                    <a:pt x="2928" y="254"/>
                    <a:pt x="2813" y="169"/>
                    <a:pt x="2544" y="191"/>
                  </a:cubicBezTo>
                  <a:cubicBezTo>
                    <a:pt x="2445" y="200"/>
                    <a:pt x="2305" y="198"/>
                    <a:pt x="2260" y="187"/>
                  </a:cubicBezTo>
                  <a:cubicBezTo>
                    <a:pt x="2172" y="153"/>
                    <a:pt x="2149" y="194"/>
                    <a:pt x="2056" y="195"/>
                  </a:cubicBezTo>
                  <a:cubicBezTo>
                    <a:pt x="1964" y="187"/>
                    <a:pt x="1913" y="188"/>
                    <a:pt x="1880" y="175"/>
                  </a:cubicBezTo>
                  <a:cubicBezTo>
                    <a:pt x="1790" y="181"/>
                    <a:pt x="1677" y="212"/>
                    <a:pt x="1591" y="191"/>
                  </a:cubicBezTo>
                  <a:cubicBezTo>
                    <a:pt x="1548" y="181"/>
                    <a:pt x="1503" y="186"/>
                    <a:pt x="1460" y="175"/>
                  </a:cubicBezTo>
                  <a:cubicBezTo>
                    <a:pt x="1435" y="185"/>
                    <a:pt x="1426" y="155"/>
                    <a:pt x="1401" y="165"/>
                  </a:cubicBezTo>
                  <a:cubicBezTo>
                    <a:pt x="1252" y="156"/>
                    <a:pt x="1118" y="135"/>
                    <a:pt x="967" y="130"/>
                  </a:cubicBezTo>
                  <a:cubicBezTo>
                    <a:pt x="926" y="125"/>
                    <a:pt x="836" y="116"/>
                    <a:pt x="799" y="103"/>
                  </a:cubicBezTo>
                  <a:cubicBezTo>
                    <a:pt x="798" y="103"/>
                    <a:pt x="754" y="62"/>
                    <a:pt x="746" y="59"/>
                  </a:cubicBezTo>
                  <a:cubicBezTo>
                    <a:pt x="686" y="39"/>
                    <a:pt x="609" y="39"/>
                    <a:pt x="548" y="33"/>
                  </a:cubicBezTo>
                  <a:cubicBezTo>
                    <a:pt x="523" y="22"/>
                    <a:pt x="497" y="17"/>
                    <a:pt x="472" y="6"/>
                  </a:cubicBezTo>
                  <a:cubicBezTo>
                    <a:pt x="441" y="9"/>
                    <a:pt x="411" y="11"/>
                    <a:pt x="381" y="15"/>
                  </a:cubicBezTo>
                  <a:cubicBezTo>
                    <a:pt x="353" y="15"/>
                    <a:pt x="325" y="0"/>
                    <a:pt x="306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FAFD3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348" y="2483"/>
              <a:ext cx="3075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необхідністю</a:t>
              </a:r>
              <a:r>
                <a:rPr lang="ru-RU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вирішення</a:t>
              </a:r>
              <a:r>
                <a:rPr lang="ru-RU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в </a:t>
              </a:r>
              <a:r>
                <a:rPr lang="ru-RU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обмежений</a:t>
              </a:r>
              <a:r>
                <a:rPr lang="ru-RU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час. </a:t>
              </a:r>
            </a:p>
          </p:txBody>
        </p:sp>
      </p:grpSp>
      <p:sp>
        <p:nvSpPr>
          <p:cNvPr id="16" name="Прямоугольная выноска 15"/>
          <p:cNvSpPr/>
          <p:nvPr/>
        </p:nvSpPr>
        <p:spPr>
          <a:xfrm>
            <a:off x="1475656" y="146545"/>
            <a:ext cx="7416824" cy="1098037"/>
          </a:xfrm>
          <a:prstGeom prst="wedgeRectCallout">
            <a:avLst>
              <a:gd name="adj1" fmla="val -38866"/>
              <a:gd name="adj2" fmla="val 87358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Управлінські рішення спрямовані на розв'язання конкретних управлінських завдань, які характеризуються:</a:t>
            </a:r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&amp;ucy;&amp;pcy;&amp;rcy;&amp;acy;&amp;vcy;&amp;lcy;&amp;iukcy;&amp;ncy;&amp;scy;&amp;softcy;&amp;kcy;&amp;iukcy; &amp;rcy;&amp;iukcy;&amp;shcy;&amp;iecy;&amp;ncy;&amp;ncy;&amp;y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755" y="1476574"/>
            <a:ext cx="28575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нутый угол 16"/>
          <p:cNvSpPr/>
          <p:nvPr/>
        </p:nvSpPr>
        <p:spPr>
          <a:xfrm>
            <a:off x="209739" y="4680483"/>
            <a:ext cx="8831685" cy="2088422"/>
          </a:xfrm>
          <a:prstGeom prst="foldedCorner">
            <a:avLst/>
          </a:prstGeom>
          <a:gradFill flip="none" rotWithShape="1">
            <a:gsLst>
              <a:gs pos="18000">
                <a:srgbClr val="00B050"/>
              </a:gs>
              <a:gs pos="100000">
                <a:srgbClr val="66FF66">
                  <a:shade val="67500"/>
                  <a:satMod val="115000"/>
                  <a:alpha val="0"/>
                </a:srgbClr>
              </a:gs>
              <a:gs pos="100000">
                <a:srgbClr val="66FF66"/>
              </a:gs>
            </a:gsLst>
            <a:lin ang="16200000" scaled="1"/>
            <a:tileRect/>
          </a:gradFill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 </a:t>
            </a:r>
          </a:p>
          <a:p>
            <a:pPr algn="just"/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    Таким чином, управлінське рішення являє собою соціальний акт, підготовлений на основі аналізу альтернатив і прийнятої у встановленому порядку оцінки, що має директивне значення, який містить постановку цілей і обґрунтування засобів їх реалізації та організовує практичну діяльність суб’єктів і об’єктів управління, спрямовану на досягнення намічених цілей. 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333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74410401"/>
              </p:ext>
            </p:extLst>
          </p:nvPr>
        </p:nvGraphicFramePr>
        <p:xfrm>
          <a:off x="0" y="1052736"/>
          <a:ext cx="9144000" cy="5829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03648" y="260649"/>
            <a:ext cx="7560840" cy="792088"/>
          </a:xfrm>
          <a:prstGeom prst="rect">
            <a:avLst/>
          </a:prstGeom>
          <a:effectLst>
            <a:glow rad="101600">
              <a:schemeClr val="accent3">
                <a:lumMod val="75000"/>
                <a:alpha val="60000"/>
              </a:schemeClr>
            </a:glow>
          </a:effectLst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92D050"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До управлінського рішення висувають ряд вимог, до числа яких можна віднести: </a:t>
            </a:r>
          </a:p>
        </p:txBody>
      </p:sp>
    </p:spTree>
    <p:extLst>
      <p:ext uri="{BB962C8B-B14F-4D97-AF65-F5344CB8AC3E}">
        <p14:creationId xmlns:p14="http://schemas.microsoft.com/office/powerpoint/2010/main" val="122236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87592519"/>
              </p:ext>
            </p:extLst>
          </p:nvPr>
        </p:nvGraphicFramePr>
        <p:xfrm>
          <a:off x="0" y="620688"/>
          <a:ext cx="914400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7663404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29189188"/>
              </p:ext>
            </p:extLst>
          </p:nvPr>
        </p:nvGraphicFramePr>
        <p:xfrm>
          <a:off x="107504" y="0"/>
          <a:ext cx="903649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457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2392</TotalTime>
  <Words>4231</Words>
  <Application>Microsoft Office PowerPoint</Application>
  <PresentationFormat>Экран (4:3)</PresentationFormat>
  <Paragraphs>248</Paragraphs>
  <Slides>43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43</vt:i4>
      </vt:variant>
    </vt:vector>
  </HeadingPairs>
  <TitlesOfParts>
    <vt:vector size="56" baseType="lpstr">
      <vt:lpstr>Arial</vt:lpstr>
      <vt:lpstr>Arial Black</vt:lpstr>
      <vt:lpstr>Calibri</vt:lpstr>
      <vt:lpstr>Garamond</vt:lpstr>
      <vt:lpstr>Monotype Corsiva</vt:lpstr>
      <vt:lpstr>Segoe Print</vt:lpstr>
      <vt:lpstr>Times New Roman</vt:lpstr>
      <vt:lpstr>Trebuchet MS</vt:lpstr>
      <vt:lpstr>Wingdings</vt:lpstr>
      <vt:lpstr>Wingdings 2</vt:lpstr>
      <vt:lpstr>Wingdings 3</vt:lpstr>
      <vt:lpstr>Специальное оформление</vt:lpstr>
      <vt:lpstr>Аспект</vt:lpstr>
      <vt:lpstr>Презентация PowerPoint</vt:lpstr>
      <vt:lpstr>Презентация PowerPoint</vt:lpstr>
      <vt:lpstr>Презентация PowerPoint</vt:lpstr>
      <vt:lpstr>Роль керівника в процесі прийняття рішень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Види управлінських рішень. Інтуїтивні рішення .</vt:lpstr>
      <vt:lpstr>Раціональні рішення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 розробки і обґрунтування рішень</vt:lpstr>
      <vt:lpstr>Методи розробки і обґрунтування рішень</vt:lpstr>
      <vt:lpstr>Методи розробки і обґрунтування рішень</vt:lpstr>
      <vt:lpstr>Прийняття управлінських рішень передбачає використання наступних умов: </vt:lpstr>
      <vt:lpstr>Презентация PowerPoint</vt:lpstr>
      <vt:lpstr>Презентация PowerPoint</vt:lpstr>
      <vt:lpstr>Презентация PowerPoint</vt:lpstr>
      <vt:lpstr>Презентация PowerPoint</vt:lpstr>
      <vt:lpstr>В умовах невизначеності</vt:lpstr>
      <vt:lpstr>Що ж потрібно для успішного вирішення проблем?</vt:lpstr>
      <vt:lpstr>Презентация PowerPoint</vt:lpstr>
      <vt:lpstr>Вплив типу проблеми на вибір  стилю прийняття рішення  </vt:lpstr>
      <vt:lpstr> Основні якості, які мають бути притаманні керівникові, наступні:  </vt:lpstr>
      <vt:lpstr>Сучасний керівник - це </vt:lpstr>
      <vt:lpstr>Риси менеджера-лідера:</vt:lpstr>
      <vt:lpstr>Презентация PowerPoint</vt:lpstr>
      <vt:lpstr>Менеджер-лідер разом з тим мислить:  </vt:lpstr>
      <vt:lpstr>Презентация PowerPoint</vt:lpstr>
      <vt:lpstr>Презентация PowerPoint</vt:lpstr>
      <vt:lpstr> Головна заповідь управління – привертати  (залучати, притягати до себе) підлеглих.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legion noutbuk</cp:lastModifiedBy>
  <cp:revision>152</cp:revision>
  <dcterms:created xsi:type="dcterms:W3CDTF">2009-01-08T12:15:48Z</dcterms:created>
  <dcterms:modified xsi:type="dcterms:W3CDTF">2023-02-28T09:50:29Z</dcterms:modified>
</cp:coreProperties>
</file>