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2" r:id="rId3"/>
    <p:sldId id="260" r:id="rId4"/>
    <p:sldId id="263" r:id="rId5"/>
    <p:sldId id="264" r:id="rId6"/>
    <p:sldId id="265" r:id="rId7"/>
  </p:sldIdLst>
  <p:sldSz cx="9144000" cy="6858000" type="screen4x3"/>
  <p:notesSz cx="6858000" cy="9144000"/>
  <p:custDataLst>
    <p:tags r:id="rId10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74A"/>
    <a:srgbClr val="3399FF"/>
    <a:srgbClr val="666699"/>
    <a:srgbClr val="E5907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74" autoAdjust="0"/>
    <p:restoredTop sz="84583" autoAdjust="0"/>
  </p:normalViewPr>
  <p:slideViewPr>
    <p:cSldViewPr>
      <p:cViewPr varScale="1">
        <p:scale>
          <a:sx n="61" d="100"/>
          <a:sy n="61" d="100"/>
        </p:scale>
        <p:origin x="-166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492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663A1-BE93-4F19-BCAE-33E954C20B2B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DF26E-F902-4582-B614-0C9EE35F21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43283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C0431-2448-4DC3-AF70-2785FBE2C44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341FE-AE5C-47F1-8FD8-47C4A673A8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26119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2161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344553"/>
            <a:ext cx="6480720" cy="1080120"/>
          </a:xfrm>
        </p:spPr>
        <p:txBody>
          <a:bodyPr/>
          <a:lstStyle>
            <a:lvl1pPr>
              <a:defRPr b="1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</a:t>
            </a:r>
            <a:r>
              <a:rPr lang="en-US" dirty="0" smtClean="0"/>
              <a:t> </a:t>
            </a: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1564276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788046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836954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омер слайда 5"/>
          <p:cNvSpPr txBox="1">
            <a:spLocks/>
          </p:cNvSpPr>
          <p:nvPr userDrawn="1"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rgbClr val="3399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251520" y="191549"/>
            <a:ext cx="7344816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1" name="Текст 2"/>
          <p:cNvSpPr>
            <a:spLocks noGrp="1"/>
          </p:cNvSpPr>
          <p:nvPr>
            <p:ph idx="1"/>
          </p:nvPr>
        </p:nvSpPr>
        <p:spPr>
          <a:xfrm>
            <a:off x="251520" y="1556792"/>
            <a:ext cx="7344816" cy="468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>
                <a:solidFill>
                  <a:schemeClr val="bg2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430141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799" y="4406900"/>
            <a:ext cx="5722913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71799" y="2906713"/>
            <a:ext cx="57229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2665470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2060848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2071389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913399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916832"/>
            <a:ext cx="4176464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1520" y="2556594"/>
            <a:ext cx="4176464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6016" y="1934294"/>
            <a:ext cx="4248472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6016" y="2574056"/>
            <a:ext cx="4248472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1375310" y="6410896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154184" y="6356350"/>
            <a:ext cx="1649592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471310" y="6356350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599334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7245772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1595152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3622"/>
            <a:ext cx="3008313" cy="92147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8" y="1916832"/>
            <a:ext cx="5111750" cy="4353347"/>
          </a:xfrm>
        </p:spPr>
        <p:txBody>
          <a:bodyPr/>
          <a:lstStyle>
            <a:lvl1pPr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8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548966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5860541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91549"/>
            <a:ext cx="7344816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556792"/>
            <a:ext cx="7344816" cy="468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4"/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1027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2">
              <a:lumMod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412776"/>
            <a:ext cx="6480720" cy="1080120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  <a:t>Тема 13. </a:t>
            </a:r>
            <a:r>
              <a:rPr lang="ru-RU" sz="4800" dirty="0" err="1" smtClean="0">
                <a:solidFill>
                  <a:schemeClr val="accent2">
                    <a:lumMod val="50000"/>
                  </a:schemeClr>
                </a:solidFill>
              </a:rPr>
              <a:t>Ревізія</a:t>
            </a:r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4800" dirty="0" err="1" smtClean="0">
                <a:solidFill>
                  <a:schemeClr val="accent2">
                    <a:lumMod val="50000"/>
                  </a:schemeClr>
                </a:solidFill>
              </a:rPr>
              <a:t>необоротних</a:t>
            </a:r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4800" dirty="0" err="1" smtClean="0">
                <a:solidFill>
                  <a:schemeClr val="accent2">
                    <a:lumMod val="50000"/>
                  </a:schemeClr>
                </a:solidFill>
              </a:rPr>
              <a:t>активів</a:t>
            </a:r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ru-RU" sz="4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6146" name="Picture 2" descr="Ревизия - это... | KtoNaNovenkogo.r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3356992"/>
            <a:ext cx="4762500" cy="30765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857870635"/>
      </p:ext>
    </p:extLst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-612576" y="260648"/>
            <a:ext cx="8640960" cy="1224136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До складу </a:t>
            </a:r>
            <a:r>
              <a:rPr lang="ru-RU" sz="3200" dirty="0" err="1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необоротних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суб’єктів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державного сектору </a:t>
            </a:r>
            <a:r>
              <a:rPr lang="ru-RU" sz="3200" dirty="0" err="1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відносяться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  <a:endParaRPr lang="ru-RU" sz="3200" dirty="0">
              <a:solidFill>
                <a:schemeClr val="accent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916832"/>
            <a:ext cx="7344816" cy="468052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3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sz="3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засоби</a:t>
            </a:r>
            <a:r>
              <a:rPr lang="ru-RU" sz="3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займають</a:t>
            </a:r>
            <a:r>
              <a:rPr lang="ru-RU" sz="3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найбільшу</a:t>
            </a:r>
            <a:r>
              <a:rPr lang="ru-RU" sz="3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питому вагу); </a:t>
            </a:r>
          </a:p>
          <a:p>
            <a:pPr>
              <a:buFont typeface="Wingdings" pitchFamily="2" charset="2"/>
              <a:buChar char="ü"/>
            </a:pPr>
            <a:r>
              <a:rPr lang="ru-RU" sz="3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3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необоротні</a:t>
            </a:r>
            <a:r>
              <a:rPr lang="ru-RU" sz="3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матеріальні</a:t>
            </a:r>
            <a:r>
              <a:rPr lang="ru-RU" sz="3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активи</a:t>
            </a:r>
            <a:r>
              <a:rPr lang="ru-RU" sz="3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 − </a:t>
            </a:r>
            <a:r>
              <a:rPr lang="ru-RU" sz="3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нематеріальні</a:t>
            </a:r>
            <a:r>
              <a:rPr lang="ru-RU" sz="3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активи</a:t>
            </a:r>
            <a:r>
              <a:rPr lang="ru-RU" sz="3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>
              <a:buFont typeface="Wingdings" pitchFamily="2" charset="2"/>
              <a:buChar char="ü"/>
            </a:pPr>
            <a:r>
              <a:rPr lang="ru-RU" sz="3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незавершені</a:t>
            </a:r>
            <a:r>
              <a:rPr lang="ru-RU" sz="3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капітальні</a:t>
            </a:r>
            <a:r>
              <a:rPr lang="ru-RU" sz="3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інвестиції</a:t>
            </a:r>
            <a:r>
              <a:rPr lang="ru-RU" sz="3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3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необоротні</a:t>
            </a:r>
            <a:r>
              <a:rPr lang="ru-RU" sz="3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активи</a:t>
            </a:r>
            <a:r>
              <a:rPr lang="ru-RU" sz="3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>
              <a:buFont typeface="Wingdings" pitchFamily="2" charset="2"/>
              <a:buChar char="ü"/>
            </a:pPr>
            <a:r>
              <a:rPr lang="ru-RU" sz="3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довгострокові</a:t>
            </a:r>
            <a:r>
              <a:rPr lang="ru-RU" sz="3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фінансові</a:t>
            </a:r>
            <a:r>
              <a:rPr lang="ru-RU" sz="3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інвестиції</a:t>
            </a:r>
            <a:r>
              <a:rPr lang="ru-RU" sz="3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30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27822378"/>
      </p:ext>
    </p:extLst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0" y="188640"/>
            <a:ext cx="8244408" cy="4680520"/>
          </a:xfrm>
        </p:spPr>
        <p:txBody>
          <a:bodyPr>
            <a:noAutofit/>
          </a:bodyPr>
          <a:lstStyle/>
          <a:p>
            <a:pPr indent="342900" algn="just">
              <a:buNone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проведенні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ревізії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необоротних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варто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пам’ятати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підходи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встановлення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первісної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вартості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нарахування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зносу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ряд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аспектів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спільними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усіх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складових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названої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групи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У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зв’язку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цим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наявності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опису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оцінки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основних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ним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послуговуватися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нематеріальних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indent="342900" algn="just">
              <a:buNone/>
            </a:pP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засоби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важлива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основа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здійснення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суб’єктів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державного сектору та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наймасовіша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складова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необоротних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чинних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(на момент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рекомендації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посібника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друку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нормативно-правових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актів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основних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 державному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секторі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належать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предмети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вартістю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більше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2500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(без ПДВ), строк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становить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більше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року. У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підгрупу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сценічнопостановочних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складі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основних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включаються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цінності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вартість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перевищує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5000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за 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одиницю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6 . </a:t>
            </a:r>
            <a:endParaRPr lang="ru-RU" sz="20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Ревизия в продуктовом магазине без проблем: как провести, как оформить и  подвести итог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4869160"/>
            <a:ext cx="3851920" cy="19888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400859123"/>
      </p:ext>
    </p:extLst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8748464" cy="1224136"/>
          </a:xfrm>
        </p:spPr>
        <p:txBody>
          <a:bodyPr>
            <a:normAutofit/>
          </a:bodyPr>
          <a:lstStyle/>
          <a:p>
            <a:r>
              <a:rPr lang="ru-RU" sz="3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ре</a:t>
            </a:r>
            <a:r>
              <a:rPr lang="uk-UA" sz="3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візії</a:t>
            </a:r>
            <a:r>
              <a:rPr lang="uk-UA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основних засобів </a:t>
            </a:r>
            <a:r>
              <a:rPr lang="uk-UA" sz="3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суб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3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єкта</a:t>
            </a:r>
            <a:r>
              <a:rPr lang="uk-UA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державного сектору: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628800"/>
            <a:ext cx="7344816" cy="4680520"/>
          </a:xfrm>
        </p:spPr>
        <p:txBody>
          <a:bodyPr>
            <a:normAutofit fontScale="85000" lnSpcReduction="10000"/>
          </a:bodyPr>
          <a:lstStyle/>
          <a:p>
            <a:pPr marL="571500" indent="-571500">
              <a:buFont typeface="+mj-lt"/>
              <a:buAutoNum type="romanUcPeriod"/>
            </a:pPr>
            <a:r>
              <a:rPr lang="uk-UA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Перевірка ефективності використання та збереження.</a:t>
            </a:r>
          </a:p>
          <a:p>
            <a:pPr marL="571500" indent="-571500">
              <a:buFont typeface="+mj-lt"/>
              <a:buAutoNum type="romanUcPeriod"/>
            </a:pPr>
            <a:r>
              <a:rPr lang="uk-UA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Перевірка правильності документального оформлення операцій з основними засобами (надходження, переміщення, використання, та вибуття ).</a:t>
            </a:r>
          </a:p>
          <a:p>
            <a:pPr marL="571500" indent="-571500">
              <a:buFont typeface="+mj-lt"/>
              <a:buAutoNum type="romanUcPeriod"/>
            </a:pPr>
            <a:r>
              <a:rPr lang="uk-UA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Перевірка правильності нарахування зносу та списання.</a:t>
            </a:r>
          </a:p>
          <a:p>
            <a:pPr marL="571500" indent="-571500">
              <a:buFont typeface="+mj-lt"/>
              <a:buAutoNum type="romanUcPeriod"/>
            </a:pPr>
            <a:r>
              <a:rPr lang="uk-UA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Перевірка правильності відображення операцій з основними засобами на рахунках бухгалтерського обліку.</a:t>
            </a:r>
          </a:p>
        </p:txBody>
      </p:sp>
    </p:spTree>
  </p:cSld>
  <p:clrMapOvr>
    <a:masterClrMapping/>
  </p:clrMapOvr>
  <p:transition spd="med">
    <p:zoom dir="in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60648"/>
            <a:ext cx="8820472" cy="6336704"/>
          </a:xfrm>
        </p:spPr>
        <p:txBody>
          <a:bodyPr>
            <a:noAutofit/>
          </a:bodyPr>
          <a:lstStyle/>
          <a:p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самих </a:t>
            </a:r>
            <a:r>
              <a:rPr lang="ru-RU" sz="2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суб’єктів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державного сектору </a:t>
            </a:r>
            <a:r>
              <a:rPr lang="ru-RU" sz="2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ревізії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полягає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встановленні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правильності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облікового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відображення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основних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уможливлює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виявлення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резервів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підвищення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ефективності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Попри </a:t>
            </a:r>
            <a:r>
              <a:rPr lang="ru-RU" sz="2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саме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назване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виконується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повною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мірою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потребує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додаткового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внутрішнього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опрацювання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Названий </a:t>
            </a:r>
            <a:r>
              <a:rPr lang="ru-RU" sz="2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недолік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частково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компенсується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внутрішнім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моніторингом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стану </a:t>
            </a:r>
            <a:r>
              <a:rPr lang="ru-RU" sz="2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основних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в тому </a:t>
            </a:r>
            <a:r>
              <a:rPr lang="ru-RU" sz="2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числі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через </a:t>
            </a:r>
            <a:r>
              <a:rPr lang="ru-RU" sz="2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включення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даного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питання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інвентаризаційної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комісії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Акцент на </a:t>
            </a:r>
            <a:r>
              <a:rPr lang="ru-RU" sz="2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вирішенні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вказаного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дозволяє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виявити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можливі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шляхи </a:t>
            </a:r>
            <a:r>
              <a:rPr lang="ru-RU" sz="2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оптимізації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наявних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основних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(передачу в </a:t>
            </a:r>
            <a:r>
              <a:rPr lang="ru-RU" sz="2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оренду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кілька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змін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sz="2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Однак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слід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зауважити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традиційних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джерел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використовуються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(рис. 5.2) </a:t>
            </a:r>
            <a:r>
              <a:rPr lang="ru-RU" sz="2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ревізії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замало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використовувати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офіційну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бухгалтерську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інформацію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спеціальні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методи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в тому </a:t>
            </a:r>
            <a:r>
              <a:rPr lang="ru-RU" sz="2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числі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анкетування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). </a:t>
            </a:r>
            <a:endParaRPr lang="ru-RU" sz="22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2" name="Picture 2" descr="Проведение ревизии финансово-хозяйственной деятельности в Москв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5445224"/>
            <a:ext cx="4182294" cy="1201809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ver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7344816" cy="692696"/>
          </a:xfrm>
        </p:spPr>
        <p:txBody>
          <a:bodyPr>
            <a:normAutofit/>
          </a:bodyPr>
          <a:lstStyle/>
          <a:p>
            <a:r>
              <a:rPr lang="uk-UA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Джерела ревізії операцій з ОЗ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764704"/>
            <a:ext cx="8496944" cy="6093296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uk-UA" sz="2300" dirty="0" smtClean="0">
                <a:solidFill>
                  <a:schemeClr val="accent2">
                    <a:lumMod val="50000"/>
                  </a:schemeClr>
                </a:solidFill>
              </a:rPr>
              <a:t>акти прийому-передачі засобів (форма № ОЗ-1 бюджет);</a:t>
            </a:r>
          </a:p>
          <a:p>
            <a:pPr>
              <a:buFont typeface="Wingdings" pitchFamily="2" charset="2"/>
              <a:buChar char="Ø"/>
            </a:pPr>
            <a:r>
              <a:rPr lang="uk-UA" sz="2300" dirty="0" smtClean="0">
                <a:solidFill>
                  <a:schemeClr val="accent2">
                    <a:lumMod val="50000"/>
                  </a:schemeClr>
                </a:solidFill>
              </a:rPr>
              <a:t>акти приймання-здачі відремонтованих, реконструйованих та модернізованих об</a:t>
            </a:r>
            <a:r>
              <a:rPr lang="en-US" sz="2300" dirty="0" smtClean="0">
                <a:solidFill>
                  <a:schemeClr val="accent2">
                    <a:lumMod val="50000"/>
                  </a:schemeClr>
                </a:solidFill>
              </a:rPr>
              <a:t>’</a:t>
            </a:r>
            <a:r>
              <a:rPr lang="uk-UA" sz="2300" dirty="0" smtClean="0">
                <a:solidFill>
                  <a:schemeClr val="accent2">
                    <a:lumMod val="50000"/>
                  </a:schemeClr>
                </a:solidFill>
              </a:rPr>
              <a:t>є</a:t>
            </a:r>
            <a:r>
              <a:rPr lang="ru-RU" sz="2300" dirty="0" smtClean="0">
                <a:solidFill>
                  <a:schemeClr val="accent2">
                    <a:lumMod val="50000"/>
                  </a:schemeClr>
                </a:solidFill>
              </a:rPr>
              <a:t>кт</a:t>
            </a:r>
            <a:r>
              <a:rPr lang="uk-UA" sz="2300" dirty="0" err="1" smtClean="0">
                <a:solidFill>
                  <a:schemeClr val="accent2">
                    <a:lumMod val="50000"/>
                  </a:schemeClr>
                </a:solidFill>
              </a:rPr>
              <a:t>ів</a:t>
            </a:r>
            <a:r>
              <a:rPr lang="uk-UA" sz="2300" dirty="0" smtClean="0">
                <a:solidFill>
                  <a:schemeClr val="accent2">
                    <a:lumMod val="50000"/>
                  </a:schemeClr>
                </a:solidFill>
              </a:rPr>
              <a:t> (форма № ОЗ-2 бюджет);</a:t>
            </a:r>
          </a:p>
          <a:p>
            <a:pPr>
              <a:buFont typeface="Wingdings" pitchFamily="2" charset="2"/>
              <a:buChar char="Ø"/>
            </a:pPr>
            <a:r>
              <a:rPr lang="uk-UA" sz="2300" dirty="0" smtClean="0">
                <a:solidFill>
                  <a:schemeClr val="accent2">
                    <a:lumMod val="50000"/>
                  </a:schemeClr>
                </a:solidFill>
              </a:rPr>
              <a:t>інвентарні картки обліку основних засобів (форми № ОЗ-6,8);</a:t>
            </a:r>
          </a:p>
          <a:p>
            <a:pPr>
              <a:buFont typeface="Wingdings" pitchFamily="2" charset="2"/>
              <a:buChar char="Ø"/>
            </a:pPr>
            <a:r>
              <a:rPr lang="uk-UA" sz="2300" dirty="0" smtClean="0">
                <a:solidFill>
                  <a:schemeClr val="accent2">
                    <a:lumMod val="50000"/>
                  </a:schemeClr>
                </a:solidFill>
              </a:rPr>
              <a:t>описи інвентарних карток з обліку основних засобів (форма № ОЗ-10);</a:t>
            </a:r>
          </a:p>
          <a:p>
            <a:pPr>
              <a:buFont typeface="Wingdings" pitchFamily="2" charset="2"/>
              <a:buChar char="Ø"/>
            </a:pPr>
            <a:r>
              <a:rPr lang="uk-UA" sz="2300" dirty="0" smtClean="0">
                <a:solidFill>
                  <a:schemeClr val="accent2">
                    <a:lumMod val="50000"/>
                  </a:schemeClr>
                </a:solidFill>
              </a:rPr>
              <a:t>акти про списання з балансу бюджетної установи вилученої  бібліотечної літератури (форма ОЗ-5 бюджет);</a:t>
            </a:r>
          </a:p>
          <a:p>
            <a:pPr>
              <a:buFont typeface="Wingdings" pitchFamily="2" charset="2"/>
              <a:buChar char="Ø"/>
            </a:pPr>
            <a:r>
              <a:rPr lang="uk-UA" sz="2300" dirty="0" smtClean="0">
                <a:solidFill>
                  <a:schemeClr val="accent2">
                    <a:lumMod val="50000"/>
                  </a:schemeClr>
                </a:solidFill>
              </a:rPr>
              <a:t>відомість на нарахування  зносу на основні засоби (форма № ОЗ-12);</a:t>
            </a:r>
          </a:p>
          <a:p>
            <a:pPr>
              <a:buFont typeface="Wingdings" pitchFamily="2" charset="2"/>
              <a:buChar char="Ø"/>
            </a:pPr>
            <a:r>
              <a:rPr lang="uk-UA" sz="2300" dirty="0" smtClean="0">
                <a:solidFill>
                  <a:schemeClr val="accent2">
                    <a:lumMod val="50000"/>
                  </a:schemeClr>
                </a:solidFill>
              </a:rPr>
              <a:t>кошториси  та плани капітального ремонту основних засобів;</a:t>
            </a:r>
          </a:p>
          <a:p>
            <a:pPr>
              <a:buFont typeface="Wingdings" pitchFamily="2" charset="2"/>
              <a:buChar char="Ø"/>
            </a:pPr>
            <a:r>
              <a:rPr lang="uk-UA" sz="2300" dirty="0" smtClean="0">
                <a:solidFill>
                  <a:schemeClr val="accent2">
                    <a:lumMod val="50000"/>
                  </a:schemeClr>
                </a:solidFill>
              </a:rPr>
              <a:t>дефективні  акти на проведення капітальних ремонтів;</a:t>
            </a:r>
          </a:p>
          <a:p>
            <a:pPr>
              <a:buFont typeface="Wingdings" pitchFamily="2" charset="2"/>
              <a:buChar char="Ø"/>
            </a:pPr>
            <a:r>
              <a:rPr lang="uk-UA" sz="2300" dirty="0" smtClean="0">
                <a:solidFill>
                  <a:schemeClr val="accent2">
                    <a:lumMod val="50000"/>
                  </a:schemeClr>
                </a:solidFill>
              </a:rPr>
              <a:t>накопичувальна  відомість з вибуття і переміщення необоротних активів (меморіальний ордер №9). Книга </a:t>
            </a:r>
            <a:r>
              <a:rPr lang="uk-UA" sz="2300" dirty="0" err="1" smtClean="0">
                <a:solidFill>
                  <a:schemeClr val="accent2">
                    <a:lumMod val="50000"/>
                  </a:schemeClr>
                </a:solidFill>
              </a:rPr>
              <a:t>“Журнал-Головна”</a:t>
            </a:r>
            <a:r>
              <a:rPr lang="uk-UA" sz="2300" dirty="0" smtClean="0">
                <a:solidFill>
                  <a:schemeClr val="accent2">
                    <a:lumMod val="50000"/>
                  </a:schemeClr>
                </a:solidFill>
              </a:rPr>
              <a:t>,  Баланс, звітність про рух основних засобів.</a:t>
            </a:r>
            <a:endParaRPr lang="ru-RU" sz="23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1e4ea36c3f5c5dd1d6e4ba5d2d9f902e72f5c4"/>
</p:tagLst>
</file>

<file path=ppt/theme/theme1.xml><?xml version="1.0" encoding="utf-8"?>
<a:theme xmlns:a="http://schemas.openxmlformats.org/drawingml/2006/main" name="Тема Office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2449</TotalTime>
  <Words>483</Words>
  <Application>Microsoft Office PowerPoint</Application>
  <PresentationFormat>Экран (4:3)</PresentationFormat>
  <Paragraphs>25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Тема 13. Ревізія необоротних активів </vt:lpstr>
      <vt:lpstr>До складу необоротних активів суб’єктів державного сектору відносяться:</vt:lpstr>
      <vt:lpstr>Слайд 3</vt:lpstr>
      <vt:lpstr>Завдання ревізії основних засобів суб’єкта державного сектору:</vt:lpstr>
      <vt:lpstr>Слайд 5</vt:lpstr>
      <vt:lpstr>Джерела ревізії операцій з ОЗ</vt:lpstr>
    </vt:vector>
  </TitlesOfParts>
  <Company>presentation-creation.ru</Company>
  <LinksUpToDate>false</LinksUpToDate>
  <SharedDoc>false</SharedDoc>
  <HyperlinkBase>https://presentation-creation.ru/powerpoint-templates.html</HyperlinkBase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Бордюр голубых оттенков</dc:title>
  <dc:creator>obstinate</dc:creator>
  <dc:description>Шаблон презентации с сайта https://presentation-creation.ru/</dc:description>
  <cp:lastModifiedBy>putnik</cp:lastModifiedBy>
  <cp:revision>1243</cp:revision>
  <dcterms:created xsi:type="dcterms:W3CDTF">2018-02-25T09:09:03Z</dcterms:created>
  <dcterms:modified xsi:type="dcterms:W3CDTF">2021-04-27T16:02:56Z</dcterms:modified>
</cp:coreProperties>
</file>