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80" r:id="rId3"/>
    <p:sldId id="258" r:id="rId4"/>
    <p:sldId id="273" r:id="rId5"/>
    <p:sldId id="282" r:id="rId6"/>
    <p:sldId id="281" r:id="rId7"/>
    <p:sldId id="262" r:id="rId8"/>
    <p:sldId id="265" r:id="rId9"/>
    <p:sldId id="266" r:id="rId10"/>
    <p:sldId id="263" r:id="rId11"/>
    <p:sldId id="257" r:id="rId12"/>
    <p:sldId id="283" r:id="rId13"/>
    <p:sldId id="259" r:id="rId14"/>
    <p:sldId id="267" r:id="rId15"/>
    <p:sldId id="268" r:id="rId16"/>
    <p:sldId id="269" r:id="rId17"/>
    <p:sldId id="270" r:id="rId18"/>
    <p:sldId id="271" r:id="rId19"/>
    <p:sldId id="284" r:id="rId20"/>
    <p:sldId id="278" r:id="rId21"/>
    <p:sldId id="275" r:id="rId22"/>
    <p:sldId id="274" r:id="rId23"/>
    <p:sldId id="276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 varScale="1">
        <p:scale>
          <a:sx n="83" d="100"/>
          <a:sy n="83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6F9B307-92D8-49B1-B898-F8811DF01A14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0D0236C-DC1A-4D9E-BA5E-C8B1CD0A39DE}" type="datetimeFigureOut">
              <a:rPr lang="uk-UA" smtClean="0"/>
              <a:t>16.12.2014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Базові поняття </a:t>
            </a:r>
          </a:p>
          <a:p>
            <a:r>
              <a:rPr lang="uk-UA" sz="4400" b="1" dirty="0" smtClean="0">
                <a:solidFill>
                  <a:srgbClr val="FF0000"/>
                </a:solidFill>
              </a:rPr>
              <a:t>теорії </a:t>
            </a:r>
            <a:r>
              <a:rPr lang="uk-UA" sz="4400" b="1" dirty="0" err="1" smtClean="0">
                <a:solidFill>
                  <a:srgbClr val="FF0000"/>
                </a:solidFill>
              </a:rPr>
              <a:t>компетентністного</a:t>
            </a:r>
            <a:r>
              <a:rPr lang="uk-UA" sz="4400" b="1" dirty="0" smtClean="0">
                <a:solidFill>
                  <a:srgbClr val="FF0000"/>
                </a:solidFill>
              </a:rPr>
              <a:t> підходу в навчанні. Компетентності як результати навчання.</a:t>
            </a:r>
          </a:p>
          <a:p>
            <a:endParaRPr lang="uk-UA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79565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Компетентність</a:t>
            </a:r>
            <a:r>
              <a:rPr lang="uk-UA" sz="3200" b="1" dirty="0" smtClean="0">
                <a:solidFill>
                  <a:srgbClr val="FF0000"/>
                </a:solidFill>
              </a:rPr>
              <a:t>:  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(Енциклопедія державного управління, 2011)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2592288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знання, навички й види поведінки, що є необхідними для успішної реалізації задач діяльності організації (органу влади)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700808"/>
            <a:ext cx="352839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спроможність за рахунок набутих знань виконувати певний комплекс робіт або керувати його виконанням з відповідною швидкістю, якістю та ефективністю</a:t>
            </a:r>
            <a:endParaRPr lang="uk-UA" sz="2800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275856" y="3140968"/>
            <a:ext cx="1368152" cy="79208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84887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3200" b="1" dirty="0" smtClean="0">
                <a:solidFill>
                  <a:srgbClr val="FF0000"/>
                </a:solidFill>
              </a:rPr>
              <a:t>Компетентності (за НРК, 2011) -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здатності </a:t>
            </a:r>
            <a:r>
              <a:rPr lang="uk-UA" sz="2400" dirty="0"/>
              <a:t>особи до успішної діяльності (її знання, уміння, цінності, комунікація тощо</a:t>
            </a:r>
            <a:r>
              <a:rPr lang="uk-UA" sz="2400" dirty="0" smtClean="0"/>
              <a:t>).</a:t>
            </a:r>
          </a:p>
          <a:p>
            <a:pPr>
              <a:spcAft>
                <a:spcPts val="600"/>
              </a:spcAft>
            </a:pPr>
            <a:endParaRPr lang="uk-UA" sz="2400" dirty="0" smtClean="0"/>
          </a:p>
          <a:p>
            <a:pPr>
              <a:spcAft>
                <a:spcPts val="60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При цьому:</a:t>
            </a:r>
            <a:endParaRPr lang="uk-UA" sz="2800" b="1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результати </a:t>
            </a:r>
            <a:r>
              <a:rPr lang="uk-UA" sz="2400" dirty="0"/>
              <a:t>навчання, а також присвоєні на їх основі кваліфікації виражаються в термінах </a:t>
            </a:r>
            <a:r>
              <a:rPr lang="uk-UA" sz="2400" dirty="0" err="1"/>
              <a:t>компетентностей</a:t>
            </a:r>
            <a:r>
              <a:rPr lang="uk-UA" sz="2400" dirty="0"/>
              <a:t>; </a:t>
            </a:r>
            <a:endParaRPr lang="uk-UA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кваліфікації</a:t>
            </a:r>
            <a:r>
              <a:rPr lang="uk-UA" sz="2400" dirty="0"/>
              <a:t>, компетентності, що є основою </a:t>
            </a:r>
            <a:r>
              <a:rPr lang="uk-UA" sz="2400" dirty="0" smtClean="0"/>
              <a:t>кваліфікацій</a:t>
            </a:r>
            <a:r>
              <a:rPr lang="uk-UA" sz="2400" dirty="0"/>
              <a:t>, набуваються виключно через навчання (формальне, неформальне, </a:t>
            </a:r>
            <a:r>
              <a:rPr lang="uk-UA" sz="2400" dirty="0" err="1"/>
              <a:t>інформальне</a:t>
            </a:r>
            <a:r>
              <a:rPr lang="uk-UA" sz="2400" dirty="0"/>
              <a:t>, випадкове); </a:t>
            </a:r>
            <a:endParaRPr lang="uk-UA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результати </a:t>
            </a:r>
            <a:r>
              <a:rPr lang="uk-UA" sz="2400" dirty="0"/>
              <a:t>навчання – компетентності - можуть бути безпосередньо продемонстровані й оцінені</a:t>
            </a:r>
          </a:p>
        </p:txBody>
      </p:sp>
    </p:spTree>
    <p:extLst>
      <p:ext uri="{BB962C8B-B14F-4D97-AF65-F5344CB8AC3E}">
        <p14:creationId xmlns:p14="http://schemas.microsoft.com/office/powerpoint/2010/main" val="2175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err="1">
                <a:solidFill>
                  <a:srgbClr val="FF0000"/>
                </a:solidFill>
              </a:rPr>
              <a:t>Навчання</a:t>
            </a:r>
            <a:r>
              <a:rPr lang="ru-RU" sz="2800" b="1" dirty="0">
                <a:solidFill>
                  <a:srgbClr val="FF0000"/>
                </a:solidFill>
              </a:rPr>
              <a:t> є </a:t>
            </a:r>
            <a:r>
              <a:rPr lang="ru-RU" sz="2800" b="1" dirty="0" err="1">
                <a:solidFill>
                  <a:srgbClr val="FF0000"/>
                </a:solidFill>
              </a:rPr>
              <a:t>основним</a:t>
            </a:r>
            <a:r>
              <a:rPr lang="ru-RU" sz="2800" b="1" dirty="0">
                <a:solidFill>
                  <a:srgbClr val="FF0000"/>
                </a:solidFill>
              </a:rPr>
              <a:t> способом </a:t>
            </a:r>
            <a:r>
              <a:rPr lang="ru-RU" sz="2800" b="1" dirty="0" err="1">
                <a:solidFill>
                  <a:srgbClr val="FF0000"/>
                </a:solidFill>
              </a:rPr>
              <a:t>опанування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кваліфікацій</a:t>
            </a:r>
            <a:r>
              <a:rPr lang="ru-RU" sz="2800" b="1" dirty="0" smtClean="0">
                <a:solidFill>
                  <a:srgbClr val="FF0000"/>
                </a:solidFill>
              </a:rPr>
              <a:t>        компетентностей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8152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483768" y="76470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err="1" smtClean="0">
                <a:solidFill>
                  <a:srgbClr val="FF0000"/>
                </a:solidFill>
              </a:rPr>
              <a:t>Компетентнісний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підхід </a:t>
            </a:r>
            <a:r>
              <a:rPr lang="uk-UA" sz="2800" b="1" dirty="0" smtClean="0">
                <a:solidFill>
                  <a:srgbClr val="FF0000"/>
                </a:solidFill>
              </a:rPr>
              <a:t>в навчанні </a:t>
            </a:r>
            <a:r>
              <a:rPr lang="uk-UA" sz="2400" dirty="0" smtClean="0"/>
              <a:t>виражається </a:t>
            </a:r>
            <a:r>
              <a:rPr lang="uk-UA" sz="2400" dirty="0"/>
              <a:t>спрямованістю навчального процесу на формування і розвиток відповідних </a:t>
            </a:r>
            <a:r>
              <a:rPr lang="uk-UA" sz="2400" dirty="0" err="1"/>
              <a:t>компетентностей</a:t>
            </a:r>
            <a:r>
              <a:rPr lang="uk-UA" sz="2400" dirty="0"/>
              <a:t>, необхідних людині для повноцінного життя в суспільстві, професійної діяльності, суспільної та особистісної </a:t>
            </a:r>
            <a:r>
              <a:rPr lang="uk-UA" sz="2400" dirty="0" smtClean="0"/>
              <a:t>самореалізації.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Орієнтований на:</a:t>
            </a:r>
            <a:endParaRPr lang="uk-UA" sz="2800" b="1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застосування знань і розуміння;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формування суджень;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комунікацію;</a:t>
            </a:r>
            <a:endParaRPr lang="uk-UA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здатність </a:t>
            </a:r>
            <a:r>
              <a:rPr lang="uk-UA" sz="2400" dirty="0"/>
              <a:t>до подальшого навчання, розвитку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325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4321175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313" y="1052513"/>
            <a:ext cx="273526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u="sng" dirty="0" smtClean="0"/>
              <a:t>Напрям 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«</a:t>
            </a:r>
            <a:r>
              <a:rPr lang="uk-UA" sz="2400" dirty="0" err="1" smtClean="0"/>
              <a:t>Звязок</a:t>
            </a:r>
            <a:r>
              <a:rPr lang="uk-UA" sz="2400" dirty="0" smtClean="0"/>
              <a:t> з ринком праці»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581128"/>
            <a:ext cx="251936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u="sng" dirty="0" smtClean="0"/>
              <a:t>Напрям 4.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Зміна парадигми навчання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87900" y="981075"/>
            <a:ext cx="3529013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u="sng" dirty="0" smtClean="0"/>
              <a:t>Напрям 2.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Розробка нормативної бази щодо впровадження КП у навчання</a:t>
            </a:r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24525" y="4652963"/>
            <a:ext cx="244792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u="sng" dirty="0" smtClean="0"/>
              <a:t>Напрям 3.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Зміна змісту навчання</a:t>
            </a:r>
            <a:endParaRPr lang="uk-UA" sz="2400" dirty="0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1116013" y="2636838"/>
            <a:ext cx="719137" cy="1368425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6372225" y="2997200"/>
            <a:ext cx="720725" cy="1368425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276600" y="1268413"/>
            <a:ext cx="1223963" cy="6477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059113" y="6092825"/>
            <a:ext cx="2233612" cy="504825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179388" y="115888"/>
            <a:ext cx="7993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uk-UA" sz="2800" b="1" dirty="0" err="1" smtClean="0">
                <a:solidFill>
                  <a:srgbClr val="FF0000"/>
                </a:solidFill>
              </a:rPr>
              <a:t>Компетентністний</a:t>
            </a:r>
            <a:r>
              <a:rPr lang="uk-UA" altLang="uk-UA" sz="2800" b="1" dirty="0" smtClean="0">
                <a:solidFill>
                  <a:srgbClr val="FF0000"/>
                </a:solidFill>
              </a:rPr>
              <a:t> підхід у навчанні</a:t>
            </a:r>
            <a:endParaRPr lang="uk-UA" alt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549275"/>
            <a:ext cx="7704137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FF0000"/>
                </a:solidFill>
              </a:rPr>
              <a:t>Напрям 1.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FF0000"/>
                </a:solidFill>
              </a:rPr>
              <a:t>«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Звязок</a:t>
            </a:r>
            <a:r>
              <a:rPr lang="uk-UA" sz="3200" b="1" i="1" dirty="0" smtClean="0">
                <a:solidFill>
                  <a:srgbClr val="FF0000"/>
                </a:solidFill>
              </a:rPr>
              <a:t> з ринком праці»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Вивчення змісту професійної діяльності на ДС та в ОМС, її специфіки в </a:t>
            </a:r>
            <a:r>
              <a:rPr lang="uk-UA" sz="2800" dirty="0"/>
              <a:t>контексті ОДГ/ОПЛ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Розробка галузевої рамки кваліфікації та галузевих стандартів підготовки, перепідготовки та підвищення кваліфікації спеціалістів, управлінців системи ДС та МС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53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7775575" cy="5032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FF0000"/>
                </a:solidFill>
              </a:rPr>
              <a:t>Напрям 2.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FF0000"/>
                </a:solidFill>
              </a:rPr>
              <a:t>Розробка нормативної бази впровадження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компетентністного</a:t>
            </a:r>
            <a:r>
              <a:rPr lang="uk-UA" sz="3200" b="1" i="1" dirty="0" smtClean="0">
                <a:solidFill>
                  <a:srgbClr val="FF0000"/>
                </a:solidFill>
              </a:rPr>
              <a:t> підходу у </a:t>
            </a:r>
            <a:r>
              <a:rPr lang="uk-UA" sz="3200" b="1" i="1" dirty="0">
                <a:solidFill>
                  <a:srgbClr val="FF0000"/>
                </a:solidFill>
              </a:rPr>
              <a:t>навчанні ОДГ/ОПЛ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 smtClean="0"/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Прийняття Закону України «Про державну службу» (нова редакція)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Закону України «Про освіту дорослих»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Закону України «Про післядипломну освіту»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1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60350"/>
            <a:ext cx="7920558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FF0000"/>
                </a:solidFill>
              </a:rPr>
              <a:t>Напрям 3.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FF0000"/>
                </a:solidFill>
              </a:rPr>
              <a:t>Зміна змісту навчання ОДГ/ОПЛ</a:t>
            </a:r>
            <a:endParaRPr lang="uk-UA" sz="2800" b="1" i="1" dirty="0">
              <a:solidFill>
                <a:srgbClr val="FF0000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uk-UA" sz="200" dirty="0" smtClean="0"/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Розробка та затвердження єдиних стандартів підготовки, перепідготовки та підвищення кваліфікації спеціалістів, керівників системи ДС та МС</a:t>
            </a: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Приведення змісту навчання у відповідність до вимог, що висуває сучасне суспільство, світовим стандартам підготовки спеціалістів, керівників системи ДС та МС</a:t>
            </a: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Розширення форм організації навчання</a:t>
            </a: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Розробка навчально-методичної бази підготовки, перепідготовки та підвищення кваліфікації спеціалістів, керівників системи ДС та МС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21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549275"/>
            <a:ext cx="806450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FF0000"/>
                </a:solidFill>
              </a:rPr>
              <a:t>Напрям 4.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FF0000"/>
                </a:solidFill>
              </a:rPr>
              <a:t>Зміна парадигми навчання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Впровадження технологій навчання дорослих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Підготовка викладачів для системи підготовки, перепідготовки та підвищення кваліфікації спеціалістів, керівників системи ДС та МС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Переформатування «організованого навчання» в систему самоосвіти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12768" cy="564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Чи можна навчити демократії?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4706491" cy="613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764704"/>
            <a:ext cx="34563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Навіщо вчиться людина?</a:t>
            </a:r>
          </a:p>
          <a:p>
            <a:endParaRPr lang="uk-UA" sz="3600" b="1" dirty="0">
              <a:solidFill>
                <a:srgbClr val="FF0000"/>
              </a:solidFill>
            </a:endParaRPr>
          </a:p>
          <a:p>
            <a:r>
              <a:rPr lang="uk-UA" sz="3600" b="1" dirty="0" smtClean="0">
                <a:solidFill>
                  <a:srgbClr val="FF0000"/>
                </a:solidFill>
              </a:rPr>
              <a:t>Хто визначає, чому вона повинна навчитися?</a:t>
            </a:r>
            <a:r>
              <a:rPr lang="uk-UA" sz="3200" b="1" dirty="0" smtClean="0">
                <a:solidFill>
                  <a:srgbClr val="FF0000"/>
                </a:solidFill>
              </a:rPr>
              <a:t/>
            </a:r>
            <a:br>
              <a:rPr lang="uk-UA" sz="3200" b="1" dirty="0" smtClean="0">
                <a:solidFill>
                  <a:srgbClr val="FF0000"/>
                </a:solidFill>
              </a:rPr>
            </a:br>
            <a:endParaRPr lang="uk-UA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75495-3D_Design_Vol_3_No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676213" cy="64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6C5DDEC-4BE2-45B5-BC2B-A9A8108F2CEA}" type="slidenum">
              <a:rPr lang="uk-UA" altLang="uk-UA">
                <a:solidFill>
                  <a:schemeClr val="tx2"/>
                </a:solidFill>
              </a:rPr>
              <a:pPr eaLnBrk="1" hangingPunct="1"/>
              <a:t>20</a:t>
            </a:fld>
            <a:endParaRPr lang="uk-UA" altLang="uk-UA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32656"/>
            <a:ext cx="39604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Освіта не лише уможливлює демократію: вона робить її життєво необхідною. </a:t>
            </a:r>
          </a:p>
          <a:p>
            <a:r>
              <a:rPr lang="uk-UA" sz="2800" dirty="0" smtClean="0"/>
              <a:t>Освіта не лише формує населення, яке розуміє суспільні завдання, вона водночас утверджує його вимогу бути почутим</a:t>
            </a:r>
          </a:p>
          <a:p>
            <a:endParaRPr lang="uk-UA" sz="2800" dirty="0" smtClean="0"/>
          </a:p>
          <a:p>
            <a:r>
              <a:rPr lang="uk-UA" sz="2800" i="1" dirty="0" smtClean="0"/>
              <a:t>Джон </a:t>
            </a:r>
            <a:r>
              <a:rPr lang="uk-UA" sz="2800" i="1" dirty="0" err="1" smtClean="0"/>
              <a:t>Кеннет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Гелбрейт</a:t>
            </a:r>
            <a:endParaRPr lang="uk-UA" sz="2800" i="1" dirty="0" smtClean="0"/>
          </a:p>
          <a:p>
            <a:r>
              <a:rPr lang="uk-UA" sz="2400" i="1" dirty="0" smtClean="0"/>
              <a:t>(</a:t>
            </a:r>
            <a:r>
              <a:rPr lang="uk-UA" sz="2400" i="1" dirty="0" err="1" smtClean="0"/>
              <a:t>амер.економіст</a:t>
            </a:r>
            <a:r>
              <a:rPr lang="uk-UA" sz="2400" i="1" dirty="0" smtClean="0"/>
              <a:t>, </a:t>
            </a:r>
            <a:r>
              <a:rPr lang="uk-UA" sz="2400" i="1" dirty="0" err="1" smtClean="0"/>
              <a:t>гром.діяч</a:t>
            </a:r>
            <a:r>
              <a:rPr lang="uk-UA" sz="2400" i="1" dirty="0" smtClean="0"/>
              <a:t>) 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6008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Модель компетентності відповідно до принципів </a:t>
            </a:r>
            <a:r>
              <a:rPr lang="uk-UA" sz="3200" b="1" dirty="0">
                <a:solidFill>
                  <a:srgbClr val="FF0000"/>
                </a:solidFill>
              </a:rPr>
              <a:t>ОДГ/ОПЛ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endParaRPr lang="uk-UA" dirty="0"/>
          </a:p>
          <a:p>
            <a:pPr algn="ctr">
              <a:spcAft>
                <a:spcPts val="2400"/>
              </a:spcAft>
            </a:pPr>
            <a:r>
              <a:rPr lang="uk-UA" sz="6600" b="1" dirty="0" smtClean="0"/>
              <a:t>Навчання «про»</a:t>
            </a:r>
          </a:p>
          <a:p>
            <a:pPr algn="ctr">
              <a:spcAft>
                <a:spcPts val="2400"/>
              </a:spcAft>
            </a:pPr>
            <a:r>
              <a:rPr lang="uk-UA" sz="6600" b="1" dirty="0" smtClean="0"/>
              <a:t>Навчання «через»</a:t>
            </a:r>
          </a:p>
          <a:p>
            <a:pPr algn="ctr">
              <a:spcAft>
                <a:spcPts val="2400"/>
              </a:spcAft>
            </a:pPr>
            <a:r>
              <a:rPr lang="uk-UA" sz="6600" b="1" dirty="0" smtClean="0"/>
              <a:t>Навчання «для»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8159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704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Компетентність як результат навчання:</a:t>
            </a:r>
          </a:p>
          <a:p>
            <a:endParaRPr lang="uk-UA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800" dirty="0" smtClean="0"/>
              <a:t>Знання і розуміння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800" dirty="0" smtClean="0"/>
              <a:t>Поведінка – навички, що дозволяють реалізувати знання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800" dirty="0" smtClean="0"/>
              <a:t>Усвідомлення і сприйняття знань і навичок</a:t>
            </a:r>
          </a:p>
          <a:p>
            <a:endParaRPr lang="uk-UA" dirty="0" smtClean="0"/>
          </a:p>
          <a:p>
            <a:pPr>
              <a:spcAft>
                <a:spcPts val="600"/>
              </a:spcAft>
            </a:pPr>
            <a:r>
              <a:rPr lang="uk-UA" sz="3600" dirty="0" smtClean="0"/>
              <a:t>Компетентність – </a:t>
            </a:r>
            <a:r>
              <a:rPr lang="uk-UA" sz="4000" b="1" dirty="0" smtClean="0">
                <a:solidFill>
                  <a:srgbClr val="FF0000"/>
                </a:solidFill>
              </a:rPr>
              <a:t>здатність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3600" dirty="0" smtClean="0"/>
              <a:t>Компетентність – </a:t>
            </a:r>
            <a:r>
              <a:rPr lang="uk-UA" sz="4000" b="1" dirty="0" smtClean="0">
                <a:solidFill>
                  <a:srgbClr val="FF0000"/>
                </a:solidFill>
              </a:rPr>
              <a:t>якість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3600" dirty="0" smtClean="0"/>
              <a:t>Компетентність – </a:t>
            </a:r>
            <a:r>
              <a:rPr lang="uk-UA" sz="4000" b="1" dirty="0" smtClean="0">
                <a:solidFill>
                  <a:srgbClr val="FF0000"/>
                </a:solidFill>
              </a:rPr>
              <a:t>поведінка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55973"/>
              </p:ext>
            </p:extLst>
          </p:nvPr>
        </p:nvGraphicFramePr>
        <p:xfrm>
          <a:off x="467544" y="1268760"/>
          <a:ext cx="7715305" cy="4429155"/>
        </p:xfrm>
        <a:graphic>
          <a:graphicData uri="http://schemas.openxmlformats.org/drawingml/2006/table">
            <a:tbl>
              <a:tblPr/>
              <a:tblGrid>
                <a:gridCol w="481955"/>
                <a:gridCol w="2350977"/>
                <a:gridCol w="1638347"/>
                <a:gridCol w="1700664"/>
                <a:gridCol w="1543362"/>
              </a:tblGrid>
              <a:tr h="189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Демократична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компетентність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Що вона означає для громадянина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Що вона означає для державного службовця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Приклад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Демократична компетентність – це …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56044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/>
              <a:t>Реформування усіх підсистем соціально-економічної структури країни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133600"/>
            <a:ext cx="741682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Зміна вимог до кадрів, що залучені до реформування держави</a:t>
            </a:r>
            <a:endParaRPr lang="uk-UA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563938" y="1557338"/>
            <a:ext cx="1439862" cy="50323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476375" y="3573463"/>
            <a:ext cx="583247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Перегляд завдань та змісту професійної підготовки, перепідготовки та підвищення кваліфікації</a:t>
            </a:r>
            <a:endParaRPr lang="uk-UA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635375" y="3068638"/>
            <a:ext cx="1441450" cy="431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708400" y="4941888"/>
            <a:ext cx="1439863" cy="431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11188" y="5445125"/>
            <a:ext cx="756126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 smtClean="0"/>
              <a:t>Зміна парадигми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3036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3168352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Освіта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як процес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476672"/>
            <a:ext cx="3312368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Освіта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як результат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508104" y="2060848"/>
            <a:ext cx="1439863" cy="431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564904"/>
            <a:ext cx="34563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Результати навчання, що можна виміряти</a:t>
            </a:r>
            <a:endParaRPr lang="uk-UA" sz="3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403648" y="2060848"/>
            <a:ext cx="1439863" cy="431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5013176"/>
            <a:ext cx="34563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Одиниця виміру  ??????????</a:t>
            </a:r>
            <a:endParaRPr lang="uk-UA" sz="32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508104" y="4437112"/>
            <a:ext cx="1439863" cy="431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2564904"/>
            <a:ext cx="367240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Результат навчання -  </a:t>
            </a:r>
          </a:p>
          <a:p>
            <a:pPr algn="ctr"/>
            <a:r>
              <a:rPr lang="uk-UA" sz="3600" dirty="0" smtClean="0"/>
              <a:t>ЗУН</a:t>
            </a:r>
            <a:endParaRPr lang="uk-UA" sz="36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475656" y="4437112"/>
            <a:ext cx="1439863" cy="431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941168"/>
            <a:ext cx="396044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Одиниця виміру </a:t>
            </a:r>
            <a:r>
              <a:rPr lang="uk-UA" sz="2800" dirty="0" err="1" smtClean="0"/>
              <a:t>-</a:t>
            </a:r>
            <a:r>
              <a:rPr lang="uk-UA" sz="2800" dirty="0" err="1"/>
              <a:t>відповідність</a:t>
            </a:r>
            <a:r>
              <a:rPr lang="uk-UA" sz="2800" dirty="0"/>
              <a:t> </a:t>
            </a:r>
            <a:r>
              <a:rPr lang="uk-UA" sz="2800" dirty="0" smtClean="0"/>
              <a:t>процесу навчання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86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200" b="1" dirty="0" smtClean="0">
                <a:solidFill>
                  <a:srgbClr val="FF0000"/>
                </a:solidFill>
              </a:rPr>
              <a:t>Осмислення </a:t>
            </a:r>
            <a:r>
              <a:rPr lang="uk-UA" altLang="uk-UA" sz="3200" b="1" dirty="0">
                <a:solidFill>
                  <a:srgbClr val="FF0000"/>
                </a:solidFill>
              </a:rPr>
              <a:t>поняття (категорії) </a:t>
            </a:r>
            <a:r>
              <a:rPr lang="uk-UA" altLang="uk-UA" sz="3200" b="1" dirty="0" smtClean="0">
                <a:solidFill>
                  <a:srgbClr val="FF0000"/>
                </a:solidFill>
              </a:rPr>
              <a:t>«кваліфікація»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altLang="uk-UA" sz="2400" dirty="0" smtClean="0"/>
              <a:t>Втілення </a:t>
            </a:r>
            <a:r>
              <a:rPr lang="uk-UA" altLang="uk-UA" sz="2400" dirty="0"/>
              <a:t>певної </a:t>
            </a:r>
            <a:r>
              <a:rPr lang="uk-UA" altLang="uk-UA" sz="2400" dirty="0" smtClean="0"/>
              <a:t>якості </a:t>
            </a:r>
            <a:r>
              <a:rPr lang="uk-UA" altLang="uk-UA" sz="2400" dirty="0"/>
              <a:t>в будь-чому і в будь-кому </a:t>
            </a:r>
            <a:endParaRPr lang="uk-UA" altLang="uk-UA" sz="2400" dirty="0" smtClean="0"/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altLang="uk-UA" sz="2400" dirty="0"/>
              <a:t>Міра (мірило, критерій) особистісного </a:t>
            </a:r>
            <a:r>
              <a:rPr lang="uk-UA" altLang="uk-UA" sz="2400" dirty="0" smtClean="0"/>
              <a:t>розвитку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 smtClean="0"/>
              <a:t>Ідентифікація</a:t>
            </a:r>
            <a:r>
              <a:rPr lang="ru-RU" sz="2400" dirty="0" smtClean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людського</a:t>
            </a:r>
            <a:r>
              <a:rPr lang="ru-RU" sz="2400" dirty="0"/>
              <a:t> </a:t>
            </a:r>
            <a:r>
              <a:rPr lang="ru-RU" sz="2400" dirty="0" err="1" smtClean="0"/>
              <a:t>потенціалу</a:t>
            </a:r>
            <a:endParaRPr lang="uk-UA" sz="2400" dirty="0"/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Офіційне підтвердження, як правило  у формі документа, що засвідчує успішність завершення навчальної </a:t>
            </a:r>
            <a:r>
              <a:rPr lang="uk-UA" sz="2400" dirty="0" smtClean="0"/>
              <a:t>програми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Стандартизована </a:t>
            </a:r>
            <a:r>
              <a:rPr lang="uk-UA" sz="2400" dirty="0"/>
              <a:t>сукупність </a:t>
            </a:r>
            <a:r>
              <a:rPr lang="uk-UA" sz="2400" dirty="0" err="1" smtClean="0"/>
              <a:t>компетентностей</a:t>
            </a:r>
            <a:r>
              <a:rPr lang="uk-UA" sz="2400" dirty="0" smtClean="0"/>
              <a:t>, що </a:t>
            </a:r>
            <a:r>
              <a:rPr lang="ru-RU" sz="2400" dirty="0" err="1" smtClean="0"/>
              <a:t>набуті</a:t>
            </a:r>
            <a:r>
              <a:rPr lang="ru-RU" sz="2400" dirty="0" smtClean="0"/>
              <a:t> </a:t>
            </a:r>
            <a:r>
              <a:rPr lang="ru-RU" sz="2400" dirty="0"/>
              <a:t>особою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пожиттєвого</a:t>
            </a:r>
            <a:r>
              <a:rPr lang="ru-RU" sz="2400" dirty="0"/>
              <a:t> (</a:t>
            </a:r>
            <a:r>
              <a:rPr lang="ru-RU" sz="2400" dirty="0" err="1"/>
              <a:t>впродовж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) </a:t>
            </a:r>
            <a:r>
              <a:rPr lang="ru-RU" sz="2400" dirty="0" err="1"/>
              <a:t>соціально</a:t>
            </a:r>
            <a:r>
              <a:rPr lang="ru-RU" sz="2400" dirty="0"/>
              <a:t>-культурного </a:t>
            </a:r>
            <a:r>
              <a:rPr lang="ru-RU" sz="2400" dirty="0" err="1"/>
              <a:t>навчання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7333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05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Стосовно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людини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сучасне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розуміння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кваліфікації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виходить</a:t>
            </a:r>
            <a:r>
              <a:rPr lang="ru-RU" sz="2800" b="1" dirty="0">
                <a:solidFill>
                  <a:srgbClr val="FF0000"/>
                </a:solidFill>
              </a:rPr>
              <a:t> за </a:t>
            </a:r>
            <a:r>
              <a:rPr lang="ru-RU" sz="2800" b="1" dirty="0" err="1">
                <a:solidFill>
                  <a:srgbClr val="FF0000"/>
                </a:solidFill>
              </a:rPr>
              <a:t>межі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її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придатності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для </a:t>
            </a:r>
            <a:r>
              <a:rPr lang="ru-RU" sz="2800" b="1" dirty="0" err="1">
                <a:solidFill>
                  <a:srgbClr val="FF0000"/>
                </a:solidFill>
              </a:rPr>
              <a:t>професійної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діяльності</a:t>
            </a:r>
            <a:r>
              <a:rPr lang="ru-RU" sz="2800" b="1" dirty="0">
                <a:solidFill>
                  <a:srgbClr val="FF0000"/>
                </a:solidFill>
              </a:rPr>
              <a:t> на ринку </a:t>
            </a:r>
            <a:r>
              <a:rPr lang="ru-RU" sz="2800" b="1" dirty="0" err="1" smtClean="0">
                <a:solidFill>
                  <a:srgbClr val="FF0000"/>
                </a:solidFill>
              </a:rPr>
              <a:t>праці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1653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 в а л і ф і к а ц і я 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432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Розвиток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614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7920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2400" dirty="0" smtClean="0"/>
              <a:t>Європа - РК Європейського простору вищої освіти (2005), РК Навчання впродовж життя (2008)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2400" dirty="0" smtClean="0"/>
              <a:t>Канада, Австралія, Нова Зеландія, Південноафриканська Республіка інші. 	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altLang="uk-UA" sz="2400" dirty="0" smtClean="0"/>
              <a:t>Україна (НРК, 2011)</a:t>
            </a:r>
          </a:p>
          <a:p>
            <a:pPr indent="354013" algn="just">
              <a:spcAft>
                <a:spcPts val="1200"/>
              </a:spcAft>
            </a:pPr>
            <a:endParaRPr lang="uk-UA" altLang="uk-UA" sz="1100" b="1" dirty="0" smtClean="0">
              <a:solidFill>
                <a:srgbClr val="FF0000"/>
              </a:solidFill>
            </a:endParaRPr>
          </a:p>
          <a:p>
            <a:pPr indent="354013" algn="just">
              <a:spcAft>
                <a:spcPts val="1200"/>
              </a:spcAft>
            </a:pPr>
            <a:r>
              <a:rPr lang="uk-UA" altLang="uk-UA" sz="2400" dirty="0" smtClean="0"/>
              <a:t>Рамки </a:t>
            </a:r>
            <a:r>
              <a:rPr lang="uk-UA" altLang="uk-UA" sz="2400" dirty="0"/>
              <a:t>кваліфікацій </a:t>
            </a:r>
            <a:r>
              <a:rPr lang="uk-UA" altLang="uk-UA" sz="2400" dirty="0" smtClean="0"/>
              <a:t>жодним </a:t>
            </a:r>
            <a:r>
              <a:rPr lang="uk-UA" altLang="uk-UA" sz="2400" dirty="0"/>
              <a:t>чином </a:t>
            </a:r>
            <a:r>
              <a:rPr lang="uk-UA" altLang="uk-UA" sz="2400" b="1" dirty="0">
                <a:solidFill>
                  <a:srgbClr val="FF0000"/>
                </a:solidFill>
              </a:rPr>
              <a:t>не обмежують </a:t>
            </a:r>
            <a:r>
              <a:rPr lang="uk-UA" altLang="uk-UA" sz="2400" dirty="0"/>
              <a:t>поняття кваліфікації її </a:t>
            </a:r>
            <a:r>
              <a:rPr lang="uk-UA" altLang="uk-UA" sz="2400" b="1" dirty="0">
                <a:solidFill>
                  <a:srgbClr val="FF0000"/>
                </a:solidFill>
              </a:rPr>
              <a:t>професійними ознаками</a:t>
            </a:r>
            <a:r>
              <a:rPr lang="uk-UA" altLang="uk-UA" sz="2400" b="1" dirty="0" smtClean="0">
                <a:solidFill>
                  <a:srgbClr val="FF0000"/>
                </a:solidFill>
              </a:rPr>
              <a:t>. </a:t>
            </a:r>
          </a:p>
          <a:p>
            <a:pPr indent="354013" algn="just">
              <a:spcAft>
                <a:spcPts val="1200"/>
              </a:spcAft>
            </a:pPr>
            <a:r>
              <a:rPr lang="uk-UA" altLang="uk-UA" sz="2400" dirty="0" smtClean="0"/>
              <a:t>РК </a:t>
            </a:r>
            <a:r>
              <a:rPr lang="uk-UA" altLang="uk-UA" sz="2400" dirty="0"/>
              <a:t>передбачають </a:t>
            </a:r>
            <a:r>
              <a:rPr lang="uk-UA" altLang="uk-UA" sz="2400" b="1" dirty="0">
                <a:solidFill>
                  <a:srgbClr val="FF0000"/>
                </a:solidFill>
              </a:rPr>
              <a:t>принципову </a:t>
            </a:r>
            <a:r>
              <a:rPr lang="uk-UA" altLang="uk-UA" sz="2400" b="1" dirty="0" err="1">
                <a:solidFill>
                  <a:srgbClr val="FF0000"/>
                </a:solidFill>
              </a:rPr>
              <a:t>вимірюваність</a:t>
            </a:r>
            <a:r>
              <a:rPr lang="uk-UA" altLang="uk-UA" sz="2400" b="1" dirty="0">
                <a:solidFill>
                  <a:srgbClr val="FF0000"/>
                </a:solidFill>
              </a:rPr>
              <a:t> </a:t>
            </a:r>
            <a:r>
              <a:rPr lang="uk-UA" altLang="uk-UA" sz="2400" dirty="0"/>
              <a:t>(визначеність) і </a:t>
            </a:r>
            <a:r>
              <a:rPr lang="uk-UA" altLang="uk-UA" sz="2400" b="1" dirty="0">
                <a:solidFill>
                  <a:srgbClr val="FF0000"/>
                </a:solidFill>
              </a:rPr>
              <a:t>градацію </a:t>
            </a:r>
            <a:r>
              <a:rPr lang="uk-UA" altLang="uk-UA" sz="2400" dirty="0" smtClean="0"/>
              <a:t>кваліфікацій.</a:t>
            </a:r>
            <a:endParaRPr lang="uk-UA" altLang="uk-UA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Нормативне закріплення поняття (категорії) «кваліфікація»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199939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uk-UA"/>
              <a:t>ВЛ_ЖТ_2010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3126-7775-4821-BEEB-97E8116E8BF0}" type="slidenum">
              <a:rPr lang="ru-RU" altLang="uk-UA"/>
              <a:pPr/>
              <a:t>8</a:t>
            </a:fld>
            <a:endParaRPr lang="ru-RU" altLang="uk-UA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548680"/>
            <a:ext cx="3240360" cy="2088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altLang="uk-UA" sz="4000" b="1" dirty="0" smtClean="0">
                <a:solidFill>
                  <a:srgbClr val="FF0000"/>
                </a:solidFill>
                <a:latin typeface="+mn-lt"/>
              </a:rPr>
              <a:t>Кваліфікація</a:t>
            </a:r>
            <a:endParaRPr lang="ru-RU" altLang="uk-UA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575"/>
            <a:ext cx="8820150" cy="11525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uk-UA" altLang="uk-UA" sz="3600" dirty="0"/>
              <a:t>	</a:t>
            </a:r>
            <a:endParaRPr lang="ru-RU" altLang="uk-UA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077072"/>
            <a:ext cx="3744416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Компетентність (набір)</a:t>
            </a:r>
            <a:endParaRPr lang="uk-UA" sz="4000" b="1" dirty="0">
              <a:solidFill>
                <a:srgbClr val="FF0000"/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437112"/>
            <a:ext cx="2808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Компетенція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75656" y="2924944"/>
            <a:ext cx="1080120" cy="9361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851920" y="1340768"/>
            <a:ext cx="1152128" cy="64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6372200" y="3212976"/>
            <a:ext cx="864096" cy="1152128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Не равно 15"/>
          <p:cNvSpPr/>
          <p:nvPr/>
        </p:nvSpPr>
        <p:spPr>
          <a:xfrm>
            <a:off x="3923928" y="4221088"/>
            <a:ext cx="1584176" cy="1008112"/>
          </a:xfrm>
          <a:prstGeom prst="mathNot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uk-UA"/>
              <a:t>ВЛ_ЖТ_2010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4EC8-B806-4961-B579-4EC90A25D6DC}" type="slidenum">
              <a:rPr lang="ru-RU" altLang="uk-UA"/>
              <a:pPr/>
              <a:t>9</a:t>
            </a:fld>
            <a:endParaRPr lang="ru-RU" altLang="uk-UA"/>
          </a:p>
        </p:txBody>
      </p:sp>
      <p:sp>
        <p:nvSpPr>
          <p:cNvPr id="2" name="TextBox 1"/>
          <p:cNvSpPr txBox="1"/>
          <p:nvPr/>
        </p:nvSpPr>
        <p:spPr>
          <a:xfrm>
            <a:off x="323528" y="404664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200" b="1" dirty="0" smtClean="0">
                <a:solidFill>
                  <a:srgbClr val="FF0000"/>
                </a:solidFill>
              </a:rPr>
              <a:t>Компетентності </a:t>
            </a:r>
          </a:p>
          <a:p>
            <a:r>
              <a:rPr lang="uk-UA" altLang="uk-UA" sz="3200" dirty="0" smtClean="0">
                <a:solidFill>
                  <a:srgbClr val="FF0000"/>
                </a:solidFill>
              </a:rPr>
              <a:t>(Проект </a:t>
            </a:r>
            <a:r>
              <a:rPr lang="uk-UA" altLang="uk-UA" sz="3200" dirty="0" err="1" smtClean="0">
                <a:solidFill>
                  <a:srgbClr val="FF0000"/>
                </a:solidFill>
              </a:rPr>
              <a:t>Тюнінг</a:t>
            </a:r>
            <a:r>
              <a:rPr lang="uk-UA" altLang="uk-UA" sz="3200" dirty="0" smtClean="0">
                <a:solidFill>
                  <a:srgbClr val="FF0000"/>
                </a:solidFill>
              </a:rPr>
              <a:t> Європейської Комісії):</a:t>
            </a:r>
          </a:p>
          <a:p>
            <a:endParaRPr lang="uk-UA" altLang="uk-UA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altLang="uk-UA" sz="3200" dirty="0" smtClean="0"/>
              <a:t>Динамічна комбінація знань, розуміння, умінь, цінностей, інших особистих якостей, що описують результати навчання за освітньою/навчальної програмою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alt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altLang="uk-UA" sz="3200" dirty="0" smtClean="0"/>
              <a:t>Набуті </a:t>
            </a:r>
            <a:r>
              <a:rPr lang="uk-UA" altLang="uk-UA" sz="3200" dirty="0"/>
              <a:t>реалізаційні здатності </a:t>
            </a:r>
            <a:r>
              <a:rPr lang="uk-UA" altLang="uk-UA" sz="3200" dirty="0" smtClean="0"/>
              <a:t>особи до ефективної діяльності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664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292834B23A9044B96CC83CA0151552" ma:contentTypeVersion="0" ma:contentTypeDescription="Створення нового документа." ma:contentTypeScope="" ma:versionID="c7e2d50786758be0a392f685e0a68f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c0cebb24628af8e57c4c5575463c9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235E6-02DF-4823-86CA-BD04C2FB0CA4}"/>
</file>

<file path=customXml/itemProps2.xml><?xml version="1.0" encoding="utf-8"?>
<ds:datastoreItem xmlns:ds="http://schemas.openxmlformats.org/officeDocument/2006/customXml" ds:itemID="{DA494AD0-3D21-4A72-83C6-594C6B49EC82}"/>
</file>

<file path=customXml/itemProps3.xml><?xml version="1.0" encoding="utf-8"?>
<ds:datastoreItem xmlns:ds="http://schemas.openxmlformats.org/officeDocument/2006/customXml" ds:itemID="{957D439E-69C1-422B-9F5D-E3EBBE4AB2A0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315</TotalTime>
  <Words>701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Кваліфікація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28</cp:revision>
  <dcterms:created xsi:type="dcterms:W3CDTF">2014-11-04T18:15:35Z</dcterms:created>
  <dcterms:modified xsi:type="dcterms:W3CDTF">2014-12-16T17:30:40Z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0x01010039292834B23A9044B96CC83CA0151552</vt:lpwstr>
  </property>
</Properties>
</file>