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74" r:id="rId8"/>
    <p:sldId id="276" r:id="rId9"/>
    <p:sldId id="275" r:id="rId10"/>
    <p:sldId id="266" r:id="rId11"/>
    <p:sldId id="267" r:id="rId12"/>
    <p:sldId id="269" r:id="rId13"/>
    <p:sldId id="268" r:id="rId14"/>
    <p:sldId id="270" r:id="rId15"/>
    <p:sldId id="272" r:id="rId16"/>
    <p:sldId id="27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0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.google.pl/books/about/Happiness.html?id=WDbOfcnXp-AC&amp;redir_esc=y" TargetMode="External"/><Relationship Id="rId2" Type="http://schemas.openxmlformats.org/officeDocument/2006/relationships/hyperlink" Target="https://www.google.pl/search?hl=ru&amp;tbo=p&amp;tbm=bks&amp;q=inauthor:%22Darrin+M.+McMahon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ily-philosophy.com/authors/#KunalKashya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91671"/>
            <a:ext cx="7766936" cy="3459165"/>
          </a:xfrm>
        </p:spPr>
        <p:txBody>
          <a:bodyPr/>
          <a:lstStyle/>
          <a:p>
            <a:pPr algn="ctr"/>
            <a:r>
              <a:rPr lang="uk-UA" dirty="0" smtClean="0"/>
              <a:t>Лекція 2 </a:t>
            </a:r>
            <a:br>
              <a:rPr lang="uk-UA" dirty="0" smtClean="0"/>
            </a:br>
            <a:r>
              <a:rPr lang="uk-UA" dirty="0"/>
              <a:t>Історія </a:t>
            </a:r>
            <a:r>
              <a:rPr lang="uk-UA" dirty="0" smtClean="0"/>
              <a:t>пошуків щастя </a:t>
            </a:r>
            <a:r>
              <a:rPr lang="uk-UA" dirty="0"/>
              <a:t>від давніх цивілізацій до «революції щастя»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99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8165"/>
            <a:ext cx="8596668" cy="4813197"/>
          </a:xfrm>
        </p:spPr>
        <p:txBody>
          <a:bodyPr/>
          <a:lstStyle/>
          <a:p>
            <a:r>
              <a:rPr lang="uk-UA" dirty="0" smtClean="0"/>
              <a:t>Пізніші грецькі та римські філософи продовжили традиції попередників, стверджували, що люди мають бути відповідальними за своє щастя, а не бути маріонетками випадковості. </a:t>
            </a:r>
            <a:endParaRPr lang="uk-UA" dirty="0"/>
          </a:p>
          <a:p>
            <a:r>
              <a:rPr lang="uk-UA" dirty="0" err="1" smtClean="0"/>
              <a:t>Епікур</a:t>
            </a:r>
            <a:r>
              <a:rPr lang="uk-UA" dirty="0" smtClean="0"/>
              <a:t>: підкреслював важливість фізичного задоволення. Епікурейці підкреслювали, що не потрібно боротися з фізичним задоволенням, а потрібно йому потурати, але були проти крайнощів – безперервного пияцтва,  гультяйства. </a:t>
            </a:r>
          </a:p>
          <a:p>
            <a:r>
              <a:rPr lang="uk-UA" dirty="0" smtClean="0"/>
              <a:t>Стоїки наголошували на важливості обмеження бажання. </a:t>
            </a:r>
          </a:p>
          <a:p>
            <a:r>
              <a:rPr lang="uk-UA" dirty="0" smtClean="0"/>
              <a:t>Сенека: щаслива людина задоволена своєю долею, якою б вона не була. </a:t>
            </a:r>
          </a:p>
          <a:p>
            <a:r>
              <a:rPr lang="uk-UA" dirty="0" smtClean="0"/>
              <a:t>Цицерон: абсолютно </a:t>
            </a:r>
            <a:r>
              <a:rPr lang="uk-UA" dirty="0" err="1" smtClean="0"/>
              <a:t>чеснотна</a:t>
            </a:r>
            <a:r>
              <a:rPr lang="uk-UA" dirty="0" smtClean="0"/>
              <a:t> людина може бути щасливою навіть під тортурами. Намагався виключити вплив Фортуни.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6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16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7835"/>
            <a:ext cx="8596668" cy="4983527"/>
          </a:xfrm>
        </p:spPr>
        <p:txBody>
          <a:bodyPr/>
          <a:lstStyle/>
          <a:p>
            <a:r>
              <a:rPr lang="uk-UA" dirty="0" smtClean="0"/>
              <a:t>Наголос на важливості обмеження людських бажань буде поширеним у світових релігіях, зокрема в християнстві.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305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Філософи та щастя простих людей.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02659"/>
            <a:ext cx="8596668" cy="4938703"/>
          </a:xfrm>
        </p:spPr>
        <p:txBody>
          <a:bodyPr/>
          <a:lstStyle/>
          <a:p>
            <a:r>
              <a:rPr lang="uk-UA" dirty="0" smtClean="0"/>
              <a:t>Платон, Аристотель сумнівалися, що прості люди можуть досягти в більшості щастя. Про рабів взагалі мова не йшла. </a:t>
            </a:r>
            <a:r>
              <a:rPr lang="ru-RU" dirty="0" err="1"/>
              <a:t>Жіноче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  — </a:t>
            </a:r>
            <a:r>
              <a:rPr lang="ru-RU" dirty="0" err="1"/>
              <a:t>суспільство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щасливим</a:t>
            </a:r>
            <a:r>
              <a:rPr lang="ru-RU" dirty="0"/>
              <a:t>, доки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не </a:t>
            </a:r>
            <a:r>
              <a:rPr lang="ru-RU" dirty="0" err="1"/>
              <a:t>щаслива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en-US" dirty="0" smtClean="0"/>
              <a:t>Peter N</a:t>
            </a:r>
            <a:r>
              <a:rPr lang="uk-UA" dirty="0" smtClean="0"/>
              <a:t>. </a:t>
            </a:r>
            <a:r>
              <a:rPr lang="en-US" dirty="0" smtClean="0"/>
              <a:t>Stearns</a:t>
            </a:r>
            <a:r>
              <a:rPr lang="uk-UA" dirty="0" smtClean="0"/>
              <a:t>: до нас не дійшли думки простих людей про щастя, але з огляду на те, яке значення люди в класичний період віддавали цирку, олімпійським іграм, різним розвагам, то скоріше за все, що мета цих розважальних заходів – створити людину щасливою, і людина беручи участь в цих розвагах могла відчувати себе щасливою.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780620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2353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Щастя в китайській філософії.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1953"/>
            <a:ext cx="8596668" cy="5351929"/>
          </a:xfrm>
        </p:spPr>
        <p:txBody>
          <a:bodyPr>
            <a:normAutofit/>
          </a:bodyPr>
          <a:lstStyle/>
          <a:p>
            <a:pPr algn="just"/>
            <a:r>
              <a:rPr lang="uk-UA" sz="1600" dirty="0" err="1" smtClean="0"/>
              <a:t>Конфуцианство</a:t>
            </a:r>
            <a:r>
              <a:rPr lang="uk-UA" sz="1600" dirty="0" smtClean="0"/>
              <a:t> сформувало підхід до щастя, поєднуючи з даоським ставленням до гармонії, вплинуло на культури в інших частинах Східної Азії. </a:t>
            </a:r>
          </a:p>
          <a:p>
            <a:pPr algn="just"/>
            <a:r>
              <a:rPr lang="uk-UA" sz="1600" dirty="0" smtClean="0"/>
              <a:t>Конфуцій та його послідовники в цілому поділяли грецький підхід та дійшли подібних висновків. Люди багато витрачають часу на порожні цілі, а досягнення щастя є гідною метою життя. На відмінну від греків к. більше приділяли уваги зв</a:t>
            </a:r>
            <a:r>
              <a:rPr lang="en-US" sz="1600" dirty="0" smtClean="0"/>
              <a:t>’</a:t>
            </a:r>
            <a:r>
              <a:rPr lang="uk-UA" sz="1600" dirty="0" err="1" smtClean="0"/>
              <a:t>язку</a:t>
            </a:r>
            <a:r>
              <a:rPr lang="uk-UA" sz="1600" dirty="0" smtClean="0"/>
              <a:t> людини з іншими людьми, соціумом. Важливість дружби.</a:t>
            </a:r>
          </a:p>
          <a:p>
            <a:pPr algn="just"/>
            <a:r>
              <a:rPr lang="uk-UA" sz="1600" dirty="0" smtClean="0"/>
              <a:t>Бути в гармонії з природним порядком, слідувати «Шляху» (Дао). Якщо життя відповідало небесним порядкам, то воно буде сповнене радістю. </a:t>
            </a:r>
          </a:p>
          <a:p>
            <a:pPr algn="just"/>
            <a:r>
              <a:rPr lang="uk-UA" sz="1600" dirty="0" smtClean="0"/>
              <a:t>Щастя – це глибоке емоційне переживання. </a:t>
            </a:r>
          </a:p>
          <a:p>
            <a:pPr algn="just"/>
            <a:r>
              <a:rPr lang="uk-UA" sz="1600" dirty="0" smtClean="0"/>
              <a:t>Великий наголос на доброчесності та любові до навчання. Без цього людина не може бути щасливою. </a:t>
            </a:r>
          </a:p>
          <a:p>
            <a:pPr algn="just"/>
            <a:r>
              <a:rPr lang="uk-UA" sz="1600" dirty="0" smtClean="0"/>
              <a:t>Спільне між грецькими та китайськими </a:t>
            </a:r>
            <a:r>
              <a:rPr lang="uk-UA" sz="1600" dirty="0" err="1" smtClean="0"/>
              <a:t>філософіями</a:t>
            </a:r>
            <a:r>
              <a:rPr lang="uk-UA" sz="1600" dirty="0" smtClean="0"/>
              <a:t> – прагнули відрізнити справжнє щастя від поверхневого задоволення, спільний наголос на доброчесності та навчанні</a:t>
            </a:r>
          </a:p>
          <a:p>
            <a:pPr marL="0" indent="0">
              <a:buNone/>
            </a:pPr>
            <a:r>
              <a:rPr lang="uk-UA" u="sng" dirty="0" smtClean="0"/>
              <a:t>Дискусія: як Ви вважаєте наявність дружби в житті людини є необхідною складовою щастя? Любов до навчання – є необхідною складовою щастя?  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26732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028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Світові релігії та щастя.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Християнство та щастя. </a:t>
            </a:r>
            <a:endParaRPr lang="uk-UA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/>
              <a:t>Людина може бути щасливою, якщо буде мати віру в Бога, відносини з Богом, буде виконувати Боже Слово, мати мир зі всіма людьми. Внутрішній спокій = щастя. Але справжнє щастя, коли людина буде позбавлена усіляких страждань, вона отримує після своєї смерті на Небесах, де буде вічно жити з Богом. </a:t>
            </a:r>
          </a:p>
          <a:p>
            <a:r>
              <a:rPr lang="uk-UA" dirty="0" smtClean="0"/>
              <a:t>Августин «Блаженне або щасливе життя» (4 ст.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5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2" y="3742204"/>
            <a:ext cx="5003147" cy="26148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85482"/>
            <a:ext cx="8596668" cy="62360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Християнство та щастя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601" y="1089772"/>
            <a:ext cx="5553075" cy="2571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123" y="1631576"/>
            <a:ext cx="31718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11271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Народні задоволення епохи середньовіччя та раннього нового часу.</a:t>
            </a:r>
            <a:b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Пітер Брейгель (старший)</a:t>
            </a:r>
            <a:b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«Селянський танок» та</a:t>
            </a:r>
            <a:b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уявлення простих людей </a:t>
            </a:r>
            <a:b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 щастя</a:t>
            </a:r>
            <a:b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3835" y="1415849"/>
            <a:ext cx="6104965" cy="420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86119"/>
            <a:ext cx="8596668" cy="50552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Робота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. Розвиток ремесл, розвиток міст. Люди знаходили щастя у виготовленні якогось виробу на замовлення, вони відчували своє досягнення і гордість. Вони були щасливі.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Секс. Звичайно відсутність контрацепції, тяжка праця стримувала потяг до сексуальних задоволень людей в ті часи. Але все ж таки серед вищих класів, серед міського чоловічого населення бачимо прагнення до сексуального задоволення. Проституція виникла рано ще  в Месопотамії 2400 р. до н.е. У всіх великих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містах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були будинки розваг.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Картини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того часу часто містили сексуальні теми. Поширювалися різні сексуальні посібники. </a:t>
            </a:r>
            <a:endParaRPr lang="uk-UA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Дитинство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не було щасливою порою життя. «Фізична дисципліна», діти рано приступали до роботи, висока дитяча смертність. </a:t>
            </a:r>
            <a:r>
              <a:rPr lang="uk-UA" sz="1900" dirty="0" err="1">
                <a:latin typeface="Arial" panose="020B0604020202020204" pitchFamily="34" charset="0"/>
                <a:cs typeface="Arial" panose="020B0604020202020204" pitchFamily="34" charset="0"/>
              </a:rPr>
              <a:t>Примітно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, що у філософів не було концепції щасливого дитинства. Але дитяча гра могла бути джерелом задоволення.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Сімейне життя,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безсумнівно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, приносило жінкам щастя, і деякі культури, як індуїзм в </a:t>
            </a:r>
            <a:r>
              <a:rPr lang="uk-UA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Індії </a:t>
            </a:r>
            <a:r>
              <a:rPr lang="uk-UA" sz="1900" dirty="0">
                <a:latin typeface="Arial" panose="020B0604020202020204" pitchFamily="34" charset="0"/>
                <a:cs typeface="Arial" panose="020B0604020202020204" pitchFamily="34" charset="0"/>
              </a:rPr>
              <a:t>особливу увагу приділяли радості народження дитини та щедрій хвалі матері. Але взагалі сімейне життя не посідає такого помітного місця в дискусіях про щастя 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6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02023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Найдавніші цивілізації світу та щастя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Поняття щастя в грецькій та римській філософських традиціях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Щастя в китайській філософії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Світові релігії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щастя.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Народні задоволення епохи середньовіччя та раннього нового часу.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455459"/>
            <a:ext cx="8596668" cy="1585903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/>
              <a:t> </a:t>
            </a:r>
            <a:endParaRPr lang="en-US" sz="2400" dirty="0" smtClean="0"/>
          </a:p>
          <a:p>
            <a:pPr>
              <a:buAutoNum type="arabicPeriod"/>
            </a:pPr>
            <a:endParaRPr lang="uk-UA" dirty="0" smtClean="0"/>
          </a:p>
          <a:p>
            <a:pPr lvl="5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4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782" y="552091"/>
            <a:ext cx="8893595" cy="5848709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92D050"/>
                </a:solidFill>
              </a:rPr>
              <a:t>Рекомендована література:</a:t>
            </a:r>
            <a:r>
              <a:rPr lang="en-US" sz="2400" dirty="0" smtClean="0">
                <a:solidFill>
                  <a:srgbClr val="92D050"/>
                </a:solidFill>
              </a:rPr>
              <a:t/>
            </a:r>
            <a:br>
              <a:rPr lang="en-US" sz="2400" dirty="0" smtClean="0">
                <a:solidFill>
                  <a:srgbClr val="92D050"/>
                </a:solidFill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Aristotle: Pioneer of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://www.pursuit-of-happiness.org/history-of-happiness/aristotle/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Скотт Д. Аристотель: етика щастя.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https://newacropolis.org.ua/articles/aristotel-etika-schastya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Nathaniel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Stearns.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 in </a:t>
            </a: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History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228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McMahon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Darrin M</a:t>
            </a:r>
            <a:r>
              <a:rPr lang="uk-UA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Happiness: A History</a:t>
            </a: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Grove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2006. 544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uk-UA" sz="14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uk-UA" sz="1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://books.google.pl/books/about/Happiness.html?id=WDbOfcnXp-AC&amp;redir_esc=y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Kashyap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Kunal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History of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Eudaimonia to Gross National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Happiness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https://daily-philosophy.com/kashyap-short-history-of-happiness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Малахов В. Щастя як категорія моральної свідомості. </a:t>
            </a: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Етика: Курс лекцій. </a:t>
            </a:r>
            <a:r>
              <a:rPr lang="uk-UA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uk-U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посібник. – 4-те вид. – К.: Либідь, 2002. </a:t>
            </a: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384 с. </a:t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/>
            </a:r>
            <a:br>
              <a:rPr lang="uk-UA" sz="1400" dirty="0">
                <a:solidFill>
                  <a:schemeClr val="tx1"/>
                </a:solidFill>
              </a:rPr>
            </a:br>
            <a:r>
              <a:rPr lang="uk-UA" sz="1400" dirty="0" smtClean="0">
                <a:solidFill>
                  <a:schemeClr val="tx1"/>
                </a:solidFill>
              </a:rPr>
              <a:t/>
            </a:r>
            <a:br>
              <a:rPr lang="uk-UA" sz="1400" dirty="0" smtClean="0">
                <a:solidFill>
                  <a:schemeClr val="tx1"/>
                </a:solidFill>
              </a:rPr>
            </a:br>
            <a:r>
              <a:rPr lang="uk-UA" sz="1400" dirty="0">
                <a:solidFill>
                  <a:schemeClr val="tx1"/>
                </a:solidFill>
              </a:rPr>
              <a:t/>
            </a:r>
            <a:br>
              <a:rPr lang="uk-UA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338918"/>
            <a:ext cx="8596668" cy="17024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4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00404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1. Найдавніші </a:t>
            </a:r>
            <a:r>
              <a:rPr lang="uk-UA" dirty="0"/>
              <a:t>цивілізації світу та щастя.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969" y="1449238"/>
            <a:ext cx="4106934" cy="409973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32113" y="1613646"/>
            <a:ext cx="4185618" cy="576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975668" y="2160983"/>
            <a:ext cx="4437273" cy="4150659"/>
          </a:xfrm>
        </p:spPr>
        <p:txBody>
          <a:bodyPr>
            <a:normAutofit fontScale="92500" lnSpcReduction="10000"/>
          </a:bodyPr>
          <a:lstStyle/>
          <a:p>
            <a:endParaRPr lang="en-US" sz="1200" dirty="0" smtClean="0"/>
          </a:p>
          <a:p>
            <a:pPr algn="just"/>
            <a:r>
              <a:rPr lang="uk-UA" sz="1400" dirty="0" smtClean="0"/>
              <a:t>Не маємо інформації щодо того, як єгиптяни визначали щастя;</a:t>
            </a:r>
          </a:p>
          <a:p>
            <a:pPr algn="just"/>
            <a:r>
              <a:rPr lang="uk-UA" sz="1400" dirty="0" smtClean="0"/>
              <a:t>Життя та вірування органічно </a:t>
            </a:r>
            <a:r>
              <a:rPr lang="uk-UA" sz="1400" dirty="0" err="1" smtClean="0"/>
              <a:t>пов</a:t>
            </a:r>
            <a:r>
              <a:rPr lang="en-US" sz="1400" dirty="0" smtClean="0"/>
              <a:t>’</a:t>
            </a:r>
            <a:r>
              <a:rPr lang="uk-UA" sz="1400" dirty="0" err="1" smtClean="0"/>
              <a:t>язані</a:t>
            </a:r>
            <a:r>
              <a:rPr lang="uk-UA" sz="1400" dirty="0" smtClean="0"/>
              <a:t>. Поклоніння богам, які були джерелом радості, благополуччя. Але в той же час щастя залежить і від людини. Амулети. </a:t>
            </a:r>
            <a:r>
              <a:rPr lang="uk-UA" sz="1400" dirty="0"/>
              <a:t>Щасливі та нещасливі дні. </a:t>
            </a:r>
            <a:r>
              <a:rPr lang="ru-RU" sz="1400" dirty="0" err="1"/>
              <a:t>Нещасливим</a:t>
            </a:r>
            <a:r>
              <a:rPr lang="ru-RU" sz="1400" dirty="0"/>
              <a:t> </a:t>
            </a:r>
            <a:r>
              <a:rPr lang="ru-RU" sz="1400" dirty="0" err="1"/>
              <a:t>вважався</a:t>
            </a:r>
            <a:r>
              <a:rPr lang="ru-RU" sz="1400" dirty="0"/>
              <a:t> </a:t>
            </a:r>
            <a:r>
              <a:rPr lang="ru-RU" sz="1400" dirty="0" err="1"/>
              <a:t>тринадцятий</a:t>
            </a:r>
            <a:r>
              <a:rPr lang="ru-RU" sz="1400" dirty="0"/>
              <a:t> день </a:t>
            </a:r>
            <a:r>
              <a:rPr lang="ru-RU" sz="1400" dirty="0" err="1"/>
              <a:t>другої</a:t>
            </a:r>
            <a:r>
              <a:rPr lang="ru-RU" sz="1400" dirty="0"/>
              <a:t> </a:t>
            </a:r>
            <a:r>
              <a:rPr lang="ru-RU" sz="1400" dirty="0" err="1"/>
              <a:t>половини</a:t>
            </a:r>
            <a:r>
              <a:rPr lang="ru-RU" sz="1400" dirty="0"/>
              <a:t> </a:t>
            </a:r>
            <a:r>
              <a:rPr lang="ru-RU" sz="1400" dirty="0" err="1"/>
              <a:t>посівного</a:t>
            </a:r>
            <a:r>
              <a:rPr lang="ru-RU" sz="1400" dirty="0"/>
              <a:t> сезону, тому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день </a:t>
            </a:r>
            <a:r>
              <a:rPr lang="ru-RU" sz="1400" dirty="0" err="1"/>
              <a:t>Сахмет-богині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 smtClean="0"/>
              <a:t>надсилає</a:t>
            </a:r>
            <a:r>
              <a:rPr lang="ru-RU" sz="1400" dirty="0" smtClean="0"/>
              <a:t> </a:t>
            </a:r>
            <a:r>
              <a:rPr lang="ru-RU" sz="1400" dirty="0" err="1"/>
              <a:t>нещастя</a:t>
            </a:r>
            <a:r>
              <a:rPr lang="ru-RU" sz="1400" dirty="0"/>
              <a:t> і </a:t>
            </a:r>
            <a:r>
              <a:rPr lang="ru-RU" sz="1400" dirty="0" err="1"/>
              <a:t>хвороби</a:t>
            </a:r>
            <a:r>
              <a:rPr lang="ru-RU" sz="1400" dirty="0"/>
              <a:t>. День </a:t>
            </a:r>
            <a:r>
              <a:rPr lang="ru-RU" sz="1400" dirty="0" err="1"/>
              <a:t>народження</a:t>
            </a:r>
            <a:r>
              <a:rPr lang="ru-RU" sz="1400" dirty="0"/>
              <a:t> Сета </a:t>
            </a:r>
            <a:r>
              <a:rPr lang="ru-RU" sz="1400" dirty="0" err="1"/>
              <a:t>наприкінці</a:t>
            </a:r>
            <a:r>
              <a:rPr lang="ru-RU" sz="1400" dirty="0"/>
              <a:t> </a:t>
            </a:r>
            <a:r>
              <a:rPr lang="ru-RU" sz="1400" dirty="0" err="1"/>
              <a:t>збирання</a:t>
            </a:r>
            <a:r>
              <a:rPr lang="ru-RU" sz="1400" dirty="0"/>
              <a:t> </a:t>
            </a:r>
            <a:r>
              <a:rPr lang="ru-RU" sz="1400" dirty="0" err="1"/>
              <a:t>врожаю</a:t>
            </a:r>
            <a:r>
              <a:rPr lang="ru-RU" sz="1400" dirty="0"/>
              <a:t>, </a:t>
            </a:r>
            <a:r>
              <a:rPr lang="ru-RU" sz="1400" dirty="0" err="1"/>
              <a:t>теж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небезпечним</a:t>
            </a:r>
            <a:r>
              <a:rPr lang="ru-RU" sz="1400" dirty="0"/>
              <a:t> днем. У </a:t>
            </a:r>
            <a:r>
              <a:rPr lang="ru-RU" sz="1400" dirty="0" err="1"/>
              <a:t>нещасливі</a:t>
            </a:r>
            <a:r>
              <a:rPr lang="ru-RU" sz="1400" dirty="0"/>
              <a:t> </a:t>
            </a:r>
            <a:r>
              <a:rPr lang="ru-RU" sz="1400" dirty="0" err="1"/>
              <a:t>дні</a:t>
            </a:r>
            <a:r>
              <a:rPr lang="ru-RU" sz="1400" dirty="0"/>
              <a:t> не </a:t>
            </a:r>
            <a:r>
              <a:rPr lang="ru-RU" sz="1400" dirty="0" err="1"/>
              <a:t>радили</a:t>
            </a:r>
            <a:r>
              <a:rPr lang="ru-RU" sz="1400" dirty="0"/>
              <a:t> </a:t>
            </a:r>
            <a:r>
              <a:rPr lang="ru-RU" sz="1400" dirty="0" err="1"/>
              <a:t>виходити</a:t>
            </a:r>
            <a:r>
              <a:rPr lang="ru-RU" sz="1400" dirty="0"/>
              <a:t> з </a:t>
            </a:r>
            <a:r>
              <a:rPr lang="ru-RU" sz="1400" dirty="0" err="1"/>
              <a:t>будинку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настання</a:t>
            </a:r>
            <a:r>
              <a:rPr lang="ru-RU" sz="1400" dirty="0"/>
              <a:t> </a:t>
            </a:r>
            <a:r>
              <a:rPr lang="ru-RU" sz="1400" dirty="0" err="1"/>
              <a:t>темряви</a:t>
            </a:r>
            <a:r>
              <a:rPr lang="ru-RU" sz="1400" dirty="0"/>
              <a:t>, а в </a:t>
            </a:r>
            <a:r>
              <a:rPr lang="ru-RU" sz="1400" dirty="0" err="1"/>
              <a:t>дуже</a:t>
            </a:r>
            <a:r>
              <a:rPr lang="ru-RU" sz="1400" dirty="0"/>
              <a:t> </a:t>
            </a:r>
            <a:r>
              <a:rPr lang="ru-RU" sz="1400" dirty="0" err="1"/>
              <a:t>погані</a:t>
            </a:r>
            <a:r>
              <a:rPr lang="ru-RU" sz="1400" dirty="0"/>
              <a:t> </a:t>
            </a:r>
            <a:r>
              <a:rPr lang="ru-RU" sz="1400" dirty="0" err="1"/>
              <a:t>дні</a:t>
            </a:r>
            <a:r>
              <a:rPr lang="ru-RU" sz="1400" dirty="0"/>
              <a:t> </a:t>
            </a:r>
            <a:r>
              <a:rPr lang="ru-RU" sz="1400" dirty="0" err="1"/>
              <a:t>краще</a:t>
            </a:r>
            <a:r>
              <a:rPr lang="ru-RU" sz="1400" dirty="0"/>
              <a:t> </a:t>
            </a:r>
            <a:r>
              <a:rPr lang="ru-RU" sz="1400" dirty="0" err="1"/>
              <a:t>зовсім</a:t>
            </a:r>
            <a:r>
              <a:rPr lang="ru-RU" sz="1400" dirty="0"/>
              <a:t> не </a:t>
            </a:r>
            <a:r>
              <a:rPr lang="ru-RU" sz="1400" dirty="0" err="1"/>
              <a:t>показуватися</a:t>
            </a:r>
            <a:r>
              <a:rPr lang="ru-RU" sz="1400" dirty="0"/>
              <a:t> на </a:t>
            </a:r>
            <a:r>
              <a:rPr lang="ru-RU" sz="1400" dirty="0" err="1"/>
              <a:t>вулиці</a:t>
            </a:r>
            <a:r>
              <a:rPr lang="ru-RU" sz="1400" dirty="0" smtClean="0"/>
              <a:t>.</a:t>
            </a:r>
            <a:endParaRPr lang="uk-UA" sz="1400" dirty="0" smtClean="0"/>
          </a:p>
          <a:p>
            <a:pPr algn="just"/>
            <a:r>
              <a:rPr lang="ru-RU" sz="1400" dirty="0" smtClean="0"/>
              <a:t>З </a:t>
            </a:r>
            <a:r>
              <a:rPr lang="ru-RU" sz="1400" dirty="0"/>
              <a:t>одного боку, </a:t>
            </a:r>
            <a:r>
              <a:rPr lang="ru-RU" sz="1400" dirty="0" err="1"/>
              <a:t>деякі</a:t>
            </a:r>
            <a:r>
              <a:rPr lang="ru-RU" sz="1400" dirty="0"/>
              <a:t> з них </a:t>
            </a:r>
            <a:r>
              <a:rPr lang="ru-RU" sz="1400" dirty="0" err="1"/>
              <a:t>знайшли</a:t>
            </a:r>
            <a:r>
              <a:rPr lang="ru-RU" sz="1400" dirty="0"/>
              <a:t> </a:t>
            </a:r>
            <a:r>
              <a:rPr lang="ru-RU" sz="1400" dirty="0" err="1"/>
              <a:t>своє</a:t>
            </a:r>
            <a:r>
              <a:rPr lang="ru-RU" sz="1400" dirty="0"/>
              <a:t> </a:t>
            </a:r>
            <a:r>
              <a:rPr lang="ru-RU" sz="1400" dirty="0" err="1"/>
              <a:t>щастя</a:t>
            </a:r>
            <a:r>
              <a:rPr lang="ru-RU" sz="1400" dirty="0"/>
              <a:t> в </a:t>
            </a:r>
            <a:r>
              <a:rPr lang="ru-RU" sz="1400" dirty="0" err="1"/>
              <a:t>досягненнях</a:t>
            </a:r>
            <a:r>
              <a:rPr lang="ru-RU" sz="1400" dirty="0"/>
              <a:t>, </a:t>
            </a:r>
            <a:r>
              <a:rPr lang="ru-RU" sz="1400" dirty="0" err="1"/>
              <a:t>успіхах</a:t>
            </a:r>
            <a:r>
              <a:rPr lang="ru-RU" sz="1400" dirty="0"/>
              <a:t> і </a:t>
            </a:r>
            <a:r>
              <a:rPr lang="ru-RU" sz="1400" dirty="0" err="1"/>
              <a:t>кар'єрному</a:t>
            </a:r>
            <a:r>
              <a:rPr lang="ru-RU" sz="1400" dirty="0"/>
              <a:t> </a:t>
            </a:r>
            <a:r>
              <a:rPr lang="ru-RU" sz="1400" dirty="0" err="1"/>
              <a:t>просуванні</a:t>
            </a:r>
            <a:r>
              <a:rPr lang="ru-RU" sz="1400" dirty="0"/>
              <a:t>; у </a:t>
            </a:r>
            <a:r>
              <a:rPr lang="ru-RU" sz="1400" dirty="0" err="1"/>
              <a:t>догоджанні</a:t>
            </a:r>
            <a:r>
              <a:rPr lang="ru-RU" sz="1400" dirty="0"/>
              <a:t> правителям і </a:t>
            </a:r>
            <a:r>
              <a:rPr lang="ru-RU" sz="1400" dirty="0" err="1"/>
              <a:t>виконанні</a:t>
            </a:r>
            <a:r>
              <a:rPr lang="ru-RU" sz="1400" dirty="0"/>
              <a:t> </a:t>
            </a:r>
            <a:r>
              <a:rPr lang="ru-RU" sz="1400" dirty="0" err="1"/>
              <a:t>їхніх</a:t>
            </a:r>
            <a:r>
              <a:rPr lang="ru-RU" sz="1400" dirty="0"/>
              <a:t> </a:t>
            </a:r>
            <a:r>
              <a:rPr lang="ru-RU" sz="1400" dirty="0" err="1" smtClean="0"/>
              <a:t>бажань</a:t>
            </a:r>
            <a:r>
              <a:rPr lang="ru-RU" sz="1400" dirty="0" smtClean="0"/>
              <a:t>.</a:t>
            </a:r>
          </a:p>
          <a:p>
            <a:pPr algn="just"/>
            <a:r>
              <a:rPr lang="uk-UA" sz="1400" b="1" dirty="0" smtClean="0"/>
              <a:t>Повнота </a:t>
            </a:r>
            <a:r>
              <a:rPr lang="uk-UA" sz="1400" b="1" dirty="0"/>
              <a:t>щастя досягається в потойбічному житті. 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222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2. Поняття щастя в грецькій </a:t>
            </a:r>
            <a:r>
              <a:rPr lang="uk-UA" dirty="0"/>
              <a:t>та </a:t>
            </a:r>
            <a:r>
              <a:rPr lang="uk-UA" dirty="0" smtClean="0"/>
              <a:t>римській філософських </a:t>
            </a:r>
            <a:br>
              <a:rPr lang="uk-UA" dirty="0" smtClean="0"/>
            </a:br>
            <a:r>
              <a:rPr lang="uk-UA" dirty="0" smtClean="0"/>
              <a:t>традиціях.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2160589"/>
            <a:ext cx="8923866" cy="3880773"/>
          </a:xfrm>
        </p:spPr>
        <p:txBody>
          <a:bodyPr/>
          <a:lstStyle/>
          <a:p>
            <a:r>
              <a:rPr lang="uk-UA" dirty="0" smtClean="0"/>
              <a:t>Могутність, влада, багатство = щаслива людина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Альтернативний погляд на щастя зароджується</a:t>
            </a:r>
          </a:p>
          <a:p>
            <a:pPr marL="0" indent="0">
              <a:buNone/>
            </a:pPr>
            <a:r>
              <a:rPr lang="uk-UA" dirty="0" smtClean="0"/>
              <a:t> в середовищі інтелектуалів.</a:t>
            </a:r>
          </a:p>
          <a:p>
            <a:pPr marL="0" indent="0">
              <a:buNone/>
            </a:pPr>
            <a:r>
              <a:rPr lang="uk-UA" dirty="0" smtClean="0"/>
              <a:t>Грецький </a:t>
            </a:r>
            <a:r>
              <a:rPr lang="uk-UA" dirty="0"/>
              <a:t>цар Крез (</a:t>
            </a:r>
            <a:r>
              <a:rPr lang="ru-RU" dirty="0"/>
              <a:t>560—547)</a:t>
            </a:r>
            <a:r>
              <a:rPr lang="uk-UA" dirty="0"/>
              <a:t> – «бути багатим як Крез».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Розмова афінського політика, мудреця </a:t>
            </a:r>
          </a:p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Солона </a:t>
            </a:r>
            <a:r>
              <a:rPr lang="uk-UA" dirty="0" smtClean="0"/>
              <a:t>та Креза:</a:t>
            </a:r>
          </a:p>
          <a:p>
            <a:pPr marL="0" indent="0">
              <a:buNone/>
            </a:pPr>
            <a:r>
              <a:rPr lang="uk-UA" u="sng" dirty="0" smtClean="0"/>
              <a:t>«А </a:t>
            </a:r>
            <a:r>
              <a:rPr lang="uk-UA" u="sng" dirty="0"/>
              <a:t>називати щасливою людину за життя, поки вона ще схильна до небезпек, — </a:t>
            </a:r>
            <a:r>
              <a:rPr lang="uk-UA" b="1" u="sng" dirty="0"/>
              <a:t>це все одно, що проголошувати переможцем і вінчати вінком атлета, який ще не закінчив змагання:</a:t>
            </a:r>
            <a:r>
              <a:rPr lang="uk-UA" u="sng" dirty="0"/>
              <a:t> це справа невірна, позбавлена будь-якого </a:t>
            </a:r>
            <a:r>
              <a:rPr lang="uk-UA" u="sng" dirty="0" smtClean="0"/>
              <a:t>значення»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41" y="1077507"/>
            <a:ext cx="3531267" cy="28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Сократ, Платон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7129"/>
            <a:ext cx="8596668" cy="4804233"/>
          </a:xfrm>
        </p:spPr>
        <p:txBody>
          <a:bodyPr>
            <a:normAutofit/>
          </a:bodyPr>
          <a:lstStyle/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Грецькі філософи намагалися пояснити, що матеріальне задоволення, багатство – не є основою щастя.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Грецькі філософи одними з перших почали визначати поняття щастя. 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Сократ: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головна мета людини – досягнення щастя. Але Сократ, а потім Платон визначили, що матеріальне або чуттєве задоволення не є основою справжнього щастя.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Щастя полягає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не в багатстві, випивці, чи навіть владі, як в це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вірила аристократія,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в розвиткові розуму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 Прагнення до мудрості може зробити справжнє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щастя </a:t>
            </a:r>
            <a:r>
              <a:rPr lang="uk-U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доступним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незалежно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від життєвих обставин та примхи долі.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Платона саме Сократ, який прагнув мудрості й гармонії, зумів прожити як «бог» і знайти справжнє щастя.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Аристотель та щастя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68824"/>
            <a:ext cx="5342414" cy="4688541"/>
          </a:xfrm>
        </p:spPr>
        <p:txBody>
          <a:bodyPr>
            <a:normAutofit/>
          </a:bodyPr>
          <a:lstStyle/>
          <a:p>
            <a:pPr algn="just"/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Аристотель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dirty="0"/>
              <a:t>384—322 </a:t>
            </a:r>
            <a:r>
              <a:rPr lang="ru-RU" dirty="0" err="1"/>
              <a:t>рр</a:t>
            </a:r>
            <a:r>
              <a:rPr lang="ru-RU" dirty="0"/>
              <a:t>. до </a:t>
            </a:r>
            <a:r>
              <a:rPr lang="ru-RU" dirty="0" err="1"/>
              <a:t>н.е</a:t>
            </a:r>
            <a:r>
              <a:rPr lang="ru-RU" dirty="0"/>
              <a:t>.)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був більш терпимим до фізичних задоволень, але так само наполягав на тому, що справжнє щастя можна знайти лише в тому, що відрізняє людей від інших створінь: розум та чесноти. </a:t>
            </a:r>
            <a:r>
              <a:rPr lang="uk-UA" u="sng" dirty="0">
                <a:latin typeface="Arial" panose="020B0604020202020204" pitchFamily="34" charset="0"/>
                <a:cs typeface="Arial" panose="020B0604020202020204" pitchFamily="34" charset="0"/>
              </a:rPr>
              <a:t>Щастя – це діяльність душі, що виражає доброчесність</a:t>
            </a:r>
            <a:r>
              <a:rPr lang="uk-U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 Добре життя на основі гарного розуму принесе нам щастя. </a:t>
            </a:r>
            <a:r>
              <a:rPr lang="uk-UA" u="sng" dirty="0"/>
              <a:t>Досягнення Аристотеля: відмежування щастя від фізичного </a:t>
            </a:r>
            <a:r>
              <a:rPr lang="uk-UA" u="sng" dirty="0" smtClean="0"/>
              <a:t>задоволення та визначення поняття щастя. </a:t>
            </a:r>
            <a:endParaRPr lang="ru-RU" u="sng" dirty="0"/>
          </a:p>
          <a:p>
            <a:pPr algn="just"/>
            <a:endParaRPr lang="uk-UA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7452" y="1400688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9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585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677334" y="1416424"/>
            <a:ext cx="5454525" cy="4624937"/>
          </a:xfrm>
        </p:spPr>
        <p:txBody>
          <a:bodyPr>
            <a:normAutofit fontScale="85000" lnSpcReduction="20000"/>
          </a:bodyPr>
          <a:lstStyle/>
          <a:p>
            <a:endParaRPr lang="uk-UA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Аристотель ставить людину у штурвала свого щастя.</a:t>
            </a:r>
          </a:p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Щастя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– це почуття? Ні. Це продукт добре прожитого життя до кінця днів.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 </a:t>
            </a:r>
            <a:r>
              <a:rPr lang="ru-RU" u="sng" dirty="0" err="1"/>
              <a:t>Отже</a:t>
            </a:r>
            <a:r>
              <a:rPr lang="ru-RU" u="sng" dirty="0"/>
              <a:t>, </a:t>
            </a:r>
            <a:r>
              <a:rPr lang="ru-RU" u="sng" dirty="0" err="1"/>
              <a:t>це</a:t>
            </a:r>
            <a:r>
              <a:rPr lang="ru-RU" u="sng" dirty="0"/>
              <a:t> мета, а не </a:t>
            </a:r>
            <a:r>
              <a:rPr lang="ru-RU" u="sng" dirty="0" err="1"/>
              <a:t>тимчасовий</a:t>
            </a:r>
            <a:r>
              <a:rPr lang="ru-RU" u="sng" dirty="0"/>
              <a:t> стан. </a:t>
            </a:r>
            <a:endParaRPr lang="ru-RU" u="sng" dirty="0" smtClean="0"/>
          </a:p>
          <a:p>
            <a:endParaRPr lang="ru-RU" u="sng" dirty="0" smtClean="0"/>
          </a:p>
          <a:p>
            <a:pPr algn="just"/>
            <a:r>
              <a:rPr lang="ru-RU" dirty="0"/>
              <a:t> 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розуму</a:t>
            </a:r>
            <a:r>
              <a:rPr lang="ru-RU" dirty="0"/>
              <a:t>. </a:t>
            </a:r>
            <a:r>
              <a:rPr lang="ru-RU" dirty="0" err="1"/>
              <a:t>Щастя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моральних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коли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демонструє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чесноти</a:t>
            </a:r>
            <a:r>
              <a:rPr lang="ru-RU" dirty="0"/>
              <a:t>, як </a:t>
            </a:r>
            <a:r>
              <a:rPr lang="ru-RU" dirty="0" err="1"/>
              <a:t>мужність</a:t>
            </a:r>
            <a:r>
              <a:rPr lang="ru-RU" dirty="0"/>
              <a:t>, </a:t>
            </a:r>
            <a:r>
              <a:rPr lang="ru-RU" dirty="0" err="1"/>
              <a:t>щедрість</a:t>
            </a:r>
            <a:r>
              <a:rPr lang="ru-RU" dirty="0"/>
              <a:t>, </a:t>
            </a:r>
            <a:r>
              <a:rPr lang="ru-RU" dirty="0" err="1"/>
              <a:t>справедливість</a:t>
            </a:r>
            <a:r>
              <a:rPr lang="ru-RU" dirty="0"/>
              <a:t>, дружба та 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. </a:t>
            </a:r>
            <a:r>
              <a:rPr lang="uk-UA" dirty="0"/>
              <a:t>Людина може прагнути чеснот все життя, але в старості зустрітися з лихом, яке все зіпсує, тому для того, щоб продовжувати розвивати чесноти та розум потрібно мати достатні економічні ресурси, добре </a:t>
            </a:r>
            <a:r>
              <a:rPr lang="uk-UA" dirty="0" err="1"/>
              <a:t>здоров</a:t>
            </a:r>
            <a:r>
              <a:rPr lang="ru-RU" dirty="0"/>
              <a:t>’</a:t>
            </a:r>
            <a:r>
              <a:rPr lang="uk-UA" dirty="0"/>
              <a:t>я, навіть фізичну привабливість. Люди не можуть робити добрі дії без ресурсів, не можуть виглядати щасливими, якщо вони будуть виглядати огидно. Хоча Аристотель в деякі моменти був оптимістичним щодо досягнення щастя, він говорив про Долю, яка впливає на життя людини.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29082" y="780023"/>
            <a:ext cx="2603029" cy="30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Аристотель та щастя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2989"/>
            <a:ext cx="8596668" cy="4768374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«У щасливої людини є потреба в друзях»;</a:t>
            </a:r>
          </a:p>
          <a:p>
            <a:r>
              <a:rPr lang="uk-UA" dirty="0" smtClean="0"/>
              <a:t> </a:t>
            </a:r>
            <a:r>
              <a:rPr lang="uk-UA" dirty="0"/>
              <a:t>У мене не вистачило мужності бути собою…» – </a:t>
            </a:r>
            <a:r>
              <a:rPr lang="uk-UA" u="sng" dirty="0"/>
              <a:t>треба бути собою</a:t>
            </a:r>
            <a:r>
              <a:rPr lang="uk-UA" dirty="0"/>
              <a:t>, треба реалізовувати свій потенціал; </a:t>
            </a:r>
            <a:endParaRPr lang="uk-UA" dirty="0" smtClean="0"/>
          </a:p>
          <a:p>
            <a:r>
              <a:rPr lang="uk-UA" dirty="0" smtClean="0"/>
              <a:t>Якщо життя не має цілі та плану, то воно не вартує того, щоб його жити;</a:t>
            </a:r>
          </a:p>
          <a:p>
            <a:r>
              <a:rPr lang="uk-UA" dirty="0" smtClean="0"/>
              <a:t>Під час вибору своєї діяльності треба враховувати такий момент – діяльність має приносити задоволення;</a:t>
            </a:r>
          </a:p>
          <a:p>
            <a:r>
              <a:rPr lang="uk-UA" dirty="0" smtClean="0"/>
              <a:t>Прийняттю рішення має передувати «зважене розмірковування», важливо також дотримуватися порад;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124075"/>
            <a:ext cx="1927412" cy="31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1480</TotalTime>
  <Words>1127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Лекція 2  Історія пошуків щастя від давніх цивілізацій до «революції щастя»</vt:lpstr>
      <vt:lpstr>План  1. Найдавніші цивілізації світу та щастя. 2. Поняття щастя в грецькій та римській філософських традиціях. 3. Щастя в китайській філософії. 4. Світові релігії та щастя.  5.  Народні задоволення епохи середньовіччя та раннього нового часу.    </vt:lpstr>
      <vt:lpstr>Рекомендована література: Aristotle: Pioneer of Happiness. URL: https://www.pursuit-of-happiness.org/history-of-happiness/aristotle/ Скотт Д. Аристотель: етика щастя. URL: https://newacropolis.org.ua/articles/aristotel-etika-schastya Peter Nathaniel Stearns. Happiness in  World History. New York, 2021. 228 p. McMahon Darrin M. Happiness: A History. Grove Press, 2006. 544 p. https://books.google.pl/books/about/Happiness.html?id=WDbOfcnXp-AC&amp;redir_esc=y Kashyap Kunal.  A Short History of Happiness From Eudaimonia to Gross National Happiness. URL: https://daily-philosophy.com/kashyap-short-history-of-happiness/ Малахов В. Щастя як категорія моральної свідомості. Етика: Курс лекцій. Навч. посібник. – 4-те вид. – К.: Либідь, 2002. 384 с.        </vt:lpstr>
      <vt:lpstr>1. Найдавніші цивілізації світу та щастя.  </vt:lpstr>
      <vt:lpstr>2. Поняття щастя в грецькій та римській філософських  традиціях.</vt:lpstr>
      <vt:lpstr>Сократ, Платон </vt:lpstr>
      <vt:lpstr>Аристотель та щастя</vt:lpstr>
      <vt:lpstr>Презентация PowerPoint</vt:lpstr>
      <vt:lpstr>Аристотель та щастя</vt:lpstr>
      <vt:lpstr>Презентация PowerPoint</vt:lpstr>
      <vt:lpstr>Презентация PowerPoint</vt:lpstr>
      <vt:lpstr>Філософи та щастя простих людей. </vt:lpstr>
      <vt:lpstr>3. Щастя в китайській філософії.</vt:lpstr>
      <vt:lpstr>4. Світові релігії та щастя. </vt:lpstr>
      <vt:lpstr>Християнство та щастя</vt:lpstr>
      <vt:lpstr>5. Народні задоволення епохи середньовіччя та раннього нового часу.  Пітер Брейгель (старший) «Селянський танок» та уявлення простих людей  про щастя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78</cp:revision>
  <dcterms:created xsi:type="dcterms:W3CDTF">2023-08-14T11:23:34Z</dcterms:created>
  <dcterms:modified xsi:type="dcterms:W3CDTF">2024-09-18T10:20:29Z</dcterms:modified>
</cp:coreProperties>
</file>