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8" r:id="rId4"/>
    <p:sldId id="259" r:id="rId5"/>
    <p:sldId id="266" r:id="rId6"/>
    <p:sldId id="267" r:id="rId7"/>
    <p:sldId id="268" r:id="rId8"/>
    <p:sldId id="260" r:id="rId9"/>
    <p:sldId id="265" r:id="rId10"/>
    <p:sldId id="269" r:id="rId11"/>
    <p:sldId id="264" r:id="rId12"/>
    <p:sldId id="261" r:id="rId13"/>
    <p:sldId id="262"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1"/>
    <p:restoredTop sz="94659"/>
  </p:normalViewPr>
  <p:slideViewPr>
    <p:cSldViewPr snapToGrid="0">
      <p:cViewPr>
        <p:scale>
          <a:sx n="120" d="100"/>
          <a:sy n="120" d="100"/>
        </p:scale>
        <p:origin x="144"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1" Type="http://schemas.openxmlformats.org/officeDocument/2006/relationships/hyperlink" Target="https://zakon.rada.gov.ua/laws/show/4651-17?find=1&amp;text=%D0%BE%D0%B1%D0%B2%D0%B8%D0%BD%D1%83%D0%B2%D0%B0%D1%87%D0%B5%D0%BD%D0%BD%D1%8F+%D0%BF%D1%80%D0%BE%D0%BA%D1%83%D1%80%D0%BE"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zakon.rada.gov.ua/laws/show/4651-17?find=1&amp;text=%D0%BE%D0%B1%D0%B2%D0%B8%D0%BD%D1%83%D0%B2%D0%B0%D1%87%D0%B5%D0%BD%D0%BD%D1%8F+%D0%BF%D1%80%D0%BE%D0%BA%D1%83%D1%80%D0%BE"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D9BE18-A8BF-4C2D-B255-AFD6BEB62836}"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9D8C3FB5-6B9E-4E40-A220-EE5035EC9A71}">
      <dgm:prSet/>
      <dgm:spPr/>
      <dgm:t>
        <a:bodyPr/>
        <a:lstStyle/>
        <a:p>
          <a:r>
            <a:rPr lang="uk-UA"/>
            <a:t>До обвинувального акту додається:</a:t>
          </a:r>
          <a:endParaRPr lang="en-US"/>
        </a:p>
      </dgm:t>
    </dgm:pt>
    <dgm:pt modelId="{E60565D9-782D-4507-91C5-977D11F5D077}" type="parTrans" cxnId="{5D1E039B-FBDA-4B7F-80C0-09C0BFE15495}">
      <dgm:prSet/>
      <dgm:spPr/>
      <dgm:t>
        <a:bodyPr/>
        <a:lstStyle/>
        <a:p>
          <a:endParaRPr lang="en-US"/>
        </a:p>
      </dgm:t>
    </dgm:pt>
    <dgm:pt modelId="{752AE67F-89F4-440D-9741-2B6C5E81ADD2}" type="sibTrans" cxnId="{5D1E039B-FBDA-4B7F-80C0-09C0BFE15495}">
      <dgm:prSet/>
      <dgm:spPr/>
      <dgm:t>
        <a:bodyPr/>
        <a:lstStyle/>
        <a:p>
          <a:endParaRPr lang="en-US"/>
        </a:p>
      </dgm:t>
    </dgm:pt>
    <dgm:pt modelId="{368B2DD9-3399-4896-8FDF-04B3FE024EA2}">
      <dgm:prSet/>
      <dgm:spPr/>
      <dgm:t>
        <a:bodyPr/>
        <a:lstStyle/>
        <a:p>
          <a:r>
            <a:rPr lang="uk-UA"/>
            <a:t>1) реєстр матеріалів досудового розслідування;</a:t>
          </a:r>
          <a:endParaRPr lang="en-US"/>
        </a:p>
      </dgm:t>
    </dgm:pt>
    <dgm:pt modelId="{A3F3E963-C1B8-41CD-856C-EE4A9F13B14A}" type="parTrans" cxnId="{2B7ED4D3-E3E4-48CB-87B5-B41F1D7A6513}">
      <dgm:prSet/>
      <dgm:spPr/>
      <dgm:t>
        <a:bodyPr/>
        <a:lstStyle/>
        <a:p>
          <a:endParaRPr lang="en-US"/>
        </a:p>
      </dgm:t>
    </dgm:pt>
    <dgm:pt modelId="{D0C9984E-876B-4A56-9FE5-CB407852015D}" type="sibTrans" cxnId="{2B7ED4D3-E3E4-48CB-87B5-B41F1D7A6513}">
      <dgm:prSet/>
      <dgm:spPr/>
      <dgm:t>
        <a:bodyPr/>
        <a:lstStyle/>
        <a:p>
          <a:endParaRPr lang="en-US"/>
        </a:p>
      </dgm:t>
    </dgm:pt>
    <dgm:pt modelId="{20726F46-4D9D-452D-9FBE-02818C3C5374}">
      <dgm:prSet/>
      <dgm:spPr/>
      <dgm:t>
        <a:bodyPr/>
        <a:lstStyle/>
        <a:p>
          <a:r>
            <a:rPr lang="uk-UA"/>
            <a:t>2) цивільний позов , якщо він був пред'явлений під час досудового розслідування</a:t>
          </a:r>
          <a:endParaRPr lang="en-US"/>
        </a:p>
      </dgm:t>
    </dgm:pt>
    <dgm:pt modelId="{6DCADFE8-2154-4726-A5D2-E3098AC9A144}" type="parTrans" cxnId="{32FB8211-00EE-4AFE-BD49-E246A3249D84}">
      <dgm:prSet/>
      <dgm:spPr/>
      <dgm:t>
        <a:bodyPr/>
        <a:lstStyle/>
        <a:p>
          <a:endParaRPr lang="en-US"/>
        </a:p>
      </dgm:t>
    </dgm:pt>
    <dgm:pt modelId="{589EC1BF-293D-45A3-8E69-EDCCCBD61DC3}" type="sibTrans" cxnId="{32FB8211-00EE-4AFE-BD49-E246A3249D84}">
      <dgm:prSet/>
      <dgm:spPr/>
      <dgm:t>
        <a:bodyPr/>
        <a:lstStyle/>
        <a:p>
          <a:endParaRPr lang="en-US"/>
        </a:p>
      </dgm:t>
    </dgm:pt>
    <dgm:pt modelId="{4CDFD3C1-A422-4255-8CA6-64DE75F60AF9}">
      <dgm:prSet/>
      <dgm:spPr/>
      <dgm:t>
        <a:bodyPr/>
        <a:lstStyle/>
        <a:p>
          <a:r>
            <a:rPr lang="uk-UA"/>
            <a:t>та інші матеріали, передбачені ст. 291 КПК.</a:t>
          </a:r>
          <a:endParaRPr lang="en-US"/>
        </a:p>
      </dgm:t>
    </dgm:pt>
    <dgm:pt modelId="{D593C3F9-36CD-4C11-824F-FB9C2DF9D0BB}" type="parTrans" cxnId="{9E444E75-D41F-4F09-B94E-19D6F6D5CAD4}">
      <dgm:prSet/>
      <dgm:spPr/>
      <dgm:t>
        <a:bodyPr/>
        <a:lstStyle/>
        <a:p>
          <a:endParaRPr lang="en-US"/>
        </a:p>
      </dgm:t>
    </dgm:pt>
    <dgm:pt modelId="{E75A66D3-D55F-4C43-B283-664DA81BA87F}" type="sibTrans" cxnId="{9E444E75-D41F-4F09-B94E-19D6F6D5CAD4}">
      <dgm:prSet/>
      <dgm:spPr/>
      <dgm:t>
        <a:bodyPr/>
        <a:lstStyle/>
        <a:p>
          <a:endParaRPr lang="en-US"/>
        </a:p>
      </dgm:t>
    </dgm:pt>
    <dgm:pt modelId="{FA8E38F1-5B4C-8141-AE38-5D33152B9CBD}" type="pres">
      <dgm:prSet presAssocID="{D0D9BE18-A8BF-4C2D-B255-AFD6BEB62836}" presName="outerComposite" presStyleCnt="0">
        <dgm:presLayoutVars>
          <dgm:chMax val="5"/>
          <dgm:dir/>
          <dgm:resizeHandles val="exact"/>
        </dgm:presLayoutVars>
      </dgm:prSet>
      <dgm:spPr/>
    </dgm:pt>
    <dgm:pt modelId="{06167EF0-F88C-CD4C-8E88-7D12D86AF828}" type="pres">
      <dgm:prSet presAssocID="{D0D9BE18-A8BF-4C2D-B255-AFD6BEB62836}" presName="dummyMaxCanvas" presStyleCnt="0">
        <dgm:presLayoutVars/>
      </dgm:prSet>
      <dgm:spPr/>
    </dgm:pt>
    <dgm:pt modelId="{C9E2B3E5-E7E3-2840-83FE-5B7FDC61A224}" type="pres">
      <dgm:prSet presAssocID="{D0D9BE18-A8BF-4C2D-B255-AFD6BEB62836}" presName="FourNodes_1" presStyleLbl="node1" presStyleIdx="0" presStyleCnt="4">
        <dgm:presLayoutVars>
          <dgm:bulletEnabled val="1"/>
        </dgm:presLayoutVars>
      </dgm:prSet>
      <dgm:spPr/>
    </dgm:pt>
    <dgm:pt modelId="{C218BCC7-DD11-0F4E-86E1-73C39A14B28F}" type="pres">
      <dgm:prSet presAssocID="{D0D9BE18-A8BF-4C2D-B255-AFD6BEB62836}" presName="FourNodes_2" presStyleLbl="node1" presStyleIdx="1" presStyleCnt="4">
        <dgm:presLayoutVars>
          <dgm:bulletEnabled val="1"/>
        </dgm:presLayoutVars>
      </dgm:prSet>
      <dgm:spPr/>
    </dgm:pt>
    <dgm:pt modelId="{C504B33A-8D5A-E94E-8BC7-02AC583D5C68}" type="pres">
      <dgm:prSet presAssocID="{D0D9BE18-A8BF-4C2D-B255-AFD6BEB62836}" presName="FourNodes_3" presStyleLbl="node1" presStyleIdx="2" presStyleCnt="4">
        <dgm:presLayoutVars>
          <dgm:bulletEnabled val="1"/>
        </dgm:presLayoutVars>
      </dgm:prSet>
      <dgm:spPr/>
    </dgm:pt>
    <dgm:pt modelId="{7F7786B4-174D-484A-A082-BF4ACD9F409C}" type="pres">
      <dgm:prSet presAssocID="{D0D9BE18-A8BF-4C2D-B255-AFD6BEB62836}" presName="FourNodes_4" presStyleLbl="node1" presStyleIdx="3" presStyleCnt="4">
        <dgm:presLayoutVars>
          <dgm:bulletEnabled val="1"/>
        </dgm:presLayoutVars>
      </dgm:prSet>
      <dgm:spPr/>
    </dgm:pt>
    <dgm:pt modelId="{987E6559-1B27-1B43-9175-D8A4BFF74C73}" type="pres">
      <dgm:prSet presAssocID="{D0D9BE18-A8BF-4C2D-B255-AFD6BEB62836}" presName="FourConn_1-2" presStyleLbl="fgAccFollowNode1" presStyleIdx="0" presStyleCnt="3">
        <dgm:presLayoutVars>
          <dgm:bulletEnabled val="1"/>
        </dgm:presLayoutVars>
      </dgm:prSet>
      <dgm:spPr/>
    </dgm:pt>
    <dgm:pt modelId="{E6175CE4-D8DF-CB48-9553-5FBE04FB4742}" type="pres">
      <dgm:prSet presAssocID="{D0D9BE18-A8BF-4C2D-B255-AFD6BEB62836}" presName="FourConn_2-3" presStyleLbl="fgAccFollowNode1" presStyleIdx="1" presStyleCnt="3">
        <dgm:presLayoutVars>
          <dgm:bulletEnabled val="1"/>
        </dgm:presLayoutVars>
      </dgm:prSet>
      <dgm:spPr/>
    </dgm:pt>
    <dgm:pt modelId="{A0202B24-F56B-3D4C-A5E3-80D22837B371}" type="pres">
      <dgm:prSet presAssocID="{D0D9BE18-A8BF-4C2D-B255-AFD6BEB62836}" presName="FourConn_3-4" presStyleLbl="fgAccFollowNode1" presStyleIdx="2" presStyleCnt="3">
        <dgm:presLayoutVars>
          <dgm:bulletEnabled val="1"/>
        </dgm:presLayoutVars>
      </dgm:prSet>
      <dgm:spPr/>
    </dgm:pt>
    <dgm:pt modelId="{555D2C16-B6E6-DC4B-BBCE-142731B8D5D4}" type="pres">
      <dgm:prSet presAssocID="{D0D9BE18-A8BF-4C2D-B255-AFD6BEB62836}" presName="FourNodes_1_text" presStyleLbl="node1" presStyleIdx="3" presStyleCnt="4">
        <dgm:presLayoutVars>
          <dgm:bulletEnabled val="1"/>
        </dgm:presLayoutVars>
      </dgm:prSet>
      <dgm:spPr/>
    </dgm:pt>
    <dgm:pt modelId="{99737CCD-6702-DE47-A01A-F4A668EBDC92}" type="pres">
      <dgm:prSet presAssocID="{D0D9BE18-A8BF-4C2D-B255-AFD6BEB62836}" presName="FourNodes_2_text" presStyleLbl="node1" presStyleIdx="3" presStyleCnt="4">
        <dgm:presLayoutVars>
          <dgm:bulletEnabled val="1"/>
        </dgm:presLayoutVars>
      </dgm:prSet>
      <dgm:spPr/>
    </dgm:pt>
    <dgm:pt modelId="{20E68A26-1D65-674E-983B-FB2F0304CBFC}" type="pres">
      <dgm:prSet presAssocID="{D0D9BE18-A8BF-4C2D-B255-AFD6BEB62836}" presName="FourNodes_3_text" presStyleLbl="node1" presStyleIdx="3" presStyleCnt="4">
        <dgm:presLayoutVars>
          <dgm:bulletEnabled val="1"/>
        </dgm:presLayoutVars>
      </dgm:prSet>
      <dgm:spPr/>
    </dgm:pt>
    <dgm:pt modelId="{82382F3D-188E-AC42-8519-2DC91913F3F8}" type="pres">
      <dgm:prSet presAssocID="{D0D9BE18-A8BF-4C2D-B255-AFD6BEB62836}" presName="FourNodes_4_text" presStyleLbl="node1" presStyleIdx="3" presStyleCnt="4">
        <dgm:presLayoutVars>
          <dgm:bulletEnabled val="1"/>
        </dgm:presLayoutVars>
      </dgm:prSet>
      <dgm:spPr/>
    </dgm:pt>
  </dgm:ptLst>
  <dgm:cxnLst>
    <dgm:cxn modelId="{32FB8211-00EE-4AFE-BD49-E246A3249D84}" srcId="{D0D9BE18-A8BF-4C2D-B255-AFD6BEB62836}" destId="{20726F46-4D9D-452D-9FBE-02818C3C5374}" srcOrd="2" destOrd="0" parTransId="{6DCADFE8-2154-4726-A5D2-E3098AC9A144}" sibTransId="{589EC1BF-293D-45A3-8E69-EDCCCBD61DC3}"/>
    <dgm:cxn modelId="{46C2AD20-3DCD-2D45-8A0D-5CF79DE3FDCF}" type="presOf" srcId="{368B2DD9-3399-4896-8FDF-04B3FE024EA2}" destId="{C218BCC7-DD11-0F4E-86E1-73C39A14B28F}" srcOrd="0" destOrd="0" presId="urn:microsoft.com/office/officeart/2005/8/layout/vProcess5"/>
    <dgm:cxn modelId="{216CFA36-3714-D248-A4DC-934407754E11}" type="presOf" srcId="{9D8C3FB5-6B9E-4E40-A220-EE5035EC9A71}" destId="{555D2C16-B6E6-DC4B-BBCE-142731B8D5D4}" srcOrd="1" destOrd="0" presId="urn:microsoft.com/office/officeart/2005/8/layout/vProcess5"/>
    <dgm:cxn modelId="{9F37824D-6B3B-3A4D-A11D-4377E3F49E5B}" type="presOf" srcId="{4CDFD3C1-A422-4255-8CA6-64DE75F60AF9}" destId="{82382F3D-188E-AC42-8519-2DC91913F3F8}" srcOrd="1" destOrd="0" presId="urn:microsoft.com/office/officeart/2005/8/layout/vProcess5"/>
    <dgm:cxn modelId="{C4E1676A-8BBB-5E40-B127-D2ED2E78CD66}" type="presOf" srcId="{368B2DD9-3399-4896-8FDF-04B3FE024EA2}" destId="{99737CCD-6702-DE47-A01A-F4A668EBDC92}" srcOrd="1" destOrd="0" presId="urn:microsoft.com/office/officeart/2005/8/layout/vProcess5"/>
    <dgm:cxn modelId="{9E444E75-D41F-4F09-B94E-19D6F6D5CAD4}" srcId="{D0D9BE18-A8BF-4C2D-B255-AFD6BEB62836}" destId="{4CDFD3C1-A422-4255-8CA6-64DE75F60AF9}" srcOrd="3" destOrd="0" parTransId="{D593C3F9-36CD-4C11-824F-FB9C2DF9D0BB}" sibTransId="{E75A66D3-D55F-4C43-B283-664DA81BA87F}"/>
    <dgm:cxn modelId="{8B2DC98B-8591-AF48-85E7-586B11D29B0E}" type="presOf" srcId="{20726F46-4D9D-452D-9FBE-02818C3C5374}" destId="{20E68A26-1D65-674E-983B-FB2F0304CBFC}" srcOrd="1" destOrd="0" presId="urn:microsoft.com/office/officeart/2005/8/layout/vProcess5"/>
    <dgm:cxn modelId="{2D8D3492-FF5E-7D42-BDAF-0092175C5B5F}" type="presOf" srcId="{D0D9BE18-A8BF-4C2D-B255-AFD6BEB62836}" destId="{FA8E38F1-5B4C-8141-AE38-5D33152B9CBD}" srcOrd="0" destOrd="0" presId="urn:microsoft.com/office/officeart/2005/8/layout/vProcess5"/>
    <dgm:cxn modelId="{FE012598-E0C2-824B-B696-F009E645434E}" type="presOf" srcId="{D0C9984E-876B-4A56-9FE5-CB407852015D}" destId="{E6175CE4-D8DF-CB48-9553-5FBE04FB4742}" srcOrd="0" destOrd="0" presId="urn:microsoft.com/office/officeart/2005/8/layout/vProcess5"/>
    <dgm:cxn modelId="{5D1E039B-FBDA-4B7F-80C0-09C0BFE15495}" srcId="{D0D9BE18-A8BF-4C2D-B255-AFD6BEB62836}" destId="{9D8C3FB5-6B9E-4E40-A220-EE5035EC9A71}" srcOrd="0" destOrd="0" parTransId="{E60565D9-782D-4507-91C5-977D11F5D077}" sibTransId="{752AE67F-89F4-440D-9741-2B6C5E81ADD2}"/>
    <dgm:cxn modelId="{A684A19D-6E58-A54E-9FB2-762306EA6511}" type="presOf" srcId="{589EC1BF-293D-45A3-8E69-EDCCCBD61DC3}" destId="{A0202B24-F56B-3D4C-A5E3-80D22837B371}" srcOrd="0" destOrd="0" presId="urn:microsoft.com/office/officeart/2005/8/layout/vProcess5"/>
    <dgm:cxn modelId="{78AFAD9D-C84E-0C45-B5BA-176FA7CADC0A}" type="presOf" srcId="{752AE67F-89F4-440D-9741-2B6C5E81ADD2}" destId="{987E6559-1B27-1B43-9175-D8A4BFF74C73}" srcOrd="0" destOrd="0" presId="urn:microsoft.com/office/officeart/2005/8/layout/vProcess5"/>
    <dgm:cxn modelId="{35E96DB5-4697-764F-BAA4-FC7D73E22C1A}" type="presOf" srcId="{20726F46-4D9D-452D-9FBE-02818C3C5374}" destId="{C504B33A-8D5A-E94E-8BC7-02AC583D5C68}" srcOrd="0" destOrd="0" presId="urn:microsoft.com/office/officeart/2005/8/layout/vProcess5"/>
    <dgm:cxn modelId="{2B7ED4D3-E3E4-48CB-87B5-B41F1D7A6513}" srcId="{D0D9BE18-A8BF-4C2D-B255-AFD6BEB62836}" destId="{368B2DD9-3399-4896-8FDF-04B3FE024EA2}" srcOrd="1" destOrd="0" parTransId="{A3F3E963-C1B8-41CD-856C-EE4A9F13B14A}" sibTransId="{D0C9984E-876B-4A56-9FE5-CB407852015D}"/>
    <dgm:cxn modelId="{EB2504F4-94F7-184C-992E-5FB0122E44D5}" type="presOf" srcId="{9D8C3FB5-6B9E-4E40-A220-EE5035EC9A71}" destId="{C9E2B3E5-E7E3-2840-83FE-5B7FDC61A224}" srcOrd="0" destOrd="0" presId="urn:microsoft.com/office/officeart/2005/8/layout/vProcess5"/>
    <dgm:cxn modelId="{0F4492FC-CF92-2D46-818A-D0B9F568015E}" type="presOf" srcId="{4CDFD3C1-A422-4255-8CA6-64DE75F60AF9}" destId="{7F7786B4-174D-484A-A082-BF4ACD9F409C}" srcOrd="0" destOrd="0" presId="urn:microsoft.com/office/officeart/2005/8/layout/vProcess5"/>
    <dgm:cxn modelId="{96DF9000-2B4D-CA40-924F-25A97EA5B525}" type="presParOf" srcId="{FA8E38F1-5B4C-8141-AE38-5D33152B9CBD}" destId="{06167EF0-F88C-CD4C-8E88-7D12D86AF828}" srcOrd="0" destOrd="0" presId="urn:microsoft.com/office/officeart/2005/8/layout/vProcess5"/>
    <dgm:cxn modelId="{1FEE92AA-E590-9847-9839-1C6E196DD68A}" type="presParOf" srcId="{FA8E38F1-5B4C-8141-AE38-5D33152B9CBD}" destId="{C9E2B3E5-E7E3-2840-83FE-5B7FDC61A224}" srcOrd="1" destOrd="0" presId="urn:microsoft.com/office/officeart/2005/8/layout/vProcess5"/>
    <dgm:cxn modelId="{37BD57F2-B2A0-9148-A7E0-58D2E6F8AF8C}" type="presParOf" srcId="{FA8E38F1-5B4C-8141-AE38-5D33152B9CBD}" destId="{C218BCC7-DD11-0F4E-86E1-73C39A14B28F}" srcOrd="2" destOrd="0" presId="urn:microsoft.com/office/officeart/2005/8/layout/vProcess5"/>
    <dgm:cxn modelId="{AEED4E33-F93A-0A4F-8658-1EC2D6951FC8}" type="presParOf" srcId="{FA8E38F1-5B4C-8141-AE38-5D33152B9CBD}" destId="{C504B33A-8D5A-E94E-8BC7-02AC583D5C68}" srcOrd="3" destOrd="0" presId="urn:microsoft.com/office/officeart/2005/8/layout/vProcess5"/>
    <dgm:cxn modelId="{8BDE9754-D205-044A-A25A-1520E2E4E033}" type="presParOf" srcId="{FA8E38F1-5B4C-8141-AE38-5D33152B9CBD}" destId="{7F7786B4-174D-484A-A082-BF4ACD9F409C}" srcOrd="4" destOrd="0" presId="urn:microsoft.com/office/officeart/2005/8/layout/vProcess5"/>
    <dgm:cxn modelId="{B11E3212-E41D-E544-8FBE-236C52177B52}" type="presParOf" srcId="{FA8E38F1-5B4C-8141-AE38-5D33152B9CBD}" destId="{987E6559-1B27-1B43-9175-D8A4BFF74C73}" srcOrd="5" destOrd="0" presId="urn:microsoft.com/office/officeart/2005/8/layout/vProcess5"/>
    <dgm:cxn modelId="{A3F88645-F53A-E846-816D-2C3A1A802EA5}" type="presParOf" srcId="{FA8E38F1-5B4C-8141-AE38-5D33152B9CBD}" destId="{E6175CE4-D8DF-CB48-9553-5FBE04FB4742}" srcOrd="6" destOrd="0" presId="urn:microsoft.com/office/officeart/2005/8/layout/vProcess5"/>
    <dgm:cxn modelId="{B72E8CCC-5356-D146-8E91-4BDABDA25B95}" type="presParOf" srcId="{FA8E38F1-5B4C-8141-AE38-5D33152B9CBD}" destId="{A0202B24-F56B-3D4C-A5E3-80D22837B371}" srcOrd="7" destOrd="0" presId="urn:microsoft.com/office/officeart/2005/8/layout/vProcess5"/>
    <dgm:cxn modelId="{C76705C9-C0DC-8645-8D8E-33AB84383CA7}" type="presParOf" srcId="{FA8E38F1-5B4C-8141-AE38-5D33152B9CBD}" destId="{555D2C16-B6E6-DC4B-BBCE-142731B8D5D4}" srcOrd="8" destOrd="0" presId="urn:microsoft.com/office/officeart/2005/8/layout/vProcess5"/>
    <dgm:cxn modelId="{3E0DFFAB-8F42-7B42-9942-D2F4DFB4940E}" type="presParOf" srcId="{FA8E38F1-5B4C-8141-AE38-5D33152B9CBD}" destId="{99737CCD-6702-DE47-A01A-F4A668EBDC92}" srcOrd="9" destOrd="0" presId="urn:microsoft.com/office/officeart/2005/8/layout/vProcess5"/>
    <dgm:cxn modelId="{8B2755F4-728F-CA43-81E1-B0AA7E1AEBF5}" type="presParOf" srcId="{FA8E38F1-5B4C-8141-AE38-5D33152B9CBD}" destId="{20E68A26-1D65-674E-983B-FB2F0304CBFC}" srcOrd="10" destOrd="0" presId="urn:microsoft.com/office/officeart/2005/8/layout/vProcess5"/>
    <dgm:cxn modelId="{3B2EAA1F-23F7-1E4F-89EA-D4ECFBDCE49D}" type="presParOf" srcId="{FA8E38F1-5B4C-8141-AE38-5D33152B9CBD}" destId="{82382F3D-188E-AC42-8519-2DC91913F3F8}"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D58AE2-6DA3-417A-8283-56574DCA1056}" type="doc">
      <dgm:prSet loTypeId="urn:microsoft.com/office/officeart/2005/8/layout/process1" loCatId="process" qsTypeId="urn:microsoft.com/office/officeart/2005/8/quickstyle/simple1" qsCatId="simple" csTypeId="urn:microsoft.com/office/officeart/2005/8/colors/colorful5" csCatId="colorful"/>
      <dgm:spPr/>
      <dgm:t>
        <a:bodyPr/>
        <a:lstStyle/>
        <a:p>
          <a:endParaRPr lang="en-US"/>
        </a:p>
      </dgm:t>
    </dgm:pt>
    <dgm:pt modelId="{151BDEB7-A9AD-4E0F-871C-B83A6D7C7AF0}">
      <dgm:prSet/>
      <dgm:spPr/>
      <dgm:t>
        <a:bodyPr/>
        <a:lstStyle/>
        <a:p>
          <a:r>
            <a:rPr lang="uk-UA"/>
            <a:t>У разі зміни ступеня тяжкості злочину з тяжкого чи особливо тяжкого на злочин, передбачений частиною другою статті 314</a:t>
          </a:r>
          <a:r>
            <a:rPr lang="uk-UA" b="1" baseline="30000"/>
            <a:t>-1</a:t>
          </a:r>
          <a:r>
            <a:rPr lang="uk-UA"/>
            <a:t> КПК, суд за власною ініціативою або за клопотанням осіб, передбачених частиною п’ятою статті 314 цього Кодексу, постановляє ухвалу про складання досудової доповіді із зазначенням строку її підготовки та відкладає судовий.</a:t>
          </a:r>
          <a:endParaRPr lang="en-US"/>
        </a:p>
      </dgm:t>
    </dgm:pt>
    <dgm:pt modelId="{268AEC57-F430-49AE-B07E-FB14F9834E1D}" type="parTrans" cxnId="{CB391AC3-A28A-432B-977E-9EE721231EBE}">
      <dgm:prSet/>
      <dgm:spPr/>
      <dgm:t>
        <a:bodyPr/>
        <a:lstStyle/>
        <a:p>
          <a:endParaRPr lang="en-US"/>
        </a:p>
      </dgm:t>
    </dgm:pt>
    <dgm:pt modelId="{5B35FA3B-6F9C-41BE-9F4F-3747CD95CE36}" type="sibTrans" cxnId="{CB391AC3-A28A-432B-977E-9EE721231EBE}">
      <dgm:prSet/>
      <dgm:spPr/>
      <dgm:t>
        <a:bodyPr/>
        <a:lstStyle/>
        <a:p>
          <a:endParaRPr lang="en-US"/>
        </a:p>
      </dgm:t>
    </dgm:pt>
    <dgm:pt modelId="{546DCD49-5FDF-4CF6-847D-C1F8B7308DDE}">
      <dgm:prSet/>
      <dgm:spPr/>
      <dgm:t>
        <a:bodyPr/>
        <a:lstStyle/>
        <a:p>
          <a:r>
            <a:rPr lang="uk-UA"/>
            <a:t>У разі отримання відомостей про можливе вчинення обвинуваченим іншого кримінального правопорушення, щодо якого </a:t>
          </a:r>
          <a:r>
            <a:rPr lang="uk-UA" u="sng">
              <a:hlinkClick xmlns:r="http://schemas.openxmlformats.org/officeDocument/2006/relationships" r:id="rId1"/>
            </a:rPr>
            <a:t>обвинувачення</a:t>
          </a:r>
          <a:r>
            <a:rPr lang="uk-UA"/>
            <a:t> не висувалось і яке тісно зв’язане з первісним та їх окремий розгляд неможливий, а так само встановлення наявності підстав для застосування кримінально-правових заходів до юридичної особи, </a:t>
          </a:r>
          <a:r>
            <a:rPr lang="uk-UA" u="sng">
              <a:hlinkClick xmlns:r="http://schemas.openxmlformats.org/officeDocument/2006/relationships" r:id="rId1"/>
            </a:rPr>
            <a:t>прокуро</a:t>
          </a:r>
          <a:r>
            <a:rPr lang="uk-UA"/>
            <a:t>р після виконання вимог </a:t>
          </a:r>
          <a:r>
            <a:rPr lang="uk-UA" u="sng">
              <a:hlinkClick xmlns:r="http://schemas.openxmlformats.org/officeDocument/2006/relationships" r:id="rId1"/>
            </a:rPr>
            <a:t>статті 341</a:t>
          </a:r>
          <a:r>
            <a:rPr lang="uk-UA"/>
            <a:t> цього Кодексу має право звернутися до суду з вмотивованим клопотанням про розгляд додаткового </a:t>
          </a:r>
          <a:r>
            <a:rPr lang="uk-UA" u="sng">
              <a:hlinkClick xmlns:r="http://schemas.openxmlformats.org/officeDocument/2006/relationships" r:id="rId1"/>
            </a:rPr>
            <a:t>обвинувачення</a:t>
          </a:r>
          <a:r>
            <a:rPr lang="uk-UA"/>
            <a:t> в одному провадженні з первісним </a:t>
          </a:r>
          <a:r>
            <a:rPr lang="uk-UA" u="sng">
              <a:hlinkClick xmlns:r="http://schemas.openxmlformats.org/officeDocument/2006/relationships" r:id="rId1"/>
            </a:rPr>
            <a:t>обвинувачення</a:t>
          </a:r>
          <a:r>
            <a:rPr lang="uk-UA"/>
            <a:t>м та/або про початок провадження щодо юридичної особи.</a:t>
          </a:r>
          <a:endParaRPr lang="en-US"/>
        </a:p>
      </dgm:t>
    </dgm:pt>
    <dgm:pt modelId="{C807A3F4-4440-47AB-9282-E4383F37D0A1}" type="parTrans" cxnId="{5ED73472-DB0C-408F-9A6F-22CA924A0796}">
      <dgm:prSet/>
      <dgm:spPr/>
      <dgm:t>
        <a:bodyPr/>
        <a:lstStyle/>
        <a:p>
          <a:endParaRPr lang="en-US"/>
        </a:p>
      </dgm:t>
    </dgm:pt>
    <dgm:pt modelId="{DC12B93A-823D-489D-A844-3868B04152D6}" type="sibTrans" cxnId="{5ED73472-DB0C-408F-9A6F-22CA924A0796}">
      <dgm:prSet/>
      <dgm:spPr/>
      <dgm:t>
        <a:bodyPr/>
        <a:lstStyle/>
        <a:p>
          <a:endParaRPr lang="en-US"/>
        </a:p>
      </dgm:t>
    </dgm:pt>
    <dgm:pt modelId="{E2031DD4-3C44-634B-A3AB-FF6A0E327539}" type="pres">
      <dgm:prSet presAssocID="{B8D58AE2-6DA3-417A-8283-56574DCA1056}" presName="Name0" presStyleCnt="0">
        <dgm:presLayoutVars>
          <dgm:dir/>
          <dgm:resizeHandles val="exact"/>
        </dgm:presLayoutVars>
      </dgm:prSet>
      <dgm:spPr/>
    </dgm:pt>
    <dgm:pt modelId="{46355B62-5E43-5244-9284-C70498A4A34A}" type="pres">
      <dgm:prSet presAssocID="{151BDEB7-A9AD-4E0F-871C-B83A6D7C7AF0}" presName="node" presStyleLbl="node1" presStyleIdx="0" presStyleCnt="2">
        <dgm:presLayoutVars>
          <dgm:bulletEnabled val="1"/>
        </dgm:presLayoutVars>
      </dgm:prSet>
      <dgm:spPr/>
    </dgm:pt>
    <dgm:pt modelId="{83D70990-AEF7-1E47-AC1C-E62D314934AC}" type="pres">
      <dgm:prSet presAssocID="{5B35FA3B-6F9C-41BE-9F4F-3747CD95CE36}" presName="sibTrans" presStyleLbl="sibTrans2D1" presStyleIdx="0" presStyleCnt="1"/>
      <dgm:spPr/>
    </dgm:pt>
    <dgm:pt modelId="{DDB20603-8A86-A448-BBC5-6F8009A9D4F9}" type="pres">
      <dgm:prSet presAssocID="{5B35FA3B-6F9C-41BE-9F4F-3747CD95CE36}" presName="connectorText" presStyleLbl="sibTrans2D1" presStyleIdx="0" presStyleCnt="1"/>
      <dgm:spPr/>
    </dgm:pt>
    <dgm:pt modelId="{6E14DF7E-0883-3C48-A0BD-139CC7F55943}" type="pres">
      <dgm:prSet presAssocID="{546DCD49-5FDF-4CF6-847D-C1F8B7308DDE}" presName="node" presStyleLbl="node1" presStyleIdx="1" presStyleCnt="2">
        <dgm:presLayoutVars>
          <dgm:bulletEnabled val="1"/>
        </dgm:presLayoutVars>
      </dgm:prSet>
      <dgm:spPr/>
    </dgm:pt>
  </dgm:ptLst>
  <dgm:cxnLst>
    <dgm:cxn modelId="{DD46A511-8F52-F54B-8787-310CAAB60EFF}" type="presOf" srcId="{5B35FA3B-6F9C-41BE-9F4F-3747CD95CE36}" destId="{83D70990-AEF7-1E47-AC1C-E62D314934AC}" srcOrd="0" destOrd="0" presId="urn:microsoft.com/office/officeart/2005/8/layout/process1"/>
    <dgm:cxn modelId="{3C48F328-9E7C-1745-8A85-C97BA0986FC4}" type="presOf" srcId="{5B35FA3B-6F9C-41BE-9F4F-3747CD95CE36}" destId="{DDB20603-8A86-A448-BBC5-6F8009A9D4F9}" srcOrd="1" destOrd="0" presId="urn:microsoft.com/office/officeart/2005/8/layout/process1"/>
    <dgm:cxn modelId="{E2BA684F-4CE1-0346-8AB1-4F2BFAF569D1}" type="presOf" srcId="{546DCD49-5FDF-4CF6-847D-C1F8B7308DDE}" destId="{6E14DF7E-0883-3C48-A0BD-139CC7F55943}" srcOrd="0" destOrd="0" presId="urn:microsoft.com/office/officeart/2005/8/layout/process1"/>
    <dgm:cxn modelId="{5ED73472-DB0C-408F-9A6F-22CA924A0796}" srcId="{B8D58AE2-6DA3-417A-8283-56574DCA1056}" destId="{546DCD49-5FDF-4CF6-847D-C1F8B7308DDE}" srcOrd="1" destOrd="0" parTransId="{C807A3F4-4440-47AB-9282-E4383F37D0A1}" sibTransId="{DC12B93A-823D-489D-A844-3868B04152D6}"/>
    <dgm:cxn modelId="{3BE5927A-5190-F348-85C8-8BC3BF371E3B}" type="presOf" srcId="{151BDEB7-A9AD-4E0F-871C-B83A6D7C7AF0}" destId="{46355B62-5E43-5244-9284-C70498A4A34A}" srcOrd="0" destOrd="0" presId="urn:microsoft.com/office/officeart/2005/8/layout/process1"/>
    <dgm:cxn modelId="{E2A1D098-37FD-1442-A385-DC9BA7182FC9}" type="presOf" srcId="{B8D58AE2-6DA3-417A-8283-56574DCA1056}" destId="{E2031DD4-3C44-634B-A3AB-FF6A0E327539}" srcOrd="0" destOrd="0" presId="urn:microsoft.com/office/officeart/2005/8/layout/process1"/>
    <dgm:cxn modelId="{CB391AC3-A28A-432B-977E-9EE721231EBE}" srcId="{B8D58AE2-6DA3-417A-8283-56574DCA1056}" destId="{151BDEB7-A9AD-4E0F-871C-B83A6D7C7AF0}" srcOrd="0" destOrd="0" parTransId="{268AEC57-F430-49AE-B07E-FB14F9834E1D}" sibTransId="{5B35FA3B-6F9C-41BE-9F4F-3747CD95CE36}"/>
    <dgm:cxn modelId="{234C4E8A-F169-2043-925B-F48DB45B7483}" type="presParOf" srcId="{E2031DD4-3C44-634B-A3AB-FF6A0E327539}" destId="{46355B62-5E43-5244-9284-C70498A4A34A}" srcOrd="0" destOrd="0" presId="urn:microsoft.com/office/officeart/2005/8/layout/process1"/>
    <dgm:cxn modelId="{7D4C4E5A-875E-0C41-8698-B8CF25547A0E}" type="presParOf" srcId="{E2031DD4-3C44-634B-A3AB-FF6A0E327539}" destId="{83D70990-AEF7-1E47-AC1C-E62D314934AC}" srcOrd="1" destOrd="0" presId="urn:microsoft.com/office/officeart/2005/8/layout/process1"/>
    <dgm:cxn modelId="{FC1E4757-9B27-0E4C-9D43-9E5D06BC7173}" type="presParOf" srcId="{83D70990-AEF7-1E47-AC1C-E62D314934AC}" destId="{DDB20603-8A86-A448-BBC5-6F8009A9D4F9}" srcOrd="0" destOrd="0" presId="urn:microsoft.com/office/officeart/2005/8/layout/process1"/>
    <dgm:cxn modelId="{2585876F-4562-4643-8CF1-CB3B3C3CCC11}" type="presParOf" srcId="{E2031DD4-3C44-634B-A3AB-FF6A0E327539}" destId="{6E14DF7E-0883-3C48-A0BD-139CC7F55943}"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2B3E5-E7E3-2840-83FE-5B7FDC61A224}">
      <dsp:nvSpPr>
        <dsp:cNvPr id="0" name=""/>
        <dsp:cNvSpPr/>
      </dsp:nvSpPr>
      <dsp:spPr>
        <a:xfrm>
          <a:off x="0" y="0"/>
          <a:ext cx="8046720" cy="79592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uk-UA" sz="2100" kern="1200"/>
            <a:t>До обвинувального акту додається:</a:t>
          </a:r>
          <a:endParaRPr lang="en-US" sz="2100" kern="1200"/>
        </a:p>
      </dsp:txBody>
      <dsp:txXfrm>
        <a:off x="23312" y="23312"/>
        <a:ext cx="7120597" cy="749301"/>
      </dsp:txXfrm>
    </dsp:sp>
    <dsp:sp modelId="{C218BCC7-DD11-0F4E-86E1-73C39A14B28F}">
      <dsp:nvSpPr>
        <dsp:cNvPr id="0" name=""/>
        <dsp:cNvSpPr/>
      </dsp:nvSpPr>
      <dsp:spPr>
        <a:xfrm>
          <a:off x="673912" y="940639"/>
          <a:ext cx="8046720" cy="795925"/>
        </a:xfrm>
        <a:prstGeom prst="roundRect">
          <a:avLst>
            <a:gd name="adj" fmla="val 10000"/>
          </a:avLst>
        </a:prstGeom>
        <a:solidFill>
          <a:schemeClr val="accent2">
            <a:hueOff val="635930"/>
            <a:satOff val="-14509"/>
            <a:lumOff val="536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uk-UA" sz="2100" kern="1200"/>
            <a:t>1) реєстр матеріалів досудового розслідування;</a:t>
          </a:r>
          <a:endParaRPr lang="en-US" sz="2100" kern="1200"/>
        </a:p>
      </dsp:txBody>
      <dsp:txXfrm>
        <a:off x="697224" y="963951"/>
        <a:ext cx="6808831" cy="749301"/>
      </dsp:txXfrm>
    </dsp:sp>
    <dsp:sp modelId="{C504B33A-8D5A-E94E-8BC7-02AC583D5C68}">
      <dsp:nvSpPr>
        <dsp:cNvPr id="0" name=""/>
        <dsp:cNvSpPr/>
      </dsp:nvSpPr>
      <dsp:spPr>
        <a:xfrm>
          <a:off x="1337767" y="1881279"/>
          <a:ext cx="8046720" cy="795925"/>
        </a:xfrm>
        <a:prstGeom prst="roundRect">
          <a:avLst>
            <a:gd name="adj" fmla="val 10000"/>
          </a:avLst>
        </a:prstGeom>
        <a:solidFill>
          <a:schemeClr val="accent2">
            <a:hueOff val="1271860"/>
            <a:satOff val="-29019"/>
            <a:lumOff val="107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uk-UA" sz="2100" kern="1200"/>
            <a:t>2) цивільний позов , якщо він був пред'явлений під час досудового розслідування</a:t>
          </a:r>
          <a:endParaRPr lang="en-US" sz="2100" kern="1200"/>
        </a:p>
      </dsp:txBody>
      <dsp:txXfrm>
        <a:off x="1361079" y="1904591"/>
        <a:ext cx="6818889" cy="749301"/>
      </dsp:txXfrm>
    </dsp:sp>
    <dsp:sp modelId="{7F7786B4-174D-484A-A082-BF4ACD9F409C}">
      <dsp:nvSpPr>
        <dsp:cNvPr id="0" name=""/>
        <dsp:cNvSpPr/>
      </dsp:nvSpPr>
      <dsp:spPr>
        <a:xfrm>
          <a:off x="2011680" y="2821919"/>
          <a:ext cx="8046720" cy="795925"/>
        </a:xfrm>
        <a:prstGeom prst="roundRect">
          <a:avLst>
            <a:gd name="adj" fmla="val 10000"/>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uk-UA" sz="2100" kern="1200"/>
            <a:t>та інші матеріали, передбачені ст. 291 КПК.</a:t>
          </a:r>
          <a:endParaRPr lang="en-US" sz="2100" kern="1200"/>
        </a:p>
      </dsp:txBody>
      <dsp:txXfrm>
        <a:off x="2034992" y="2845231"/>
        <a:ext cx="6808831" cy="749301"/>
      </dsp:txXfrm>
    </dsp:sp>
    <dsp:sp modelId="{987E6559-1B27-1B43-9175-D8A4BFF74C73}">
      <dsp:nvSpPr>
        <dsp:cNvPr id="0" name=""/>
        <dsp:cNvSpPr/>
      </dsp:nvSpPr>
      <dsp:spPr>
        <a:xfrm>
          <a:off x="7529368" y="609606"/>
          <a:ext cx="517351" cy="51735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645772" y="609606"/>
        <a:ext cx="284543" cy="389307"/>
      </dsp:txXfrm>
    </dsp:sp>
    <dsp:sp modelId="{E6175CE4-D8DF-CB48-9553-5FBE04FB4742}">
      <dsp:nvSpPr>
        <dsp:cNvPr id="0" name=""/>
        <dsp:cNvSpPr/>
      </dsp:nvSpPr>
      <dsp:spPr>
        <a:xfrm>
          <a:off x="8203280" y="1550246"/>
          <a:ext cx="517351" cy="517351"/>
        </a:xfrm>
        <a:prstGeom prst="downArrow">
          <a:avLst>
            <a:gd name="adj1" fmla="val 55000"/>
            <a:gd name="adj2" fmla="val 45000"/>
          </a:avLst>
        </a:prstGeom>
        <a:solidFill>
          <a:schemeClr val="accent2">
            <a:tint val="40000"/>
            <a:alpha val="90000"/>
            <a:hueOff val="987281"/>
            <a:satOff val="-2587"/>
            <a:lumOff val="926"/>
            <a:alphaOff val="0"/>
          </a:schemeClr>
        </a:solidFill>
        <a:ln w="12700" cap="flat" cmpd="sng" algn="ctr">
          <a:solidFill>
            <a:schemeClr val="accent2">
              <a:tint val="40000"/>
              <a:alpha val="90000"/>
              <a:hueOff val="987281"/>
              <a:satOff val="-2587"/>
              <a:lumOff val="9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319684" y="1550246"/>
        <a:ext cx="284543" cy="389307"/>
      </dsp:txXfrm>
    </dsp:sp>
    <dsp:sp modelId="{A0202B24-F56B-3D4C-A5E3-80D22837B371}">
      <dsp:nvSpPr>
        <dsp:cNvPr id="0" name=""/>
        <dsp:cNvSpPr/>
      </dsp:nvSpPr>
      <dsp:spPr>
        <a:xfrm>
          <a:off x="8867135" y="2490886"/>
          <a:ext cx="517351" cy="517351"/>
        </a:xfrm>
        <a:prstGeom prst="downArrow">
          <a:avLst>
            <a:gd name="adj1" fmla="val 55000"/>
            <a:gd name="adj2" fmla="val 45000"/>
          </a:avLst>
        </a:prstGeom>
        <a:solidFill>
          <a:schemeClr val="accent2">
            <a:tint val="40000"/>
            <a:alpha val="90000"/>
            <a:hueOff val="1974561"/>
            <a:satOff val="-5173"/>
            <a:lumOff val="1852"/>
            <a:alphaOff val="0"/>
          </a:schemeClr>
        </a:solidFill>
        <a:ln w="12700" cap="flat" cmpd="sng" algn="ctr">
          <a:solidFill>
            <a:schemeClr val="accent2">
              <a:tint val="40000"/>
              <a:alpha val="90000"/>
              <a:hueOff val="1974561"/>
              <a:satOff val="-5173"/>
              <a:lumOff val="18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983539" y="2490886"/>
        <a:ext cx="284543" cy="3893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55B62-5E43-5244-9284-C70498A4A34A}">
      <dsp:nvSpPr>
        <dsp:cNvPr id="0" name=""/>
        <dsp:cNvSpPr/>
      </dsp:nvSpPr>
      <dsp:spPr>
        <a:xfrm>
          <a:off x="1964" y="21897"/>
          <a:ext cx="4189362" cy="357405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uk-UA" sz="1500" kern="1200"/>
            <a:t>У разі зміни ступеня тяжкості злочину з тяжкого чи особливо тяжкого на злочин, передбачений частиною другою статті 314</a:t>
          </a:r>
          <a:r>
            <a:rPr lang="uk-UA" sz="1500" b="1" kern="1200" baseline="30000"/>
            <a:t>-1</a:t>
          </a:r>
          <a:r>
            <a:rPr lang="uk-UA" sz="1500" kern="1200"/>
            <a:t> КПК, суд за власною ініціативою або за клопотанням осіб, передбачених частиною п’ятою статті 314 цього Кодексу, постановляє ухвалу про складання досудової доповіді із зазначенням строку її підготовки та відкладає судовий.</a:t>
          </a:r>
          <a:endParaRPr lang="en-US" sz="1500" kern="1200"/>
        </a:p>
      </dsp:txBody>
      <dsp:txXfrm>
        <a:off x="106644" y="126577"/>
        <a:ext cx="3980002" cy="3364690"/>
      </dsp:txXfrm>
    </dsp:sp>
    <dsp:sp modelId="{83D70990-AEF7-1E47-AC1C-E62D314934AC}">
      <dsp:nvSpPr>
        <dsp:cNvPr id="0" name=""/>
        <dsp:cNvSpPr/>
      </dsp:nvSpPr>
      <dsp:spPr>
        <a:xfrm>
          <a:off x="4610263" y="1289441"/>
          <a:ext cx="888144" cy="103896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610263" y="1497233"/>
        <a:ext cx="621701" cy="623377"/>
      </dsp:txXfrm>
    </dsp:sp>
    <dsp:sp modelId="{6E14DF7E-0883-3C48-A0BD-139CC7F55943}">
      <dsp:nvSpPr>
        <dsp:cNvPr id="0" name=""/>
        <dsp:cNvSpPr/>
      </dsp:nvSpPr>
      <dsp:spPr>
        <a:xfrm>
          <a:off x="5867072" y="21897"/>
          <a:ext cx="4189362" cy="3574050"/>
        </a:xfrm>
        <a:prstGeom prst="roundRect">
          <a:avLst>
            <a:gd name="adj" fmla="val 10000"/>
          </a:avLst>
        </a:prstGeom>
        <a:solidFill>
          <a:schemeClr val="accent5">
            <a:hueOff val="-21323124"/>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uk-UA" sz="1500" kern="1200"/>
            <a:t>У разі отримання відомостей про можливе вчинення обвинуваченим іншого кримінального правопорушення, щодо якого </a:t>
          </a:r>
          <a:r>
            <a:rPr lang="uk-UA" sz="1500" u="sng" kern="1200">
              <a:hlinkClick xmlns:r="http://schemas.openxmlformats.org/officeDocument/2006/relationships" r:id="rId1"/>
            </a:rPr>
            <a:t>обвинувачення</a:t>
          </a:r>
          <a:r>
            <a:rPr lang="uk-UA" sz="1500" kern="1200"/>
            <a:t> не висувалось і яке тісно зв’язане з первісним та їх окремий розгляд неможливий, а так само встановлення наявності підстав для застосування кримінально-правових заходів до юридичної особи, </a:t>
          </a:r>
          <a:r>
            <a:rPr lang="uk-UA" sz="1500" u="sng" kern="1200">
              <a:hlinkClick xmlns:r="http://schemas.openxmlformats.org/officeDocument/2006/relationships" r:id="rId1"/>
            </a:rPr>
            <a:t>прокуро</a:t>
          </a:r>
          <a:r>
            <a:rPr lang="uk-UA" sz="1500" kern="1200"/>
            <a:t>р після виконання вимог </a:t>
          </a:r>
          <a:r>
            <a:rPr lang="uk-UA" sz="1500" u="sng" kern="1200">
              <a:hlinkClick xmlns:r="http://schemas.openxmlformats.org/officeDocument/2006/relationships" r:id="rId1"/>
            </a:rPr>
            <a:t>статті 341</a:t>
          </a:r>
          <a:r>
            <a:rPr lang="uk-UA" sz="1500" kern="1200"/>
            <a:t> цього Кодексу має право звернутися до суду з вмотивованим клопотанням про розгляд додаткового </a:t>
          </a:r>
          <a:r>
            <a:rPr lang="uk-UA" sz="1500" u="sng" kern="1200">
              <a:hlinkClick xmlns:r="http://schemas.openxmlformats.org/officeDocument/2006/relationships" r:id="rId1"/>
            </a:rPr>
            <a:t>обвинувачення</a:t>
          </a:r>
          <a:r>
            <a:rPr lang="uk-UA" sz="1500" kern="1200"/>
            <a:t> в одному провадженні з первісним </a:t>
          </a:r>
          <a:r>
            <a:rPr lang="uk-UA" sz="1500" u="sng" kern="1200">
              <a:hlinkClick xmlns:r="http://schemas.openxmlformats.org/officeDocument/2006/relationships" r:id="rId1"/>
            </a:rPr>
            <a:t>обвинувачення</a:t>
          </a:r>
          <a:r>
            <a:rPr lang="uk-UA" sz="1500" kern="1200"/>
            <a:t>м та/або про початок провадження щодо юридичної особи.</a:t>
          </a:r>
          <a:endParaRPr lang="en-US" sz="1500" kern="1200"/>
        </a:p>
      </dsp:txBody>
      <dsp:txXfrm>
        <a:off x="5971752" y="126577"/>
        <a:ext cx="3980002" cy="336469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1/30/26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1/30/26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1/30/26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1/30/26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1/30/26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1/30/26</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1/30/26</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1/30/26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hyperlink" Target="https://zakon.rada.gov.ua/laws/show/4651-17?find=1&amp;text=%D0%BE%D0%B1%D0%B2%D0%B8%D0%BD%D1%83%D0%B2%D0%B0%D1%87%D0%B5%D0%BD%D0%BD%D1%8F+%D0%BF%D1%80%D0%BE%D0%BA%D1%83%D1%80%D0%BE#w1_24" TargetMode="External"/><Relationship Id="rId13" Type="http://schemas.openxmlformats.org/officeDocument/2006/relationships/hyperlink" Target="https://zakon.rada.gov.ua/laws/show/4651-17?find=1&amp;text=%D0%BE%D0%B1%D0%B2%D0%B8%D0%BD%D1%83%D0%B2%D0%B0%D1%87%D0%B5%D0%BD%D0%BD%D1%8F+%D0%BF%D1%80%D0%BE%D0%BA%D1%83%D1%80%D0%BE#n2916" TargetMode="External"/><Relationship Id="rId3" Type="http://schemas.microsoft.com/office/2007/relationships/hdphoto" Target="../media/hdphoto3.wdp"/><Relationship Id="rId7" Type="http://schemas.openxmlformats.org/officeDocument/2006/relationships/hyperlink" Target="https://zakon.rada.gov.ua/laws/show/4651-17?find=1&amp;text=%D0%BE%D0%B1%D0%B2%D0%B8%D0%BD%D1%83%D0%B2%D0%B0%D1%87%D0%B5%D0%BD%D0%BD%D1%8F+%D0%BF%D1%80%D0%BE%D0%BA%D1%83%D1%80%D0%BE#w2_16" TargetMode="External"/><Relationship Id="rId12" Type="http://schemas.openxmlformats.org/officeDocument/2006/relationships/hyperlink" Target="https://zakon.rada.gov.ua/laws/show/4651-17?find=1&amp;text=%D0%BE%D0%B1%D0%B2%D0%B8%D0%BD%D1%83%D0%B2%D0%B0%D1%87%D0%B5%D0%BD%D0%BD%D1%8F+%D0%BF%D1%80%D0%BE%D0%BA%D1%83%D1%80%D0%BE#w2_18"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zakon.rada.gov.ua/laws/show/4651-17?find=1&amp;text=%D0%BE%D0%B1%D0%B2%D0%B8%D0%BD%D1%83%D0%B2%D0%B0%D1%87%D0%B5%D0%BD%D0%BD%D1%8F+%D0%BF%D1%80%D0%BE%D0%BA%D1%83%D1%80%D0%BE#w1_23" TargetMode="External"/><Relationship Id="rId11" Type="http://schemas.openxmlformats.org/officeDocument/2006/relationships/hyperlink" Target="https://zakon.rada.gov.ua/laws/show/4651-17?find=1&amp;text=%D0%BE%D0%B1%D0%B2%D0%B8%D0%BD%D1%83%D0%B2%D0%B0%D1%87%D0%B5%D0%BD%D0%BD%D1%8F+%D0%BF%D1%80%D0%BE%D0%BA%D1%83%D1%80%D0%BE#w1_26" TargetMode="External"/><Relationship Id="rId5" Type="http://schemas.microsoft.com/office/2007/relationships/hdphoto" Target="../media/hdphoto2.wdp"/><Relationship Id="rId10" Type="http://schemas.openxmlformats.org/officeDocument/2006/relationships/hyperlink" Target="https://zakon.rada.gov.ua/laws/show/4651-17?find=1&amp;text=%D0%BE%D0%B1%D0%B2%D0%B8%D0%BD%D1%83%D0%B2%D0%B0%D1%87%D0%B5%D0%BD%D0%BD%D1%8F+%D0%BF%D1%80%D0%BE%D0%BA%D1%83%D1%80%D0%BE#w2_17" TargetMode="External"/><Relationship Id="rId4" Type="http://schemas.openxmlformats.org/officeDocument/2006/relationships/image" Target="../media/image4.png"/><Relationship Id="rId9" Type="http://schemas.openxmlformats.org/officeDocument/2006/relationships/hyperlink" Target="https://zakon.rada.gov.ua/laws/show/4651-17?find=1&amp;text=%D0%BE%D0%B1%D0%B2%D0%B8%D0%BD%D1%83%D0%B2%D0%B0%D1%87%D0%B5%D0%BD%D0%BD%D1%8F+%D0%BF%D1%80%D0%BE%D0%BA%D1%83%D1%80%D0%BE#w1_25" TargetMode="External"/><Relationship Id="rId14" Type="http://schemas.openxmlformats.org/officeDocument/2006/relationships/hyperlink" Target="https://zakon.rada.gov.ua/laws/show/4651-17?find=1&amp;text=%D0%BE%D0%B1%D0%B2%D0%B8%D0%BD%D1%83%D0%B2%D0%B0%D1%87%D0%B5%D0%BD%D0%BD%D1%8F+%D0%BF%D1%80%D0%BE%D0%BA%D1%83%D1%80%D0%BE#w1_27" TargetMode="Externa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2" Type="http://schemas.openxmlformats.org/officeDocument/2006/relationships/hyperlink" Target="https://zakon.rada.gov.ua/laws/show/4651-17?find=1&amp;text=%D0%BE%D0%B1%D0%B2%D0%B8%D0%BD%D1%83%D0%B2%D0%B0%D1%87%D0%B5%D0%BD%D0%BD%D1%8F+%D0%BF%D1%80%D0%BE%D0%BA%D1%83%D1%80%D0%BE#w2_3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zakon.rada.gov.ua/laws/show/4651-17?find=1&amp;text=%D0%BE%D0%B1%D0%B2%D0%B8%D0%BD%D1%83%D0%B2%D0%B0%D1%87%D0%B5%D0%BD%D0%BD%D1%8F+%D0%BF%D1%80%D0%BE%D0%BA%D1%83%D1%80%D0%BE#w1_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ssuu.com/4vlada.com/docs/1_d961460e8bc19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reyestr.court.gov.ua/Review/96545149"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F1F89-3784-ACEC-5EC3-774A70811522}"/>
              </a:ext>
            </a:extLst>
          </p:cNvPr>
          <p:cNvSpPr>
            <a:spLocks noGrp="1"/>
          </p:cNvSpPr>
          <p:nvPr>
            <p:ph type="ctrTitle"/>
          </p:nvPr>
        </p:nvSpPr>
        <p:spPr>
          <a:xfrm>
            <a:off x="1051560" y="1432223"/>
            <a:ext cx="9966960" cy="2954582"/>
          </a:xfrm>
        </p:spPr>
        <p:txBody>
          <a:bodyPr/>
          <a:lstStyle/>
          <a:p>
            <a:r>
              <a:rPr lang="uk-UA" sz="4000" dirty="0"/>
              <a:t>Тема: </a:t>
            </a:r>
            <a:r>
              <a:rPr lang="uk-UA" sz="4000" b="1" dirty="0"/>
              <a:t>Підтримання державного обвинувачення в суді</a:t>
            </a:r>
            <a:endParaRPr lang="en-UA" sz="4000" b="1" dirty="0"/>
          </a:p>
        </p:txBody>
      </p:sp>
    </p:spTree>
    <p:extLst>
      <p:ext uri="{BB962C8B-B14F-4D97-AF65-F5344CB8AC3E}">
        <p14:creationId xmlns:p14="http://schemas.microsoft.com/office/powerpoint/2010/main" val="882348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2">
            <a:extLst>
              <a:ext uri="{FF2B5EF4-FFF2-40B4-BE49-F238E27FC236}">
                <a16:creationId xmlns:a16="http://schemas.microsoft.com/office/drawing/2014/main" id="{4931B066-188A-093C-1575-EFF351BB5798}"/>
              </a:ext>
            </a:extLst>
          </p:cNvPr>
          <p:cNvSpPr>
            <a:spLocks noGrp="1" noChangeArrowheads="1"/>
          </p:cNvSpPr>
          <p:nvPr>
            <p:ph idx="1"/>
          </p:nvPr>
        </p:nvSpPr>
        <p:spPr bwMode="auto">
          <a:xfrm>
            <a:off x="1069850" y="844902"/>
            <a:ext cx="6814098" cy="516819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en-UA" altLang="en-UA" sz="1400" b="1" i="0" u="none" strike="noStrike" cap="none" normalizeH="0" baseline="0" dirty="0">
                <a:ln>
                  <a:noFill/>
                </a:ln>
                <a:effectLst/>
                <a:latin typeface="Times New Roman" panose="02020603050405020304" pitchFamily="18" charset="0"/>
                <a:cs typeface="Times New Roman" panose="02020603050405020304" pitchFamily="18" charset="0"/>
              </a:rPr>
              <a:t>Виклад та обґрунтування обвинувачення</a:t>
            </a:r>
          </a:p>
          <a:p>
            <a:pPr marL="0" marR="0" lvl="0" indent="0" defTabSz="914400" rtl="0" eaLnBrk="0" fontAlgn="base" latinLnBrk="0" hangingPunct="0">
              <a:spcBef>
                <a:spcPct val="0"/>
              </a:spcBef>
              <a:spcAft>
                <a:spcPts val="600"/>
              </a:spcAft>
              <a:buClrTx/>
              <a:buSzTx/>
              <a:buFontTx/>
              <a:buChar char="•"/>
              <a:tabLst/>
            </a:pPr>
            <a:r>
              <a:rPr kumimoji="0" lang="en-UA" altLang="en-UA" sz="1400" b="1" i="0" u="none" strike="noStrike" cap="none" normalizeH="0" baseline="0" dirty="0">
                <a:ln>
                  <a:noFill/>
                </a:ln>
                <a:effectLst/>
                <a:latin typeface="Times New Roman" panose="02020603050405020304" pitchFamily="18" charset="0"/>
                <a:cs typeface="Times New Roman" panose="02020603050405020304" pitchFamily="18" charset="0"/>
              </a:rPr>
              <a:t>Оголошення обвинувального акта:</a:t>
            </a:r>
            <a:r>
              <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rPr>
              <a:t> Прокурор розпочинає судовий розгляд, зачитуючи формулювання обвинувачення.</a:t>
            </a:r>
          </a:p>
          <a:p>
            <a:pPr marL="0" marR="0" lvl="0" indent="0" defTabSz="914400" rtl="0" eaLnBrk="0" fontAlgn="base" latinLnBrk="0" hangingPunct="0">
              <a:spcBef>
                <a:spcPct val="0"/>
              </a:spcBef>
              <a:spcAft>
                <a:spcPts val="600"/>
              </a:spcAft>
              <a:buClrTx/>
              <a:buSzTx/>
              <a:buFontTx/>
              <a:buChar char="•"/>
              <a:tabLst/>
            </a:pPr>
            <a:r>
              <a:rPr kumimoji="0" lang="en-UA" altLang="en-UA" sz="1400" b="1" i="0" u="none" strike="noStrike" cap="none" normalizeH="0" baseline="0" dirty="0">
                <a:ln>
                  <a:noFill/>
                </a:ln>
                <a:effectLst/>
                <a:latin typeface="Times New Roman" panose="02020603050405020304" pitchFamily="18" charset="0"/>
                <a:cs typeface="Times New Roman" panose="02020603050405020304" pitchFamily="18" charset="0"/>
              </a:rPr>
              <a:t>Вступна промова:</a:t>
            </a:r>
            <a:r>
              <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rPr>
              <a:t> Виклад суті справи, доказів, які будуть представлені, та правової кваліфікації </a:t>
            </a:r>
            <a:endParaRPr kumimoji="0" lang="uk-UA" altLang="en-UA" sz="14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spcBef>
                <a:spcPct val="0"/>
              </a:spcBef>
              <a:spcAft>
                <a:spcPts val="600"/>
              </a:spcAft>
              <a:buClrTx/>
              <a:buSzTx/>
              <a:buNone/>
              <a:tabLst/>
            </a:pPr>
            <a:r>
              <a:rPr lang="uk-UA" altLang="en-UA" sz="1400" dirty="0">
                <a:latin typeface="Times New Roman" panose="02020603050405020304" pitchFamily="18" charset="0"/>
                <a:cs typeface="Times New Roman" panose="02020603050405020304" pitchFamily="18" charset="0"/>
              </a:rPr>
              <a:t>Кримінального правопорушення</a:t>
            </a:r>
            <a:r>
              <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rPr>
              <a:t> (згідно зі статтями Особливої частини КК України).</a:t>
            </a:r>
            <a:endParaRPr kumimoji="0" lang="en-UA" altLang="en-UA" sz="1400" b="1"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spcBef>
                <a:spcPct val="0"/>
              </a:spcBef>
              <a:spcAft>
                <a:spcPts val="600"/>
              </a:spcAft>
              <a:buClrTx/>
              <a:buSzTx/>
              <a:buFontTx/>
              <a:buNone/>
              <a:tabLst/>
            </a:pPr>
            <a:r>
              <a:rPr kumimoji="0" lang="en-UA" altLang="en-UA" sz="1400" b="1" i="0" u="none" strike="noStrike" cap="none" normalizeH="0" baseline="0" dirty="0">
                <a:ln>
                  <a:noFill/>
                </a:ln>
                <a:effectLst/>
                <a:latin typeface="Times New Roman" panose="02020603050405020304" pitchFamily="18" charset="0"/>
                <a:cs typeface="Times New Roman" panose="02020603050405020304" pitchFamily="18" charset="0"/>
              </a:rPr>
              <a:t>2. Участь у дослідженні доказів</a:t>
            </a:r>
          </a:p>
          <a:p>
            <a:pPr marL="0" marR="0" lvl="0" indent="0" defTabSz="914400" rtl="0" eaLnBrk="0" fontAlgn="base" latinLnBrk="0" hangingPunct="0">
              <a:spcBef>
                <a:spcPct val="0"/>
              </a:spcBef>
              <a:spcAft>
                <a:spcPts val="600"/>
              </a:spcAft>
              <a:buClrTx/>
              <a:buSzTx/>
              <a:buFontTx/>
              <a:buChar char="•"/>
              <a:tabLst/>
            </a:pPr>
            <a:r>
              <a:rPr kumimoji="0" lang="en-UA" altLang="en-UA" sz="1400" b="1" i="0" u="none" strike="noStrike" cap="none" normalizeH="0" baseline="0" dirty="0">
                <a:ln>
                  <a:noFill/>
                </a:ln>
                <a:effectLst/>
                <a:latin typeface="Times New Roman" panose="02020603050405020304" pitchFamily="18" charset="0"/>
                <a:cs typeface="Times New Roman" panose="02020603050405020304" pitchFamily="18" charset="0"/>
              </a:rPr>
              <a:t>Допит:</a:t>
            </a:r>
            <a:r>
              <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rPr>
              <a:t> Прокурор має право проводити прямий допит обвинуваченого, потерпілого, свідків та експертів.</a:t>
            </a:r>
          </a:p>
          <a:p>
            <a:pPr marL="0" marR="0" lvl="0" indent="0" defTabSz="914400" rtl="0" eaLnBrk="0" fontAlgn="base" latinLnBrk="0" hangingPunct="0">
              <a:spcBef>
                <a:spcPct val="0"/>
              </a:spcBef>
              <a:spcAft>
                <a:spcPts val="600"/>
              </a:spcAft>
              <a:buClrTx/>
              <a:buSzTx/>
              <a:buFontTx/>
              <a:buChar char="•"/>
              <a:tabLst/>
            </a:pPr>
            <a:r>
              <a:rPr kumimoji="0" lang="en-UA" altLang="en-UA" sz="1400" b="1" i="0" u="none" strike="noStrike" cap="none" normalizeH="0" baseline="0" dirty="0">
                <a:ln>
                  <a:noFill/>
                </a:ln>
                <a:effectLst/>
                <a:latin typeface="Times New Roman" panose="02020603050405020304" pitchFamily="18" charset="0"/>
                <a:cs typeface="Times New Roman" panose="02020603050405020304" pitchFamily="18" charset="0"/>
              </a:rPr>
              <a:t>Подання доказів:</a:t>
            </a:r>
            <a:r>
              <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rPr>
              <a:t> Прокурор надає суду речові докази, документи та результати експертиз, що підтверджують вину особи.</a:t>
            </a:r>
            <a:endParaRPr kumimoji="0" lang="en-UA" altLang="en-UA" sz="1400" b="1"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spcBef>
                <a:spcPct val="0"/>
              </a:spcBef>
              <a:spcAft>
                <a:spcPts val="600"/>
              </a:spcAft>
              <a:buClrTx/>
              <a:buSzTx/>
              <a:buFontTx/>
              <a:buNone/>
              <a:tabLst/>
            </a:pPr>
            <a:r>
              <a:rPr kumimoji="0" lang="en-UA" altLang="en-UA" sz="1400" b="1" i="0" u="none" strike="noStrike" cap="none" normalizeH="0" baseline="0" dirty="0">
                <a:ln>
                  <a:noFill/>
                </a:ln>
                <a:effectLst/>
                <a:latin typeface="Times New Roman" panose="02020603050405020304" pitchFamily="18" charset="0"/>
                <a:cs typeface="Times New Roman" panose="02020603050405020304" pitchFamily="18" charset="0"/>
              </a:rPr>
              <a:t>3. Диспозитивні повноваження (Зміна обвинувачення)</a:t>
            </a:r>
            <a:endPar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spcBef>
                <a:spcPct val="0"/>
              </a:spcBef>
              <a:spcAft>
                <a:spcPts val="600"/>
              </a:spcAft>
              <a:buClrTx/>
              <a:buSzTx/>
              <a:buFontTx/>
              <a:buChar char="•"/>
              <a:tabLst/>
            </a:pPr>
            <a:r>
              <a:rPr kumimoji="0" lang="en-UA" altLang="en-UA" sz="1400" b="1" i="0" u="none" strike="noStrike" cap="none" normalizeH="0" baseline="0" dirty="0">
                <a:ln>
                  <a:noFill/>
                </a:ln>
                <a:effectLst/>
                <a:latin typeface="Times New Roman" panose="02020603050405020304" pitchFamily="18" charset="0"/>
                <a:cs typeface="Times New Roman" panose="02020603050405020304" pitchFamily="18" charset="0"/>
              </a:rPr>
              <a:t>Зміна обвинувачення (ст. 338 КПК):</a:t>
            </a:r>
            <a:r>
              <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rPr>
              <a:t> Якщо під час суду встановлено нові обставини, прокурор може</a:t>
            </a:r>
            <a:r>
              <a:rPr lang="uk-UA" altLang="en-UA" sz="1400" dirty="0">
                <a:latin typeface="Times New Roman" panose="02020603050405020304" pitchFamily="18" charset="0"/>
                <a:cs typeface="Times New Roman" panose="02020603050405020304" pitchFamily="18" charset="0"/>
              </a:rPr>
              <a:t> </a:t>
            </a:r>
            <a:r>
              <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rPr>
              <a:t>змінити статтю КК на більш тяжку або менш тяжку.</a:t>
            </a:r>
          </a:p>
          <a:p>
            <a:pPr marL="0" marR="0" lvl="0" indent="0" defTabSz="914400" rtl="0" eaLnBrk="0" fontAlgn="base" latinLnBrk="0" hangingPunct="0">
              <a:spcBef>
                <a:spcPct val="0"/>
              </a:spcBef>
              <a:spcAft>
                <a:spcPts val="600"/>
              </a:spcAft>
              <a:buClrTx/>
              <a:buSzTx/>
              <a:buFontTx/>
              <a:buChar char="•"/>
              <a:tabLst/>
            </a:pPr>
            <a:r>
              <a:rPr kumimoji="0" lang="en-UA" altLang="en-UA" sz="1400" b="1" i="0" u="none" strike="noStrike" cap="none" normalizeH="0" baseline="0" dirty="0">
                <a:ln>
                  <a:noFill/>
                </a:ln>
                <a:effectLst/>
                <a:latin typeface="Times New Roman" panose="02020603050405020304" pitchFamily="18" charset="0"/>
                <a:cs typeface="Times New Roman" panose="02020603050405020304" pitchFamily="18" charset="0"/>
              </a:rPr>
              <a:t>Відмова від обвинувачення (ст. 340 КПК):</a:t>
            </a:r>
            <a:r>
              <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rPr>
              <a:t> Якщо прокурор дійде висновку, що вина особи не доведена, він зобов’язаний відмовитися від обвинувачення (адже метою є справедливість, а не </a:t>
            </a:r>
            <a:r>
              <a:rPr lang="uk-UA" altLang="en-UA" sz="1400" dirty="0">
                <a:latin typeface="Times New Roman" panose="02020603050405020304" pitchFamily="18" charset="0"/>
                <a:cs typeface="Times New Roman" panose="02020603050405020304" pitchFamily="18" charset="0"/>
              </a:rPr>
              <a:t>з</a:t>
            </a:r>
            <a:r>
              <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rPr>
              <a:t>асудження за будь-яку ціну).</a:t>
            </a:r>
          </a:p>
          <a:p>
            <a:pPr marL="0" marR="0" lvl="0" indent="0" defTabSz="914400" rtl="0" eaLnBrk="0" fontAlgn="base" latinLnBrk="0" hangingPunct="0">
              <a:spcBef>
                <a:spcPct val="0"/>
              </a:spcBef>
              <a:spcAft>
                <a:spcPts val="600"/>
              </a:spcAft>
              <a:buClrTx/>
              <a:buSzTx/>
              <a:buFontTx/>
              <a:buChar char="•"/>
              <a:tabLst/>
            </a:pPr>
            <a:r>
              <a:rPr kumimoji="0" lang="en-UA" altLang="en-UA" sz="1400" b="1" i="0" u="none" strike="noStrike" cap="none" normalizeH="0" baseline="0" dirty="0">
                <a:ln>
                  <a:noFill/>
                </a:ln>
                <a:effectLst/>
                <a:latin typeface="Times New Roman" panose="02020603050405020304" pitchFamily="18" charset="0"/>
                <a:cs typeface="Times New Roman" panose="02020603050405020304" pitchFamily="18" charset="0"/>
              </a:rPr>
              <a:t>Висунення додаткового обвинувачення (ст. 339 КПК):</a:t>
            </a:r>
            <a:r>
              <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rPr>
              <a:t> Якщо виявлено ознаки іншого </a:t>
            </a:r>
            <a:r>
              <a:rPr kumimoji="0" lang="uk-UA" altLang="en-UA" sz="1400" b="0" i="0" u="none" strike="noStrike" cap="none" normalizeH="0" baseline="0" dirty="0">
                <a:ln>
                  <a:noFill/>
                </a:ln>
                <a:effectLst/>
                <a:latin typeface="Times New Roman" panose="02020603050405020304" pitchFamily="18" charset="0"/>
                <a:cs typeface="Times New Roman" panose="02020603050405020304" pitchFamily="18" charset="0"/>
              </a:rPr>
              <a:t>кримінального правопорушення.</a:t>
            </a:r>
            <a:endPar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35" name="Rectangle 34">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3" y="3388659"/>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grpSp>
        <p:nvGrpSpPr>
          <p:cNvPr id="36" name="Group 35">
            <a:extLst>
              <a:ext uri="{FF2B5EF4-FFF2-40B4-BE49-F238E27FC236}">
                <a16:creationId xmlns:a16="http://schemas.microsoft.com/office/drawing/2014/main" id="{4BF9B298-BC35-4C0F-8301-5D63A1E6D2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859" y="1679571"/>
            <a:ext cx="3498864" cy="3498858"/>
            <a:chOff x="7942859" y="1679571"/>
            <a:chExt cx="3498864" cy="3498858"/>
          </a:xfrm>
        </p:grpSpPr>
        <p:sp>
          <p:nvSpPr>
            <p:cNvPr id="31" name="Oval 3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2859" y="1679571"/>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7" name="Oval 36">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27958"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Rectangle 1">
            <a:extLst>
              <a:ext uri="{FF2B5EF4-FFF2-40B4-BE49-F238E27FC236}">
                <a16:creationId xmlns:a16="http://schemas.microsoft.com/office/drawing/2014/main" id="{B25F22FD-C416-3516-DD9A-E0E3A2ADB3EE}"/>
              </a:ext>
            </a:extLst>
          </p:cNvPr>
          <p:cNvSpPr>
            <a:spLocks noGrp="1" noChangeArrowheads="1"/>
          </p:cNvSpPr>
          <p:nvPr>
            <p:ph type="title"/>
          </p:nvPr>
        </p:nvSpPr>
        <p:spPr bwMode="auto">
          <a:xfrm>
            <a:off x="8371968" y="2376862"/>
            <a:ext cx="2640646" cy="210427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algn="ctr" defTabSz="914400" rtl="0" eaLnBrk="0" fontAlgn="base" latinLnBrk="0" hangingPunct="0">
              <a:spcBef>
                <a:spcPct val="0"/>
              </a:spcBef>
              <a:spcAft>
                <a:spcPct val="0"/>
              </a:spcAft>
              <a:buClrTx/>
              <a:buSzTx/>
              <a:buFontTx/>
              <a:buNone/>
              <a:tabLst/>
            </a:pPr>
            <a:r>
              <a:rPr lang="uk-UA" altLang="en-UA" sz="2800" cap="none">
                <a:solidFill>
                  <a:schemeClr val="bg1">
                    <a:shade val="97000"/>
                    <a:satMod val="150000"/>
                  </a:schemeClr>
                </a:solidFill>
                <a:latin typeface="-webkit-standard"/>
              </a:rPr>
              <a:t>О</a:t>
            </a:r>
            <a:r>
              <a:rPr kumimoji="0" lang="en-UA" altLang="en-UA" sz="2800" b="0" i="0" u="none" strike="noStrike" cap="none" normalizeH="0" baseline="0">
                <a:ln>
                  <a:noFill/>
                </a:ln>
                <a:solidFill>
                  <a:schemeClr val="bg1">
                    <a:shade val="97000"/>
                    <a:satMod val="150000"/>
                  </a:schemeClr>
                </a:solidFill>
                <a:effectLst/>
                <a:latin typeface="-webkit-standard"/>
              </a:rPr>
              <a:t>сновні </a:t>
            </a:r>
            <a:r>
              <a:rPr kumimoji="0" lang="en-UA" altLang="en-UA" sz="2800" b="0" i="0" u="none" strike="noStrike" cap="none" normalizeH="0" baseline="0">
                <a:ln>
                  <a:noFill/>
                </a:ln>
                <a:solidFill>
                  <a:schemeClr val="bg1">
                    <a:shade val="97000"/>
                    <a:satMod val="150000"/>
                  </a:schemeClr>
                </a:solidFill>
                <a:effectLst/>
                <a:latin typeface="Times New Roman" panose="02020603050405020304" pitchFamily="18" charset="0"/>
                <a:cs typeface="Times New Roman" panose="02020603050405020304" pitchFamily="18" charset="0"/>
              </a:rPr>
              <a:t>повноваження</a:t>
            </a:r>
            <a:r>
              <a:rPr kumimoji="0" lang="en-UA" altLang="en-UA" sz="2800" b="0" i="0" u="none" strike="noStrike" cap="none" normalizeH="0" baseline="0">
                <a:ln>
                  <a:noFill/>
                </a:ln>
                <a:solidFill>
                  <a:schemeClr val="bg1">
                    <a:shade val="97000"/>
                    <a:satMod val="150000"/>
                  </a:schemeClr>
                </a:solidFill>
                <a:effectLst/>
                <a:latin typeface="-webkit-standard"/>
              </a:rPr>
              <a:t> прокурора в судовому засіданні:</a:t>
            </a:r>
            <a:endParaRPr kumimoji="0" lang="en-UA" altLang="en-UA" sz="2800" b="0" i="0" u="none" strike="noStrike" cap="none" normalizeH="0" baseline="0">
              <a:ln>
                <a:noFill/>
              </a:ln>
              <a:solidFill>
                <a:schemeClr val="bg1">
                  <a:shade val="97000"/>
                  <a:satMod val="150000"/>
                </a:schemeClr>
              </a:solidFill>
              <a:effectLst/>
              <a:latin typeface="Arial" panose="020B0604020202020204" pitchFamily="34" charset="0"/>
            </a:endParaRPr>
          </a:p>
        </p:txBody>
      </p:sp>
    </p:spTree>
    <p:extLst>
      <p:ext uri="{BB962C8B-B14F-4D97-AF65-F5344CB8AC3E}">
        <p14:creationId xmlns:p14="http://schemas.microsoft.com/office/powerpoint/2010/main" val="994540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9626B3-A3A3-50EB-81AE-8ADF02864A1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1">
            <a:extLst>
              <a:ext uri="{FF2B5EF4-FFF2-40B4-BE49-F238E27FC236}">
                <a16:creationId xmlns:a16="http://schemas.microsoft.com/office/drawing/2014/main" id="{61237302-5C3A-078A-B08F-D1F91AF62308}"/>
              </a:ext>
            </a:extLst>
          </p:cNvPr>
          <p:cNvSpPr>
            <a:spLocks noGrp="1" noChangeArrowheads="1"/>
          </p:cNvSpPr>
          <p:nvPr>
            <p:ph idx="1"/>
          </p:nvPr>
        </p:nvSpPr>
        <p:spPr bwMode="auto">
          <a:xfrm>
            <a:off x="1069850" y="844902"/>
            <a:ext cx="5818858" cy="516819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en-UA" altLang="en-UA" sz="1400" b="1" i="0" u="none" strike="noStrike" cap="none" normalizeH="0" baseline="0" dirty="0">
                <a:ln>
                  <a:noFill/>
                </a:ln>
                <a:effectLst/>
                <a:latin typeface="Arial" panose="020B0604020202020204" pitchFamily="34" charset="0"/>
              </a:rPr>
              <a:t>1. </a:t>
            </a:r>
            <a:r>
              <a:rPr kumimoji="0" lang="en-UA" altLang="en-UA" sz="1400" b="1" i="0" u="none" strike="noStrike" cap="none" normalizeH="0" baseline="0" dirty="0">
                <a:ln>
                  <a:noFill/>
                </a:ln>
                <a:effectLst/>
                <a:latin typeface="Times New Roman" panose="02020603050405020304" pitchFamily="18" charset="0"/>
                <a:cs typeface="Times New Roman" panose="02020603050405020304" pitchFamily="18" charset="0"/>
              </a:rPr>
              <a:t>Встановлення меж судового розгляду</a:t>
            </a:r>
          </a:p>
          <a:p>
            <a:pPr marL="0" marR="0" lvl="0" indent="0" defTabSz="914400" rtl="0" eaLnBrk="0" fontAlgn="base" latinLnBrk="0" hangingPunct="0">
              <a:spcBef>
                <a:spcPct val="0"/>
              </a:spcBef>
              <a:spcAft>
                <a:spcPts val="600"/>
              </a:spcAft>
              <a:buClrTx/>
              <a:buSzTx/>
              <a:buFontTx/>
              <a:buNone/>
              <a:tabLst/>
            </a:pPr>
            <a:r>
              <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rPr>
              <a:t>Згідно з КПК, суд розглядає справу </a:t>
            </a:r>
            <a:r>
              <a:rPr kumimoji="0" lang="en-UA" altLang="en-UA" sz="1400" b="1" i="0" u="none" strike="noStrike" cap="none" normalizeH="0" baseline="0" dirty="0">
                <a:ln>
                  <a:noFill/>
                </a:ln>
                <a:effectLst/>
                <a:latin typeface="Times New Roman" panose="02020603050405020304" pitchFamily="18" charset="0"/>
                <a:cs typeface="Times New Roman" panose="02020603050405020304" pitchFamily="18" charset="0"/>
              </a:rPr>
              <a:t>лише в межах висунутого обвинувачення</a:t>
            </a:r>
            <a:r>
              <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rPr>
              <a:t>, викладеного в акті.</a:t>
            </a:r>
          </a:p>
          <a:p>
            <a:pPr marL="0" marR="0" lvl="0" indent="0" defTabSz="914400" rtl="0" eaLnBrk="0" fontAlgn="base" latinLnBrk="0" hangingPunct="0">
              <a:spcBef>
                <a:spcPct val="0"/>
              </a:spcBef>
              <a:spcAft>
                <a:spcPts val="600"/>
              </a:spcAft>
              <a:buClrTx/>
              <a:buSzTx/>
              <a:buFontTx/>
              <a:buChar char="•"/>
              <a:tabLst/>
            </a:pPr>
            <a:r>
              <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rPr>
              <a:t>Якщо прокурор забув вказати певну деталь або епізод, суд не має права самостійно їх додавати.</a:t>
            </a:r>
          </a:p>
          <a:p>
            <a:pPr marL="0" marR="0" lvl="0" indent="0" defTabSz="914400" rtl="0" eaLnBrk="0" fontAlgn="base" latinLnBrk="0" hangingPunct="0">
              <a:spcBef>
                <a:spcPct val="0"/>
              </a:spcBef>
              <a:spcAft>
                <a:spcPts val="600"/>
              </a:spcAft>
              <a:buClrTx/>
              <a:buSzTx/>
              <a:buFontTx/>
              <a:buChar char="•"/>
              <a:tabLst/>
            </a:pPr>
            <a:r>
              <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rPr>
              <a:t>Помилка в акті може призвести до того, що злочинець уникне відповідальності за частину своїх дій </a:t>
            </a:r>
            <a:endParaRPr kumimoji="0" lang="uk-UA" altLang="en-UA" sz="14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spcBef>
                <a:spcPct val="0"/>
              </a:spcBef>
              <a:spcAft>
                <a:spcPts val="600"/>
              </a:spcAft>
              <a:buClrTx/>
              <a:buSzTx/>
              <a:buFontTx/>
              <a:buChar char="•"/>
              <a:tabLst/>
            </a:pPr>
            <a:r>
              <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rPr>
              <a:t>просто через «технічну» неуважність прокурора.</a:t>
            </a:r>
            <a:endParaRPr kumimoji="0" lang="en-UA" altLang="en-UA" sz="1400" b="1"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spcBef>
                <a:spcPct val="0"/>
              </a:spcBef>
              <a:spcAft>
                <a:spcPts val="600"/>
              </a:spcAft>
              <a:buClrTx/>
              <a:buSzTx/>
              <a:buFontTx/>
              <a:buNone/>
              <a:tabLst/>
            </a:pPr>
            <a:r>
              <a:rPr kumimoji="0" lang="en-UA" altLang="en-UA" sz="1400" b="1" i="0" u="none" strike="noStrike" cap="none" normalizeH="0" baseline="0" dirty="0">
                <a:ln>
                  <a:noFill/>
                </a:ln>
                <a:effectLst/>
                <a:latin typeface="Times New Roman" panose="02020603050405020304" pitchFamily="18" charset="0"/>
                <a:cs typeface="Times New Roman" panose="02020603050405020304" pitchFamily="18" charset="0"/>
              </a:rPr>
              <a:t>2. Реалізація права на захист</a:t>
            </a:r>
          </a:p>
          <a:p>
            <a:pPr marL="0" marR="0" lvl="0" indent="0" defTabSz="914400" rtl="0" eaLnBrk="0" fontAlgn="base" latinLnBrk="0" hangingPunct="0">
              <a:spcBef>
                <a:spcPct val="0"/>
              </a:spcBef>
              <a:spcAft>
                <a:spcPts val="600"/>
              </a:spcAft>
              <a:buClrTx/>
              <a:buSzTx/>
              <a:buFontTx/>
              <a:buNone/>
              <a:tabLst/>
            </a:pPr>
            <a:r>
              <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rPr>
              <a:t>Обвинувачений має знати, у чому саме його звинувачують (конкретний час, місце, спосіб, мотив).</a:t>
            </a:r>
          </a:p>
          <a:p>
            <a:pPr marL="0" marR="0" lvl="0" indent="0" defTabSz="914400" rtl="0" eaLnBrk="0" fontAlgn="base" latinLnBrk="0" hangingPunct="0">
              <a:spcBef>
                <a:spcPct val="0"/>
              </a:spcBef>
              <a:spcAft>
                <a:spcPts val="600"/>
              </a:spcAft>
              <a:buClrTx/>
              <a:buSzTx/>
              <a:buFontTx/>
              <a:buChar char="•"/>
              <a:tabLst/>
            </a:pPr>
            <a:r>
              <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rPr>
              <a:t>Якщо акт сформульований розмито («вчинив крадіжку десь у травні»), захист заявить про порушення</a:t>
            </a:r>
            <a:r>
              <a:rPr lang="uk-UA" altLang="en-UA" sz="1400" dirty="0">
                <a:latin typeface="Times New Roman" panose="02020603050405020304" pitchFamily="18" charset="0"/>
                <a:cs typeface="Times New Roman" panose="02020603050405020304" pitchFamily="18" charset="0"/>
              </a:rPr>
              <a:t> </a:t>
            </a:r>
            <a:r>
              <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rPr>
              <a:t>права на захист.</a:t>
            </a:r>
          </a:p>
          <a:p>
            <a:pPr marL="0" marR="0" lvl="0" indent="0" defTabSz="914400" rtl="0" eaLnBrk="0" fontAlgn="base" latinLnBrk="0" hangingPunct="0">
              <a:spcBef>
                <a:spcPct val="0"/>
              </a:spcBef>
              <a:spcAft>
                <a:spcPts val="600"/>
              </a:spcAft>
              <a:buClrTx/>
              <a:buSzTx/>
              <a:buFontTx/>
              <a:buChar char="•"/>
              <a:tabLst/>
            </a:pPr>
            <a:r>
              <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rPr>
              <a:t>Це є підставою для суду </a:t>
            </a:r>
            <a:r>
              <a:rPr kumimoji="0" lang="en-UA" altLang="en-UA" sz="1400" b="1" i="0" u="none" strike="noStrike" cap="none" normalizeH="0" baseline="0" dirty="0">
                <a:ln>
                  <a:noFill/>
                </a:ln>
                <a:effectLst/>
                <a:latin typeface="Times New Roman" panose="02020603050405020304" pitchFamily="18" charset="0"/>
                <a:cs typeface="Times New Roman" panose="02020603050405020304" pitchFamily="18" charset="0"/>
              </a:rPr>
              <a:t>повернути акт прокурору</a:t>
            </a:r>
            <a:r>
              <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rPr>
              <a:t> як такий, що не відповідає</a:t>
            </a:r>
            <a:r>
              <a:rPr lang="uk-UA" altLang="en-UA" sz="1400" dirty="0">
                <a:latin typeface="Times New Roman" panose="02020603050405020304" pitchFamily="18" charset="0"/>
                <a:cs typeface="Times New Roman" panose="02020603050405020304" pitchFamily="18" charset="0"/>
              </a:rPr>
              <a:t> </a:t>
            </a:r>
            <a:r>
              <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rPr>
              <a:t>вимогам КПК, що затягує справу на місяці.</a:t>
            </a:r>
            <a:endParaRPr kumimoji="0" lang="en-UA" altLang="en-UA" sz="1400" b="1"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spcBef>
                <a:spcPct val="0"/>
              </a:spcBef>
              <a:spcAft>
                <a:spcPts val="600"/>
              </a:spcAft>
              <a:buClrTx/>
              <a:buSzTx/>
              <a:buFontTx/>
              <a:buNone/>
              <a:tabLst/>
            </a:pPr>
            <a:r>
              <a:rPr kumimoji="0" lang="en-UA" altLang="en-UA" sz="1400" b="1" i="0" u="none" strike="noStrike" cap="none" normalizeH="0" baseline="0" dirty="0">
                <a:ln>
                  <a:noFill/>
                </a:ln>
                <a:effectLst/>
                <a:latin typeface="Times New Roman" panose="02020603050405020304" pitchFamily="18" charset="0"/>
                <a:cs typeface="Times New Roman" panose="02020603050405020304" pitchFamily="18" charset="0"/>
              </a:rPr>
              <a:t>3. Гарантія від скасування вироку</a:t>
            </a:r>
          </a:p>
          <a:p>
            <a:pPr marL="0" marR="0" lvl="0" indent="0" defTabSz="914400" rtl="0" eaLnBrk="0" fontAlgn="base" latinLnBrk="0" hangingPunct="0">
              <a:spcBef>
                <a:spcPct val="0"/>
              </a:spcBef>
              <a:spcAft>
                <a:spcPts val="600"/>
              </a:spcAft>
              <a:buClrTx/>
              <a:buSzTx/>
              <a:buFontTx/>
              <a:buNone/>
              <a:tabLst/>
            </a:pPr>
            <a:r>
              <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rPr>
              <a:t>Недоліки обвинувального акта — це «подарунок» для адвоката в апеляції. Якщо акт складений з порушеннями, будь-який обвинувальний вирок може бути</a:t>
            </a:r>
            <a:endParaRPr kumimoji="0" lang="uk-UA" altLang="en-UA" sz="14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spcBef>
                <a:spcPct val="0"/>
              </a:spcBef>
              <a:spcAft>
                <a:spcPts val="600"/>
              </a:spcAft>
              <a:buClrTx/>
              <a:buSzTx/>
              <a:buFontTx/>
              <a:buNone/>
              <a:tabLst/>
            </a:pPr>
            <a:r>
              <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rPr>
              <a:t> скасований вищою інстанцією через істотне порушення норм процесуального прав</a:t>
            </a:r>
            <a:r>
              <a:rPr kumimoji="0" lang="en-UA" altLang="en-UA" sz="1400" b="0" i="0" u="none" strike="noStrike" cap="none" normalizeH="0" baseline="0" dirty="0">
                <a:ln>
                  <a:noFill/>
                </a:ln>
                <a:effectLst/>
                <a:latin typeface="Arial" panose="020B0604020202020204" pitchFamily="34" charset="0"/>
              </a:rPr>
              <a:t>а</a:t>
            </a:r>
          </a:p>
        </p:txBody>
      </p:sp>
      <p:sp>
        <p:nvSpPr>
          <p:cNvPr id="11" name="Rectangle 10">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3" y="3388659"/>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grpSp>
        <p:nvGrpSpPr>
          <p:cNvPr id="13" name="Group 12">
            <a:extLst>
              <a:ext uri="{FF2B5EF4-FFF2-40B4-BE49-F238E27FC236}">
                <a16:creationId xmlns:a16="http://schemas.microsoft.com/office/drawing/2014/main" id="{4BF9B298-BC35-4C0F-8301-5D63A1E6D2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859" y="1679571"/>
            <a:ext cx="3498864" cy="3498858"/>
            <a:chOff x="7942859" y="1679571"/>
            <a:chExt cx="3498864" cy="3498858"/>
          </a:xfrm>
        </p:grpSpPr>
        <p:sp>
          <p:nvSpPr>
            <p:cNvPr id="14" name="Oval 13">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2859" y="1679571"/>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27958"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5EE8931B-8092-6559-6520-1C7643F5DBB0}"/>
              </a:ext>
            </a:extLst>
          </p:cNvPr>
          <p:cNvSpPr>
            <a:spLocks noGrp="1"/>
          </p:cNvSpPr>
          <p:nvPr>
            <p:ph type="title"/>
          </p:nvPr>
        </p:nvSpPr>
        <p:spPr>
          <a:xfrm>
            <a:off x="8371968" y="2376862"/>
            <a:ext cx="2640646" cy="2104273"/>
          </a:xfrm>
          <a:noFill/>
        </p:spPr>
        <p:txBody>
          <a:bodyPr>
            <a:normAutofit/>
          </a:bodyPr>
          <a:lstStyle/>
          <a:p>
            <a:pPr algn="ctr"/>
            <a:r>
              <a:rPr lang="en-UA" altLang="en-UA" sz="2100" cap="none">
                <a:solidFill>
                  <a:schemeClr val="bg1">
                    <a:shade val="97000"/>
                    <a:satMod val="150000"/>
                  </a:schemeClr>
                </a:solidFill>
                <a:latin typeface="Arial" panose="020B0604020202020204" pitchFamily="34" charset="0"/>
              </a:rPr>
              <a:t>точне дотримання вимог КПК (зокрема ст. 291) є критично важливим:</a:t>
            </a:r>
            <a:br>
              <a:rPr lang="en-UA" altLang="en-UA" sz="2100" b="1" cap="none">
                <a:solidFill>
                  <a:schemeClr val="bg1">
                    <a:shade val="97000"/>
                    <a:satMod val="150000"/>
                  </a:schemeClr>
                </a:solidFill>
                <a:latin typeface="Arial" panose="020B0604020202020204" pitchFamily="34" charset="0"/>
              </a:rPr>
            </a:br>
            <a:endParaRPr lang="en-UA" sz="2100">
              <a:solidFill>
                <a:schemeClr val="bg1">
                  <a:shade val="97000"/>
                  <a:satMod val="1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9658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8F2E60-6B64-9507-6A17-59B374F8590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5EE86E48-CA32-28FC-1ABD-9C78D9CABF06}"/>
              </a:ext>
            </a:extLst>
          </p:cNvPr>
          <p:cNvSpPr>
            <a:spLocks noGrp="1"/>
          </p:cNvSpPr>
          <p:nvPr>
            <p:ph type="title"/>
          </p:nvPr>
        </p:nvSpPr>
        <p:spPr>
          <a:xfrm>
            <a:off x="1490145" y="2376862"/>
            <a:ext cx="2640646" cy="2104273"/>
          </a:xfrm>
          <a:noFill/>
        </p:spPr>
        <p:txBody>
          <a:bodyPr>
            <a:normAutofit/>
          </a:bodyPr>
          <a:lstStyle/>
          <a:p>
            <a:pPr algn="ctr"/>
            <a:r>
              <a:rPr lang="uk-UA" sz="1200">
                <a:solidFill>
                  <a:srgbClr val="FFFFFF"/>
                </a:solidFill>
                <a:latin typeface="Times New Roman" panose="02020603050405020304" pitchFamily="18" charset="0"/>
                <a:cs typeface="Times New Roman" panose="02020603050405020304" pitchFamily="18" charset="0"/>
              </a:rPr>
              <a:t>Під час судового розгляду прокурор може змінити обвинувачення в суді, висунути додаткове обвинувачення, відмовитися від державного обвинувачення, розпочати провадження щодо юридичної особи.</a:t>
            </a:r>
            <a:endParaRPr lang="en-UA" sz="1200">
              <a:solidFill>
                <a:srgbClr val="FFFFFF"/>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3" name="Content Placeholder 2">
            <a:extLst>
              <a:ext uri="{FF2B5EF4-FFF2-40B4-BE49-F238E27FC236}">
                <a16:creationId xmlns:a16="http://schemas.microsoft.com/office/drawing/2014/main" id="{0C012AD7-BEEE-7063-F077-1A177CA35417}"/>
              </a:ext>
            </a:extLst>
          </p:cNvPr>
          <p:cNvSpPr>
            <a:spLocks noGrp="1"/>
          </p:cNvSpPr>
          <p:nvPr>
            <p:ph idx="1"/>
          </p:nvPr>
        </p:nvSpPr>
        <p:spPr>
          <a:xfrm>
            <a:off x="6081089" y="725394"/>
            <a:ext cx="5142658" cy="5407212"/>
          </a:xfrm>
        </p:spPr>
        <p:txBody>
          <a:bodyPr anchor="ctr">
            <a:normAutofit/>
          </a:bodyPr>
          <a:lstStyle/>
          <a:p>
            <a:r>
              <a:rPr lang="uk-UA" sz="1400"/>
              <a:t> З метою зміни правової кваліфікації та/або обсягу </a:t>
            </a:r>
            <a:r>
              <a:rPr lang="uk-UA" sz="1400" u="sng">
                <a:hlinkClick r:id="rId6"/>
              </a:rPr>
              <a:t>обвинувачення</a:t>
            </a:r>
            <a:r>
              <a:rPr lang="uk-UA" sz="1400"/>
              <a:t> </a:t>
            </a:r>
            <a:r>
              <a:rPr lang="uk-UA" sz="1400" u="sng">
                <a:hlinkClick r:id="rId7"/>
              </a:rPr>
              <a:t>прокуро</a:t>
            </a:r>
            <a:r>
              <a:rPr lang="uk-UA" sz="1400"/>
              <a:t>р має право змінити </a:t>
            </a:r>
            <a:r>
              <a:rPr lang="uk-UA" sz="1400" u="sng">
                <a:hlinkClick r:id="rId8"/>
              </a:rPr>
              <a:t>обвинувачення</a:t>
            </a:r>
            <a:r>
              <a:rPr lang="uk-UA" sz="1400"/>
              <a:t>, якщо під час судового розгляду встановлені нові фактичні обставини кримінального правопорушення, у вчиненні якого обвинувачується особа. Не допускається зміна </a:t>
            </a:r>
            <a:r>
              <a:rPr lang="uk-UA" sz="1400" u="sng">
                <a:hlinkClick r:id="rId9"/>
              </a:rPr>
              <a:t>обвинувачення</a:t>
            </a:r>
            <a:r>
              <a:rPr lang="uk-UA" sz="1400"/>
              <a:t> </a:t>
            </a:r>
            <a:r>
              <a:rPr lang="uk-UA" sz="1400" u="sng">
                <a:hlinkClick r:id="rId10"/>
              </a:rPr>
              <a:t>прокуро</a:t>
            </a:r>
            <a:r>
              <a:rPr lang="uk-UA" sz="1400"/>
              <a:t>ром з кримінального проступку на злочин будь-якої тяжкості під час судового розгляду.</a:t>
            </a:r>
          </a:p>
          <a:p>
            <a:r>
              <a:rPr lang="uk-UA" sz="1400"/>
              <a:t>Дійшовши до переконання, що </a:t>
            </a:r>
            <a:r>
              <a:rPr lang="uk-UA" sz="1400" u="sng">
                <a:hlinkClick r:id="rId11"/>
              </a:rPr>
              <a:t>обвинувачення</a:t>
            </a:r>
            <a:r>
              <a:rPr lang="uk-UA" sz="1400"/>
              <a:t> потрібно змінити, </a:t>
            </a:r>
            <a:r>
              <a:rPr lang="uk-UA" sz="1400" u="sng">
                <a:hlinkClick r:id="rId12"/>
              </a:rPr>
              <a:t>прокуро</a:t>
            </a:r>
            <a:r>
              <a:rPr lang="uk-UA" sz="1400"/>
              <a:t>р після виконання вимог </a:t>
            </a:r>
            <a:r>
              <a:rPr lang="uk-UA" sz="1400" u="sng">
                <a:hlinkClick r:id="rId13"/>
              </a:rPr>
              <a:t>статті 341</a:t>
            </a:r>
            <a:r>
              <a:rPr lang="uk-UA" sz="1400"/>
              <a:t> цього Кодексу складає обвинувальний акт, в якому формулює змінене </a:t>
            </a:r>
            <a:r>
              <a:rPr lang="uk-UA" sz="1400" u="sng">
                <a:hlinkClick r:id="rId14"/>
              </a:rPr>
              <a:t>обвинувачення</a:t>
            </a:r>
            <a:r>
              <a:rPr lang="uk-UA" sz="1400"/>
              <a:t> та викладає обґрунтування прийнятого рішення. Копії обвинувального </a:t>
            </a:r>
            <a:r>
              <a:rPr lang="uk-UA" sz="1400" err="1"/>
              <a:t>акта</a:t>
            </a:r>
            <a:r>
              <a:rPr lang="uk-UA" sz="1400"/>
              <a:t> надаються обвинуваченому, його захиснику, потерпілому, його представнику та законним представникам, а також представнику юридичної особи, щодо якої здійснюється провадження. Обвинувальний акт долучається до матеріалів кримінального провадження</a:t>
            </a:r>
          </a:p>
          <a:p>
            <a:r>
              <a:rPr lang="uk-UA" sz="1400"/>
              <a:t>Якщо в обвинувальному акті зі зміненим обвинуваченням ставиться питання про застосування закону України про кримінальну відповідальність, який передбачає відповідальність за менш тяжке кримінальне правопорушення, чи про зменшення обсягу обвинувачення, головуючий зобов’язаний роз’яснити потерпілому його право підтримувати обвинувачення у раніше пред’явленому обсязі.</a:t>
            </a:r>
            <a:endParaRPr lang="en-UA" sz="1400"/>
          </a:p>
        </p:txBody>
      </p:sp>
    </p:spTree>
    <p:extLst>
      <p:ext uri="{BB962C8B-B14F-4D97-AF65-F5344CB8AC3E}">
        <p14:creationId xmlns:p14="http://schemas.microsoft.com/office/powerpoint/2010/main" val="743008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D576DA-1900-552D-7F3C-665E36941D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1AA272-BB74-2F8E-B3C7-939E187D813D}"/>
              </a:ext>
            </a:extLst>
          </p:cNvPr>
          <p:cNvSpPr>
            <a:spLocks noGrp="1"/>
          </p:cNvSpPr>
          <p:nvPr>
            <p:ph type="title"/>
          </p:nvPr>
        </p:nvSpPr>
        <p:spPr>
          <a:xfrm>
            <a:off x="1069848" y="484632"/>
            <a:ext cx="10058400" cy="1609344"/>
          </a:xfrm>
        </p:spPr>
        <p:txBody>
          <a:bodyPr>
            <a:normAutofit/>
          </a:bodyPr>
          <a:lstStyle/>
          <a:p>
            <a:r>
              <a:rPr lang="uk-UA">
                <a:latin typeface="Times New Roman" panose="02020603050405020304" pitchFamily="18" charset="0"/>
                <a:cs typeface="Times New Roman" panose="02020603050405020304" pitchFamily="18" charset="0"/>
              </a:rPr>
              <a:t>Висунення додаткового обвинувачення.</a:t>
            </a:r>
            <a:endParaRPr lang="en-UA">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4D626C9-66EE-B22D-110D-1F79167E4EE7}"/>
              </a:ext>
            </a:extLst>
          </p:cNvPr>
          <p:cNvGraphicFramePr>
            <a:graphicFrameLocks noGrp="1"/>
          </p:cNvGraphicFramePr>
          <p:nvPr>
            <p:ph idx="1"/>
            <p:extLst>
              <p:ext uri="{D42A27DB-BD31-4B8C-83A1-F6EECF244321}">
                <p14:modId xmlns:p14="http://schemas.microsoft.com/office/powerpoint/2010/main" val="1973218270"/>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5179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BFED7-461A-C269-5CF9-BBD74AFEE3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3078CD-757B-3922-FB95-91846ACF31CA}"/>
              </a:ext>
            </a:extLst>
          </p:cNvPr>
          <p:cNvSpPr>
            <a:spLocks noGrp="1"/>
          </p:cNvSpPr>
          <p:nvPr>
            <p:ph type="title"/>
          </p:nvPr>
        </p:nvSpPr>
        <p:spPr>
          <a:xfrm>
            <a:off x="1069848" y="484632"/>
            <a:ext cx="10058400" cy="1220600"/>
          </a:xfrm>
        </p:spPr>
        <p:txBody>
          <a:bodyPr>
            <a:normAutofit/>
          </a:bodyPr>
          <a:lstStyle/>
          <a:p>
            <a:pPr algn="just"/>
            <a:r>
              <a:rPr lang="uk-UA" sz="1800" b="1">
                <a:latin typeface="Times New Roman" panose="02020603050405020304" pitchFamily="18" charset="0"/>
                <a:cs typeface="Times New Roman" panose="02020603050405020304" pitchFamily="18" charset="0"/>
              </a:rPr>
              <a:t>Стаття 341.</a:t>
            </a:r>
            <a:r>
              <a:rPr lang="uk-UA" sz="1800">
                <a:latin typeface="Times New Roman" panose="02020603050405020304" pitchFamily="18" charset="0"/>
                <a:cs typeface="Times New Roman" panose="02020603050405020304" pitchFamily="18" charset="0"/>
              </a:rPr>
              <a:t> Погодження зміни обвинувачення, висунення нового обвинувачення, відмови від підтримання державного обвинувачення та початку провадження щодо юридичної особи під час судового розгляду.</a:t>
            </a:r>
            <a:endParaRPr lang="en-UA" sz="1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308CA0A-5C9F-CEE9-2859-7617A7706E85}"/>
              </a:ext>
            </a:extLst>
          </p:cNvPr>
          <p:cNvSpPr>
            <a:spLocks noGrp="1"/>
          </p:cNvSpPr>
          <p:nvPr>
            <p:ph idx="1"/>
          </p:nvPr>
        </p:nvSpPr>
        <p:spPr>
          <a:xfrm>
            <a:off x="1069848" y="1705232"/>
            <a:ext cx="10058400" cy="4466968"/>
          </a:xfrm>
        </p:spPr>
        <p:txBody>
          <a:bodyPr>
            <a:normAutofit/>
          </a:bodyPr>
          <a:lstStyle/>
          <a:p>
            <a:pPr algn="just"/>
            <a:r>
              <a:rPr lang="uk-UA" dirty="0"/>
              <a:t>  Якщо в результаті судового розгляду прокурор, крім випадку, коли ним є Генеральний прокурор, дійде переконання, що необхідно відмовитися від підтримання державного обвинувачення, змінити його, висунути додаткове обвинувачення або розпочати провадження щодо юридичної особи, він повинен погодити відповідні процесуальні документи з прокурором вищого рівня. Суд за клопотанням прокурора відкладає судове засідання та надає прокурору час для складення та погодження відповідних  процесуальних документів. </a:t>
            </a:r>
          </a:p>
          <a:p>
            <a:pPr algn="just"/>
            <a:r>
              <a:rPr lang="uk-UA" dirty="0"/>
              <a:t>Якщо прокурор вищого рівня відмовляє у погодженні обвинувального </a:t>
            </a:r>
            <a:r>
              <a:rPr lang="uk-UA" dirty="0" err="1"/>
              <a:t>акта</a:t>
            </a:r>
            <a:r>
              <a:rPr lang="uk-UA" dirty="0"/>
              <a:t> із зміненим обвинуваченням, клопотання про висунення додаткового обвинувачення чи початок провадження щодо юридичної особи або постанови про відмову від підтримання державного обвинувачення, він усуває від участі в судовому розгляді прокурора, який ініціював таке питання, та самостійно бере участь у ньому як прокурора або доручає участь іншому </a:t>
            </a:r>
            <a:r>
              <a:rPr lang="uk-UA" dirty="0">
                <a:hlinkClick r:id="rId2">
                  <a:extLst>
                    <a:ext uri="{A12FA001-AC4F-418D-AE19-62706E023703}">
                      <ahyp:hlinkClr xmlns:ahyp="http://schemas.microsoft.com/office/drawing/2018/hyperlinkcolor" val="tx"/>
                    </a:ext>
                  </a:extLst>
                </a:hlinkClick>
              </a:rPr>
              <a:t>прокуро</a:t>
            </a:r>
            <a:r>
              <a:rPr lang="uk-UA" dirty="0"/>
              <a:t>рові. У такому разі судовий розгляд продовжується в загальному порядку. </a:t>
            </a:r>
            <a:endParaRPr lang="en-UA" dirty="0"/>
          </a:p>
        </p:txBody>
      </p:sp>
    </p:spTree>
    <p:extLst>
      <p:ext uri="{BB962C8B-B14F-4D97-AF65-F5344CB8AC3E}">
        <p14:creationId xmlns:p14="http://schemas.microsoft.com/office/powerpoint/2010/main" val="488328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D967E-AFAC-BC05-5961-59F9029BC0D6}"/>
              </a:ext>
            </a:extLst>
          </p:cNvPr>
          <p:cNvSpPr>
            <a:spLocks noGrp="1"/>
          </p:cNvSpPr>
          <p:nvPr>
            <p:ph type="title"/>
          </p:nvPr>
        </p:nvSpPr>
        <p:spPr/>
        <p:txBody>
          <a:bodyPr>
            <a:normAutofit/>
          </a:bodyPr>
          <a:lstStyle/>
          <a:p>
            <a:pPr algn="just"/>
            <a:r>
              <a:rPr lang="uk-UA" sz="2000" b="1" dirty="0">
                <a:latin typeface="Times New Roman" panose="02020603050405020304" pitchFamily="18" charset="0"/>
                <a:cs typeface="Times New Roman" panose="02020603050405020304" pitchFamily="18" charset="0"/>
              </a:rPr>
              <a:t>державне </a:t>
            </a:r>
            <a:r>
              <a:rPr lang="uk-UA" sz="2000" b="1" u="sng" dirty="0">
                <a:latin typeface="Times New Roman" panose="02020603050405020304" pitchFamily="18" charset="0"/>
                <a:cs typeface="Times New Roman" panose="02020603050405020304" pitchFamily="18" charset="0"/>
                <a:hlinkClick r:id="rId2"/>
              </a:rPr>
              <a:t>обвинувачення</a:t>
            </a:r>
            <a:r>
              <a:rPr lang="uk-UA" sz="2000" b="1" dirty="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  процесуальна діяльність прокурора, що полягає у доведенні перед судом обвинувачення з метою забезпечення кримінальної відповідальності особи, яка вчинила кримінальне правопорушення (п.3 ст.3 КПК України)</a:t>
            </a:r>
            <a:endParaRPr lang="en-UA" sz="2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9FB2236-C542-C565-BF0B-519F43DCA52E}"/>
              </a:ext>
            </a:extLst>
          </p:cNvPr>
          <p:cNvSpPr>
            <a:spLocks noGrp="1"/>
          </p:cNvSpPr>
          <p:nvPr>
            <p:ph idx="1"/>
          </p:nvPr>
        </p:nvSpPr>
        <p:spPr/>
        <p:txBody>
          <a:bodyPr/>
          <a:lstStyle/>
          <a:p>
            <a:pPr algn="just"/>
            <a:r>
              <a:rPr lang="uk-UA" b="1" dirty="0"/>
              <a:t>Сторони кримінального провадження з боку обвинувачення </a:t>
            </a:r>
            <a:r>
              <a:rPr lang="uk-UA" dirty="0"/>
              <a:t>: слідчий, </a:t>
            </a:r>
            <a:r>
              <a:rPr lang="uk-UA" dirty="0" err="1"/>
              <a:t>дізнавач</a:t>
            </a:r>
            <a:r>
              <a:rPr lang="uk-UA" dirty="0"/>
              <a:t>, керівник органу досудового розслідування, керівник органу дізнання, </a:t>
            </a:r>
            <a:r>
              <a:rPr lang="uk-UA" b="1" dirty="0"/>
              <a:t>прокурор, </a:t>
            </a:r>
            <a:r>
              <a:rPr lang="uk-UA" dirty="0"/>
              <a:t>потерпіла особа, його представник та законний представник у випадках, встановлених КПК.</a:t>
            </a:r>
          </a:p>
          <a:p>
            <a:pPr algn="just"/>
            <a:r>
              <a:rPr lang="uk-UA" dirty="0"/>
              <a:t>Прокурором здійснюється повідомлення особі про підозру у вчиненні кримінального правопорушення, звернення з обвинувальним актом та підтримання державного обвинувачення в суді. </a:t>
            </a:r>
          </a:p>
          <a:p>
            <a:pPr algn="just"/>
            <a:r>
              <a:rPr lang="uk-UA" dirty="0"/>
              <a:t>Відмова прокурора від державного обвинувачення тягне за собою закриття кримінального провадження, крім випадків, передбачених законом. В такому разі потерпілий має право сам підтримувати обвинувачення в суді. </a:t>
            </a:r>
            <a:endParaRPr lang="en-UA" dirty="0"/>
          </a:p>
        </p:txBody>
      </p:sp>
    </p:spTree>
    <p:extLst>
      <p:ext uri="{BB962C8B-B14F-4D97-AF65-F5344CB8AC3E}">
        <p14:creationId xmlns:p14="http://schemas.microsoft.com/office/powerpoint/2010/main" val="4039662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A1889-F02B-C72C-5AEF-290E5A20B6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B48917-2031-D366-BB4E-C12ED15161BD}"/>
              </a:ext>
            </a:extLst>
          </p:cNvPr>
          <p:cNvSpPr>
            <a:spLocks noGrp="1"/>
          </p:cNvSpPr>
          <p:nvPr>
            <p:ph type="title"/>
          </p:nvPr>
        </p:nvSpPr>
        <p:spPr/>
        <p:txBody>
          <a:bodyPr>
            <a:normAutofit/>
          </a:bodyPr>
          <a:lstStyle/>
          <a:p>
            <a:pPr algn="just"/>
            <a:r>
              <a:rPr lang="uk-UA" sz="2000" b="1" dirty="0">
                <a:latin typeface="Times New Roman" panose="02020603050405020304" pitchFamily="18" charset="0"/>
                <a:cs typeface="Times New Roman" panose="02020603050405020304" pitchFamily="18" charset="0"/>
              </a:rPr>
              <a:t>ОБВИНУВАЛЬИЙ АКТ -  </a:t>
            </a:r>
            <a:r>
              <a:rPr lang="uk-UA" sz="2000" cap="none" dirty="0">
                <a:latin typeface="Times New Roman" panose="02020603050405020304" pitchFamily="18" charset="0"/>
                <a:cs typeface="Times New Roman" panose="02020603050405020304" pitchFamily="18" charset="0"/>
              </a:rPr>
              <a:t>процесуальне рішення, яким прокурор висуває обвинувачення у вчиненні кримінального правопорушення і яким завершується досудове розслідування .</a:t>
            </a:r>
            <a:br>
              <a:rPr lang="uk-UA" sz="2000" cap="none" dirty="0">
                <a:latin typeface="Times New Roman" panose="02020603050405020304" pitchFamily="18" charset="0"/>
                <a:cs typeface="Times New Roman" panose="02020603050405020304" pitchFamily="18" charset="0"/>
              </a:rPr>
            </a:br>
            <a:r>
              <a:rPr lang="uk-UA" sz="2000" cap="none" dirty="0">
                <a:latin typeface="Times New Roman" panose="02020603050405020304" pitchFamily="18" charset="0"/>
                <a:cs typeface="Times New Roman" panose="02020603050405020304" pitchFamily="18" charset="0"/>
              </a:rPr>
              <a:t>Обвинувальний акт має відповідати наступним вимогам ст. 291 КПК.</a:t>
            </a:r>
            <a:endParaRPr lang="en-UA" sz="2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DFDD298-0FC8-8E46-0079-1BF17C3F08E3}"/>
              </a:ext>
            </a:extLst>
          </p:cNvPr>
          <p:cNvSpPr>
            <a:spLocks noGrp="1"/>
          </p:cNvSpPr>
          <p:nvPr>
            <p:ph idx="1"/>
          </p:nvPr>
        </p:nvSpPr>
        <p:spPr/>
        <p:txBody>
          <a:bodyPr/>
          <a:lstStyle/>
          <a:p>
            <a:pPr algn="just"/>
            <a:r>
              <a:rPr lang="uk-UA" dirty="0"/>
              <a:t>Обвинувальний акт складається слідчим, </a:t>
            </a:r>
            <a:r>
              <a:rPr lang="uk-UA" dirty="0" err="1"/>
              <a:t>дізнавачем</a:t>
            </a:r>
            <a:r>
              <a:rPr lang="uk-UA" dirty="0"/>
              <a:t>, після чого затверджується прокурором. Обвинувальний акт може бути складений прокурором, зокрема якщо він не погодиться з обвинувальним актом, що був складений слідчим, </a:t>
            </a:r>
            <a:r>
              <a:rPr lang="uk-UA" dirty="0" err="1"/>
              <a:t>дізнавачем</a:t>
            </a:r>
            <a:r>
              <a:rPr lang="uk-UA" dirty="0"/>
              <a:t>.</a:t>
            </a:r>
          </a:p>
          <a:p>
            <a:pPr algn="just"/>
            <a:r>
              <a:rPr lang="uk-UA" dirty="0"/>
              <a:t>Обвинувальний акт має містити такі відомості:</a:t>
            </a:r>
          </a:p>
          <a:p>
            <a:pPr algn="just"/>
            <a:r>
              <a:rPr lang="uk-UA" dirty="0"/>
              <a:t>1) найменування кримінального провадження та його реєстраційний номер;</a:t>
            </a:r>
          </a:p>
          <a:p>
            <a:pPr algn="just"/>
            <a:r>
              <a:rPr lang="uk-UA" dirty="0"/>
              <a:t>2)анкетні відомості кожного обвинуваченого (прізвище, ім'я, по батькові, дата та місце народження, місце проживання, громадянство);</a:t>
            </a:r>
          </a:p>
          <a:p>
            <a:pPr algn="just"/>
            <a:r>
              <a:rPr lang="uk-UA" dirty="0"/>
              <a:t>3) анкетні відомості кожного потерпілого (прізвище, ім'я, по батькові, дата та місце народження, місце проживання, громадянство);</a:t>
            </a:r>
          </a:p>
          <a:p>
            <a:pPr algn="just"/>
            <a:r>
              <a:rPr lang="uk-UA" dirty="0"/>
              <a:t>3-1) анкетні відомості викривача (прізвище, ім'я, по батькові, дата та місце народження, місце проживання, громадянство).</a:t>
            </a:r>
          </a:p>
          <a:p>
            <a:pPr algn="just"/>
            <a:endParaRPr lang="en-UA" dirty="0"/>
          </a:p>
        </p:txBody>
      </p:sp>
    </p:spTree>
    <p:extLst>
      <p:ext uri="{BB962C8B-B14F-4D97-AF65-F5344CB8AC3E}">
        <p14:creationId xmlns:p14="http://schemas.microsoft.com/office/powerpoint/2010/main" val="1339583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C2B9B-C636-C27B-B96E-495A421E49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7747A8-AAD5-B2D1-0ECF-4391397A4F76}"/>
              </a:ext>
            </a:extLst>
          </p:cNvPr>
          <p:cNvSpPr>
            <a:spLocks noGrp="1"/>
          </p:cNvSpPr>
          <p:nvPr>
            <p:ph type="title"/>
          </p:nvPr>
        </p:nvSpPr>
        <p:spPr>
          <a:xfrm>
            <a:off x="1069848" y="484632"/>
            <a:ext cx="10058400" cy="1220600"/>
          </a:xfrm>
        </p:spPr>
        <p:txBody>
          <a:bodyPr>
            <a:normAutofit/>
          </a:bodyPr>
          <a:lstStyle/>
          <a:p>
            <a:pPr algn="just"/>
            <a:r>
              <a:rPr lang="uk-UA" sz="2000" b="1" dirty="0">
                <a:latin typeface="Times New Roman" panose="02020603050405020304" pitchFamily="18" charset="0"/>
                <a:cs typeface="Times New Roman" panose="02020603050405020304" pitchFamily="18" charset="0"/>
              </a:rPr>
              <a:t>ОБВИНУВАЛЬИЙ АКТ -  </a:t>
            </a:r>
            <a:r>
              <a:rPr lang="uk-UA" sz="2000" cap="none" dirty="0">
                <a:latin typeface="Times New Roman" panose="02020603050405020304" pitchFamily="18" charset="0"/>
                <a:cs typeface="Times New Roman" panose="02020603050405020304" pitchFamily="18" charset="0"/>
              </a:rPr>
              <a:t>процесуальне рішення, яким прокурор висуває обвинувачення у вчиненні кримінального правопорушення і яким завершується досудове розслідування .</a:t>
            </a:r>
            <a:br>
              <a:rPr lang="uk-UA" sz="2000" cap="none" dirty="0">
                <a:latin typeface="Times New Roman" panose="02020603050405020304" pitchFamily="18" charset="0"/>
                <a:cs typeface="Times New Roman" panose="02020603050405020304" pitchFamily="18" charset="0"/>
              </a:rPr>
            </a:br>
            <a:r>
              <a:rPr lang="uk-UA" sz="2000" cap="none" dirty="0">
                <a:latin typeface="Times New Roman" panose="02020603050405020304" pitchFamily="18" charset="0"/>
                <a:cs typeface="Times New Roman" panose="02020603050405020304" pitchFamily="18" charset="0"/>
              </a:rPr>
              <a:t>Обвинувальний акт має відповідати наступним вимогам ст. 291 КПК.</a:t>
            </a:r>
            <a:endParaRPr lang="en-UA" sz="2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B767952-7576-F14F-BC1E-A57366EA35E6}"/>
              </a:ext>
            </a:extLst>
          </p:cNvPr>
          <p:cNvSpPr>
            <a:spLocks noGrp="1"/>
          </p:cNvSpPr>
          <p:nvPr>
            <p:ph idx="1"/>
          </p:nvPr>
        </p:nvSpPr>
        <p:spPr>
          <a:xfrm>
            <a:off x="1069848" y="1705232"/>
            <a:ext cx="10058400" cy="4466968"/>
          </a:xfrm>
        </p:spPr>
        <p:txBody>
          <a:bodyPr>
            <a:normAutofit lnSpcReduction="10000"/>
          </a:bodyPr>
          <a:lstStyle/>
          <a:p>
            <a:pPr algn="just"/>
            <a:r>
              <a:rPr lang="uk-UA" dirty="0"/>
              <a:t>4</a:t>
            </a:r>
            <a:r>
              <a:rPr lang="uk-UA" sz="1800" dirty="0"/>
              <a:t>) прізвище, ім'я, по батькові та займана посада слідчого, прокурора;</a:t>
            </a:r>
          </a:p>
          <a:p>
            <a:pPr algn="just"/>
            <a:r>
              <a:rPr lang="uk-UA" sz="1800" dirty="0"/>
              <a:t>5) виклад </a:t>
            </a:r>
            <a:r>
              <a:rPr lang="uk-UA" sz="1800" b="1" dirty="0"/>
              <a:t>фактичних обставин кримінального провадження</a:t>
            </a:r>
            <a:r>
              <a:rPr lang="uk-UA" sz="1800" dirty="0"/>
              <a:t>, які прокурор вважає встановленими, правову кваліфікацію кримінального правопорушення з посиланням на положення закону і статті (частини статті) Закону України про кримінальну відповідальність та формулювання обвинувачення;</a:t>
            </a:r>
          </a:p>
          <a:p>
            <a:pPr algn="just"/>
            <a:r>
              <a:rPr lang="uk-UA" sz="1800" dirty="0"/>
              <a:t>6) обставини, які обтяжують чи пом'якшують покарання;</a:t>
            </a:r>
          </a:p>
          <a:p>
            <a:pPr algn="just"/>
            <a:r>
              <a:rPr lang="uk-UA" sz="1800" dirty="0"/>
              <a:t>7) розмір шкоди, завданої кримінальним правопорушенням;</a:t>
            </a:r>
          </a:p>
          <a:p>
            <a:pPr algn="just"/>
            <a:r>
              <a:rPr lang="uk-UA" sz="1800" dirty="0"/>
              <a:t>7-1) підстави застосування заходів кримінально-правового характеру щодо юридичної особи, які прокурор вважає встановленими;</a:t>
            </a:r>
          </a:p>
          <a:p>
            <a:pPr algn="just"/>
            <a:r>
              <a:rPr lang="uk-UA" sz="1800" dirty="0"/>
              <a:t>8) розмір витрат на залучення експерта (у разі проведення експертизи під час досудового розслідування);</a:t>
            </a:r>
          </a:p>
          <a:p>
            <a:pPr algn="just"/>
            <a:r>
              <a:rPr lang="uk-UA" sz="1800" dirty="0"/>
              <a:t>8-1) розмір пропонованої винагороди викривачу;</a:t>
            </a:r>
          </a:p>
          <a:p>
            <a:pPr algn="just"/>
            <a:r>
              <a:rPr lang="uk-UA" sz="1800" dirty="0"/>
              <a:t>9) дата і місце його складання та затвердження</a:t>
            </a:r>
          </a:p>
          <a:p>
            <a:pPr algn="just"/>
            <a:r>
              <a:rPr lang="en-US" dirty="0">
                <a:hlinkClick r:id="rId2"/>
              </a:rPr>
              <a:t>https://issuu.com/4vlada.com/docs/1_d961460e8bc190</a:t>
            </a:r>
            <a:r>
              <a:rPr lang="en-US" dirty="0"/>
              <a:t> </a:t>
            </a:r>
            <a:endParaRPr lang="uk-UA" dirty="0"/>
          </a:p>
          <a:p>
            <a:pPr algn="just"/>
            <a:endParaRPr lang="en-UA" dirty="0"/>
          </a:p>
        </p:txBody>
      </p:sp>
    </p:spTree>
    <p:extLst>
      <p:ext uri="{BB962C8B-B14F-4D97-AF65-F5344CB8AC3E}">
        <p14:creationId xmlns:p14="http://schemas.microsoft.com/office/powerpoint/2010/main" val="2519599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1" name="Rectangle 820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8203" name="Rectangle 820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8205" name="Rectangle 820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2" name="Title 1">
            <a:extLst>
              <a:ext uri="{FF2B5EF4-FFF2-40B4-BE49-F238E27FC236}">
                <a16:creationId xmlns:a16="http://schemas.microsoft.com/office/drawing/2014/main" id="{1E35CAF1-DD0B-8053-928F-E8E4083A1340}"/>
              </a:ext>
            </a:extLst>
          </p:cNvPr>
          <p:cNvSpPr>
            <a:spLocks noGrp="1"/>
          </p:cNvSpPr>
          <p:nvPr>
            <p:ph type="title"/>
          </p:nvPr>
        </p:nvSpPr>
        <p:spPr>
          <a:xfrm>
            <a:off x="1069848" y="484632"/>
            <a:ext cx="10058400" cy="1609344"/>
          </a:xfrm>
        </p:spPr>
        <p:txBody>
          <a:bodyPr>
            <a:normAutofit/>
          </a:bodyPr>
          <a:lstStyle/>
          <a:p>
            <a:r>
              <a:rPr lang="uk-UA" sz="1600" b="1" dirty="0">
                <a:latin typeface="Times New Roman" panose="02020603050405020304" pitchFamily="18" charset="0"/>
                <a:cs typeface="Times New Roman" panose="02020603050405020304" pitchFamily="18" charset="0"/>
              </a:rPr>
              <a:t>Розглянувши касаційну скаргу захисника особи, засудженої за заподіяння умисних легких тілесних ушкоджень, які спричинили короткочасний розлад здоров’я потерпілого (</a:t>
            </a:r>
            <a:r>
              <a:rPr lang="uk-UA" sz="1600" b="1" dirty="0" err="1">
                <a:latin typeface="Times New Roman" panose="02020603050405020304" pitchFamily="18" charset="0"/>
                <a:cs typeface="Times New Roman" panose="02020603050405020304" pitchFamily="18" charset="0"/>
              </a:rPr>
              <a:t>ч</a:t>
            </a:r>
            <a:r>
              <a:rPr lang="uk-UA" sz="1600" b="1" dirty="0">
                <a:latin typeface="Times New Roman" panose="02020603050405020304" pitchFamily="18" charset="0"/>
                <a:cs typeface="Times New Roman" panose="02020603050405020304" pitchFamily="18" charset="0"/>
              </a:rPr>
              <a:t>. 2 ст. 125 КК України), Касаційний кримінальний суд у складі Верховного Суду скасував судові рішення і призначив новий розгляд у суді першої інстанції</a:t>
            </a:r>
            <a:endParaRPr lang="en-UA" sz="1600" b="1" dirty="0">
              <a:latin typeface="Times New Roman" panose="02020603050405020304" pitchFamily="18" charset="0"/>
              <a:cs typeface="Times New Roman" panose="02020603050405020304" pitchFamily="18" charset="0"/>
            </a:endParaRPr>
          </a:p>
        </p:txBody>
      </p:sp>
      <p:pic>
        <p:nvPicPr>
          <p:cNvPr id="8194" name="Picture 2" descr="A blue background with white text and papers&#10;&#10;AI-generated content may be incorrect.">
            <a:extLst>
              <a:ext uri="{FF2B5EF4-FFF2-40B4-BE49-F238E27FC236}">
                <a16:creationId xmlns:a16="http://schemas.microsoft.com/office/drawing/2014/main" id="{0C8AC5EB-A6BB-7173-C62B-A516450E6C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3220"/>
          <a:stretch>
            <a:fillRect/>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5D89460-EB12-0B24-F640-3F2C4757AD60}"/>
              </a:ext>
            </a:extLst>
          </p:cNvPr>
          <p:cNvSpPr>
            <a:spLocks noGrp="1"/>
          </p:cNvSpPr>
          <p:nvPr>
            <p:ph idx="1"/>
          </p:nvPr>
        </p:nvSpPr>
        <p:spPr>
          <a:xfrm>
            <a:off x="6496216" y="2320412"/>
            <a:ext cx="4632031" cy="3851787"/>
          </a:xfrm>
        </p:spPr>
        <p:txBody>
          <a:bodyPr anchor="ctr">
            <a:normAutofit fontScale="77500" lnSpcReduction="20000"/>
          </a:bodyPr>
          <a:lstStyle/>
          <a:p>
            <a:r>
              <a:rPr lang="uk-UA" dirty="0"/>
              <a:t> У касаційній скарзі захисник, зокрема, зауважив, що у кримінальному провадженні за обвинуваченням особи наявні два обвинувальні акти, затверджені одним прокурором, але різні за змістом, тоді як зміни обвинувачення в судовому розгляді не відбувалось, а сторона захисту була ознайомлена лише з одним із обвинувальних актів</a:t>
            </a:r>
          </a:p>
          <a:p>
            <a:r>
              <a:rPr lang="uk-UA" dirty="0"/>
              <a:t>За результатами касаційної перевірки матеріалів кримінального провадження ККС ВС установив, що викладення двох обставин, які підлягають доказуванню – місця вчинення кримінального правопорушення та мотиву його скоєння (пункти 1, 2 </a:t>
            </a:r>
            <a:r>
              <a:rPr lang="uk-UA" dirty="0" err="1"/>
              <a:t>ч</a:t>
            </a:r>
            <a:r>
              <a:rPr lang="uk-UA" dirty="0"/>
              <a:t>. 1 ст. 91 КПК України), істотно відрізняються у повідомленні про підозру й обвинувальному акті, врученому обвинуваченому, та обвинувальному акті, направленому до суду</a:t>
            </a:r>
            <a:endParaRPr lang="en-UA" dirty="0"/>
          </a:p>
        </p:txBody>
      </p:sp>
      <p:sp>
        <p:nvSpPr>
          <p:cNvPr id="8207" name="Oval 820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209" name="Oval 820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24260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08F1FC-9189-22AA-6B3F-BD6D505F505F}"/>
            </a:ext>
          </a:extLst>
        </p:cNvPr>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534CA651-6BD6-DAA7-EA21-1CC7E1A13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1" name="Rectangle 8200">
            <a:extLst>
              <a:ext uri="{FF2B5EF4-FFF2-40B4-BE49-F238E27FC236}">
                <a16:creationId xmlns:a16="http://schemas.microsoft.com/office/drawing/2014/main" id="{4B3D6F55-DA98-F0B3-F4A7-609BB04E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8203" name="Rectangle 8202">
            <a:extLst>
              <a:ext uri="{FF2B5EF4-FFF2-40B4-BE49-F238E27FC236}">
                <a16:creationId xmlns:a16="http://schemas.microsoft.com/office/drawing/2014/main" id="{E62FB052-D4D1-5F0A-2756-859C6AE9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8205" name="Rectangle 8204">
            <a:extLst>
              <a:ext uri="{FF2B5EF4-FFF2-40B4-BE49-F238E27FC236}">
                <a16:creationId xmlns:a16="http://schemas.microsoft.com/office/drawing/2014/main" id="{CA5E2414-D1F7-FCF4-B0B8-9BFFB4B0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2" name="Title 1">
            <a:extLst>
              <a:ext uri="{FF2B5EF4-FFF2-40B4-BE49-F238E27FC236}">
                <a16:creationId xmlns:a16="http://schemas.microsoft.com/office/drawing/2014/main" id="{35447479-B206-852F-6695-8B3C7091EE6D}"/>
              </a:ext>
            </a:extLst>
          </p:cNvPr>
          <p:cNvSpPr>
            <a:spLocks noGrp="1"/>
          </p:cNvSpPr>
          <p:nvPr>
            <p:ph type="title"/>
          </p:nvPr>
        </p:nvSpPr>
        <p:spPr>
          <a:xfrm>
            <a:off x="1069848" y="484632"/>
            <a:ext cx="10058400" cy="1609344"/>
          </a:xfrm>
        </p:spPr>
        <p:txBody>
          <a:bodyPr>
            <a:normAutofit/>
          </a:bodyPr>
          <a:lstStyle/>
          <a:p>
            <a:r>
              <a:rPr lang="uk-UA" sz="1600" b="1" dirty="0">
                <a:latin typeface="Times New Roman" panose="02020603050405020304" pitchFamily="18" charset="0"/>
                <a:cs typeface="Times New Roman" panose="02020603050405020304" pitchFamily="18" charset="0"/>
              </a:rPr>
              <a:t>Розглянувши касаційну скаргу захисника особи, засудженої за заподіяння умисних легких тілесних ушкоджень, які спричинили короткочасний розлад здоров’я потерпілого (</a:t>
            </a:r>
            <a:r>
              <a:rPr lang="uk-UA" sz="1600" b="1" dirty="0" err="1">
                <a:latin typeface="Times New Roman" panose="02020603050405020304" pitchFamily="18" charset="0"/>
                <a:cs typeface="Times New Roman" panose="02020603050405020304" pitchFamily="18" charset="0"/>
              </a:rPr>
              <a:t>ч</a:t>
            </a:r>
            <a:r>
              <a:rPr lang="uk-UA" sz="1600" b="1" dirty="0">
                <a:latin typeface="Times New Roman" panose="02020603050405020304" pitchFamily="18" charset="0"/>
                <a:cs typeface="Times New Roman" panose="02020603050405020304" pitchFamily="18" charset="0"/>
              </a:rPr>
              <a:t>. 2 ст. 125 КК України), Касаційний кримінальний суд у складі Верховного Суду скасував судові рішення і призначив новий розгляд у суді першої інстанції</a:t>
            </a:r>
            <a:endParaRPr lang="en-UA" sz="1600" b="1" dirty="0">
              <a:latin typeface="Times New Roman" panose="02020603050405020304" pitchFamily="18" charset="0"/>
              <a:cs typeface="Times New Roman" panose="02020603050405020304" pitchFamily="18" charset="0"/>
            </a:endParaRPr>
          </a:p>
        </p:txBody>
      </p:sp>
      <p:pic>
        <p:nvPicPr>
          <p:cNvPr id="8194" name="Picture 2" descr="A blue background with white text and papers&#10;&#10;AI-generated content may be incorrect.">
            <a:extLst>
              <a:ext uri="{FF2B5EF4-FFF2-40B4-BE49-F238E27FC236}">
                <a16:creationId xmlns:a16="http://schemas.microsoft.com/office/drawing/2014/main" id="{91A8F787-4150-E9C9-52D4-40C016FAB3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3220"/>
          <a:stretch>
            <a:fillRect/>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5A055C7-5343-CBF7-2A7E-4F58D1A7F37E}"/>
              </a:ext>
            </a:extLst>
          </p:cNvPr>
          <p:cNvSpPr>
            <a:spLocks noGrp="1"/>
          </p:cNvSpPr>
          <p:nvPr>
            <p:ph idx="1"/>
          </p:nvPr>
        </p:nvSpPr>
        <p:spPr>
          <a:xfrm>
            <a:off x="6496216" y="2320412"/>
            <a:ext cx="4632031" cy="3851787"/>
          </a:xfrm>
        </p:spPr>
        <p:txBody>
          <a:bodyPr anchor="ctr">
            <a:normAutofit fontScale="70000" lnSpcReduction="20000"/>
          </a:bodyPr>
          <a:lstStyle/>
          <a:p>
            <a:r>
              <a:rPr lang="uk-UA" dirty="0"/>
              <a:t> Значення обвинувального </a:t>
            </a:r>
            <a:r>
              <a:rPr lang="uk-UA" dirty="0" err="1"/>
              <a:t>акта</a:t>
            </a:r>
            <a:r>
              <a:rPr lang="uk-UA" dirty="0"/>
              <a:t> як процесуального рішення сторони обвинувачення полягає в тому, що він формалізує правову позицію обвинувачення, ініціює судовий розгляд і тим самим відкриває особі доступ до правосуддя</a:t>
            </a:r>
          </a:p>
          <a:p>
            <a:r>
              <a:rPr lang="uk-UA" dirty="0"/>
              <a:t>Виклад фактичних обставин кримінального правопорушення, які прокурор вважає встановленими, правова кваліфікація кримінального правопорушення з посиланням на положення закону і статті (частини статті) закону України про кримінальну відповідальність та формулювання обвинувачення (</a:t>
            </a:r>
            <a:r>
              <a:rPr lang="uk-UA" dirty="0" err="1"/>
              <a:t>п</a:t>
            </a:r>
            <a:r>
              <a:rPr lang="uk-UA" dirty="0"/>
              <a:t>. 5 </a:t>
            </a:r>
            <a:r>
              <a:rPr lang="uk-UA" dirty="0" err="1"/>
              <a:t>ч</a:t>
            </a:r>
            <a:r>
              <a:rPr lang="uk-UA" dirty="0"/>
              <a:t>. 2 ст. 291 КПК України) по суті є консистенцією усього обвинувального акту</a:t>
            </a:r>
          </a:p>
          <a:p>
            <a:r>
              <a:rPr lang="uk-UA" dirty="0"/>
              <a:t>Відображення фактичних обставин кримінального правопорушення має значення не тільки для аргументації висновків слідчого, прокурора, але й для дослідження обставин вчиненого кримінального правопорушення в суді, а також для реалізації права підозрюваного на захист</a:t>
            </a:r>
            <a:endParaRPr lang="en-UA" dirty="0"/>
          </a:p>
        </p:txBody>
      </p:sp>
      <p:sp>
        <p:nvSpPr>
          <p:cNvPr id="8207" name="Oval 8206">
            <a:extLst>
              <a:ext uri="{FF2B5EF4-FFF2-40B4-BE49-F238E27FC236}">
                <a16:creationId xmlns:a16="http://schemas.microsoft.com/office/drawing/2014/main" id="{AAEC16AA-A8FA-4615-8741-5A5454D8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209" name="Oval 8208">
            <a:extLst>
              <a:ext uri="{FF2B5EF4-FFF2-40B4-BE49-F238E27FC236}">
                <a16:creationId xmlns:a16="http://schemas.microsoft.com/office/drawing/2014/main" id="{E2137AEE-7AB9-E2FB-142C-42E64E62B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19544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D0DA3A-9C28-51B1-2EA1-BA2B489F652F}"/>
            </a:ext>
          </a:extLst>
        </p:cNvPr>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61658C14-9405-2624-B786-21A3AC314C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1" name="Rectangle 8200">
            <a:extLst>
              <a:ext uri="{FF2B5EF4-FFF2-40B4-BE49-F238E27FC236}">
                <a16:creationId xmlns:a16="http://schemas.microsoft.com/office/drawing/2014/main" id="{83E5D699-F9BC-1339-1009-401CEEF789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8203" name="Rectangle 8202">
            <a:extLst>
              <a:ext uri="{FF2B5EF4-FFF2-40B4-BE49-F238E27FC236}">
                <a16:creationId xmlns:a16="http://schemas.microsoft.com/office/drawing/2014/main" id="{21C802DA-233B-03FA-193B-68FEECA40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8205" name="Rectangle 8204">
            <a:extLst>
              <a:ext uri="{FF2B5EF4-FFF2-40B4-BE49-F238E27FC236}">
                <a16:creationId xmlns:a16="http://schemas.microsoft.com/office/drawing/2014/main" id="{D895BF64-A87C-9D64-A25B-EB2F6DAD0C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2" name="Title 1">
            <a:extLst>
              <a:ext uri="{FF2B5EF4-FFF2-40B4-BE49-F238E27FC236}">
                <a16:creationId xmlns:a16="http://schemas.microsoft.com/office/drawing/2014/main" id="{DEE97407-A2CE-08D3-EEB1-D09A50282632}"/>
              </a:ext>
            </a:extLst>
          </p:cNvPr>
          <p:cNvSpPr>
            <a:spLocks noGrp="1"/>
          </p:cNvSpPr>
          <p:nvPr>
            <p:ph type="title"/>
          </p:nvPr>
        </p:nvSpPr>
        <p:spPr>
          <a:xfrm>
            <a:off x="1069848" y="484632"/>
            <a:ext cx="10058400" cy="1609344"/>
          </a:xfrm>
        </p:spPr>
        <p:txBody>
          <a:bodyPr>
            <a:normAutofit/>
          </a:bodyPr>
          <a:lstStyle/>
          <a:p>
            <a:r>
              <a:rPr lang="uk-UA" sz="1600" b="1" dirty="0">
                <a:latin typeface="Times New Roman" panose="02020603050405020304" pitchFamily="18" charset="0"/>
                <a:cs typeface="Times New Roman" panose="02020603050405020304" pitchFamily="18" charset="0"/>
              </a:rPr>
              <a:t>Розглянувши касаційну скаргу захисника особи, засудженої за заподіяння умисних легких тілесних ушкоджень, які спричинили короткочасний розлад здоров’я потерпілого (</a:t>
            </a:r>
            <a:r>
              <a:rPr lang="uk-UA" sz="1600" b="1" dirty="0" err="1">
                <a:latin typeface="Times New Roman" panose="02020603050405020304" pitchFamily="18" charset="0"/>
                <a:cs typeface="Times New Roman" panose="02020603050405020304" pitchFamily="18" charset="0"/>
              </a:rPr>
              <a:t>ч</a:t>
            </a:r>
            <a:r>
              <a:rPr lang="uk-UA" sz="1600" b="1" dirty="0">
                <a:latin typeface="Times New Roman" panose="02020603050405020304" pitchFamily="18" charset="0"/>
                <a:cs typeface="Times New Roman" panose="02020603050405020304" pitchFamily="18" charset="0"/>
              </a:rPr>
              <a:t>. 2 ст. 125 КК України), Касаційний кримінальний суд у складі Верховного Суду скасував судові рішення і призначив новий розгляд у суді першої інстанції</a:t>
            </a:r>
            <a:endParaRPr lang="en-UA" sz="1600" b="1" dirty="0">
              <a:latin typeface="Times New Roman" panose="02020603050405020304" pitchFamily="18" charset="0"/>
              <a:cs typeface="Times New Roman" panose="02020603050405020304" pitchFamily="18" charset="0"/>
            </a:endParaRPr>
          </a:p>
        </p:txBody>
      </p:sp>
      <p:pic>
        <p:nvPicPr>
          <p:cNvPr id="8194" name="Picture 2" descr="A blue background with white text and papers&#10;&#10;AI-generated content may be incorrect.">
            <a:extLst>
              <a:ext uri="{FF2B5EF4-FFF2-40B4-BE49-F238E27FC236}">
                <a16:creationId xmlns:a16="http://schemas.microsoft.com/office/drawing/2014/main" id="{BCF50017-462F-3506-55A6-A8F0B44B60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3220"/>
          <a:stretch>
            <a:fillRect/>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5B22FF6-F7FC-05FD-0917-3C616E7B122B}"/>
              </a:ext>
            </a:extLst>
          </p:cNvPr>
          <p:cNvSpPr>
            <a:spLocks noGrp="1"/>
          </p:cNvSpPr>
          <p:nvPr>
            <p:ph idx="1"/>
          </p:nvPr>
        </p:nvSpPr>
        <p:spPr>
          <a:xfrm>
            <a:off x="6496216" y="2320412"/>
            <a:ext cx="4632031" cy="3851787"/>
          </a:xfrm>
        </p:spPr>
        <p:txBody>
          <a:bodyPr anchor="ctr">
            <a:normAutofit fontScale="70000" lnSpcReduction="20000"/>
          </a:bodyPr>
          <a:lstStyle/>
          <a:p>
            <a:r>
              <a:rPr lang="uk-UA" dirty="0"/>
              <a:t> усталена судова практика свідчить про те, що випадки, коли обвинувачення, викладене в обвинувальному акті, не збігається з викладом фактичних даних у повідомленні про підозру, мають визнаватися істотними порушеннями вимог КПК України.</a:t>
            </a:r>
          </a:p>
          <a:p>
            <a:r>
              <a:rPr lang="uk-UA" dirty="0"/>
              <a:t>Що стосується зазначеного кримінального провадження, то обвинувальний акт, направлений до суду, не є ідентичним обвинувальному акту, врученому обвинуваченому, та істотно відрізняється від повідомлення про підозру. По суті це призвело до ситуації, коли протягом судового розгляду особа була </a:t>
            </a:r>
            <a:r>
              <a:rPr lang="uk-UA" dirty="0" err="1"/>
              <a:t>дезінформована</a:t>
            </a:r>
            <a:r>
              <a:rPr lang="uk-UA" dirty="0"/>
              <a:t> в питаннях сутності і характеру обвинувачення, що порушує базовий міжнародний стандарт, закріплений у </a:t>
            </a:r>
            <a:r>
              <a:rPr lang="uk-UA" dirty="0" err="1"/>
              <a:t>п</a:t>
            </a:r>
            <a:r>
              <a:rPr lang="uk-UA" dirty="0"/>
              <a:t>. «а» </a:t>
            </a:r>
            <a:r>
              <a:rPr lang="uk-UA" dirty="0" err="1"/>
              <a:t>ч</a:t>
            </a:r>
            <a:r>
              <a:rPr lang="uk-UA" dirty="0"/>
              <a:t>. 3 ст. 6 Конвенції, яким передбачено право особи бути негайно і детально поінформованою зрозумілою для неї мовою про характер і причини висунутого обвинувачення, і ставить під сумнів легітимність висунутого обвинувачення </a:t>
            </a:r>
          </a:p>
          <a:p>
            <a:r>
              <a:rPr lang="uk-UA" dirty="0"/>
              <a:t>Постанова ККС ВС у справі № 295/12923/19 (провадження № 51-207км21) – </a:t>
            </a:r>
            <a:r>
              <a:rPr lang="en-US" dirty="0">
                <a:hlinkClick r:id="rId5"/>
              </a:rPr>
              <a:t>https://reyestr.court.gov.ua/Review/96545149</a:t>
            </a:r>
            <a:r>
              <a:rPr lang="uk-UA" dirty="0"/>
              <a:t> </a:t>
            </a:r>
            <a:endParaRPr lang="en-UA" dirty="0"/>
          </a:p>
        </p:txBody>
      </p:sp>
      <p:sp>
        <p:nvSpPr>
          <p:cNvPr id="8207" name="Oval 8206">
            <a:extLst>
              <a:ext uri="{FF2B5EF4-FFF2-40B4-BE49-F238E27FC236}">
                <a16:creationId xmlns:a16="http://schemas.microsoft.com/office/drawing/2014/main" id="{BE7D69A4-8CEC-7FD6-7980-3E27462E7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209" name="Oval 8208">
            <a:extLst>
              <a:ext uri="{FF2B5EF4-FFF2-40B4-BE49-F238E27FC236}">
                <a16:creationId xmlns:a16="http://schemas.microsoft.com/office/drawing/2014/main" id="{72CEBA95-F1B6-8E45-11A1-6707B899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30461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E8D32D-3866-ADCC-DD6E-84DE04D1EE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E7C675-7513-7C3D-38B3-981CF6684AED}"/>
              </a:ext>
            </a:extLst>
          </p:cNvPr>
          <p:cNvSpPr>
            <a:spLocks noGrp="1"/>
          </p:cNvSpPr>
          <p:nvPr>
            <p:ph type="title"/>
          </p:nvPr>
        </p:nvSpPr>
        <p:spPr>
          <a:xfrm>
            <a:off x="1069848" y="484632"/>
            <a:ext cx="10058400" cy="1609344"/>
          </a:xfrm>
        </p:spPr>
        <p:txBody>
          <a:bodyPr>
            <a:normAutofit/>
          </a:bodyPr>
          <a:lstStyle/>
          <a:p>
            <a:r>
              <a:rPr lang="uk-UA" sz="2600" b="1">
                <a:latin typeface="Times New Roman" panose="02020603050405020304" pitchFamily="18" charset="0"/>
                <a:cs typeface="Times New Roman" panose="02020603050405020304" pitchFamily="18" charset="0"/>
              </a:rPr>
              <a:t>ОБВИНУВАЛЬИЙ АКТ -  </a:t>
            </a:r>
            <a:r>
              <a:rPr lang="uk-UA" sz="2600" cap="none">
                <a:latin typeface="Times New Roman" panose="02020603050405020304" pitchFamily="18" charset="0"/>
                <a:cs typeface="Times New Roman" panose="02020603050405020304" pitchFamily="18" charset="0"/>
              </a:rPr>
              <a:t>процесуальне рішення, яким прокурор висуває обвинувачення у вчиненні кримінального правопорушення і яким завершується досудове розслідування .</a:t>
            </a:r>
            <a:br>
              <a:rPr lang="uk-UA" sz="2600" cap="none">
                <a:latin typeface="Times New Roman" panose="02020603050405020304" pitchFamily="18" charset="0"/>
                <a:cs typeface="Times New Roman" panose="02020603050405020304" pitchFamily="18" charset="0"/>
              </a:rPr>
            </a:br>
            <a:r>
              <a:rPr lang="uk-UA" sz="2600" cap="none">
                <a:latin typeface="Times New Roman" panose="02020603050405020304" pitchFamily="18" charset="0"/>
                <a:cs typeface="Times New Roman" panose="02020603050405020304" pitchFamily="18" charset="0"/>
              </a:rPr>
              <a:t>Обвинувальний акт має відповідати наступним вимогам ст. 291 КПК.</a:t>
            </a:r>
            <a:endParaRPr lang="en-UA" sz="260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273B8DE-E2A4-014D-5154-329DDCB187D1}"/>
              </a:ext>
            </a:extLst>
          </p:cNvPr>
          <p:cNvGraphicFramePr>
            <a:graphicFrameLocks noGrp="1"/>
          </p:cNvGraphicFramePr>
          <p:nvPr>
            <p:ph idx="1"/>
            <p:extLst>
              <p:ext uri="{D42A27DB-BD31-4B8C-83A1-F6EECF244321}">
                <p14:modId xmlns:p14="http://schemas.microsoft.com/office/powerpoint/2010/main" val="2115358217"/>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23471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202" name="Group 7201">
            <a:extLst>
              <a:ext uri="{FF2B5EF4-FFF2-40B4-BE49-F238E27FC236}">
                <a16:creationId xmlns:a16="http://schemas.microsoft.com/office/drawing/2014/main" id="{8E517B64-8E09-4304-8D71-7EDCAB04A1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203" name="Oval 7202">
              <a:extLst>
                <a:ext uri="{FF2B5EF4-FFF2-40B4-BE49-F238E27FC236}">
                  <a16:creationId xmlns:a16="http://schemas.microsoft.com/office/drawing/2014/main" id="{C5E58E8F-F745-4CB3-8EB2-71B3C5347E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A"/>
            </a:p>
          </p:txBody>
        </p:sp>
        <p:sp>
          <p:nvSpPr>
            <p:cNvPr id="7204" name="Oval 7203">
              <a:extLst>
                <a:ext uri="{FF2B5EF4-FFF2-40B4-BE49-F238E27FC236}">
                  <a16:creationId xmlns:a16="http://schemas.microsoft.com/office/drawing/2014/main" id="{0943A29A-CD4A-4902-BECB-F71F97E8C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A"/>
            </a:p>
          </p:txBody>
        </p:sp>
      </p:grpSp>
      <p:sp>
        <p:nvSpPr>
          <p:cNvPr id="7206" name="Rectangle 7205">
            <a:extLst>
              <a:ext uri="{FF2B5EF4-FFF2-40B4-BE49-F238E27FC236}">
                <a16:creationId xmlns:a16="http://schemas.microsoft.com/office/drawing/2014/main" id="{A2168B3A-3AE7-4946-8AF6-76E3E5176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7208" name="Rectangle 7207">
            <a:extLst>
              <a:ext uri="{FF2B5EF4-FFF2-40B4-BE49-F238E27FC236}">
                <a16:creationId xmlns:a16="http://schemas.microsoft.com/office/drawing/2014/main" id="{64C2224D-8669-4449-BA35-66D2DEF0E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5325" cy="5897880"/>
          </a:xfrm>
          <a:prstGeom prst="rect">
            <a:avLst/>
          </a:prstGeom>
          <a:solidFill>
            <a:srgbClr val="FFFFFF"/>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Фото: Сакварелідзе у Facebook">
            <a:extLst>
              <a:ext uri="{FF2B5EF4-FFF2-40B4-BE49-F238E27FC236}">
                <a16:creationId xmlns:a16="http://schemas.microsoft.com/office/drawing/2014/main" id="{01409E99-1425-52F5-2297-41A7422FA3F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50778" y="801792"/>
            <a:ext cx="2913379" cy="5249332"/>
          </a:xfrm>
          <a:prstGeom prst="rect">
            <a:avLst/>
          </a:prstGeom>
          <a:noFill/>
          <a:extLst>
            <a:ext uri="{909E8E84-426E-40DD-AFC4-6F175D3DCCD1}">
              <a14:hiddenFill xmlns:a14="http://schemas.microsoft.com/office/drawing/2010/main">
                <a:solidFill>
                  <a:srgbClr val="FFFFFF"/>
                </a:solidFill>
              </a14:hiddenFill>
            </a:ext>
          </a:extLst>
        </p:spPr>
      </p:pic>
      <p:sp>
        <p:nvSpPr>
          <p:cNvPr id="7210" name="Rectangle 7209">
            <a:extLst>
              <a:ext uri="{FF2B5EF4-FFF2-40B4-BE49-F238E27FC236}">
                <a16:creationId xmlns:a16="http://schemas.microsoft.com/office/drawing/2014/main" id="{F99E36D9-8C4D-4CA1-89BA-D0BF2FB97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070" y="480060"/>
            <a:ext cx="5455325" cy="5897880"/>
          </a:xfrm>
          <a:prstGeom prst="rect">
            <a:avLst/>
          </a:prstGeom>
          <a:solidFill>
            <a:srgbClr val="FFFFFF"/>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a:extLst>
              <a:ext uri="{FF2B5EF4-FFF2-40B4-BE49-F238E27FC236}">
                <a16:creationId xmlns:a16="http://schemas.microsoft.com/office/drawing/2014/main" id="{3FAFA5F8-015B-F179-DDC1-8CCBC2E84A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32378" b="4337"/>
          <a:stretch>
            <a:fillRect/>
          </a:stretch>
        </p:blipFill>
        <p:spPr bwMode="auto">
          <a:xfrm>
            <a:off x="6651627" y="801792"/>
            <a:ext cx="4665796" cy="524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8607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246</TotalTime>
  <Words>1926</Words>
  <Application>Microsoft Macintosh PowerPoint</Application>
  <PresentationFormat>Widescreen</PresentationFormat>
  <Paragraphs>73</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-webkit-standard</vt:lpstr>
      <vt:lpstr>Arial</vt:lpstr>
      <vt:lpstr>Calibri</vt:lpstr>
      <vt:lpstr>Rockwell</vt:lpstr>
      <vt:lpstr>Rockwell Condensed</vt:lpstr>
      <vt:lpstr>Rockwell Extra Bold</vt:lpstr>
      <vt:lpstr>Times New Roman</vt:lpstr>
      <vt:lpstr>Wingdings</vt:lpstr>
      <vt:lpstr>Wood Type</vt:lpstr>
      <vt:lpstr>Тема: Підтримання державного обвинувачення в суді</vt:lpstr>
      <vt:lpstr>державне обвинувачення -  процесуальна діяльність прокурора, що полягає у доведенні перед судом обвинувачення з метою забезпечення кримінальної відповідальності особи, яка вчинила кримінальне правопорушення (п.3 ст.3 КПК України)</vt:lpstr>
      <vt:lpstr>ОБВИНУВАЛЬИЙ АКТ -  процесуальне рішення, яким прокурор висуває обвинувачення у вчиненні кримінального правопорушення і яким завершується досудове розслідування . Обвинувальний акт має відповідати наступним вимогам ст. 291 КПК.</vt:lpstr>
      <vt:lpstr>ОБВИНУВАЛЬИЙ АКТ -  процесуальне рішення, яким прокурор висуває обвинувачення у вчиненні кримінального правопорушення і яким завершується досудове розслідування . Обвинувальний акт має відповідати наступним вимогам ст. 291 КПК.</vt:lpstr>
      <vt:lpstr>Розглянувши касаційну скаргу захисника особи, засудженої за заподіяння умисних легких тілесних ушкоджень, які спричинили короткочасний розлад здоров’я потерпілого (ч. 2 ст. 125 КК України), Касаційний кримінальний суд у складі Верховного Суду скасував судові рішення і призначив новий розгляд у суді першої інстанції</vt:lpstr>
      <vt:lpstr>Розглянувши касаційну скаргу захисника особи, засудженої за заподіяння умисних легких тілесних ушкоджень, які спричинили короткочасний розлад здоров’я потерпілого (ч. 2 ст. 125 КК України), Касаційний кримінальний суд у складі Верховного Суду скасував судові рішення і призначив новий розгляд у суді першої інстанції</vt:lpstr>
      <vt:lpstr>Розглянувши касаційну скаргу захисника особи, засудженої за заподіяння умисних легких тілесних ушкоджень, які спричинили короткочасний розлад здоров’я потерпілого (ч. 2 ст. 125 КК України), Касаційний кримінальний суд у складі Верховного Суду скасував судові рішення і призначив новий розгляд у суді першої інстанції</vt:lpstr>
      <vt:lpstr>ОБВИНУВАЛЬИЙ АКТ -  процесуальне рішення, яким прокурор висуває обвинувачення у вчиненні кримінального правопорушення і яким завершується досудове розслідування . Обвинувальний акт має відповідати наступним вимогам ст. 291 КПК.</vt:lpstr>
      <vt:lpstr>PowerPoint Presentation</vt:lpstr>
      <vt:lpstr>Основні повноваження прокурора в судовому засіданні:</vt:lpstr>
      <vt:lpstr>точне дотримання вимог КПК (зокрема ст. 291) є критично важливим: </vt:lpstr>
      <vt:lpstr>Під час судового розгляду прокурор може змінити обвинувачення в суді, висунути додаткове обвинувачення, відмовитися від державного обвинувачення, розпочати провадження щодо юридичної особи.</vt:lpstr>
      <vt:lpstr>Висунення додаткового обвинувачення.</vt:lpstr>
      <vt:lpstr>Стаття 341. Погодження зміни обвинувачення, висунення нового обвинувачення, відмови від підтримання державного обвинувачення та початку провадження щодо юридичної особи під час судового розгляду.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Олена Рябчинська</dc:creator>
  <cp:lastModifiedBy>Олена Рябчинська</cp:lastModifiedBy>
  <cp:revision>1</cp:revision>
  <dcterms:created xsi:type="dcterms:W3CDTF">2026-01-30T06:55:45Z</dcterms:created>
  <dcterms:modified xsi:type="dcterms:W3CDTF">2026-01-30T11:02:30Z</dcterms:modified>
</cp:coreProperties>
</file>