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5" r:id="rId3"/>
    <p:sldId id="262" r:id="rId4"/>
    <p:sldId id="257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ransition spd="slow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utt.ly/KejOkOL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262" y="644769"/>
            <a:ext cx="10984523" cy="5650523"/>
          </a:xfrm>
        </p:spPr>
        <p:txBody>
          <a:bodyPr anchor="ctr"/>
          <a:lstStyle/>
          <a:p>
            <a:pPr algn="ctr"/>
            <a:r>
              <a:rPr lang="ru-RU" sz="6600" b="1" dirty="0" err="1" smtClean="0"/>
              <a:t>Освітні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вимірювання</a:t>
            </a:r>
            <a:r>
              <a:rPr lang="ru-RU" sz="6600" b="1" dirty="0"/>
              <a:t/>
            </a:r>
            <a:br>
              <a:rPr lang="ru-RU" sz="6600" b="1" dirty="0"/>
            </a:b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262" y="644769"/>
            <a:ext cx="10984523" cy="5650523"/>
          </a:xfrm>
        </p:spPr>
        <p:txBody>
          <a:bodyPr/>
          <a:lstStyle/>
          <a:p>
            <a:pPr algn="ctr"/>
            <a:r>
              <a:rPr lang="ru-RU" sz="6600" b="1" dirty="0" err="1" smtClean="0"/>
              <a:t>Викладач</a:t>
            </a:r>
            <a:r>
              <a:rPr lang="ru-RU" sz="6600" b="1" dirty="0" smtClean="0"/>
              <a:t>:</a:t>
            </a:r>
            <a:br>
              <a:rPr lang="ru-RU" sz="6600" b="1" dirty="0" smtClean="0"/>
            </a:br>
            <a:r>
              <a:rPr lang="ru-RU" sz="6600" b="1" dirty="0" err="1" smtClean="0"/>
              <a:t>Іваницький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Олександр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Іванович</a:t>
            </a:r>
            <a:r>
              <a:rPr lang="ru-RU" sz="6600" b="1" dirty="0" smtClean="0"/>
              <a:t/>
            </a:r>
            <a:br>
              <a:rPr lang="ru-RU" sz="6600" b="1" dirty="0" smtClean="0"/>
            </a:br>
            <a:r>
              <a:rPr lang="ru-RU" sz="4000" b="1" dirty="0" smtClean="0"/>
              <a:t>доктор </a:t>
            </a:r>
            <a:r>
              <a:rPr lang="ru-RU" sz="4000" b="1" dirty="0" err="1" smtClean="0"/>
              <a:t>педагогічних</a:t>
            </a:r>
            <a:r>
              <a:rPr lang="ru-RU" sz="4000" b="1" dirty="0" smtClean="0"/>
              <a:t> наук, </a:t>
            </a:r>
            <a:r>
              <a:rPr lang="ru-RU" sz="4000" b="1" dirty="0" err="1" smtClean="0"/>
              <a:t>професор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завдувач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кафедри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педагогічки</a:t>
            </a:r>
            <a:r>
              <a:rPr lang="ru-RU" sz="4000" b="1" dirty="0" smtClean="0"/>
              <a:t> та </a:t>
            </a:r>
            <a:r>
              <a:rPr lang="ru-RU" sz="4000" b="1" dirty="0" err="1" smtClean="0"/>
              <a:t>психології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освітньої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діяльності</a:t>
            </a:r>
            <a:r>
              <a:rPr lang="ru-RU" sz="6600" b="1" dirty="0"/>
              <a:t/>
            </a:r>
            <a:br>
              <a:rPr lang="ru-RU" sz="6600" b="1" dirty="0"/>
            </a:b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9086004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120513"/>
              </p:ext>
            </p:extLst>
          </p:nvPr>
        </p:nvGraphicFramePr>
        <p:xfrm>
          <a:off x="422030" y="2560788"/>
          <a:ext cx="11230708" cy="3475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4794"/>
                <a:gridCol w="3847055"/>
                <a:gridCol w="3858859"/>
              </a:tblGrid>
              <a:tr h="355743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Нормативні показники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денна форма здобуття освіти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заочна форма здобуття освіти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</a:tr>
              <a:tr h="13996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2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>
                          <a:effectLst/>
                        </a:rPr>
                        <a:t>3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/>
                </a:tc>
              </a:tr>
              <a:tr h="260101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Статус дисципліни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Вибіркова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0101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Семестр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3-й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3-й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/>
                </a:tc>
              </a:tr>
              <a:tr h="305006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Кількість кредитів </a:t>
                      </a:r>
                      <a:r>
                        <a:rPr lang="en-US" sz="1400" spc="0">
                          <a:effectLst/>
                        </a:rPr>
                        <a:t>ECTS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3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0101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Кількість годин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90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0118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Лекційні заняття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16 </a:t>
                      </a:r>
                      <a:r>
                        <a:rPr lang="ru-RU" sz="1800" spc="0" dirty="0">
                          <a:effectLst/>
                        </a:rPr>
                        <a:t>год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4 </a:t>
                      </a:r>
                      <a:r>
                        <a:rPr lang="ru-RU" sz="1800" spc="0" dirty="0">
                          <a:effectLst/>
                        </a:rPr>
                        <a:t>год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/>
                </a:tc>
              </a:tr>
              <a:tr h="263017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Практичні заняття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16 </a:t>
                      </a:r>
                      <a:r>
                        <a:rPr lang="ru-RU" sz="1800" spc="0" dirty="0">
                          <a:effectLst/>
                        </a:rPr>
                        <a:t>год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4 </a:t>
                      </a:r>
                      <a:r>
                        <a:rPr lang="ru-RU" sz="1800" spc="0" dirty="0">
                          <a:effectLst/>
                        </a:rPr>
                        <a:t>год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/>
                </a:tc>
              </a:tr>
              <a:tr h="190118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Самостійна робота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58 </a:t>
                      </a:r>
                      <a:r>
                        <a:rPr lang="ru-RU" sz="1800" spc="0" dirty="0">
                          <a:effectLst/>
                        </a:rPr>
                        <a:t>год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82 </a:t>
                      </a:r>
                      <a:r>
                        <a:rPr lang="ru-RU" sz="1800" spc="0" dirty="0">
                          <a:effectLst/>
                        </a:rPr>
                        <a:t>год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/>
                </a:tc>
              </a:tr>
              <a:tr h="249020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Консультації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Відповідно до графіка: </a:t>
                      </a:r>
                      <a:r>
                        <a:rPr lang="en-US" sz="1800" u="sng" dirty="0">
                          <a:effectLst/>
                          <a:hlinkClick r:id="rId2"/>
                        </a:rPr>
                        <a:t>https://cutt.ly/KejOkOLb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4988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Вид підсумкового семестрового контролю: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spc="0" dirty="0">
                          <a:effectLst/>
                        </a:rPr>
                        <a:t>Залік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68023">
                <a:tc>
                  <a:txBody>
                    <a:bodyPr/>
                    <a:lstStyle/>
                    <a:p>
                      <a:pPr marL="76200">
                        <a:lnSpc>
                          <a:spcPts val="1585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Посилання на електронний курс у СЕЗН ЗНУ (платформа </a:t>
                      </a:r>
                      <a:r>
                        <a:rPr lang="en-US" sz="1400" spc="0">
                          <a:effectLst/>
                        </a:rPr>
                        <a:t>Moodle)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https://moodle.znu.edu.ua/course/view.php?id=6916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246" y="2535315"/>
            <a:ext cx="11594123" cy="43226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вивчення навчальної дисципліни «Освітні вимірювання» полягає у систематизації магістрантами, які навчаються за освітньо-професійною програмою "Організація освітнього середовища" спеціальності А1 Освітні науки  знань з теоретичних основ освітніх вимірювань, класичних та сучасних моделей тестування, статистичних методів параметризації тестів, конструювання тестів та тестових завдань, комп’ютерних засобів тестування, моніторингу якості освіти в Україні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сівіті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методики навчання освітніх вимірювань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дисципліни здобувач освіти має опанувати системою теоретико- методологічних знань щодо основ освітніх вимірювань; особливостей сучасного освітнього простору в аспекті освітніх вимірювань, , засвоїти різні аспекти нормативно-правового регулювання системи вищої освіти в Україні; специфіки здійснення освітніх вимірювань у закладах дошкільної; середньої і вищої освіти сутності професійної компетентності педагога в аспекті здійснення освітніх вимірювань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586154"/>
            <a:ext cx="9601200" cy="1340300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/>
              <a:t>Програмні</a:t>
            </a:r>
            <a:r>
              <a:rPr lang="ru-RU" sz="4800" dirty="0" smtClean="0"/>
              <a:t> </a:t>
            </a:r>
            <a:r>
              <a:rPr lang="ru-RU" sz="4800" dirty="0" err="1" smtClean="0"/>
              <a:t>результати</a:t>
            </a:r>
            <a:r>
              <a:rPr lang="ru-RU" sz="4800" dirty="0" smtClean="0"/>
              <a:t> </a:t>
            </a:r>
            <a:r>
              <a:rPr lang="ru-RU" sz="4800" dirty="0" err="1" smtClean="0"/>
              <a:t>навчання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0" y="2535315"/>
            <a:ext cx="10429555" cy="43226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Результати навчання:</a:t>
            </a:r>
            <a:endParaRPr lang="uk-UA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РН 1. Знати на рівні новітніх досягнень концепції розвитку освіти і педагогіки, методологію відповідних досліджень.</a:t>
            </a:r>
          </a:p>
          <a:p>
            <a:pPr algn="just"/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РН 3. Формувати педагогічно доцільну партнерську міжособистісну взаємодію, здійснювати ділову комунікацію, зрозуміло і недвозначно доносити власні міркування, висновки та аргументацію з питань освіти і педагогіки до фахівців і широкого загалу, вести проблемно-тематичну дискусію.</a:t>
            </a:r>
          </a:p>
          <a:p>
            <a:pPr algn="just"/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endParaRPr lang="uk-UA" sz="2800" dirty="0">
              <a:solidFill>
                <a:srgbClr val="000000"/>
              </a:solidFill>
              <a:effectLst/>
              <a:latin typeface="Courier New"/>
              <a:ea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19841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/>
              <a:t>Компетентності</a:t>
            </a:r>
            <a:r>
              <a:rPr lang="ru-RU" sz="4800" dirty="0" smtClean="0"/>
              <a:t> і </a:t>
            </a:r>
            <a:r>
              <a:rPr lang="ru-RU" sz="4800" dirty="0" err="1" smtClean="0"/>
              <a:t>результати</a:t>
            </a:r>
            <a:r>
              <a:rPr lang="ru-RU" sz="4800" dirty="0" smtClean="0"/>
              <a:t> </a:t>
            </a:r>
            <a:r>
              <a:rPr lang="ru-RU" sz="4800" dirty="0" err="1" smtClean="0"/>
              <a:t>навчання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124" y="2535315"/>
            <a:ext cx="12027876" cy="43226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Програмні результати навчання: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РН 4. Вільно спілкуватися державною та іноземною мовами усно і письмово для обговорення результатів освітньої, професійної діяльності, презентації наукових досліджень та інноваційних </a:t>
            </a:r>
            <a:r>
              <a:rPr lang="uk-UA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проєктів</a:t>
            </a: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РН 5. Організовувати освітній процес на основі </a:t>
            </a:r>
            <a:r>
              <a:rPr lang="uk-UA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студентоцентрованого</a:t>
            </a: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, компетентнісного, контекстного підходів та сучасних досягнень освітніх, педагогічних наук, управляти навчально-пізнавальною діяльністю, об’єктивно оцінювати результати навчання здобувачів освіти.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РН 7. Створювати відкрите освітньо- наукове середовище, сприятливе для здобувачів освіти та спрямоване на забезпечення результатів навчання.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РН 9. Здійснювати пошук необхідної інформації з освітніх/педагогічних наук у друкованих, електронних та інших джерелах, аналізувати, систематизувати її, оцінюючи достовірність та </a:t>
            </a:r>
            <a:r>
              <a:rPr lang="uk-UA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релевантність</a:t>
            </a:r>
            <a:endParaRPr lang="uk-UA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buNone/>
            </a:pPr>
            <a:endParaRPr lang="uk-UA" sz="2000" dirty="0" smtClean="0">
              <a:solidFill>
                <a:srgbClr val="000000"/>
              </a:solidFill>
              <a:latin typeface="Courier New"/>
              <a:ea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912368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 smtClean="0"/>
              <a:t>обов’язковим</a:t>
            </a:r>
            <a:r>
              <a:rPr lang="uk-UA" sz="2400" i="1" dirty="0" smtClean="0"/>
              <a:t>. Магістранти, </a:t>
            </a:r>
            <a:r>
              <a:rPr lang="uk-UA" sz="2400" i="1" dirty="0"/>
              <a:t>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пропущені </a:t>
            </a:r>
            <a:r>
              <a:rPr lang="uk-UA" sz="2400" i="1" dirty="0"/>
              <a:t>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61</TotalTime>
  <Words>545</Words>
  <Application>Microsoft Office PowerPoint</Application>
  <PresentationFormat>Произвольный</PresentationFormat>
  <Paragraphs>56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 (конференц-зал)</vt:lpstr>
      <vt:lpstr>Освітні вимірювання </vt:lpstr>
      <vt:lpstr>Викладач: Іваницький Олександр Іванович доктор педагогічних наук, професор, завдувач кафедри педагогічки та психології освітньої діяльності </vt:lpstr>
      <vt:lpstr>Опис навчальної дисципліни</vt:lpstr>
      <vt:lpstr>МЕТА КУРСУ </vt:lpstr>
      <vt:lpstr>Програмні результати навчання</vt:lpstr>
      <vt:lpstr>Компетентності і результати навчання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19</cp:revision>
  <dcterms:created xsi:type="dcterms:W3CDTF">2020-08-26T11:19:41Z</dcterms:created>
  <dcterms:modified xsi:type="dcterms:W3CDTF">2025-11-11T08:08:22Z</dcterms:modified>
</cp:coreProperties>
</file>