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34" r:id="rId3"/>
    <p:sldId id="461" r:id="rId4"/>
    <p:sldId id="462" r:id="rId5"/>
    <p:sldId id="463" r:id="rId6"/>
    <p:sldId id="476" r:id="rId7"/>
    <p:sldId id="456" r:id="rId8"/>
    <p:sldId id="471" r:id="rId9"/>
    <p:sldId id="472" r:id="rId10"/>
    <p:sldId id="321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54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58F31-F8A9-4BED-A7C2-2CB3844D5C54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949091E0-CE3F-4F15-A12F-F6EDEEEDA49F}">
      <dgm:prSet phldrT="[Текст]"/>
      <dgm:spPr/>
      <dgm:t>
        <a:bodyPr/>
        <a:lstStyle/>
        <a:p>
          <a:r>
            <a:rPr lang="uk-UA" dirty="0" smtClean="0"/>
            <a:t>Наслідки порушення балансу: </a:t>
          </a:r>
          <a:endParaRPr lang="uk-UA" dirty="0"/>
        </a:p>
      </dgm:t>
    </dgm:pt>
    <dgm:pt modelId="{ECB577EA-2082-4AD4-B952-E24A4A8037FE}" type="parTrans" cxnId="{E1DDE65E-ECE8-47D5-9529-4CE3271CD18E}">
      <dgm:prSet/>
      <dgm:spPr/>
      <dgm:t>
        <a:bodyPr/>
        <a:lstStyle/>
        <a:p>
          <a:endParaRPr lang="uk-UA"/>
        </a:p>
      </dgm:t>
    </dgm:pt>
    <dgm:pt modelId="{E4F5CB69-3091-4FD9-9FD0-111A9214E5BB}" type="sibTrans" cxnId="{E1DDE65E-ECE8-47D5-9529-4CE3271CD18E}">
      <dgm:prSet/>
      <dgm:spPr/>
      <dgm:t>
        <a:bodyPr/>
        <a:lstStyle/>
        <a:p>
          <a:endParaRPr lang="uk-UA"/>
        </a:p>
      </dgm:t>
    </dgm:pt>
    <dgm:pt modelId="{F6229D36-1EA5-41DD-B3B8-DF7F06E7607C}">
      <dgm:prSet/>
      <dgm:spPr/>
      <dgm:t>
        <a:bodyPr/>
        <a:lstStyle/>
        <a:p>
          <a:r>
            <a:rPr lang="uk-UA" dirty="0" smtClean="0"/>
            <a:t>Вигорання, хронічна втома, емоційне виснаження.</a:t>
          </a:r>
          <a:endParaRPr lang="uk-UA" dirty="0"/>
        </a:p>
      </dgm:t>
    </dgm:pt>
    <dgm:pt modelId="{85ECFF47-0C1B-4A6B-823E-E72A2EF5697E}" type="parTrans" cxnId="{6D2E8576-2E90-403A-934E-293EE3882881}">
      <dgm:prSet/>
      <dgm:spPr/>
      <dgm:t>
        <a:bodyPr/>
        <a:lstStyle/>
        <a:p>
          <a:endParaRPr lang="uk-UA"/>
        </a:p>
      </dgm:t>
    </dgm:pt>
    <dgm:pt modelId="{F1FB593E-CBA5-418C-BE03-CAE57EA00F07}" type="sibTrans" cxnId="{6D2E8576-2E90-403A-934E-293EE3882881}">
      <dgm:prSet/>
      <dgm:spPr/>
      <dgm:t>
        <a:bodyPr/>
        <a:lstStyle/>
        <a:p>
          <a:endParaRPr lang="uk-UA"/>
        </a:p>
      </dgm:t>
    </dgm:pt>
    <dgm:pt modelId="{EC26CDCD-D155-48B5-AE25-0B8C24987CA4}">
      <dgm:prSet/>
      <dgm:spPr/>
      <dgm:t>
        <a:bodyPr/>
        <a:lstStyle/>
        <a:p>
          <a:r>
            <a:rPr lang="uk-UA" smtClean="0"/>
            <a:t>Погіршення стосунків у сім’ї та соціальному оточенні.</a:t>
          </a:r>
          <a:endParaRPr lang="uk-UA"/>
        </a:p>
      </dgm:t>
    </dgm:pt>
    <dgm:pt modelId="{17F5A115-501D-4DAF-9105-3355D1C22628}" type="parTrans" cxnId="{AC2206BF-2438-49D2-B1BC-E84017AAB378}">
      <dgm:prSet/>
      <dgm:spPr/>
      <dgm:t>
        <a:bodyPr/>
        <a:lstStyle/>
        <a:p>
          <a:endParaRPr lang="uk-UA"/>
        </a:p>
      </dgm:t>
    </dgm:pt>
    <dgm:pt modelId="{F8F19F07-4D79-4C11-B0C6-A9BF62EE084E}" type="sibTrans" cxnId="{AC2206BF-2438-49D2-B1BC-E84017AAB378}">
      <dgm:prSet/>
      <dgm:spPr/>
      <dgm:t>
        <a:bodyPr/>
        <a:lstStyle/>
        <a:p>
          <a:endParaRPr lang="uk-UA"/>
        </a:p>
      </dgm:t>
    </dgm:pt>
    <dgm:pt modelId="{83D4F538-A326-4B6E-B42C-4D16FB8CDCD5}">
      <dgm:prSet/>
      <dgm:spPr/>
      <dgm:t>
        <a:bodyPr/>
        <a:lstStyle/>
        <a:p>
          <a:r>
            <a:rPr lang="uk-UA" dirty="0" smtClean="0"/>
            <a:t>Зниження професійної ефективності.</a:t>
          </a:r>
          <a:endParaRPr lang="uk-UA" dirty="0"/>
        </a:p>
      </dgm:t>
    </dgm:pt>
    <dgm:pt modelId="{E1008728-68CC-480E-AF9B-42EBF02674EE}" type="parTrans" cxnId="{DC0E6C39-347B-43EA-8472-14A1FB3E629A}">
      <dgm:prSet/>
      <dgm:spPr/>
      <dgm:t>
        <a:bodyPr/>
        <a:lstStyle/>
        <a:p>
          <a:endParaRPr lang="uk-UA"/>
        </a:p>
      </dgm:t>
    </dgm:pt>
    <dgm:pt modelId="{2CE8AFDA-51D4-44F6-BB39-7FA00060BB07}" type="sibTrans" cxnId="{DC0E6C39-347B-43EA-8472-14A1FB3E629A}">
      <dgm:prSet/>
      <dgm:spPr/>
      <dgm:t>
        <a:bodyPr/>
        <a:lstStyle/>
        <a:p>
          <a:endParaRPr lang="uk-UA"/>
        </a:p>
      </dgm:t>
    </dgm:pt>
    <dgm:pt modelId="{4CF7AFB9-73CB-4134-857E-4DE561026DCE}" type="pres">
      <dgm:prSet presAssocID="{D6F58F31-F8A9-4BED-A7C2-2CB3844D5C54}" presName="linear" presStyleCnt="0">
        <dgm:presLayoutVars>
          <dgm:dir/>
          <dgm:animLvl val="lvl"/>
          <dgm:resizeHandles val="exact"/>
        </dgm:presLayoutVars>
      </dgm:prSet>
      <dgm:spPr/>
    </dgm:pt>
    <dgm:pt modelId="{89D60BBA-39A6-4706-95B6-54C2BA2826BE}" type="pres">
      <dgm:prSet presAssocID="{949091E0-CE3F-4F15-A12F-F6EDEEEDA49F}" presName="parentLin" presStyleCnt="0"/>
      <dgm:spPr/>
    </dgm:pt>
    <dgm:pt modelId="{9A1AEC95-861A-4FA7-A284-7AEFCCB9360B}" type="pres">
      <dgm:prSet presAssocID="{949091E0-CE3F-4F15-A12F-F6EDEEEDA49F}" presName="parentLeftMargin" presStyleLbl="node1" presStyleIdx="0" presStyleCnt="1"/>
      <dgm:spPr/>
    </dgm:pt>
    <dgm:pt modelId="{4ABB593E-7D6F-4D8D-8A89-CFFFFCA44888}" type="pres">
      <dgm:prSet presAssocID="{949091E0-CE3F-4F15-A12F-F6EDEEEDA4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ADB2A3-CC07-4007-83B5-750B71B74608}" type="pres">
      <dgm:prSet presAssocID="{949091E0-CE3F-4F15-A12F-F6EDEEEDA49F}" presName="negativeSpace" presStyleCnt="0"/>
      <dgm:spPr/>
    </dgm:pt>
    <dgm:pt modelId="{059B5050-D2AB-4478-BFD1-2BA15B18B93D}" type="pres">
      <dgm:prSet presAssocID="{949091E0-CE3F-4F15-A12F-F6EDEEEDA49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DAB8680-63CC-4E09-9ADE-954ABD8E80BA}" type="presOf" srcId="{EC26CDCD-D155-48B5-AE25-0B8C24987CA4}" destId="{059B5050-D2AB-4478-BFD1-2BA15B18B93D}" srcOrd="0" destOrd="1" presId="urn:microsoft.com/office/officeart/2005/8/layout/list1"/>
    <dgm:cxn modelId="{AC2206BF-2438-49D2-B1BC-E84017AAB378}" srcId="{949091E0-CE3F-4F15-A12F-F6EDEEEDA49F}" destId="{EC26CDCD-D155-48B5-AE25-0B8C24987CA4}" srcOrd="1" destOrd="0" parTransId="{17F5A115-501D-4DAF-9105-3355D1C22628}" sibTransId="{F8F19F07-4D79-4C11-B0C6-A9BF62EE084E}"/>
    <dgm:cxn modelId="{DC0E6C39-347B-43EA-8472-14A1FB3E629A}" srcId="{949091E0-CE3F-4F15-A12F-F6EDEEEDA49F}" destId="{83D4F538-A326-4B6E-B42C-4D16FB8CDCD5}" srcOrd="2" destOrd="0" parTransId="{E1008728-68CC-480E-AF9B-42EBF02674EE}" sibTransId="{2CE8AFDA-51D4-44F6-BB39-7FA00060BB07}"/>
    <dgm:cxn modelId="{6D2E8576-2E90-403A-934E-293EE3882881}" srcId="{949091E0-CE3F-4F15-A12F-F6EDEEEDA49F}" destId="{F6229D36-1EA5-41DD-B3B8-DF7F06E7607C}" srcOrd="0" destOrd="0" parTransId="{85ECFF47-0C1B-4A6B-823E-E72A2EF5697E}" sibTransId="{F1FB593E-CBA5-418C-BE03-CAE57EA00F07}"/>
    <dgm:cxn modelId="{8CE9F79B-68E5-4F7F-BC3C-81B48F4D322F}" type="presOf" srcId="{D6F58F31-F8A9-4BED-A7C2-2CB3844D5C54}" destId="{4CF7AFB9-73CB-4134-857E-4DE561026DCE}" srcOrd="0" destOrd="0" presId="urn:microsoft.com/office/officeart/2005/8/layout/list1"/>
    <dgm:cxn modelId="{F0EE782D-3BAD-4D67-B0F4-C6C52D2D6E4C}" type="presOf" srcId="{F6229D36-1EA5-41DD-B3B8-DF7F06E7607C}" destId="{059B5050-D2AB-4478-BFD1-2BA15B18B93D}" srcOrd="0" destOrd="0" presId="urn:microsoft.com/office/officeart/2005/8/layout/list1"/>
    <dgm:cxn modelId="{E1DDE65E-ECE8-47D5-9529-4CE3271CD18E}" srcId="{D6F58F31-F8A9-4BED-A7C2-2CB3844D5C54}" destId="{949091E0-CE3F-4F15-A12F-F6EDEEEDA49F}" srcOrd="0" destOrd="0" parTransId="{ECB577EA-2082-4AD4-B952-E24A4A8037FE}" sibTransId="{E4F5CB69-3091-4FD9-9FD0-111A9214E5BB}"/>
    <dgm:cxn modelId="{D2FFA4D3-2F8C-4A5D-B07E-07ECC897E0F7}" type="presOf" srcId="{83D4F538-A326-4B6E-B42C-4D16FB8CDCD5}" destId="{059B5050-D2AB-4478-BFD1-2BA15B18B93D}" srcOrd="0" destOrd="2" presId="urn:microsoft.com/office/officeart/2005/8/layout/list1"/>
    <dgm:cxn modelId="{F14DBFCE-45EE-4073-9DE4-3F6AE9613DE8}" type="presOf" srcId="{949091E0-CE3F-4F15-A12F-F6EDEEEDA49F}" destId="{9A1AEC95-861A-4FA7-A284-7AEFCCB9360B}" srcOrd="0" destOrd="0" presId="urn:microsoft.com/office/officeart/2005/8/layout/list1"/>
    <dgm:cxn modelId="{C442F0DF-3848-4114-B0CD-0F586B87FD80}" type="presOf" srcId="{949091E0-CE3F-4F15-A12F-F6EDEEEDA49F}" destId="{4ABB593E-7D6F-4D8D-8A89-CFFFFCA44888}" srcOrd="1" destOrd="0" presId="urn:microsoft.com/office/officeart/2005/8/layout/list1"/>
    <dgm:cxn modelId="{9AB83D67-8978-400F-BB65-EA36C43F6A29}" type="presParOf" srcId="{4CF7AFB9-73CB-4134-857E-4DE561026DCE}" destId="{89D60BBA-39A6-4706-95B6-54C2BA2826BE}" srcOrd="0" destOrd="0" presId="urn:microsoft.com/office/officeart/2005/8/layout/list1"/>
    <dgm:cxn modelId="{9B06E091-2355-471B-A7E1-475E75A4AA8E}" type="presParOf" srcId="{89D60BBA-39A6-4706-95B6-54C2BA2826BE}" destId="{9A1AEC95-861A-4FA7-A284-7AEFCCB9360B}" srcOrd="0" destOrd="0" presId="urn:microsoft.com/office/officeart/2005/8/layout/list1"/>
    <dgm:cxn modelId="{87199E4B-044F-48AA-BD23-4A4AFBEE2834}" type="presParOf" srcId="{89D60BBA-39A6-4706-95B6-54C2BA2826BE}" destId="{4ABB593E-7D6F-4D8D-8A89-CFFFFCA44888}" srcOrd="1" destOrd="0" presId="urn:microsoft.com/office/officeart/2005/8/layout/list1"/>
    <dgm:cxn modelId="{69C0EA09-6894-4694-B1D3-11ACD323C49F}" type="presParOf" srcId="{4CF7AFB9-73CB-4134-857E-4DE561026DCE}" destId="{4BADB2A3-CC07-4007-83B5-750B71B74608}" srcOrd="1" destOrd="0" presId="urn:microsoft.com/office/officeart/2005/8/layout/list1"/>
    <dgm:cxn modelId="{8290A67F-4400-497A-B6CC-72864F47768F}" type="presParOf" srcId="{4CF7AFB9-73CB-4134-857E-4DE561026DCE}" destId="{059B5050-D2AB-4478-BFD1-2BA15B18B93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D31A3-2529-4442-A2F1-4D2B5CB94181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5CDF7235-8A8E-472A-B545-38EF154EB17C}">
      <dgm:prSet/>
      <dgm:spPr/>
      <dgm:t>
        <a:bodyPr/>
        <a:lstStyle/>
        <a:p>
          <a:r>
            <a:rPr lang="uk-UA" b="1" dirty="0" smtClean="0"/>
            <a:t>Визначення пріоритетів:</a:t>
          </a:r>
          <a:r>
            <a:rPr lang="uk-UA" dirty="0" smtClean="0"/>
            <a:t/>
          </a:r>
          <a:br>
            <a:rPr lang="uk-UA" dirty="0" smtClean="0"/>
          </a:br>
          <a:r>
            <a:rPr lang="uk-UA" dirty="0" smtClean="0"/>
            <a:t>Складання списків завдань із розподілом на термінові й важливі.</a:t>
          </a:r>
          <a:endParaRPr lang="uk-UA" noProof="0" dirty="0"/>
        </a:p>
      </dgm:t>
    </dgm:pt>
    <dgm:pt modelId="{92245B3E-9228-4B8E-8430-2C7CD0EB0CB4}" type="parTrans" cxnId="{EB8455CA-0530-439F-802B-B386E39C8294}">
      <dgm:prSet/>
      <dgm:spPr/>
      <dgm:t>
        <a:bodyPr/>
        <a:lstStyle/>
        <a:p>
          <a:endParaRPr lang="uk-UA"/>
        </a:p>
      </dgm:t>
    </dgm:pt>
    <dgm:pt modelId="{87AA529E-809B-47B8-B712-F65CC02E77E4}" type="sibTrans" cxnId="{EB8455CA-0530-439F-802B-B386E39C8294}">
      <dgm:prSet/>
      <dgm:spPr/>
      <dgm:t>
        <a:bodyPr/>
        <a:lstStyle/>
        <a:p>
          <a:endParaRPr lang="uk-UA"/>
        </a:p>
      </dgm:t>
    </dgm:pt>
    <dgm:pt modelId="{50F5FD8B-5B88-4130-82DD-9E229477B37A}">
      <dgm:prSet/>
      <dgm:spPr/>
      <dgm:t>
        <a:bodyPr/>
        <a:lstStyle/>
        <a:p>
          <a:r>
            <a:rPr lang="uk-UA" b="1" smtClean="0"/>
            <a:t>Встановлення меж:</a:t>
          </a:r>
          <a:r>
            <a:rPr lang="uk-UA" smtClean="0"/>
            <a:t/>
          </a:r>
          <a:br>
            <a:rPr lang="uk-UA" smtClean="0"/>
          </a:br>
          <a:r>
            <a:rPr lang="uk-UA" smtClean="0"/>
            <a:t>Відмова від виконання завдань поза робочими годинами, якщо це можливо.</a:t>
          </a:r>
          <a:endParaRPr lang="uk-UA"/>
        </a:p>
      </dgm:t>
    </dgm:pt>
    <dgm:pt modelId="{C329B9CD-F7A8-4CA7-A597-50CAB4410FFC}" type="parTrans" cxnId="{0B89B117-627D-4ACE-9916-974779F51D45}">
      <dgm:prSet/>
      <dgm:spPr/>
      <dgm:t>
        <a:bodyPr/>
        <a:lstStyle/>
        <a:p>
          <a:endParaRPr lang="uk-UA"/>
        </a:p>
      </dgm:t>
    </dgm:pt>
    <dgm:pt modelId="{30BB06E8-7A2C-419B-A580-9377C74EA680}" type="sibTrans" cxnId="{0B89B117-627D-4ACE-9916-974779F51D45}">
      <dgm:prSet/>
      <dgm:spPr/>
      <dgm:t>
        <a:bodyPr/>
        <a:lstStyle/>
        <a:p>
          <a:endParaRPr lang="uk-UA"/>
        </a:p>
      </dgm:t>
    </dgm:pt>
    <dgm:pt modelId="{63A026DF-DAD5-413F-B152-0434D24A6A3F}">
      <dgm:prSet/>
      <dgm:spPr/>
      <dgm:t>
        <a:bodyPr/>
        <a:lstStyle/>
        <a:p>
          <a:r>
            <a:rPr lang="uk-UA" b="1" smtClean="0"/>
            <a:t>Розвиток навичок «ні»:</a:t>
          </a:r>
          <a:r>
            <a:rPr lang="uk-UA" smtClean="0"/>
            <a:t/>
          </a:r>
          <a:br>
            <a:rPr lang="uk-UA" smtClean="0"/>
          </a:br>
          <a:r>
            <a:rPr lang="uk-UA" smtClean="0"/>
            <a:t>Уміння ввічливо відмовляти, коли завдання перевищують можливості.</a:t>
          </a:r>
          <a:endParaRPr lang="uk-UA"/>
        </a:p>
      </dgm:t>
    </dgm:pt>
    <dgm:pt modelId="{A136087D-E7F4-406D-8ECD-6F9864551184}" type="parTrans" cxnId="{E15AACB3-0C07-4C18-9FFE-9AB940944CFB}">
      <dgm:prSet/>
      <dgm:spPr/>
      <dgm:t>
        <a:bodyPr/>
        <a:lstStyle/>
        <a:p>
          <a:endParaRPr lang="uk-UA"/>
        </a:p>
      </dgm:t>
    </dgm:pt>
    <dgm:pt modelId="{F77E4615-D4D2-4094-8453-2391BF627901}" type="sibTrans" cxnId="{E15AACB3-0C07-4C18-9FFE-9AB940944CFB}">
      <dgm:prSet/>
      <dgm:spPr/>
      <dgm:t>
        <a:bodyPr/>
        <a:lstStyle/>
        <a:p>
          <a:endParaRPr lang="uk-UA"/>
        </a:p>
      </dgm:t>
    </dgm:pt>
    <dgm:pt modelId="{A46A4582-60E1-41D6-9481-19EE02BC4C1E}">
      <dgm:prSet/>
      <dgm:spPr/>
      <dgm:t>
        <a:bodyPr/>
        <a:lstStyle/>
        <a:p>
          <a:r>
            <a:rPr lang="uk-UA" b="1" smtClean="0"/>
            <a:t>Планування відпусток і вихідних:</a:t>
          </a:r>
          <a:r>
            <a:rPr lang="uk-UA" smtClean="0"/>
            <a:t/>
          </a:r>
          <a:br>
            <a:rPr lang="uk-UA" smtClean="0"/>
          </a:br>
          <a:r>
            <a:rPr lang="uk-UA" smtClean="0"/>
            <a:t>Використання вільного часу для повноцінного відпочинку.</a:t>
          </a:r>
          <a:endParaRPr lang="uk-UA"/>
        </a:p>
      </dgm:t>
    </dgm:pt>
    <dgm:pt modelId="{4E383AB9-A8B4-4E18-A04F-8901ED65134D}" type="parTrans" cxnId="{8AE70C02-303C-4AF2-85EF-414D1C67DFEC}">
      <dgm:prSet/>
      <dgm:spPr/>
      <dgm:t>
        <a:bodyPr/>
        <a:lstStyle/>
        <a:p>
          <a:endParaRPr lang="uk-UA"/>
        </a:p>
      </dgm:t>
    </dgm:pt>
    <dgm:pt modelId="{B5F3BC6C-4513-4178-A250-9736F4FDD7A1}" type="sibTrans" cxnId="{8AE70C02-303C-4AF2-85EF-414D1C67DFEC}">
      <dgm:prSet/>
      <dgm:spPr/>
      <dgm:t>
        <a:bodyPr/>
        <a:lstStyle/>
        <a:p>
          <a:endParaRPr lang="uk-UA"/>
        </a:p>
      </dgm:t>
    </dgm:pt>
    <dgm:pt modelId="{FD84392D-947A-4DBD-95DB-3324EF178D1D}">
      <dgm:prSet/>
      <dgm:spPr/>
      <dgm:t>
        <a:bodyPr/>
        <a:lstStyle/>
        <a:p>
          <a:r>
            <a:rPr lang="uk-UA" b="1" smtClean="0"/>
            <a:t>Пошук професійної підтримки:</a:t>
          </a:r>
          <a:r>
            <a:rPr lang="uk-UA" smtClean="0"/>
            <a:t/>
          </a:r>
          <a:br>
            <a:rPr lang="uk-UA" smtClean="0"/>
          </a:br>
          <a:r>
            <a:rPr lang="uk-UA" smtClean="0"/>
            <a:t>Участь у тренінгах і групах підтримки для соціальних працівників.</a:t>
          </a:r>
          <a:endParaRPr lang="uk-UA"/>
        </a:p>
      </dgm:t>
    </dgm:pt>
    <dgm:pt modelId="{316E3A0C-2756-4A15-A0A4-F533011497B2}" type="parTrans" cxnId="{7D426D0C-8590-474F-812F-1B1DDDE815D4}">
      <dgm:prSet/>
      <dgm:spPr/>
      <dgm:t>
        <a:bodyPr/>
        <a:lstStyle/>
        <a:p>
          <a:endParaRPr lang="uk-UA"/>
        </a:p>
      </dgm:t>
    </dgm:pt>
    <dgm:pt modelId="{38433C42-FB32-459F-A7A0-8BAC0144E6C7}" type="sibTrans" cxnId="{7D426D0C-8590-474F-812F-1B1DDDE815D4}">
      <dgm:prSet/>
      <dgm:spPr/>
      <dgm:t>
        <a:bodyPr/>
        <a:lstStyle/>
        <a:p>
          <a:endParaRPr lang="uk-UA"/>
        </a:p>
      </dgm:t>
    </dgm:pt>
    <dgm:pt modelId="{33E9661A-8483-43EE-8962-702909ACB923}" type="pres">
      <dgm:prSet presAssocID="{472D31A3-2529-4442-A2F1-4D2B5CB941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9ECD697-1AB2-4382-AFD1-A146092BF201}" type="pres">
      <dgm:prSet presAssocID="{5CDF7235-8A8E-472A-B545-38EF154EB1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5358FD-FF6C-4378-91C2-AC8BD801EB4C}" type="pres">
      <dgm:prSet presAssocID="{87AA529E-809B-47B8-B712-F65CC02E77E4}" presName="spacer" presStyleCnt="0"/>
      <dgm:spPr/>
      <dgm:t>
        <a:bodyPr/>
        <a:lstStyle/>
        <a:p>
          <a:endParaRPr lang="uk-UA"/>
        </a:p>
      </dgm:t>
    </dgm:pt>
    <dgm:pt modelId="{56B9BDAA-DF39-4E7B-B2F5-A07EA1CE8577}" type="pres">
      <dgm:prSet presAssocID="{50F5FD8B-5B88-4130-82DD-9E229477B3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E446AA-C77D-4094-94AC-FD6F2BB16798}" type="pres">
      <dgm:prSet presAssocID="{30BB06E8-7A2C-419B-A580-9377C74EA680}" presName="spacer" presStyleCnt="0"/>
      <dgm:spPr/>
      <dgm:t>
        <a:bodyPr/>
        <a:lstStyle/>
        <a:p>
          <a:endParaRPr lang="uk-UA"/>
        </a:p>
      </dgm:t>
    </dgm:pt>
    <dgm:pt modelId="{D0840F53-BAC7-4BA8-A020-75351B608A1A}" type="pres">
      <dgm:prSet presAssocID="{63A026DF-DAD5-413F-B152-0434D24A6A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3BD17B-9DBA-48B1-84E6-F5AF580B8423}" type="pres">
      <dgm:prSet presAssocID="{F77E4615-D4D2-4094-8453-2391BF627901}" presName="spacer" presStyleCnt="0"/>
      <dgm:spPr/>
      <dgm:t>
        <a:bodyPr/>
        <a:lstStyle/>
        <a:p>
          <a:endParaRPr lang="uk-UA"/>
        </a:p>
      </dgm:t>
    </dgm:pt>
    <dgm:pt modelId="{9B199A7D-3587-4880-87E5-8D3D6A704210}" type="pres">
      <dgm:prSet presAssocID="{A46A4582-60E1-41D6-9481-19EE02BC4C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E903F4-305E-46EB-B35F-F30799967DE7}" type="pres">
      <dgm:prSet presAssocID="{B5F3BC6C-4513-4178-A250-9736F4FDD7A1}" presName="spacer" presStyleCnt="0"/>
      <dgm:spPr/>
      <dgm:t>
        <a:bodyPr/>
        <a:lstStyle/>
        <a:p>
          <a:endParaRPr lang="uk-UA"/>
        </a:p>
      </dgm:t>
    </dgm:pt>
    <dgm:pt modelId="{C9D3BF28-B4D5-44C9-B82F-222450345B71}" type="pres">
      <dgm:prSet presAssocID="{FD84392D-947A-4DBD-95DB-3324EF178D1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6569C98-EB2B-4D5C-B1A0-9BA6AADCC3D2}" type="presOf" srcId="{63A026DF-DAD5-413F-B152-0434D24A6A3F}" destId="{D0840F53-BAC7-4BA8-A020-75351B608A1A}" srcOrd="0" destOrd="0" presId="urn:microsoft.com/office/officeart/2005/8/layout/vList2"/>
    <dgm:cxn modelId="{EB8455CA-0530-439F-802B-B386E39C8294}" srcId="{472D31A3-2529-4442-A2F1-4D2B5CB94181}" destId="{5CDF7235-8A8E-472A-B545-38EF154EB17C}" srcOrd="0" destOrd="0" parTransId="{92245B3E-9228-4B8E-8430-2C7CD0EB0CB4}" sibTransId="{87AA529E-809B-47B8-B712-F65CC02E77E4}"/>
    <dgm:cxn modelId="{B8D9D709-580A-47A1-A40B-C5C34B551505}" type="presOf" srcId="{50F5FD8B-5B88-4130-82DD-9E229477B37A}" destId="{56B9BDAA-DF39-4E7B-B2F5-A07EA1CE8577}" srcOrd="0" destOrd="0" presId="urn:microsoft.com/office/officeart/2005/8/layout/vList2"/>
    <dgm:cxn modelId="{7D426D0C-8590-474F-812F-1B1DDDE815D4}" srcId="{472D31A3-2529-4442-A2F1-4D2B5CB94181}" destId="{FD84392D-947A-4DBD-95DB-3324EF178D1D}" srcOrd="4" destOrd="0" parTransId="{316E3A0C-2756-4A15-A0A4-F533011497B2}" sibTransId="{38433C42-FB32-459F-A7A0-8BAC0144E6C7}"/>
    <dgm:cxn modelId="{5AE27A49-642E-4E8F-B201-82600F059B36}" type="presOf" srcId="{FD84392D-947A-4DBD-95DB-3324EF178D1D}" destId="{C9D3BF28-B4D5-44C9-B82F-222450345B71}" srcOrd="0" destOrd="0" presId="urn:microsoft.com/office/officeart/2005/8/layout/vList2"/>
    <dgm:cxn modelId="{ED4F211E-854F-4320-9157-86D6121ACDA3}" type="presOf" srcId="{A46A4582-60E1-41D6-9481-19EE02BC4C1E}" destId="{9B199A7D-3587-4880-87E5-8D3D6A704210}" srcOrd="0" destOrd="0" presId="urn:microsoft.com/office/officeart/2005/8/layout/vList2"/>
    <dgm:cxn modelId="{E194DCAA-BC95-4DFD-BA51-5FEE7FB83967}" type="presOf" srcId="{5CDF7235-8A8E-472A-B545-38EF154EB17C}" destId="{79ECD697-1AB2-4382-AFD1-A146092BF201}" srcOrd="0" destOrd="0" presId="urn:microsoft.com/office/officeart/2005/8/layout/vList2"/>
    <dgm:cxn modelId="{8AE70C02-303C-4AF2-85EF-414D1C67DFEC}" srcId="{472D31A3-2529-4442-A2F1-4D2B5CB94181}" destId="{A46A4582-60E1-41D6-9481-19EE02BC4C1E}" srcOrd="3" destOrd="0" parTransId="{4E383AB9-A8B4-4E18-A04F-8901ED65134D}" sibTransId="{B5F3BC6C-4513-4178-A250-9736F4FDD7A1}"/>
    <dgm:cxn modelId="{0B89B117-627D-4ACE-9916-974779F51D45}" srcId="{472D31A3-2529-4442-A2F1-4D2B5CB94181}" destId="{50F5FD8B-5B88-4130-82DD-9E229477B37A}" srcOrd="1" destOrd="0" parTransId="{C329B9CD-F7A8-4CA7-A597-50CAB4410FFC}" sibTransId="{30BB06E8-7A2C-419B-A580-9377C74EA680}"/>
    <dgm:cxn modelId="{E15AACB3-0C07-4C18-9FFE-9AB940944CFB}" srcId="{472D31A3-2529-4442-A2F1-4D2B5CB94181}" destId="{63A026DF-DAD5-413F-B152-0434D24A6A3F}" srcOrd="2" destOrd="0" parTransId="{A136087D-E7F4-406D-8ECD-6F9864551184}" sibTransId="{F77E4615-D4D2-4094-8453-2391BF627901}"/>
    <dgm:cxn modelId="{1026EF88-B574-4F62-BD6A-3CAF39FD0527}" type="presOf" srcId="{472D31A3-2529-4442-A2F1-4D2B5CB94181}" destId="{33E9661A-8483-43EE-8962-702909ACB923}" srcOrd="0" destOrd="0" presId="urn:microsoft.com/office/officeart/2005/8/layout/vList2"/>
    <dgm:cxn modelId="{F5000B5C-9984-4D49-978C-75828B7EFEA0}" type="presParOf" srcId="{33E9661A-8483-43EE-8962-702909ACB923}" destId="{79ECD697-1AB2-4382-AFD1-A146092BF201}" srcOrd="0" destOrd="0" presId="urn:microsoft.com/office/officeart/2005/8/layout/vList2"/>
    <dgm:cxn modelId="{6B5D4AD2-86AE-4413-B76C-326D7C2A43BF}" type="presParOf" srcId="{33E9661A-8483-43EE-8962-702909ACB923}" destId="{DF5358FD-FF6C-4378-91C2-AC8BD801EB4C}" srcOrd="1" destOrd="0" presId="urn:microsoft.com/office/officeart/2005/8/layout/vList2"/>
    <dgm:cxn modelId="{A1ADF144-0594-4B38-A137-01E25287BFF0}" type="presParOf" srcId="{33E9661A-8483-43EE-8962-702909ACB923}" destId="{56B9BDAA-DF39-4E7B-B2F5-A07EA1CE8577}" srcOrd="2" destOrd="0" presId="urn:microsoft.com/office/officeart/2005/8/layout/vList2"/>
    <dgm:cxn modelId="{9C669936-E939-4F39-8E78-D204D46010EF}" type="presParOf" srcId="{33E9661A-8483-43EE-8962-702909ACB923}" destId="{DCE446AA-C77D-4094-94AC-FD6F2BB16798}" srcOrd="3" destOrd="0" presId="urn:microsoft.com/office/officeart/2005/8/layout/vList2"/>
    <dgm:cxn modelId="{00BA077F-054D-487F-8A37-EC6C114216E1}" type="presParOf" srcId="{33E9661A-8483-43EE-8962-702909ACB923}" destId="{D0840F53-BAC7-4BA8-A020-75351B608A1A}" srcOrd="4" destOrd="0" presId="urn:microsoft.com/office/officeart/2005/8/layout/vList2"/>
    <dgm:cxn modelId="{D29C4595-1E0D-4A22-BA58-33D447D7774C}" type="presParOf" srcId="{33E9661A-8483-43EE-8962-702909ACB923}" destId="{273BD17B-9DBA-48B1-84E6-F5AF580B8423}" srcOrd="5" destOrd="0" presId="urn:microsoft.com/office/officeart/2005/8/layout/vList2"/>
    <dgm:cxn modelId="{5FE8E9E6-9F06-4723-8433-F36E8DD0BE56}" type="presParOf" srcId="{33E9661A-8483-43EE-8962-702909ACB923}" destId="{9B199A7D-3587-4880-87E5-8D3D6A704210}" srcOrd="6" destOrd="0" presId="urn:microsoft.com/office/officeart/2005/8/layout/vList2"/>
    <dgm:cxn modelId="{EEDE4248-0B03-48D4-A2D8-F7A00B1F8F4C}" type="presParOf" srcId="{33E9661A-8483-43EE-8962-702909ACB923}" destId="{47E903F4-305E-46EB-B35F-F30799967DE7}" srcOrd="7" destOrd="0" presId="urn:microsoft.com/office/officeart/2005/8/layout/vList2"/>
    <dgm:cxn modelId="{C87D52CD-3528-4EEF-98C8-E70E9B36FE2D}" type="presParOf" srcId="{33E9661A-8483-43EE-8962-702909ACB923}" destId="{C9D3BF28-B4D5-44C9-B82F-222450345B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B5050-D2AB-4478-BFD1-2BA15B18B93D}">
      <dsp:nvSpPr>
        <dsp:cNvPr id="0" name=""/>
        <dsp:cNvSpPr/>
      </dsp:nvSpPr>
      <dsp:spPr>
        <a:xfrm>
          <a:off x="0" y="793337"/>
          <a:ext cx="6584280" cy="2598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013" tIns="520700" rIns="51101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Вигорання, хронічна втома, емоційне виснаження.</a:t>
          </a:r>
          <a:endParaRPr lang="uk-U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smtClean="0"/>
            <a:t>Погіршення стосунків у сім’ї та соціальному оточенні.</a:t>
          </a:r>
          <a:endParaRPr lang="uk-UA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Зниження професійної ефективності.</a:t>
          </a:r>
          <a:endParaRPr lang="uk-UA" sz="2500" kern="1200" dirty="0"/>
        </a:p>
      </dsp:txBody>
      <dsp:txXfrm>
        <a:off x="0" y="793337"/>
        <a:ext cx="6584280" cy="2598750"/>
      </dsp:txXfrm>
    </dsp:sp>
    <dsp:sp modelId="{4ABB593E-7D6F-4D8D-8A89-CFFFFCA44888}">
      <dsp:nvSpPr>
        <dsp:cNvPr id="0" name=""/>
        <dsp:cNvSpPr/>
      </dsp:nvSpPr>
      <dsp:spPr>
        <a:xfrm>
          <a:off x="329214" y="424337"/>
          <a:ext cx="460899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209" tIns="0" rIns="17420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Наслідки порушення балансу: </a:t>
          </a:r>
          <a:endParaRPr lang="uk-UA" sz="2500" kern="1200" dirty="0"/>
        </a:p>
      </dsp:txBody>
      <dsp:txXfrm>
        <a:off x="365240" y="460363"/>
        <a:ext cx="453694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CD697-1AB2-4382-AFD1-A146092BF201}">
      <dsp:nvSpPr>
        <dsp:cNvPr id="0" name=""/>
        <dsp:cNvSpPr/>
      </dsp:nvSpPr>
      <dsp:spPr>
        <a:xfrm>
          <a:off x="0" y="284101"/>
          <a:ext cx="10055724" cy="9149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Визначення пріоритетів:</a:t>
          </a:r>
          <a:r>
            <a:rPr lang="uk-UA" sz="2300" kern="1200" dirty="0" smtClean="0"/>
            <a:t/>
          </a:r>
          <a:br>
            <a:rPr lang="uk-UA" sz="2300" kern="1200" dirty="0" smtClean="0"/>
          </a:br>
          <a:r>
            <a:rPr lang="uk-UA" sz="2300" kern="1200" dirty="0" smtClean="0"/>
            <a:t>Складання списків завдань із розподілом на термінові й важливі.</a:t>
          </a:r>
          <a:endParaRPr lang="uk-UA" sz="2300" kern="1200" noProof="0" dirty="0"/>
        </a:p>
      </dsp:txBody>
      <dsp:txXfrm>
        <a:off x="44664" y="328765"/>
        <a:ext cx="9966396" cy="825612"/>
      </dsp:txXfrm>
    </dsp:sp>
    <dsp:sp modelId="{56B9BDAA-DF39-4E7B-B2F5-A07EA1CE8577}">
      <dsp:nvSpPr>
        <dsp:cNvPr id="0" name=""/>
        <dsp:cNvSpPr/>
      </dsp:nvSpPr>
      <dsp:spPr>
        <a:xfrm>
          <a:off x="0" y="1265281"/>
          <a:ext cx="10055724" cy="9149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smtClean="0"/>
            <a:t>Встановлення меж:</a:t>
          </a:r>
          <a:r>
            <a:rPr lang="uk-UA" sz="2300" kern="1200" smtClean="0"/>
            <a:t/>
          </a:r>
          <a:br>
            <a:rPr lang="uk-UA" sz="2300" kern="1200" smtClean="0"/>
          </a:br>
          <a:r>
            <a:rPr lang="uk-UA" sz="2300" kern="1200" smtClean="0"/>
            <a:t>Відмова від виконання завдань поза робочими годинами, якщо це можливо.</a:t>
          </a:r>
          <a:endParaRPr lang="uk-UA" sz="2300" kern="1200"/>
        </a:p>
      </dsp:txBody>
      <dsp:txXfrm>
        <a:off x="44664" y="1309945"/>
        <a:ext cx="9966396" cy="825612"/>
      </dsp:txXfrm>
    </dsp:sp>
    <dsp:sp modelId="{D0840F53-BAC7-4BA8-A020-75351B608A1A}">
      <dsp:nvSpPr>
        <dsp:cNvPr id="0" name=""/>
        <dsp:cNvSpPr/>
      </dsp:nvSpPr>
      <dsp:spPr>
        <a:xfrm>
          <a:off x="0" y="2246462"/>
          <a:ext cx="10055724" cy="9149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smtClean="0"/>
            <a:t>Розвиток навичок «ні»:</a:t>
          </a:r>
          <a:r>
            <a:rPr lang="uk-UA" sz="2300" kern="1200" smtClean="0"/>
            <a:t/>
          </a:r>
          <a:br>
            <a:rPr lang="uk-UA" sz="2300" kern="1200" smtClean="0"/>
          </a:br>
          <a:r>
            <a:rPr lang="uk-UA" sz="2300" kern="1200" smtClean="0"/>
            <a:t>Уміння ввічливо відмовляти, коли завдання перевищують можливості.</a:t>
          </a:r>
          <a:endParaRPr lang="uk-UA" sz="2300" kern="1200"/>
        </a:p>
      </dsp:txBody>
      <dsp:txXfrm>
        <a:off x="44664" y="2291126"/>
        <a:ext cx="9966396" cy="825612"/>
      </dsp:txXfrm>
    </dsp:sp>
    <dsp:sp modelId="{9B199A7D-3587-4880-87E5-8D3D6A704210}">
      <dsp:nvSpPr>
        <dsp:cNvPr id="0" name=""/>
        <dsp:cNvSpPr/>
      </dsp:nvSpPr>
      <dsp:spPr>
        <a:xfrm>
          <a:off x="0" y="3227642"/>
          <a:ext cx="10055724" cy="9149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smtClean="0"/>
            <a:t>Планування відпусток і вихідних:</a:t>
          </a:r>
          <a:r>
            <a:rPr lang="uk-UA" sz="2300" kern="1200" smtClean="0"/>
            <a:t/>
          </a:r>
          <a:br>
            <a:rPr lang="uk-UA" sz="2300" kern="1200" smtClean="0"/>
          </a:br>
          <a:r>
            <a:rPr lang="uk-UA" sz="2300" kern="1200" smtClean="0"/>
            <a:t>Використання вільного часу для повноцінного відпочинку.</a:t>
          </a:r>
          <a:endParaRPr lang="uk-UA" sz="2300" kern="1200"/>
        </a:p>
      </dsp:txBody>
      <dsp:txXfrm>
        <a:off x="44664" y="3272306"/>
        <a:ext cx="9966396" cy="825612"/>
      </dsp:txXfrm>
    </dsp:sp>
    <dsp:sp modelId="{C9D3BF28-B4D5-44C9-B82F-222450345B71}">
      <dsp:nvSpPr>
        <dsp:cNvPr id="0" name=""/>
        <dsp:cNvSpPr/>
      </dsp:nvSpPr>
      <dsp:spPr>
        <a:xfrm>
          <a:off x="0" y="4208822"/>
          <a:ext cx="10055724" cy="9149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smtClean="0"/>
            <a:t>Пошук професійної підтримки:</a:t>
          </a:r>
          <a:r>
            <a:rPr lang="uk-UA" sz="2300" kern="1200" smtClean="0"/>
            <a:t/>
          </a:r>
          <a:br>
            <a:rPr lang="uk-UA" sz="2300" kern="1200" smtClean="0"/>
          </a:br>
          <a:r>
            <a:rPr lang="uk-UA" sz="2300" kern="1200" smtClean="0"/>
            <a:t>Участь у тренінгах і групах підтримки для соціальних працівників.</a:t>
          </a:r>
          <a:endParaRPr lang="uk-UA" sz="2300" kern="1200"/>
        </a:p>
      </dsp:txBody>
      <dsp:txXfrm>
        <a:off x="44664" y="4253486"/>
        <a:ext cx="9966396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12.05.2025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/>
              <a:t>Баланс роботи і особистого життя фахівця соціальної сфери</a:t>
            </a:r>
            <a:endParaRPr lang="uk-UA" b="1" dirty="0"/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7241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761450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b="1" dirty="0"/>
              <a:t>Баланс між роботою та особистим життям </a:t>
            </a:r>
            <a:r>
              <a:rPr lang="uk-UA" sz="2200" dirty="0"/>
              <a:t>означає здатність ефективно розподіляти час і ресурси між професійними обов’язками та особистими потребами, не вигораючи </a:t>
            </a:r>
            <a:r>
              <a:rPr lang="uk-UA" sz="2200" dirty="0" err="1"/>
              <a:t>емоційно</a:t>
            </a:r>
            <a:r>
              <a:rPr lang="uk-UA" sz="2200" dirty="0"/>
              <a:t> й не жертвуючи життєвими цінностями.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9437785"/>
              </p:ext>
            </p:extLst>
          </p:nvPr>
        </p:nvGraphicFramePr>
        <p:xfrm>
          <a:off x="4799856" y="2276872"/>
          <a:ext cx="65842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25" y="2996952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9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6848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096000" y="427212"/>
            <a:ext cx="5616624" cy="345638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Чи можна досягти ідеального балансу між особистим і професійним життям?</a:t>
            </a:r>
            <a:endParaRPr lang="uk-UA" sz="2600" b="1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479376" y="631962"/>
            <a:ext cx="4680520" cy="29523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Як зрозуміти, що баланс порушено</a:t>
            </a:r>
            <a:r>
              <a:rPr lang="ru-RU" sz="2600" b="1" dirty="0" smtClean="0">
                <a:solidFill>
                  <a:schemeClr val="tx1"/>
                </a:solidFill>
              </a:rPr>
              <a:t>?</a:t>
            </a:r>
            <a:endParaRPr lang="uk-UA" sz="26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60" y="3717032"/>
            <a:ext cx="404336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764704"/>
            <a:ext cx="6528048" cy="460915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64840" y="-69401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3392" y="692696"/>
            <a:ext cx="70567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особистого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балансу</a:t>
            </a:r>
          </a:p>
          <a:p>
            <a:endParaRPr lang="uk-UA" sz="2000" dirty="0"/>
          </a:p>
          <a:p>
            <a:pPr lvl="0"/>
            <a:r>
              <a:rPr lang="uk-UA" sz="2000" b="1" dirty="0" smtClean="0"/>
              <a:t>Крок </a:t>
            </a:r>
            <a:r>
              <a:rPr lang="uk-UA" sz="2000" b="1" dirty="0"/>
              <a:t>1:</a:t>
            </a:r>
            <a:r>
              <a:rPr lang="uk-UA" sz="2000" dirty="0"/>
              <a:t> </a:t>
            </a:r>
            <a:r>
              <a:rPr lang="uk-UA" sz="2000" u="sng" dirty="0"/>
              <a:t>Заповнити таблицю саморефлексії:</a:t>
            </a:r>
          </a:p>
          <a:p>
            <a:pPr lvl="1"/>
            <a:r>
              <a:rPr lang="uk-UA" sz="2000" dirty="0"/>
              <a:t>Скільки годин на тиждень ви: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uk-UA" sz="2000" dirty="0"/>
              <a:t>Працюєте/навчаєтесь?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uk-UA" sz="2000" dirty="0"/>
              <a:t>Приділяєте часу на сім’ю та друзів?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uk-UA" sz="2000" dirty="0"/>
              <a:t>Відпочиваєте (сон, хобі, релаксація)?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uk-UA" sz="2000" dirty="0"/>
              <a:t>Займаєтесь фізичною активністю?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uk-UA" sz="2000" dirty="0"/>
              <a:t>Використовуєте для себе (саморозвиток, медитація, читання</a:t>
            </a:r>
            <a:r>
              <a:rPr lang="uk-UA" sz="2000" dirty="0" smtClean="0"/>
              <a:t>)?</a:t>
            </a:r>
          </a:p>
          <a:p>
            <a:pPr lvl="2"/>
            <a:endParaRPr lang="uk-UA" sz="2000" dirty="0"/>
          </a:p>
          <a:p>
            <a:pPr lvl="0"/>
            <a:r>
              <a:rPr lang="uk-UA" sz="2000" b="1" dirty="0"/>
              <a:t>Крок 2:</a:t>
            </a:r>
            <a:r>
              <a:rPr lang="uk-UA" sz="2000" dirty="0"/>
              <a:t> </a:t>
            </a:r>
            <a:r>
              <a:rPr lang="uk-UA" sz="2000" u="sng" dirty="0"/>
              <a:t>Обчислити співвідношення:</a:t>
            </a:r>
          </a:p>
          <a:p>
            <a:pPr lvl="1"/>
            <a:r>
              <a:rPr lang="uk-UA" sz="2000" dirty="0"/>
              <a:t>Робота/навчання: Особисте життя </a:t>
            </a:r>
            <a:r>
              <a:rPr lang="uk-UA" sz="2000" dirty="0" smtClean="0"/>
              <a:t>(у %).</a:t>
            </a:r>
          </a:p>
          <a:p>
            <a:pPr lvl="1"/>
            <a:endParaRPr lang="uk-UA" sz="2000" dirty="0"/>
          </a:p>
          <a:p>
            <a:pPr lvl="0"/>
            <a:r>
              <a:rPr lang="uk-UA" sz="2000" b="1" dirty="0"/>
              <a:t>Крок 3:</a:t>
            </a:r>
            <a:r>
              <a:rPr lang="uk-UA" sz="2000" dirty="0"/>
              <a:t> </a:t>
            </a:r>
            <a:r>
              <a:rPr lang="uk-UA" sz="2000" u="sng" dirty="0"/>
              <a:t>Відповісти на запитання:</a:t>
            </a:r>
          </a:p>
          <a:p>
            <a:pPr lvl="1"/>
            <a:r>
              <a:rPr lang="uk-UA" sz="2000" dirty="0"/>
              <a:t>Чи задовольняє вас цей розподіл?</a:t>
            </a:r>
          </a:p>
          <a:p>
            <a:pPr lvl="1"/>
            <a:r>
              <a:rPr lang="uk-UA" sz="2000" dirty="0"/>
              <a:t>Що ви хотіли б змінити</a:t>
            </a:r>
            <a:r>
              <a:rPr lang="uk-UA" sz="2000" dirty="0" smtClean="0"/>
              <a:t>?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58351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0784" y="-643609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43672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Розв'язання</a:t>
            </a:r>
            <a:r>
              <a:rPr lang="uk-UA" sz="2400" dirty="0" smtClean="0"/>
              <a:t>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кейсів про порушення балансу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976" y="1124744"/>
            <a:ext cx="5400600" cy="470898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✍️ </a:t>
            </a:r>
            <a:r>
              <a:rPr lang="uk-UA" sz="2000" b="1" dirty="0"/>
              <a:t>Кейс 2</a:t>
            </a:r>
            <a:r>
              <a:rPr lang="uk-UA" sz="2000" b="1" dirty="0" smtClean="0"/>
              <a:t>:</a:t>
            </a:r>
          </a:p>
          <a:p>
            <a:pPr algn="ctr"/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Іван працює в центрі підтримки сімей. Він бере телефонні дзвінки клієнтів навіть у вихідні, бо "так заведено". Його дружина скаржиться, що він постійно зайнятий, а дитина в нього запитує: "Ти коли вже не будеш працювати</a:t>
            </a:r>
            <a:r>
              <a:rPr lang="uk-UA" sz="2000" dirty="0" smtClean="0"/>
              <a:t>?«</a:t>
            </a:r>
          </a:p>
          <a:p>
            <a:pPr algn="just"/>
            <a:r>
              <a:rPr lang="uk-UA" sz="2000" dirty="0"/>
              <a:t/>
            </a:r>
            <a:br>
              <a:rPr lang="uk-UA" sz="2000" dirty="0"/>
            </a:br>
            <a:r>
              <a:rPr lang="uk-UA" sz="2000" b="1" dirty="0"/>
              <a:t>Завдання:</a:t>
            </a:r>
            <a:endParaRPr lang="uk-UA" sz="2000" dirty="0"/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/>
              <a:t>Чому Іван поводиться так?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/>
              <a:t>Які його цінності чи переконання можуть цьому сприяти?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/>
              <a:t>Як можна зберегти баланс, не зраджуючи професійній етиці?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1124744"/>
            <a:ext cx="5472608" cy="470898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✍️ </a:t>
            </a:r>
            <a:r>
              <a:rPr lang="uk-UA" sz="2000" b="1" dirty="0" smtClean="0"/>
              <a:t>Кейс 1:</a:t>
            </a:r>
          </a:p>
          <a:p>
            <a:pPr algn="ctr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Марина — студентка практики. Вона виконує завдання у центрі для ВПО, іноді працює по 10 годин, бо "хоче допомогти всім". Вона погано спить, не бачиться з друзями, часто плаче, але соромиться про це сказати керівнику практики.</a:t>
            </a:r>
          </a:p>
          <a:p>
            <a:pPr algn="just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Завдання:</a:t>
            </a:r>
            <a:endParaRPr lang="uk-UA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/>
              <a:t>Назвіть ознаки дисбалансу.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/>
              <a:t>Які поради ви дали б Марині?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/>
              <a:t>Що має зробити керівник практики?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/>
              <a:t>Як можна профілактично уникнути такої ситуації?</a:t>
            </a:r>
          </a:p>
        </p:txBody>
      </p:sp>
    </p:spTree>
    <p:extLst>
      <p:ext uri="{BB962C8B-B14F-4D97-AF65-F5344CB8AC3E}">
        <p14:creationId xmlns:p14="http://schemas.microsoft.com/office/powerpoint/2010/main" val="402069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245" y="3068960"/>
            <a:ext cx="3645024" cy="364502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36848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538454" y="427212"/>
            <a:ext cx="5019748" cy="324036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Які наслідки це має для клієнтів і для самого фахівця?</a:t>
            </a:r>
            <a:endParaRPr lang="uk-UA" sz="2600" b="1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221795" y="445475"/>
            <a:ext cx="4968552" cy="316835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Як виглядає типовий сценарій порушення балансу у соціальній сфері?</a:t>
            </a:r>
            <a:endParaRPr lang="uk-UA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3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086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3592" y="23819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для підтримки здорового балансу роботи і особистого життя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35329733"/>
              </p:ext>
            </p:extLst>
          </p:nvPr>
        </p:nvGraphicFramePr>
        <p:xfrm>
          <a:off x="911424" y="1289439"/>
          <a:ext cx="10055724" cy="54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91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3" y="-69401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 flipH="1">
            <a:off x="319418" y="548680"/>
            <a:ext cx="4824536" cy="3168352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Які правила підтримки балансу ви могли б запровадити вже зараз?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856204" y="332656"/>
            <a:ext cx="4875732" cy="374441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Як фахівець може ставити професійні межі гуманно і </a:t>
            </a:r>
            <a:r>
              <a:rPr lang="uk-UA" sz="2800" b="1" dirty="0" err="1" smtClean="0">
                <a:solidFill>
                  <a:schemeClr val="tx1"/>
                </a:solidFill>
              </a:rPr>
              <a:t>коректно</a:t>
            </a:r>
            <a:r>
              <a:rPr lang="uk-UA" sz="2800" b="1" dirty="0" smtClean="0">
                <a:solidFill>
                  <a:schemeClr val="tx1"/>
                </a:solidFill>
              </a:rPr>
              <a:t>?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212976"/>
            <a:ext cx="4596807" cy="32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99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5400" y="980728"/>
            <a:ext cx="61926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"</a:t>
            </a:r>
            <a:r>
              <a:rPr lang="uk-UA" sz="2400" b="1" dirty="0"/>
              <a:t>Мої правила професійного </a:t>
            </a:r>
            <a:r>
              <a:rPr lang="uk-UA" sz="2400" b="1" dirty="0" smtClean="0"/>
              <a:t>балансу«</a:t>
            </a:r>
          </a:p>
          <a:p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Завдання: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Напишіть 5 особистих правил, які ви вважаєте важливими для збереження балансу у своїй майбутній професійній діяльності</a:t>
            </a:r>
            <a:r>
              <a:rPr lang="uk-UA" sz="2400" dirty="0" smtClean="0"/>
              <a:t>.</a:t>
            </a:r>
          </a:p>
          <a:p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 smtClean="0"/>
              <a:t>Обговорення:</a:t>
            </a:r>
            <a:endParaRPr lang="uk-UA" sz="2400" dirty="0"/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Чи легко буде дотримуватись цих правил у реальному житті?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Що або хто може цьому завадити?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Як посилити свою стійкість у цьому питанні?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399395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5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7409</TotalTime>
  <Words>262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George</vt:lpstr>
      <vt:lpstr>Times New Roman</vt:lpstr>
      <vt:lpstr>Wingdings</vt:lpstr>
      <vt:lpstr>Тема Office</vt:lpstr>
      <vt:lpstr>Професійний розвиток фахівця соціальної сфери  Баланс роботи і особистого життя фахівця соціальної сфери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575</cp:revision>
  <dcterms:created xsi:type="dcterms:W3CDTF">2014-05-17T18:57:21Z</dcterms:created>
  <dcterms:modified xsi:type="dcterms:W3CDTF">2025-05-12T09:24:18Z</dcterms:modified>
</cp:coreProperties>
</file>