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71" r:id="rId5"/>
    <p:sldId id="279" r:id="rId6"/>
    <p:sldId id="260" r:id="rId7"/>
    <p:sldId id="263" r:id="rId8"/>
    <p:sldId id="264" r:id="rId9"/>
    <p:sldId id="266" r:id="rId10"/>
    <p:sldId id="278" r:id="rId11"/>
    <p:sldId id="272" r:id="rId12"/>
    <p:sldId id="273" r:id="rId13"/>
    <p:sldId id="267" r:id="rId14"/>
    <p:sldId id="270" r:id="rId15"/>
    <p:sldId id="280" r:id="rId16"/>
    <p:sldId id="281" r:id="rId17"/>
    <p:sldId id="282" r:id="rId18"/>
    <p:sldId id="275" r:id="rId19"/>
    <p:sldId id="286" r:id="rId20"/>
    <p:sldId id="283" r:id="rId21"/>
    <p:sldId id="284" r:id="rId22"/>
    <p:sldId id="285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2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185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4615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4073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843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4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4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6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7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3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9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9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4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5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e-lib.narod.ru/texts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e-lib.narod.ru/texts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11866-B0AF-4772-9099-CC9AE054A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ВІДРОДЖЕННЯ В АНГЛІЇ</a:t>
            </a: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571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осер &quot;Кентерберийские рассказы&quot; - обсудим?: klub_chitatelej — LiveJournal">
            <a:extLst>
              <a:ext uri="{FF2B5EF4-FFF2-40B4-BE49-F238E27FC236}">
                <a16:creationId xmlns:a16="http://schemas.microsoft.com/office/drawing/2014/main" id="{B4A46708-45C4-4698-B7FB-DF148293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238125"/>
            <a:ext cx="4938712" cy="35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9D476-7523-41DB-8801-09ADE9B0D525}"/>
              </a:ext>
            </a:extLst>
          </p:cNvPr>
          <p:cNvSpPr txBox="1"/>
          <p:nvPr/>
        </p:nvSpPr>
        <p:spPr>
          <a:xfrm>
            <a:off x="1746648" y="238125"/>
            <a:ext cx="50970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effectLst/>
                <a:ea typeface="Times New Roman" panose="02020603050405020304" pitchFamily="18" charset="0"/>
              </a:rPr>
              <a:t>Характеристика подорожніх значно поглиблюється і доповнюється в </a:t>
            </a:r>
            <a:r>
              <a:rPr lang="uk-UA" sz="2000" b="1" dirty="0">
                <a:effectLst/>
                <a:ea typeface="Times New Roman" panose="02020603050405020304" pitchFamily="18" charset="0"/>
              </a:rPr>
              <a:t>малих прологах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, що з'єднують окремі оповідання. В цих прологах оповідачі вдаються до самохарактеристики, слухачі висловлюють своє враження від розповіді і думку про особу самого оповідача, сперечаються між собою, проявляючи при цьому свій характер і вдачу.</a:t>
            </a:r>
            <a:endParaRPr lang="ru-UA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A0BB1-C084-4610-B44C-C6C3D4FB5894}"/>
              </a:ext>
            </a:extLst>
          </p:cNvPr>
          <p:cNvSpPr txBox="1"/>
          <p:nvPr/>
        </p:nvSpPr>
        <p:spPr>
          <a:xfrm>
            <a:off x="1746647" y="3940493"/>
            <a:ext cx="102072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ea typeface="Times New Roman" panose="02020603050405020304" pitchFamily="18" charset="0"/>
              </a:rPr>
              <a:t>На розкриття людської сутності персонажа спрямоване й 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саме оповідання.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Кожний обирає тему для розповіді і розповідає по-своєму, згідно з властивостями своєї особистості, своїм культурним рівнем, поглядами й життєвим досвідом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25751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ентерберийские рассказы&quot;: краткое содержание. &quot;Кентерберийские рассказы&quot;  Джеффри Чосера">
            <a:extLst>
              <a:ext uri="{FF2B5EF4-FFF2-40B4-BE49-F238E27FC236}">
                <a16:creationId xmlns:a16="http://schemas.microsoft.com/office/drawing/2014/main" id="{48E8604D-3F13-459D-BAB2-C08066A9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90" y="15443"/>
            <a:ext cx="459218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ткое содержание произведения Кентерберийские рассказы Чосер">
            <a:extLst>
              <a:ext uri="{FF2B5EF4-FFF2-40B4-BE49-F238E27FC236}">
                <a16:creationId xmlns:a16="http://schemas.microsoft.com/office/drawing/2014/main" id="{B3D1803F-689D-42BE-B586-9D0622B2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15" y="304800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итаю &quot;Кентерберийские рассказы&quot; Д. Чосера (Евгений Язов) - Читать онлайн  на Ryfma">
            <a:extLst>
              <a:ext uri="{FF2B5EF4-FFF2-40B4-BE49-F238E27FC236}">
                <a16:creationId xmlns:a16="http://schemas.microsoft.com/office/drawing/2014/main" id="{D07BFB34-B735-439E-9EEC-D1500247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19" y="3588499"/>
            <a:ext cx="8065182" cy="29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5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ентерберійські оповіді — Вікіпедія">
            <a:extLst>
              <a:ext uri="{FF2B5EF4-FFF2-40B4-BE49-F238E27FC236}">
                <a16:creationId xmlns:a16="http://schemas.microsoft.com/office/drawing/2014/main" id="{D06246DA-25CC-4588-84B8-FA50FE7B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468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4991F-8F68-41B6-8F19-84248B5ED748}"/>
              </a:ext>
            </a:extLst>
          </p:cNvPr>
          <p:cNvSpPr txBox="1"/>
          <p:nvPr/>
        </p:nvSpPr>
        <p:spPr>
          <a:xfrm>
            <a:off x="1636317" y="0"/>
            <a:ext cx="57646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effectLst/>
                <a:ea typeface="Times New Roman" panose="02020603050405020304" pitchFamily="18" charset="0"/>
              </a:rPr>
              <a:t>Написані «Кентерберійські оповідання» здебільшого п’ятистопним 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ямбом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з парно римованих строк (розпадається на двовірш (відомий як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 </a:t>
            </a:r>
            <a:r>
              <a:rPr lang="uk-UA" sz="2400" b="1" i="1" dirty="0">
                <a:effectLst/>
                <a:ea typeface="Times New Roman" panose="02020603050405020304" pitchFamily="18" charset="0"/>
              </a:rPr>
              <a:t>героїчний куплет),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 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кожний з яких начебто спеціально створено, щоб стати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мовною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формулою, афоризмом). Але зустрічаються і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доггерели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- різностопні рядки, звичайні в жартівливій поезії; строфи, що складаються із здвоєних терцин з наскрізною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римою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; французькі баладні октави і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семирядкові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«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чосеровські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» станси (строфи), які рифмуються за схемою </a:t>
            </a:r>
            <a:r>
              <a:rPr lang="uk-UA" sz="2400" b="1" i="1" dirty="0" err="1">
                <a:effectLst/>
                <a:ea typeface="Times New Roman" panose="02020603050405020304" pitchFamily="18" charset="0"/>
              </a:rPr>
              <a:t>ававвсс</a:t>
            </a:r>
            <a:r>
              <a:rPr lang="uk-UA" sz="2400" b="1" i="1" dirty="0">
                <a:effectLst/>
                <a:ea typeface="Times New Roman" panose="02020603050405020304" pitchFamily="18" charset="0"/>
              </a:rPr>
              <a:t>.</a:t>
            </a:r>
            <a:endParaRPr lang="ru-UA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9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010400" y="1600200"/>
            <a:ext cx="3279648" cy="3733800"/>
          </a:xfrm>
        </p:spPr>
        <p:txBody>
          <a:bodyPr/>
          <a:lstStyle/>
          <a:p>
            <a:pPr marL="342900" indent="-342900" algn="ctr"/>
            <a:r>
              <a:rPr lang="ru-RU" sz="2800" b="1" dirty="0" err="1">
                <a:solidFill>
                  <a:srgbClr val="7030A0"/>
                </a:solidFill>
                <a:hlinkClick r:id="rId2"/>
              </a:rPr>
              <a:t>Література</a:t>
            </a:r>
            <a:r>
              <a:rPr lang="ru-RU" sz="2800" b="1" dirty="0">
                <a:solidFill>
                  <a:srgbClr val="7030A0"/>
                </a:solidFill>
                <a:hlinkClick r:id="rId2"/>
              </a:rPr>
              <a:t> </a:t>
            </a:r>
          </a:p>
          <a:p>
            <a:pPr marL="342900" indent="-342900" algn="ctr"/>
            <a:r>
              <a:rPr lang="ru-RU" sz="2800" b="1" dirty="0" err="1">
                <a:solidFill>
                  <a:srgbClr val="7030A0"/>
                </a:solidFill>
                <a:hlinkClick r:id="rId2"/>
              </a:rPr>
              <a:t>раннього</a:t>
            </a:r>
            <a:r>
              <a:rPr lang="ru-RU" sz="2800" b="1" dirty="0">
                <a:solidFill>
                  <a:srgbClr val="7030A0"/>
                </a:solidFill>
                <a:hlinkClick r:id="rId2"/>
              </a:rPr>
              <a:t> </a:t>
            </a:r>
          </a:p>
          <a:p>
            <a:pPr marL="342900" indent="-342900" algn="ctr"/>
            <a:r>
              <a:rPr lang="ru-RU" sz="2800" b="1" dirty="0" err="1">
                <a:solidFill>
                  <a:srgbClr val="7030A0"/>
                </a:solidFill>
                <a:hlinkClick r:id="rId2"/>
              </a:rPr>
              <a:t>Відродження</a:t>
            </a:r>
            <a:r>
              <a:rPr lang="ru-RU" sz="2800" b="1" dirty="0">
                <a:solidFill>
                  <a:srgbClr val="7030A0"/>
                </a:solidFill>
                <a:hlinkClick r:id="rId2"/>
              </a:rPr>
              <a:t>. Томас Мор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  <a:p>
            <a:endParaRPr lang="uk-UA" dirty="0"/>
          </a:p>
        </p:txBody>
      </p:sp>
      <p:pic>
        <p:nvPicPr>
          <p:cNvPr id="7" name="Содержимое 6" descr="richmon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28800" y="1524000"/>
            <a:ext cx="5410200" cy="4267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xford-University-Circlet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61210" y="1600200"/>
            <a:ext cx="3649980" cy="4572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43599" y="457200"/>
            <a:ext cx="6086475" cy="5943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пізній</a:t>
            </a:r>
            <a:r>
              <a:rPr lang="ru-RU" sz="2400" dirty="0">
                <a:solidFill>
                  <a:schemeClr val="tx1"/>
                </a:solidFill>
              </a:rPr>
              <a:t> характер;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Вплив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ренесансної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культури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європейських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країн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органічн</a:t>
            </a:r>
            <a:r>
              <a:rPr lang="uk-UA" sz="2400" dirty="0">
                <a:solidFill>
                  <a:schemeClr val="tx1"/>
                </a:solidFill>
              </a:rPr>
              <a:t>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поєдна</a:t>
            </a:r>
            <a:r>
              <a:rPr lang="uk-UA" sz="2400" dirty="0" err="1">
                <a:solidFill>
                  <a:schemeClr val="tx1"/>
                </a:solidFill>
              </a:rPr>
              <a:t>ня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досвід</a:t>
            </a:r>
            <a:r>
              <a:rPr lang="uk-UA" sz="2400" dirty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континентальних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країн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національн</a:t>
            </a:r>
            <a:r>
              <a:rPr lang="uk-UA" sz="2400" dirty="0" err="1">
                <a:solidFill>
                  <a:schemeClr val="tx1"/>
                </a:solidFill>
              </a:rPr>
              <a:t>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літературн</a:t>
            </a:r>
            <a:r>
              <a:rPr lang="uk-UA" sz="2400" dirty="0" err="1">
                <a:solidFill>
                  <a:schemeClr val="tx1"/>
                </a:solidFill>
              </a:rPr>
              <a:t>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традиці</a:t>
            </a:r>
            <a:r>
              <a:rPr lang="uk-UA" sz="2400" dirty="0">
                <a:solidFill>
                  <a:schemeClr val="tx1"/>
                </a:solidFill>
              </a:rPr>
              <a:t>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фольклор</a:t>
            </a:r>
            <a:r>
              <a:rPr lang="uk-UA" sz="2400" dirty="0">
                <a:solidFill>
                  <a:schemeClr val="tx1"/>
                </a:solidFill>
              </a:rPr>
              <a:t>у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культурна роль </a:t>
            </a:r>
            <a:r>
              <a:rPr lang="ru-RU" sz="2400" dirty="0" err="1">
                <a:solidFill>
                  <a:schemeClr val="tx1"/>
                </a:solidFill>
              </a:rPr>
              <a:t>Оксфордського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університету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особисті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контакти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гуманістами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Англії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інших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європейських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країн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0"/>
            <a:ext cx="4114800" cy="1295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</a:rPr>
              <a:t>Особливості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англійської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літератури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гуманізму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0px-Hans_Holbein,_the_Younger_-_Sir_Thomas_More_-_Google_Art_Projec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457200"/>
            <a:ext cx="4038600" cy="55626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72200" y="990600"/>
            <a:ext cx="4117848" cy="49530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4800" b="1" dirty="0">
              <a:solidFill>
                <a:srgbClr val="C00000"/>
              </a:solidFill>
            </a:endParaRP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Томас Мор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 (1478-1535) –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великий </a:t>
            </a:r>
            <a:r>
              <a:rPr lang="ru-RU" sz="4800" b="1" dirty="0" err="1">
                <a:solidFill>
                  <a:srgbClr val="C00000"/>
                </a:solidFill>
              </a:rPr>
              <a:t>мислитель</a:t>
            </a:r>
            <a:r>
              <a:rPr lang="ru-RU" sz="4800" b="1" dirty="0">
                <a:solidFill>
                  <a:srgbClr val="C00000"/>
                </a:solidFill>
              </a:rPr>
              <a:t>, </a:t>
            </a:r>
            <a:r>
              <a:rPr lang="ru-RU" sz="4800" b="1" dirty="0" err="1">
                <a:solidFill>
                  <a:srgbClr val="C00000"/>
                </a:solidFill>
              </a:rPr>
              <a:t>письменник</a:t>
            </a:r>
            <a:r>
              <a:rPr lang="ru-RU" sz="4800" b="1" dirty="0">
                <a:solidFill>
                  <a:srgbClr val="C00000"/>
                </a:solidFill>
              </a:rPr>
              <a:t>, </a:t>
            </a:r>
            <a:r>
              <a:rPr lang="ru-RU" sz="4800" b="1" dirty="0" err="1">
                <a:solidFill>
                  <a:srgbClr val="C00000"/>
                </a:solidFill>
              </a:rPr>
              <a:t>державний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діяч</a:t>
            </a:r>
            <a:endParaRPr lang="uk-UA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21600000">
            <a:off x="7165074" y="228600"/>
            <a:ext cx="4330890" cy="6400800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/>
                </a:solidFill>
              </a:rPr>
              <a:t>Літературна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спадщина</a:t>
            </a:r>
            <a:r>
              <a:rPr lang="ru-RU" sz="2000" dirty="0">
                <a:solidFill>
                  <a:schemeClr val="tx1"/>
                </a:solidFill>
              </a:rPr>
              <a:t> Томаса Мора </a:t>
            </a:r>
            <a:r>
              <a:rPr lang="ru-RU" sz="2000" dirty="0" err="1">
                <a:solidFill>
                  <a:schemeClr val="tx1"/>
                </a:solidFill>
              </a:rPr>
              <a:t>різноманітна</a:t>
            </a:r>
            <a:r>
              <a:rPr lang="ru-RU" sz="2000" dirty="0">
                <a:solidFill>
                  <a:schemeClr val="tx1"/>
                </a:solidFill>
              </a:rPr>
              <a:t>, вона </a:t>
            </a:r>
            <a:r>
              <a:rPr lang="ru-RU" sz="2000" dirty="0" err="1">
                <a:solidFill>
                  <a:schemeClr val="tx1"/>
                </a:solidFill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різних</a:t>
            </a:r>
            <a:r>
              <a:rPr lang="ru-RU" sz="2000" dirty="0">
                <a:solidFill>
                  <a:schemeClr val="tx1"/>
                </a:solidFill>
              </a:rPr>
              <a:t> за жанрами </a:t>
            </a:r>
            <a:r>
              <a:rPr lang="ru-RU" sz="2000" dirty="0" err="1">
                <a:solidFill>
                  <a:schemeClr val="tx1"/>
                </a:solidFill>
              </a:rPr>
              <a:t>оригінальних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перекладних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творів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chemeClr val="tx1"/>
                </a:solidFill>
              </a:rPr>
              <a:t>Видатними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прозовими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творами</a:t>
            </a:r>
            <a:r>
              <a:rPr lang="ru-RU" sz="2000" dirty="0">
                <a:solidFill>
                  <a:schemeClr val="tx1"/>
                </a:solidFill>
              </a:rPr>
              <a:t> Томаса Мора </a:t>
            </a:r>
            <a:r>
              <a:rPr lang="ru-RU" sz="2000" dirty="0" err="1">
                <a:solidFill>
                  <a:schemeClr val="tx1"/>
                </a:solidFill>
              </a:rPr>
              <a:t>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незакінчена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історична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праця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Історія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Річарда</a:t>
            </a:r>
            <a:r>
              <a:rPr lang="ru-RU" sz="2000" dirty="0">
                <a:solidFill>
                  <a:schemeClr val="tx1"/>
                </a:solidFill>
              </a:rPr>
              <a:t> III»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(1513-1518)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знаменита книга «</a:t>
            </a:r>
            <a:r>
              <a:rPr lang="ru-RU" sz="2000" dirty="0" err="1">
                <a:solidFill>
                  <a:schemeClr val="tx1"/>
                </a:solidFill>
              </a:rPr>
              <a:t>Утопія</a:t>
            </a:r>
            <a:r>
              <a:rPr lang="ru-RU" sz="2000" dirty="0">
                <a:solidFill>
                  <a:schemeClr val="tx1"/>
                </a:solidFill>
              </a:rPr>
              <a:t>» (1516).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Історія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Річарда</a:t>
            </a:r>
            <a:r>
              <a:rPr lang="ru-RU" sz="2000" dirty="0">
                <a:solidFill>
                  <a:schemeClr val="tx1"/>
                </a:solidFill>
              </a:rPr>
              <a:t> III» написана у </a:t>
            </a:r>
            <a:r>
              <a:rPr lang="ru-RU" sz="2000" dirty="0" err="1">
                <a:solidFill>
                  <a:schemeClr val="tx1"/>
                </a:solidFill>
              </a:rPr>
              <a:t>двох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варіантах</a:t>
            </a:r>
            <a:r>
              <a:rPr lang="ru-RU" sz="2000" dirty="0">
                <a:solidFill>
                  <a:schemeClr val="tx1"/>
                </a:solidFill>
              </a:rPr>
              <a:t> - </a:t>
            </a:r>
            <a:r>
              <a:rPr lang="ru-RU" sz="2000" dirty="0" err="1">
                <a:solidFill>
                  <a:schemeClr val="tx1"/>
                </a:solidFill>
              </a:rPr>
              <a:t>латинською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англійською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мовою</a:t>
            </a:r>
            <a:r>
              <a:rPr lang="ru-RU" sz="2000" dirty="0">
                <a:solidFill>
                  <a:schemeClr val="tx1"/>
                </a:solidFill>
              </a:rPr>
              <a:t>, за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 автора видана не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, почала </a:t>
            </a:r>
            <a:r>
              <a:rPr lang="ru-RU" sz="2000" dirty="0" err="1">
                <a:solidFill>
                  <a:schemeClr val="tx1"/>
                </a:solidFill>
              </a:rPr>
              <a:t>друкуватися</a:t>
            </a:r>
            <a:r>
              <a:rPr lang="ru-RU" sz="2000" dirty="0">
                <a:solidFill>
                  <a:schemeClr val="tx1"/>
                </a:solidFill>
              </a:rPr>
              <a:t> з 1543 р. в </a:t>
            </a:r>
            <a:r>
              <a:rPr lang="ru-RU" sz="2000" dirty="0" err="1">
                <a:solidFill>
                  <a:schemeClr val="tx1"/>
                </a:solidFill>
              </a:rPr>
              <a:t>англійських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хроніках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7400" y="381000"/>
            <a:ext cx="2667000" cy="106680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C00000"/>
                </a:solidFill>
              </a:rPr>
              <a:t>творчість</a:t>
            </a:r>
          </a:p>
        </p:txBody>
      </p:sp>
      <p:pic>
        <p:nvPicPr>
          <p:cNvPr id="7" name="Содержимое 6" descr="Mo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25002" y="1670713"/>
            <a:ext cx="3648501" cy="4267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2590800"/>
            <a:ext cx="2895600" cy="38862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0" y="228600"/>
            <a:ext cx="6934200" cy="6324600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chemeClr val="tx1"/>
                </a:solidFill>
              </a:rPr>
              <a:t>«</a:t>
            </a:r>
            <a:r>
              <a:rPr lang="ru-RU" sz="2100" dirty="0" err="1">
                <a:solidFill>
                  <a:schemeClr val="tx1"/>
                </a:solidFill>
              </a:rPr>
              <a:t>Утопія</a:t>
            </a:r>
            <a:r>
              <a:rPr lang="ru-RU" sz="2100" dirty="0">
                <a:solidFill>
                  <a:schemeClr val="tx1"/>
                </a:solidFill>
              </a:rPr>
              <a:t>» за </a:t>
            </a:r>
            <a:r>
              <a:rPr lang="ru-RU" sz="2100" dirty="0" err="1">
                <a:solidFill>
                  <a:schemeClr val="tx1"/>
                </a:solidFill>
              </a:rPr>
              <a:t>своєю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літературною</a:t>
            </a:r>
            <a:r>
              <a:rPr lang="ru-RU" sz="2100" dirty="0">
                <a:solidFill>
                  <a:schemeClr val="tx1"/>
                </a:solidFill>
              </a:rPr>
              <a:t> формою - </a:t>
            </a:r>
            <a:r>
              <a:rPr lang="ru-RU" sz="2100" dirty="0" err="1">
                <a:solidFill>
                  <a:schemeClr val="tx1"/>
                </a:solidFill>
              </a:rPr>
              <a:t>розповідь</a:t>
            </a:r>
            <a:r>
              <a:rPr lang="ru-RU" sz="2100" dirty="0">
                <a:solidFill>
                  <a:schemeClr val="tx1"/>
                </a:solidFill>
              </a:rPr>
              <a:t> про </a:t>
            </a:r>
            <a:r>
              <a:rPr lang="ru-RU" sz="2100" dirty="0" err="1">
                <a:solidFill>
                  <a:schemeClr val="tx1"/>
                </a:solidFill>
              </a:rPr>
              <a:t>подорожі</a:t>
            </a:r>
            <a:r>
              <a:rPr lang="ru-RU" sz="2100" dirty="0">
                <a:solidFill>
                  <a:schemeClr val="tx1"/>
                </a:solidFill>
              </a:rPr>
              <a:t> в </a:t>
            </a:r>
            <a:r>
              <a:rPr lang="ru-RU" sz="2100" dirty="0" err="1">
                <a:solidFill>
                  <a:schemeClr val="tx1"/>
                </a:solidFill>
              </a:rPr>
              <a:t>невідомі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краї</a:t>
            </a:r>
            <a:r>
              <a:rPr lang="ru-RU" sz="2100" dirty="0">
                <a:solidFill>
                  <a:schemeClr val="tx1"/>
                </a:solidFill>
              </a:rPr>
              <a:t> - </a:t>
            </a:r>
            <a:r>
              <a:rPr lang="ru-RU" sz="2100" dirty="0" err="1">
                <a:solidFill>
                  <a:schemeClr val="tx1"/>
                </a:solidFill>
              </a:rPr>
              <a:t>якнайбільше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відповідала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захопленням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доби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географічних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відкриттів</a:t>
            </a:r>
            <a:r>
              <a:rPr lang="ru-RU" sz="2100" dirty="0">
                <a:solidFill>
                  <a:schemeClr val="tx1"/>
                </a:solidFill>
              </a:rPr>
              <a:t>, а разом </a:t>
            </a:r>
            <a:r>
              <a:rPr lang="ru-RU" sz="2100" dirty="0" err="1">
                <a:solidFill>
                  <a:schemeClr val="tx1"/>
                </a:solidFill>
              </a:rPr>
              <a:t>з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тим</a:t>
            </a:r>
            <a:r>
              <a:rPr lang="ru-RU" sz="2100" dirty="0">
                <a:solidFill>
                  <a:schemeClr val="tx1"/>
                </a:solidFill>
              </a:rPr>
              <a:t> давала </a:t>
            </a:r>
            <a:r>
              <a:rPr lang="ru-RU" sz="2100" dirty="0" err="1">
                <a:solidFill>
                  <a:schemeClr val="tx1"/>
                </a:solidFill>
              </a:rPr>
              <a:t>простір</a:t>
            </a:r>
            <a:r>
              <a:rPr lang="ru-RU" sz="2100" dirty="0">
                <a:solidFill>
                  <a:schemeClr val="tx1"/>
                </a:solidFill>
              </a:rPr>
              <a:t> для фантастики - </a:t>
            </a:r>
            <a:r>
              <a:rPr lang="ru-RU" sz="2100" dirty="0" err="1">
                <a:solidFill>
                  <a:schemeClr val="tx1"/>
                </a:solidFill>
              </a:rPr>
              <a:t>єдиного</a:t>
            </a:r>
            <a:r>
              <a:rPr lang="ru-RU" sz="2100" dirty="0">
                <a:solidFill>
                  <a:schemeClr val="tx1"/>
                </a:solidFill>
              </a:rPr>
              <a:t> на той час </a:t>
            </a:r>
            <a:r>
              <a:rPr lang="ru-RU" sz="2100" dirty="0" err="1">
                <a:solidFill>
                  <a:schemeClr val="tx1"/>
                </a:solidFill>
              </a:rPr>
              <a:t>засобу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вираження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сміливої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соціалістичної</a:t>
            </a:r>
            <a:r>
              <a:rPr lang="ru-RU" sz="2100" dirty="0">
                <a:solidFill>
                  <a:schemeClr val="tx1"/>
                </a:solidFill>
              </a:rPr>
              <a:t> думки.</a:t>
            </a:r>
            <a:endParaRPr lang="uk-UA" sz="210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100" dirty="0" err="1">
                <a:solidFill>
                  <a:schemeClr val="tx1"/>
                </a:solidFill>
              </a:rPr>
              <a:t>Твір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поділяється</a:t>
            </a:r>
            <a:r>
              <a:rPr lang="ru-RU" sz="2100" dirty="0">
                <a:solidFill>
                  <a:schemeClr val="tx1"/>
                </a:solidFill>
              </a:rPr>
              <a:t> на </a:t>
            </a:r>
            <a:r>
              <a:rPr lang="ru-RU" sz="2100" dirty="0" err="1">
                <a:solidFill>
                  <a:schemeClr val="tx1"/>
                </a:solidFill>
              </a:rPr>
              <a:t>дві</a:t>
            </a:r>
            <a:r>
              <a:rPr lang="ru-RU" sz="2100" dirty="0">
                <a:solidFill>
                  <a:schemeClr val="tx1"/>
                </a:solidFill>
              </a:rPr>
              <a:t> книги і </a:t>
            </a:r>
            <a:r>
              <a:rPr lang="ru-RU" sz="2100" dirty="0" err="1">
                <a:solidFill>
                  <a:schemeClr val="tx1"/>
                </a:solidFill>
              </a:rPr>
              <a:t>будується</a:t>
            </a:r>
            <a:r>
              <a:rPr lang="ru-RU" sz="2100" dirty="0">
                <a:solidFill>
                  <a:schemeClr val="tx1"/>
                </a:solidFill>
              </a:rPr>
              <a:t> як </a:t>
            </a:r>
            <a:r>
              <a:rPr lang="ru-RU" sz="2100" dirty="0" err="1">
                <a:solidFill>
                  <a:schemeClr val="tx1"/>
                </a:solidFill>
              </a:rPr>
              <a:t>бесіда</a:t>
            </a:r>
            <a:r>
              <a:rPr lang="ru-RU" sz="2100" dirty="0">
                <a:solidFill>
                  <a:schemeClr val="tx1"/>
                </a:solidFill>
              </a:rPr>
              <a:t> автора з </a:t>
            </a:r>
            <a:r>
              <a:rPr lang="ru-RU" sz="2100" dirty="0" err="1">
                <a:solidFill>
                  <a:schemeClr val="tx1"/>
                </a:solidFill>
              </a:rPr>
              <a:t>бувалим</a:t>
            </a:r>
            <a:r>
              <a:rPr lang="ru-RU" sz="2100" dirty="0">
                <a:solidFill>
                  <a:schemeClr val="tx1"/>
                </a:solidFill>
              </a:rPr>
              <a:t> моряком </a:t>
            </a:r>
            <a:r>
              <a:rPr lang="ru-RU" sz="2100" b="1" dirty="0" err="1">
                <a:solidFill>
                  <a:schemeClr val="tx1"/>
                </a:solidFill>
              </a:rPr>
              <a:t>Рафаїлом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Гітлодеєм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- </a:t>
            </a:r>
            <a:r>
              <a:rPr lang="ru-RU" sz="2100" dirty="0" err="1">
                <a:solidFill>
                  <a:schemeClr val="tx1"/>
                </a:solidFill>
              </a:rPr>
              <a:t>нібито</a:t>
            </a:r>
            <a:r>
              <a:rPr lang="ru-RU" sz="2100" dirty="0">
                <a:solidFill>
                  <a:schemeClr val="tx1"/>
                </a:solidFill>
              </a:rPr>
              <a:t> одним </a:t>
            </a:r>
            <a:r>
              <a:rPr lang="ru-RU" sz="2100" dirty="0" err="1">
                <a:solidFill>
                  <a:schemeClr val="tx1"/>
                </a:solidFill>
              </a:rPr>
              <a:t>із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супутників</a:t>
            </a:r>
            <a:r>
              <a:rPr lang="ru-RU" sz="2100" dirty="0">
                <a:solidFill>
                  <a:schemeClr val="tx1"/>
                </a:solidFill>
              </a:rPr>
              <a:t> знаменитого </a:t>
            </a:r>
            <a:r>
              <a:rPr lang="ru-RU" sz="2100" dirty="0" err="1">
                <a:solidFill>
                  <a:schemeClr val="tx1"/>
                </a:solidFill>
              </a:rPr>
              <a:t>мореплавця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Амеріго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Веспуччі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endParaRPr lang="pl-PL" sz="210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chemeClr val="tx1"/>
                </a:solidFill>
              </a:rPr>
              <a:t>У </a:t>
            </a:r>
            <a:r>
              <a:rPr lang="ru-RU" sz="2100" dirty="0" err="1">
                <a:solidFill>
                  <a:schemeClr val="tx1"/>
                </a:solidFill>
              </a:rPr>
              <a:t>першій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книзі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йдеться</a:t>
            </a:r>
            <a:r>
              <a:rPr lang="ru-RU" sz="2100" dirty="0">
                <a:solidFill>
                  <a:schemeClr val="tx1"/>
                </a:solidFill>
              </a:rPr>
              <a:t> про </a:t>
            </a:r>
            <a:r>
              <a:rPr lang="ru-RU" sz="2100" dirty="0" err="1">
                <a:solidFill>
                  <a:schemeClr val="tx1"/>
                </a:solidFill>
              </a:rPr>
              <a:t>сучасний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соціально-політичний</a:t>
            </a:r>
            <a:r>
              <a:rPr lang="ru-RU" sz="2100" dirty="0">
                <a:solidFill>
                  <a:schemeClr val="tx1"/>
                </a:solidFill>
              </a:rPr>
              <a:t> лад </a:t>
            </a:r>
            <a:r>
              <a:rPr lang="ru-RU" sz="2100" dirty="0" err="1">
                <a:solidFill>
                  <a:schemeClr val="tx1"/>
                </a:solidFill>
              </a:rPr>
              <a:t>країн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Європи</a:t>
            </a:r>
            <a:r>
              <a:rPr lang="ru-RU" sz="2100" dirty="0">
                <a:solidFill>
                  <a:schemeClr val="tx1"/>
                </a:solidFill>
              </a:rPr>
              <a:t> і </a:t>
            </a:r>
            <a:r>
              <a:rPr lang="ru-RU" sz="2100" dirty="0" err="1">
                <a:solidFill>
                  <a:schemeClr val="tx1"/>
                </a:solidFill>
              </a:rPr>
              <a:t>Англії</a:t>
            </a:r>
            <a:r>
              <a:rPr lang="ru-RU" sz="21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100" dirty="0" err="1">
                <a:solidFill>
                  <a:schemeClr val="tx1"/>
                </a:solidFill>
              </a:rPr>
              <a:t>Зміст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другої</a:t>
            </a:r>
            <a:r>
              <a:rPr lang="ru-RU" sz="2100" dirty="0">
                <a:solidFill>
                  <a:schemeClr val="tx1"/>
                </a:solidFill>
              </a:rPr>
              <a:t> книги становить </a:t>
            </a:r>
            <a:r>
              <a:rPr lang="ru-RU" sz="2100" dirty="0" err="1">
                <a:solidFill>
                  <a:schemeClr val="tx1"/>
                </a:solidFill>
              </a:rPr>
              <a:t>розповідь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Гітлодея</a:t>
            </a:r>
            <a:r>
              <a:rPr lang="ru-RU" sz="2100" dirty="0">
                <a:solidFill>
                  <a:schemeClr val="tx1"/>
                </a:solidFill>
              </a:rPr>
              <a:t> про </a:t>
            </a:r>
            <a:r>
              <a:rPr lang="ru-RU" sz="2100" dirty="0" err="1">
                <a:solidFill>
                  <a:schemeClr val="tx1"/>
                </a:solidFill>
              </a:rPr>
              <a:t>суспільний</a:t>
            </a:r>
            <a:r>
              <a:rPr lang="ru-RU" sz="2100" dirty="0">
                <a:solidFill>
                  <a:schemeClr val="tx1"/>
                </a:solidFill>
              </a:rPr>
              <a:t> лад на </a:t>
            </a:r>
            <a:r>
              <a:rPr lang="ru-RU" sz="2100" dirty="0" err="1">
                <a:solidFill>
                  <a:schemeClr val="tx1"/>
                </a:solidFill>
              </a:rPr>
              <a:t>острові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Утопія</a:t>
            </a:r>
            <a:r>
              <a:rPr lang="ru-RU" sz="2100" dirty="0">
                <a:solidFill>
                  <a:schemeClr val="tx1"/>
                </a:solidFill>
              </a:rPr>
              <a:t>, де </a:t>
            </a:r>
            <a:r>
              <a:rPr lang="ru-RU" sz="2100" dirty="0" err="1">
                <a:solidFill>
                  <a:schemeClr val="tx1"/>
                </a:solidFill>
              </a:rPr>
              <a:t>він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нібито</a:t>
            </a:r>
            <a:r>
              <a:rPr lang="ru-RU" sz="2100" dirty="0">
                <a:solidFill>
                  <a:schemeClr val="tx1"/>
                </a:solidFill>
              </a:rPr>
              <a:t> прожив </a:t>
            </a:r>
            <a:r>
              <a:rPr lang="ru-RU" sz="2100" dirty="0" err="1">
                <a:solidFill>
                  <a:schemeClr val="tx1"/>
                </a:solidFill>
              </a:rPr>
              <a:t>більше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п'яти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років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і</a:t>
            </a:r>
            <a:r>
              <a:rPr lang="ru-RU" sz="2100" dirty="0">
                <a:solidFill>
                  <a:schemeClr val="tx1"/>
                </a:solidFill>
              </a:rPr>
              <a:t> покинув </a:t>
            </a:r>
            <a:r>
              <a:rPr lang="ru-RU" sz="2100" dirty="0" err="1">
                <a:solidFill>
                  <a:schemeClr val="tx1"/>
                </a:solidFill>
              </a:rPr>
              <a:t>його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тільки</a:t>
            </a:r>
            <a:r>
              <a:rPr lang="ru-RU" sz="2100" dirty="0">
                <a:solidFill>
                  <a:schemeClr val="tx1"/>
                </a:solidFill>
              </a:rPr>
              <a:t> тому, </a:t>
            </a:r>
            <a:r>
              <a:rPr lang="ru-RU" sz="2100" dirty="0" err="1">
                <a:solidFill>
                  <a:schemeClr val="tx1"/>
                </a:solidFill>
              </a:rPr>
              <a:t>що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хотів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розказати</a:t>
            </a:r>
            <a:r>
              <a:rPr lang="ru-RU" sz="2100" dirty="0">
                <a:solidFill>
                  <a:schemeClr val="tx1"/>
                </a:solidFill>
              </a:rPr>
              <a:t> людям про </a:t>
            </a:r>
            <a:r>
              <a:rPr lang="ru-RU" sz="2100" dirty="0" err="1">
                <a:solidFill>
                  <a:schemeClr val="tx1"/>
                </a:solidFill>
              </a:rPr>
              <a:t>цей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новий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світ</a:t>
            </a:r>
            <a:endParaRPr lang="uk-UA" sz="21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/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7800" y="1014413"/>
            <a:ext cx="3429000" cy="145732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>
                <a:solidFill>
                  <a:srgbClr val="C00000"/>
                </a:solidFill>
              </a:rPr>
              <a:t>Utopia </a:t>
            </a:r>
            <a:br>
              <a:rPr lang="de-DE" sz="2800" b="1" dirty="0">
                <a:solidFill>
                  <a:srgbClr val="C00000"/>
                </a:solidFill>
              </a:rPr>
            </a:br>
            <a:r>
              <a:rPr lang="de-DE" sz="2800" b="1" dirty="0">
                <a:solidFill>
                  <a:srgbClr val="C00000"/>
                </a:solidFill>
              </a:rPr>
              <a:t>Thomas More </a:t>
            </a:r>
            <a:r>
              <a:rPr lang="uk-UA" sz="2800" dirty="0">
                <a:solidFill>
                  <a:srgbClr val="C00000"/>
                </a:solidFill>
              </a:rPr>
              <a:t/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«Золота книга, </a:t>
            </a:r>
            <a:r>
              <a:rPr lang="ru-RU" b="1" dirty="0" err="1">
                <a:solidFill>
                  <a:schemeClr val="tx1"/>
                </a:solidFill>
              </a:rPr>
              <a:t>така</a:t>
            </a:r>
            <a:r>
              <a:rPr lang="ru-RU" b="1" dirty="0">
                <a:solidFill>
                  <a:schemeClr val="tx1"/>
                </a:solidFill>
              </a:rPr>
              <a:t> 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корисна</a:t>
            </a:r>
            <a:r>
              <a:rPr lang="ru-RU" b="1" dirty="0">
                <a:solidFill>
                  <a:schemeClr val="tx1"/>
                </a:solidFill>
              </a:rPr>
              <a:t>, як </a:t>
            </a:r>
            <a:r>
              <a:rPr lang="ru-RU" b="1" dirty="0" err="1">
                <a:solidFill>
                  <a:schemeClr val="tx1"/>
                </a:solidFill>
              </a:rPr>
              <a:t>і</a:t>
            </a:r>
            <a:r>
              <a:rPr lang="ru-RU" b="1" dirty="0">
                <a:solidFill>
                  <a:schemeClr val="tx1"/>
                </a:solidFill>
              </a:rPr>
              <a:t> забавна, про </a:t>
            </a:r>
            <a:r>
              <a:rPr lang="ru-RU" b="1" dirty="0" err="1">
                <a:solidFill>
                  <a:schemeClr val="tx1"/>
                </a:solidFill>
              </a:rPr>
              <a:t>найкращий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устрій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новий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острів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Утопія</a:t>
            </a:r>
            <a:r>
              <a:rPr lang="ru-RU" b="1" dirty="0">
                <a:solidFill>
                  <a:schemeClr val="tx1"/>
                </a:solidFill>
              </a:rPr>
              <a:t>». 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993A587-D5CF-4D9C-8C8C-3D7B2DBC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1" y="115493"/>
            <a:ext cx="9512559" cy="66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8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04E7754-D2AF-4C40-B005-BE57000DE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Поезія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CD4E892-EB54-437C-8EB8-0D0928F91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366838"/>
            <a:ext cx="4276725" cy="64293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altLang="ru-UA" sz="2400" b="1" dirty="0"/>
              <a:t>Джон </a:t>
            </a:r>
            <a:r>
              <a:rPr lang="uk-UA" altLang="ru-UA" sz="2400" b="1" dirty="0" err="1"/>
              <a:t>Скелтон</a:t>
            </a:r>
            <a:r>
              <a:rPr lang="uk-UA" altLang="ru-UA" sz="2400" b="1" dirty="0"/>
              <a:t> (1460-1529)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953EE0FF-1390-49F6-B0C7-D9BE7C21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22" y="2114550"/>
            <a:ext cx="293687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9441F-E812-4375-8C31-26BB3C31C2F4}"/>
              </a:ext>
            </a:extLst>
          </p:cNvPr>
          <p:cNvSpPr txBox="1"/>
          <p:nvPr/>
        </p:nvSpPr>
        <p:spPr>
          <a:xfrm>
            <a:off x="5130800" y="393277"/>
            <a:ext cx="4389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UA" sz="2400" b="1" dirty="0"/>
              <a:t>Томас </a:t>
            </a:r>
            <a:r>
              <a:rPr lang="uk-UA" altLang="ru-UA" sz="2400" b="1" dirty="0" err="1"/>
              <a:t>Уайет</a:t>
            </a:r>
            <a:r>
              <a:rPr lang="uk-UA" altLang="ru-UA" sz="2400" b="1" dirty="0"/>
              <a:t> (1503-1542) </a:t>
            </a:r>
            <a:endParaRPr lang="ru-UA" sz="24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3496716-A021-4C74-9547-8E797C25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33" y="1085775"/>
            <a:ext cx="2914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8841055" y="966788"/>
            <a:ext cx="31242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Генрі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Серрей</a:t>
            </a:r>
            <a:r>
              <a:rPr lang="ru-RU" sz="2400" b="1" dirty="0" smtClean="0">
                <a:solidFill>
                  <a:schemeClr val="tx1"/>
                </a:solidFill>
              </a:rPr>
              <a:t> (1517-1547)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4" descr="how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688" y="1957388"/>
            <a:ext cx="2898567" cy="3726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C28D4-5AE7-42A9-906D-0FBD0EB3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F5A77-B7B0-4A43-8A3B-8A621D48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</a:rPr>
              <a:t>Перехід до Відродження. </a:t>
            </a:r>
            <a:r>
              <a:rPr lang="uk-UA" sz="2800" dirty="0" err="1">
                <a:solidFill>
                  <a:schemeClr val="tx1"/>
                </a:solidFill>
              </a:rPr>
              <a:t>Дж</a:t>
            </a:r>
            <a:r>
              <a:rPr lang="uk-UA" sz="2800" dirty="0">
                <a:solidFill>
                  <a:schemeClr val="tx1"/>
                </a:solidFill>
              </a:rPr>
              <a:t>. Чосер.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</a:rPr>
              <a:t>Література раннього Відродження. Томас Мор.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</a:rPr>
              <a:t>Література зрілого і пізнього Відродження. Поезія. Роман. Драма.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</a:rPr>
              <a:t>Творчість В. Шекспіра.</a:t>
            </a:r>
            <a:endParaRPr lang="ru-U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4178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43600" y="1600200"/>
            <a:ext cx="4346448" cy="3733800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ru-RU" sz="3600" b="1" dirty="0" err="1">
                <a:solidFill>
                  <a:srgbClr val="7030A0"/>
                </a:solidFill>
                <a:hlinkClick r:id="rId2"/>
              </a:rPr>
              <a:t>Література</a:t>
            </a:r>
            <a:r>
              <a:rPr lang="ru-RU" sz="3600" b="1" dirty="0">
                <a:solidFill>
                  <a:srgbClr val="7030A0"/>
                </a:solidFill>
                <a:hlinkClick r:id="rId2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hlinkClick r:id="rId2"/>
              </a:rPr>
              <a:t>зрілого</a:t>
            </a:r>
            <a:r>
              <a:rPr lang="ru-RU" sz="3600" b="1" dirty="0">
                <a:solidFill>
                  <a:srgbClr val="7030A0"/>
                </a:solidFill>
                <a:hlinkClick r:id="rId2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hlinkClick r:id="rId2"/>
              </a:rPr>
              <a:t>і</a:t>
            </a:r>
            <a:r>
              <a:rPr lang="ru-RU" sz="3600" b="1" dirty="0">
                <a:solidFill>
                  <a:srgbClr val="7030A0"/>
                </a:solidFill>
                <a:hlinkClick r:id="rId2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hlinkClick r:id="rId2"/>
              </a:rPr>
              <a:t>пізнього</a:t>
            </a:r>
            <a:r>
              <a:rPr lang="ru-RU" sz="3600" b="1" dirty="0">
                <a:solidFill>
                  <a:srgbClr val="7030A0"/>
                </a:solidFill>
                <a:hlinkClick r:id="rId2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hlinkClick r:id="rId2"/>
              </a:rPr>
              <a:t>Відродження</a:t>
            </a:r>
            <a:r>
              <a:rPr lang="ru-RU" sz="3600" b="1" dirty="0">
                <a:solidFill>
                  <a:srgbClr val="7030A0"/>
                </a:solidFill>
                <a:hlinkClick r:id="rId2"/>
              </a:rPr>
              <a:t>. </a:t>
            </a:r>
            <a:r>
              <a:rPr lang="ru-RU" sz="3600" b="1" dirty="0" err="1">
                <a:solidFill>
                  <a:srgbClr val="7030A0"/>
                </a:solidFill>
                <a:hlinkClick r:id="rId2"/>
              </a:rPr>
              <a:t>Поезія</a:t>
            </a:r>
            <a:r>
              <a:rPr lang="ru-RU" sz="3600" b="1" dirty="0">
                <a:solidFill>
                  <a:srgbClr val="7030A0"/>
                </a:solidFill>
                <a:hlinkClick r:id="rId2"/>
              </a:rPr>
              <a:t>. Роман. Драма</a:t>
            </a:r>
            <a:endParaRPr lang="uk-UA" sz="3600" b="1" dirty="0">
              <a:solidFill>
                <a:srgbClr val="7030A0"/>
              </a:solidFill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C00000"/>
                </a:solidFill>
              </a:rPr>
              <a:t>Частина третя</a:t>
            </a:r>
          </a:p>
        </p:txBody>
      </p:sp>
      <p:pic>
        <p:nvPicPr>
          <p:cNvPr id="7" name="Содержимое 6" descr="Elizabeth1Englan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905000" y="762000"/>
            <a:ext cx="4038600" cy="5638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24012" y="2232978"/>
            <a:ext cx="4471987" cy="485193"/>
          </a:xfrm>
        </p:spPr>
        <p:txBody>
          <a:bodyPr/>
          <a:lstStyle/>
          <a:p>
            <a:r>
              <a:rPr lang="ru-RU" sz="2800" dirty="0" err="1">
                <a:solidFill>
                  <a:schemeClr val="tx1"/>
                </a:solidFill>
              </a:rPr>
              <a:t>Філіп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Сідней</a:t>
            </a:r>
            <a:r>
              <a:rPr lang="ru-RU" sz="2800" dirty="0">
                <a:solidFill>
                  <a:schemeClr val="tx1"/>
                </a:solidFill>
              </a:rPr>
              <a:t> (1554-1586) 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sidne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19338" y="2899358"/>
            <a:ext cx="3048000" cy="3594100"/>
          </a:xfrm>
        </p:spPr>
      </p:pic>
      <p:pic>
        <p:nvPicPr>
          <p:cNvPr id="8" name="Содержимое 7" descr="spens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90391" y="2739814"/>
            <a:ext cx="2972809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199" y="371475"/>
            <a:ext cx="10091737" cy="1680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У </a:t>
            </a:r>
            <a:r>
              <a:rPr lang="ru-RU" sz="2200" dirty="0" err="1">
                <a:solidFill>
                  <a:schemeClr val="tx1"/>
                </a:solidFill>
              </a:rPr>
              <a:t>період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зрілого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Відродження</a:t>
            </a:r>
            <a:r>
              <a:rPr lang="ru-RU" sz="2200" dirty="0">
                <a:solidFill>
                  <a:schemeClr val="tx1"/>
                </a:solidFill>
              </a:rPr>
              <a:t> в </a:t>
            </a:r>
            <a:r>
              <a:rPr lang="ru-RU" sz="2200" dirty="0" err="1">
                <a:solidFill>
                  <a:schemeClr val="tx1"/>
                </a:solidFill>
              </a:rPr>
              <a:t>англійській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літературі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розвивалися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поетичні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жанри</a:t>
            </a:r>
            <a:r>
              <a:rPr lang="ru-RU" sz="2200" dirty="0">
                <a:solidFill>
                  <a:schemeClr val="tx1"/>
                </a:solidFill>
              </a:rPr>
              <a:t>, роман і </a:t>
            </a:r>
            <a:r>
              <a:rPr lang="ru-RU" sz="2200" dirty="0" err="1">
                <a:solidFill>
                  <a:schemeClr val="tx1"/>
                </a:solidFill>
              </a:rPr>
              <a:t>драматургія</a:t>
            </a:r>
            <a:r>
              <a:rPr lang="ru-RU" sz="2200" dirty="0">
                <a:solidFill>
                  <a:schemeClr val="tx1"/>
                </a:solidFill>
              </a:rPr>
              <a:t>. З 50-х </a:t>
            </a:r>
            <a:r>
              <a:rPr lang="ru-RU" sz="2200" dirty="0" err="1">
                <a:solidFill>
                  <a:schemeClr val="tx1"/>
                </a:solidFill>
              </a:rPr>
              <a:t>років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почався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стрімкий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розвиток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гуманістичної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поезії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найвищим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досягненням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якої</a:t>
            </a:r>
            <a:r>
              <a:rPr lang="ru-RU" sz="2200" dirty="0">
                <a:solidFill>
                  <a:schemeClr val="tx1"/>
                </a:solidFill>
              </a:rPr>
              <a:t> в </a:t>
            </a:r>
            <a:r>
              <a:rPr lang="ru-RU" sz="2200" dirty="0" err="1">
                <a:solidFill>
                  <a:schemeClr val="tx1"/>
                </a:solidFill>
              </a:rPr>
              <a:t>останній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чверті</a:t>
            </a:r>
            <a:r>
              <a:rPr lang="ru-RU" sz="2200" dirty="0">
                <a:solidFill>
                  <a:schemeClr val="tx1"/>
                </a:solidFill>
              </a:rPr>
              <a:t> XVI ст. стала </a:t>
            </a:r>
            <a:r>
              <a:rPr lang="ru-RU" sz="2200" dirty="0" err="1">
                <a:solidFill>
                  <a:schemeClr val="tx1"/>
                </a:solidFill>
              </a:rPr>
              <a:t>творчість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Сіднея</a:t>
            </a:r>
            <a:r>
              <a:rPr lang="ru-RU" sz="2200" dirty="0">
                <a:solidFill>
                  <a:schemeClr val="tx1"/>
                </a:solidFill>
              </a:rPr>
              <a:t>, Спенсера і </a:t>
            </a:r>
            <a:r>
              <a:rPr lang="ru-RU" sz="2200" dirty="0" err="1">
                <a:solidFill>
                  <a:schemeClr val="tx1"/>
                </a:solidFill>
              </a:rPr>
              <a:t>Шекспіра</a:t>
            </a:r>
            <a:r>
              <a:rPr lang="ru-RU" sz="2200" dirty="0">
                <a:solidFill>
                  <a:schemeClr val="tx1"/>
                </a:solidFill>
              </a:rPr>
              <a:t>.           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3100" b="1" dirty="0" err="1">
                <a:solidFill>
                  <a:schemeClr val="tx1"/>
                </a:solidFill>
              </a:rPr>
              <a:t>Поезія</a:t>
            </a:r>
            <a:r>
              <a:rPr lang="uk-UA" sz="2000" dirty="0">
                <a:solidFill>
                  <a:srgbClr val="C00000"/>
                </a:solidFill>
              </a:rPr>
              <a:t/>
            </a:r>
            <a:br>
              <a:rPr lang="uk-UA" sz="2000" dirty="0">
                <a:solidFill>
                  <a:srgbClr val="C00000"/>
                </a:solidFill>
              </a:rPr>
            </a:br>
            <a:r>
              <a:rPr lang="uk-UA" sz="2000" dirty="0">
                <a:solidFill>
                  <a:srgbClr val="C00000"/>
                </a:solidFill>
              </a:rPr>
              <a:t/>
            </a:r>
            <a:br>
              <a:rPr lang="uk-UA" sz="2000" dirty="0">
                <a:solidFill>
                  <a:srgbClr val="C00000"/>
                </a:solidFill>
              </a:rPr>
            </a:br>
            <a:r>
              <a:rPr lang="uk-UA" sz="2000" dirty="0">
                <a:solidFill>
                  <a:srgbClr val="C00000"/>
                </a:solidFill>
              </a:rPr>
              <a:t/>
            </a:r>
            <a:br>
              <a:rPr lang="uk-UA" sz="2000" dirty="0">
                <a:solidFill>
                  <a:srgbClr val="C00000"/>
                </a:solidFill>
              </a:rPr>
            </a:br>
            <a:r>
              <a:rPr lang="uk-UA" sz="2400" dirty="0">
                <a:solidFill>
                  <a:srgbClr val="C00000"/>
                </a:solidFill>
              </a:rPr>
              <a:t/>
            </a:r>
            <a:br>
              <a:rPr lang="uk-UA" sz="2400" dirty="0">
                <a:solidFill>
                  <a:srgbClr val="C00000"/>
                </a:solidFill>
              </a:rPr>
            </a:b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6628894" y="2127859"/>
            <a:ext cx="5444043" cy="408993"/>
          </a:xfrm>
        </p:spPr>
        <p:txBody>
          <a:bodyPr/>
          <a:lstStyle/>
          <a:p>
            <a:pPr algn="just"/>
            <a:r>
              <a:rPr lang="ru-RU" sz="2800" dirty="0" err="1"/>
              <a:t>Едмунд</a:t>
            </a:r>
            <a:r>
              <a:rPr lang="ru-RU" sz="2800" dirty="0"/>
              <a:t> Спенсер (1552-1599) </a:t>
            </a:r>
            <a:endParaRPr lang="uk-UA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82086" y="1862138"/>
            <a:ext cx="3992732" cy="576262"/>
          </a:xfrm>
        </p:spPr>
        <p:txBody>
          <a:bodyPr/>
          <a:lstStyle/>
          <a:p>
            <a:pPr algn="ctr"/>
            <a:r>
              <a:rPr lang="ru-RU" sz="2800" dirty="0"/>
              <a:t>Джон </a:t>
            </a:r>
            <a:r>
              <a:rPr lang="ru-RU" sz="2800" dirty="0" err="1"/>
              <a:t>Лілі</a:t>
            </a:r>
            <a:r>
              <a:rPr lang="ru-RU" sz="2800" dirty="0"/>
              <a:t> (1554-1606) </a:t>
            </a:r>
            <a:endParaRPr lang="uk-UA" sz="2800" dirty="0"/>
          </a:p>
        </p:txBody>
      </p:sp>
      <p:pic>
        <p:nvPicPr>
          <p:cNvPr id="7" name="Содержимое 6" descr="dzhon_lili_1554_16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0801" y="2752725"/>
            <a:ext cx="3048000" cy="3810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РОМАН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7505610" y="1752600"/>
            <a:ext cx="4424453" cy="57626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Томас </a:t>
            </a:r>
            <a:r>
              <a:rPr lang="ru-RU" sz="2800" dirty="0" err="1">
                <a:solidFill>
                  <a:schemeClr val="tx1"/>
                </a:solidFill>
              </a:rPr>
              <a:t>Неш</a:t>
            </a:r>
            <a:r>
              <a:rPr lang="ru-RU" sz="2800" dirty="0">
                <a:solidFill>
                  <a:schemeClr val="tx1"/>
                </a:solidFill>
              </a:rPr>
              <a:t> (1568-1606) 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10484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81925" y="2752725"/>
            <a:ext cx="3200400" cy="3733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39373" y="1807839"/>
            <a:ext cx="3992732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Томас </a:t>
            </a:r>
            <a:r>
              <a:rPr lang="ru-RU" b="1" dirty="0" err="1">
                <a:solidFill>
                  <a:schemeClr val="tx1"/>
                </a:solidFill>
              </a:rPr>
              <a:t>Кід</a:t>
            </a:r>
            <a:r>
              <a:rPr lang="ru-RU" b="1" dirty="0">
                <a:solidFill>
                  <a:schemeClr val="tx1"/>
                </a:solidFill>
              </a:rPr>
              <a:t> (1558-1594)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Драма. </a:t>
            </a:r>
            <a:r>
              <a:rPr sz="2000" b="1" dirty="0">
                <a:solidFill>
                  <a:schemeClr val="tx1"/>
                </a:solidFill>
              </a:rPr>
              <a:t/>
            </a:r>
            <a:br>
              <a:rPr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останній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чверті</a:t>
            </a:r>
            <a:r>
              <a:rPr lang="ru-RU" sz="2000" dirty="0">
                <a:solidFill>
                  <a:schemeClr val="tx1"/>
                </a:solidFill>
              </a:rPr>
              <a:t> XVI- на початку XVII ст. </a:t>
            </a:r>
            <a:r>
              <a:rPr lang="ru-RU" sz="2000" dirty="0" err="1">
                <a:solidFill>
                  <a:schemeClr val="tx1"/>
                </a:solidFill>
              </a:rPr>
              <a:t>провідним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найбільш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розвинутим</a:t>
            </a:r>
            <a:r>
              <a:rPr lang="ru-RU" sz="2000" dirty="0">
                <a:solidFill>
                  <a:schemeClr val="tx1"/>
                </a:solidFill>
              </a:rPr>
              <a:t> жанром </a:t>
            </a:r>
            <a:r>
              <a:rPr lang="ru-RU" sz="2000" dirty="0" err="1">
                <a:solidFill>
                  <a:schemeClr val="tx1"/>
                </a:solidFill>
              </a:rPr>
              <a:t>англійської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літератури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драма.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Роберт </a:t>
            </a:r>
            <a:r>
              <a:rPr lang="ru-RU" b="1" dirty="0" err="1">
                <a:solidFill>
                  <a:schemeClr val="tx1"/>
                </a:solidFill>
              </a:rPr>
              <a:t>Грін</a:t>
            </a:r>
            <a:r>
              <a:rPr lang="ru-RU" b="1" dirty="0">
                <a:solidFill>
                  <a:schemeClr val="tx1"/>
                </a:solidFill>
              </a:rPr>
              <a:t> (1553-1590) 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КИД Томас">
            <a:extLst>
              <a:ext uri="{FF2B5EF4-FFF2-40B4-BE49-F238E27FC236}">
                <a16:creationId xmlns:a16="http://schemas.microsoft.com/office/drawing/2014/main" id="{3EC33594-1C54-4A42-9FCA-2838A1FF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08" y="2616668"/>
            <a:ext cx="3198092" cy="39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B8403AC-8944-4810-A88B-566DB971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7" y="2624032"/>
            <a:ext cx="3198091" cy="38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rl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3505200" cy="44196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43550" y="381000"/>
            <a:ext cx="6500813" cy="594360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лондонський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період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Марло</a:t>
            </a:r>
            <a:r>
              <a:rPr lang="ru-RU" sz="2400" dirty="0">
                <a:solidFill>
                  <a:schemeClr val="tx1"/>
                </a:solidFill>
              </a:rPr>
              <a:t> створив </a:t>
            </a:r>
            <a:r>
              <a:rPr lang="ru-RU" sz="2400" dirty="0" err="1">
                <a:solidFill>
                  <a:schemeClr val="tx1"/>
                </a:solidFill>
              </a:rPr>
              <a:t>чотири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п'єси</a:t>
            </a:r>
            <a:r>
              <a:rPr lang="ru-RU" sz="2400" dirty="0">
                <a:solidFill>
                  <a:schemeClr val="tx1"/>
                </a:solidFill>
              </a:rPr>
              <a:t>: «Тамерлан Великий» (1587-1588), «</a:t>
            </a:r>
            <a:r>
              <a:rPr lang="ru-RU" sz="2400" dirty="0" err="1">
                <a:solidFill>
                  <a:schemeClr val="tx1"/>
                </a:solidFill>
              </a:rPr>
              <a:t>Трагічна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історія</a:t>
            </a:r>
            <a:r>
              <a:rPr lang="ru-RU" sz="2400" dirty="0">
                <a:solidFill>
                  <a:schemeClr val="tx1"/>
                </a:solidFill>
              </a:rPr>
              <a:t> доктора Фауста» (1589), «</a:t>
            </a:r>
            <a:r>
              <a:rPr lang="ru-RU" sz="2400" dirty="0" err="1">
                <a:solidFill>
                  <a:schemeClr val="tx1"/>
                </a:solidFill>
              </a:rPr>
              <a:t>Мальтійський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єврей</a:t>
            </a:r>
            <a:r>
              <a:rPr lang="ru-RU" sz="2400" dirty="0">
                <a:solidFill>
                  <a:schemeClr val="tx1"/>
                </a:solidFill>
              </a:rPr>
              <a:t>» (1590), «</a:t>
            </a:r>
            <a:r>
              <a:rPr lang="ru-RU" sz="2400" dirty="0" err="1">
                <a:solidFill>
                  <a:schemeClr val="tx1"/>
                </a:solidFill>
              </a:rPr>
              <a:t>Едуард</a:t>
            </a:r>
            <a:r>
              <a:rPr lang="ru-RU" sz="2400" dirty="0">
                <a:solidFill>
                  <a:schemeClr val="tx1"/>
                </a:solidFill>
              </a:rPr>
              <a:t> II» (1592). У </a:t>
            </a:r>
            <a:r>
              <a:rPr lang="ru-RU" sz="2400" dirty="0" err="1">
                <a:solidFill>
                  <a:schemeClr val="tx1"/>
                </a:solidFill>
              </a:rPr>
              <a:t>цей</a:t>
            </a:r>
            <a:r>
              <a:rPr lang="ru-RU" sz="2400" dirty="0">
                <a:solidFill>
                  <a:schemeClr val="tx1"/>
                </a:solidFill>
              </a:rPr>
              <a:t> же час </a:t>
            </a:r>
            <a:r>
              <a:rPr lang="ru-RU" sz="2400" dirty="0" err="1">
                <a:solidFill>
                  <a:schemeClr val="tx1"/>
                </a:solidFill>
              </a:rPr>
              <a:t>він</a:t>
            </a:r>
            <a:r>
              <a:rPr lang="ru-RU" sz="2400" dirty="0">
                <a:solidFill>
                  <a:schemeClr val="tx1"/>
                </a:solidFill>
              </a:rPr>
              <a:t> написав поему на </a:t>
            </a:r>
            <a:r>
              <a:rPr lang="ru-RU" sz="2400" dirty="0" err="1">
                <a:solidFill>
                  <a:schemeClr val="tx1"/>
                </a:solidFill>
              </a:rPr>
              <a:t>античний</a:t>
            </a:r>
            <a:r>
              <a:rPr lang="ru-RU" sz="2400" dirty="0">
                <a:solidFill>
                  <a:schemeClr val="tx1"/>
                </a:solidFill>
              </a:rPr>
              <a:t> сюжет «</a:t>
            </a:r>
            <a:r>
              <a:rPr lang="ru-RU" sz="2400" dirty="0" err="1">
                <a:solidFill>
                  <a:schemeClr val="tx1"/>
                </a:solidFill>
              </a:rPr>
              <a:t>Геро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Леандр</a:t>
            </a:r>
            <a:r>
              <a:rPr lang="ru-RU" sz="2400" dirty="0">
                <a:solidFill>
                  <a:schemeClr val="tx1"/>
                </a:solidFill>
              </a:rPr>
              <a:t>», яка мала великий </a:t>
            </a:r>
            <a:r>
              <a:rPr lang="ru-RU" sz="2400" dirty="0" err="1">
                <a:solidFill>
                  <a:schemeClr val="tx1"/>
                </a:solidFill>
              </a:rPr>
              <a:t>успіх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читачів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своїх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творах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Марло</a:t>
            </a:r>
            <a:r>
              <a:rPr lang="ru-RU" sz="2400" dirty="0">
                <a:solidFill>
                  <a:schemeClr val="tx1"/>
                </a:solidFill>
              </a:rPr>
              <a:t> показав </a:t>
            </a:r>
            <a:r>
              <a:rPr lang="ru-RU" sz="2400" dirty="0" err="1">
                <a:solidFill>
                  <a:schemeClr val="tx1"/>
                </a:solidFill>
              </a:rPr>
              <a:t>титанізм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людини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доби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Відродження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Він</a:t>
            </a:r>
            <a:r>
              <a:rPr lang="ru-RU" sz="2400" dirty="0">
                <a:solidFill>
                  <a:schemeClr val="tx1"/>
                </a:solidFill>
              </a:rPr>
              <a:t> створив </a:t>
            </a:r>
            <a:r>
              <a:rPr lang="ru-RU" sz="2400" dirty="0" err="1">
                <a:solidFill>
                  <a:schemeClr val="tx1"/>
                </a:solidFill>
              </a:rPr>
              <a:t>новий</a:t>
            </a:r>
            <a:r>
              <a:rPr lang="ru-RU" sz="2400" dirty="0">
                <a:solidFill>
                  <a:schemeClr val="tx1"/>
                </a:solidFill>
              </a:rPr>
              <a:t> тип </a:t>
            </a:r>
            <a:r>
              <a:rPr lang="ru-RU" sz="2400" dirty="0" err="1">
                <a:solidFill>
                  <a:schemeClr val="tx1"/>
                </a:solidFill>
              </a:rPr>
              <a:t>драми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err="1">
                <a:solidFill>
                  <a:schemeClr val="tx1"/>
                </a:solidFill>
              </a:rPr>
              <a:t>центрі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якої</a:t>
            </a:r>
            <a:r>
              <a:rPr lang="ru-RU" sz="2400" dirty="0">
                <a:solidFill>
                  <a:schemeClr val="tx1"/>
                </a:solidFill>
              </a:rPr>
              <a:t> поставив героя </a:t>
            </a:r>
            <a:r>
              <a:rPr lang="ru-RU" sz="2400" dirty="0" err="1">
                <a:solidFill>
                  <a:schemeClr val="tx1"/>
                </a:solidFill>
              </a:rPr>
              <a:t>могутніх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пристрастей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великих </a:t>
            </a:r>
            <a:r>
              <a:rPr lang="ru-RU" sz="2400" dirty="0" err="1">
                <a:solidFill>
                  <a:schemeClr val="tx1"/>
                </a:solidFill>
              </a:rPr>
              <a:t>дерзань</a:t>
            </a:r>
            <a:r>
              <a:rPr lang="ru-RU" sz="2400" dirty="0">
                <a:solidFill>
                  <a:schemeClr val="tx1"/>
                </a:solidFill>
              </a:rPr>
              <a:t>. Цей </a:t>
            </a:r>
            <a:r>
              <a:rPr lang="ru-RU" sz="2400" dirty="0" err="1">
                <a:solidFill>
                  <a:schemeClr val="tx1"/>
                </a:solidFill>
              </a:rPr>
              <a:t>титанічний</a:t>
            </a:r>
            <a:r>
              <a:rPr lang="ru-RU" sz="2400" dirty="0">
                <a:solidFill>
                  <a:schemeClr val="tx1"/>
                </a:solidFill>
              </a:rPr>
              <a:t> образ </a:t>
            </a:r>
            <a:r>
              <a:rPr lang="ru-RU" sz="2400" dirty="0" err="1">
                <a:solidFill>
                  <a:schemeClr val="tx1"/>
                </a:solidFill>
              </a:rPr>
              <a:t>панує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п'єсі</a:t>
            </a:r>
            <a:r>
              <a:rPr lang="ru-RU" sz="2400" dirty="0">
                <a:solidFill>
                  <a:schemeClr val="tx1"/>
                </a:solidFill>
              </a:rPr>
              <a:t>, де вся </a:t>
            </a:r>
            <a:r>
              <a:rPr lang="ru-RU" sz="2400" dirty="0" err="1">
                <a:solidFill>
                  <a:schemeClr val="tx1"/>
                </a:solidFill>
              </a:rPr>
              <a:t>дія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концентрується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навколо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нього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Першою</a:t>
            </a:r>
            <a:r>
              <a:rPr lang="ru-RU" sz="2400" dirty="0">
                <a:solidFill>
                  <a:schemeClr val="tx1"/>
                </a:solidFill>
              </a:rPr>
              <a:t> драмою такого типу </a:t>
            </a:r>
            <a:r>
              <a:rPr lang="ru-RU" sz="2400" dirty="0" err="1">
                <a:solidFill>
                  <a:schemeClr val="tx1"/>
                </a:solidFill>
              </a:rPr>
              <a:t>була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трагедія</a:t>
            </a:r>
            <a:r>
              <a:rPr lang="ru-RU" sz="2400" dirty="0">
                <a:solidFill>
                  <a:schemeClr val="tx1"/>
                </a:solidFill>
              </a:rPr>
              <a:t> «Тамерлан </a:t>
            </a:r>
            <a:r>
              <a:rPr lang="ru-RU" sz="2000" dirty="0">
                <a:solidFill>
                  <a:schemeClr val="bg1"/>
                </a:solidFill>
              </a:rPr>
              <a:t>Великий».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533400"/>
            <a:ext cx="3200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Крістофер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Марло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sz="2800" b="1" dirty="0">
                <a:solidFill>
                  <a:schemeClr val="tx1"/>
                </a:solidFill>
              </a:rPr>
              <a:t/>
            </a:r>
            <a:br>
              <a:rPr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(1564-1593) 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73px-Christopher_Marlow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6339" y="1767385"/>
            <a:ext cx="3225421" cy="4091443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43599" y="1371600"/>
            <a:ext cx="6062661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Кристоферу Марло </a:t>
            </a:r>
            <a:r>
              <a:rPr lang="ru-RU" sz="2200" dirty="0" err="1">
                <a:solidFill>
                  <a:schemeClr val="tx1"/>
                </a:solidFill>
              </a:rPr>
              <a:t>належить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видатна</a:t>
            </a:r>
            <a:r>
              <a:rPr lang="ru-RU" sz="2200" dirty="0">
                <a:solidFill>
                  <a:schemeClr val="tx1"/>
                </a:solidFill>
              </a:rPr>
              <a:t> роль в </a:t>
            </a:r>
            <a:r>
              <a:rPr lang="ru-RU" sz="2200" dirty="0" err="1">
                <a:solidFill>
                  <a:schemeClr val="tx1"/>
                </a:solidFill>
              </a:rPr>
              <a:t>англійській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драматургії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Відродження</a:t>
            </a:r>
            <a:r>
              <a:rPr lang="ru-RU" sz="2200" dirty="0">
                <a:solidFill>
                  <a:schemeClr val="tx1"/>
                </a:solidFill>
              </a:rPr>
              <a:t>: </a:t>
            </a:r>
            <a:r>
              <a:rPr lang="ru-RU" sz="2200" dirty="0" err="1">
                <a:solidFill>
                  <a:schemeClr val="tx1"/>
                </a:solidFill>
              </a:rPr>
              <a:t>він</a:t>
            </a:r>
            <a:r>
              <a:rPr lang="ru-RU" sz="2200" dirty="0">
                <a:solidFill>
                  <a:schemeClr val="tx1"/>
                </a:solidFill>
              </a:rPr>
              <a:t> остаточно утвердив у </a:t>
            </a:r>
            <a:r>
              <a:rPr lang="ru-RU" sz="2200" dirty="0" err="1">
                <a:solidFill>
                  <a:schemeClr val="tx1"/>
                </a:solidFill>
              </a:rPr>
              <a:t>ній</a:t>
            </a:r>
            <a:r>
              <a:rPr lang="ru-RU" sz="2200" dirty="0">
                <a:solidFill>
                  <a:schemeClr val="tx1"/>
                </a:solidFill>
              </a:rPr>
              <a:t> драму великих проблем і </a:t>
            </a:r>
            <a:r>
              <a:rPr lang="ru-RU" sz="2200" dirty="0" err="1">
                <a:solidFill>
                  <a:schemeClr val="tx1"/>
                </a:solidFill>
              </a:rPr>
              <a:t>глибоко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розроблених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характерів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визначив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її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жанрові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особливості</a:t>
            </a:r>
            <a:r>
              <a:rPr lang="ru-RU" sz="220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Увесь </a:t>
            </a:r>
            <a:r>
              <a:rPr lang="ru-RU" sz="2200" dirty="0" err="1">
                <a:solidFill>
                  <a:schemeClr val="tx1"/>
                </a:solidFill>
              </a:rPr>
              <a:t>творчий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досвід</a:t>
            </a:r>
            <a:r>
              <a:rPr lang="ru-RU" sz="2200" dirty="0">
                <a:solidFill>
                  <a:schemeClr val="tx1"/>
                </a:solidFill>
              </a:rPr>
              <a:t> Кристофера </a:t>
            </a:r>
            <a:r>
              <a:rPr lang="ru-RU" sz="2200" dirty="0" err="1">
                <a:solidFill>
                  <a:schemeClr val="tx1"/>
                </a:solidFill>
              </a:rPr>
              <a:t>Марло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значною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мірою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підготував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повний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розквіт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драматургії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Ренесансу</a:t>
            </a:r>
            <a:r>
              <a:rPr lang="ru-RU" sz="2200" dirty="0">
                <a:solidFill>
                  <a:schemeClr val="tx1"/>
                </a:solidFill>
              </a:rPr>
              <a:t> в творчості </a:t>
            </a:r>
            <a:r>
              <a:rPr lang="ru-RU" sz="2200" dirty="0" err="1">
                <a:solidFill>
                  <a:schemeClr val="tx1"/>
                </a:solidFill>
              </a:rPr>
              <a:t>Шекспіра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  <a:endParaRPr lang="uk-UA" sz="2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99" y="152400"/>
            <a:ext cx="10101263" cy="1219200"/>
          </a:xfrm>
        </p:spPr>
        <p:txBody>
          <a:bodyPr>
            <a:normAutofit fontScale="90000"/>
          </a:bodyPr>
          <a:lstStyle/>
          <a:p>
            <a:r>
              <a:rPr lang="ru-RU" sz="2200" dirty="0" err="1">
                <a:solidFill>
                  <a:schemeClr val="tx1"/>
                </a:solidFill>
              </a:rPr>
              <a:t>Велич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трагедія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сильної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індивідуальності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Ренесансу</a:t>
            </a:r>
            <a:r>
              <a:rPr lang="ru-RU" sz="2200" dirty="0">
                <a:solidFill>
                  <a:schemeClr val="tx1"/>
                </a:solidFill>
              </a:rPr>
              <a:t> показана в </a:t>
            </a:r>
            <a:r>
              <a:rPr lang="ru-RU" sz="2200" b="1" dirty="0">
                <a:solidFill>
                  <a:schemeClr val="tx1"/>
                </a:solidFill>
              </a:rPr>
              <a:t>«</a:t>
            </a:r>
            <a:r>
              <a:rPr lang="ru-RU" sz="2200" b="1" dirty="0" err="1">
                <a:solidFill>
                  <a:schemeClr val="tx1"/>
                </a:solidFill>
              </a:rPr>
              <a:t>Трагічній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історії</a:t>
            </a:r>
            <a:r>
              <a:rPr lang="ru-RU" sz="2200" b="1" dirty="0">
                <a:solidFill>
                  <a:schemeClr val="tx1"/>
                </a:solidFill>
              </a:rPr>
              <a:t> доктора Фауста»</a:t>
            </a:r>
            <a:r>
              <a:rPr lang="ru-RU" sz="2200" dirty="0">
                <a:solidFill>
                  <a:schemeClr val="tx1"/>
                </a:solidFill>
              </a:rPr>
              <a:t> - </a:t>
            </a:r>
            <a:r>
              <a:rPr lang="ru-RU" sz="2200" dirty="0" err="1">
                <a:solidFill>
                  <a:schemeClr val="tx1"/>
                </a:solidFill>
              </a:rPr>
              <a:t>першому</a:t>
            </a:r>
            <a:r>
              <a:rPr lang="ru-RU" sz="2200" dirty="0">
                <a:solidFill>
                  <a:schemeClr val="tx1"/>
                </a:solidFill>
              </a:rPr>
              <a:t> драматичному </a:t>
            </a:r>
            <a:r>
              <a:rPr lang="ru-RU" sz="2200" dirty="0" err="1">
                <a:solidFill>
                  <a:schemeClr val="tx1"/>
                </a:solidFill>
              </a:rPr>
              <a:t>творі</a:t>
            </a:r>
            <a:r>
              <a:rPr lang="ru-RU" sz="2200" dirty="0">
                <a:solidFill>
                  <a:schemeClr val="tx1"/>
                </a:solidFill>
              </a:rPr>
              <a:t> на сюжет </a:t>
            </a:r>
            <a:r>
              <a:rPr lang="ru-RU" sz="2200" dirty="0" err="1">
                <a:solidFill>
                  <a:schemeClr val="tx1"/>
                </a:solidFill>
              </a:rPr>
              <a:t>німецької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легенди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C837BEF-753B-4C11-AD23-0170A24A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321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Основні періоди</a:t>
            </a:r>
            <a:endParaRPr lang="ru-UA" sz="32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C75A204-29A7-4870-9FB3-B2518508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013" y="1457325"/>
            <a:ext cx="9118599" cy="4453897"/>
          </a:xfrm>
        </p:spPr>
        <p:txBody>
          <a:bodyPr>
            <a:normAutofit/>
          </a:bodyPr>
          <a:lstStyle/>
          <a:p>
            <a:r>
              <a:rPr lang="uk-UA" sz="2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Передвідродження</a:t>
            </a:r>
            <a:r>
              <a:rPr lang="uk-UA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(з кінця XIV ст.) </a:t>
            </a:r>
          </a:p>
          <a:p>
            <a:r>
              <a:rPr lang="uk-UA" sz="2800" dirty="0">
                <a:solidFill>
                  <a:schemeClr val="tx1"/>
                </a:solidFill>
              </a:rPr>
              <a:t>Раннє Відродження - </a:t>
            </a:r>
            <a:r>
              <a:rPr lang="uk-UA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1-ша пол. XVI ст.; </a:t>
            </a:r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Зріле Відродження - </a:t>
            </a:r>
            <a:r>
              <a:rPr lang="uk-UA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майже вся 2-га пол. XVI ст.; </a:t>
            </a:r>
          </a:p>
          <a:p>
            <a:r>
              <a:rPr lang="uk-UA" sz="2800" dirty="0">
                <a:solidFill>
                  <a:schemeClr val="tx1"/>
                </a:solidFill>
              </a:rPr>
              <a:t>Пізнє Відродження -</a:t>
            </a:r>
            <a:r>
              <a:rPr lang="uk-UA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на </a:t>
            </a:r>
            <a:r>
              <a:rPr lang="uk-UA" sz="2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рубежі</a:t>
            </a:r>
            <a:r>
              <a:rPr lang="uk-UA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XVI—XVII ст.</a:t>
            </a:r>
            <a:endParaRPr lang="ru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ACCEE4-E796-4A46-B921-235071DE1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083" y="77686"/>
            <a:ext cx="8229600" cy="1143000"/>
          </a:xfrm>
        </p:spPr>
        <p:txBody>
          <a:bodyPr/>
          <a:lstStyle/>
          <a:p>
            <a:r>
              <a:rPr lang="uk-UA" altLang="ru-UA" dirty="0" err="1">
                <a:cs typeface="Times New Roman" panose="02020603050405020304" pitchFamily="18" charset="0"/>
              </a:rPr>
              <a:t>Передвідродження</a:t>
            </a:r>
            <a:endParaRPr lang="uk-UA" altLang="ru-UA" dirty="0">
              <a:cs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DBB08DB-E756-439C-ABC2-45FCFE8EA0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1916" y="942781"/>
            <a:ext cx="7936734" cy="56991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Хронологічні межі англійського Відродження - кінець XV- початок XVII ст. Але підготовка </a:t>
            </a:r>
            <a:r>
              <a:rPr lang="uk-UA" altLang="ru-UA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грунту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для виникнення гуманістичної культури розпочалася раніше, ще в XIV ст. Це був час значних соціальних змін: розпочався розклад феодалізму, відбувався швидкий розвиток міст, ремесла, торгівлі. Особливо тісні зв'язки встановилися з Фландрією та Італією, звідки й почали проникати в Англію гуманістичні ідеї. Великі соціальні зрушення були зумовлені Столітньою війною (1337-1453). Вона активізувала боротьбу за зміцнення королівської влади; принесла багато злигоднів народу, але водночас сприяла його єднанню, розвитку його свідомості і почуття своєї соціальної значимості. В 1381 р. в південних частинах Англії спалахнуло Велике селянське повстання на чолі з </a:t>
            </a:r>
            <a:r>
              <a:rPr lang="uk-UA" altLang="ru-UA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Уотом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uk-UA" altLang="ru-UA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Тайлером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. Виник реформаційний рух </a:t>
            </a:r>
            <a:r>
              <a:rPr lang="uk-UA" altLang="ru-UA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лоллардів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що виступили проти папства і католицької церкви. Представники </a:t>
            </a:r>
            <a:r>
              <a:rPr lang="uk-UA" altLang="ru-UA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лоллардів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Джон </a:t>
            </a:r>
            <a:r>
              <a:rPr lang="uk-UA" altLang="ru-UA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Уїкліф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і Джон </a:t>
            </a:r>
            <a:r>
              <a:rPr lang="uk-UA" altLang="ru-UA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Болл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який був також одним із вожаків селянського повстання, мали великий вплив на народ.</a:t>
            </a:r>
          </a:p>
          <a:p>
            <a:pPr algn="just">
              <a:spcBef>
                <a:spcPts val="0"/>
              </a:spcBef>
            </a:pP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Усі ці процеси створили передумови для </a:t>
            </a:r>
            <a:r>
              <a:rPr lang="uk-UA" altLang="ru-UA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формування англійської нації, культури, мови.</a:t>
            </a:r>
            <a:r>
              <a:rPr lang="uk-UA" altLang="ru-UA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У середньовічній Англії після норманського завоювання (XI ст.) офіційною державною мовою була французька, нею користувалися в аристократичному середовищі і при дворі. Населення міста і села розмовляло англосаксонськими діалектами. Тільки на початку другої половини XIV ст. на основі лондонського діалекту почала формуватися англійська літературна мова.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9B7E6623-739F-49DA-89D2-334ADEAD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5" y="1289050"/>
            <a:ext cx="295275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F469FFAC-7428-4DBB-B94E-B44D2A41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295" y="3589535"/>
            <a:ext cx="3493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UA" sz="1400" i="1" dirty="0"/>
              <a:t>Повстання на чолі з </a:t>
            </a:r>
            <a:r>
              <a:rPr lang="uk-UA" altLang="ru-UA" sz="1400" i="1" dirty="0" err="1"/>
              <a:t>Уотом</a:t>
            </a:r>
            <a:r>
              <a:rPr lang="uk-UA" altLang="ru-UA" sz="1400" i="1" dirty="0"/>
              <a:t> </a:t>
            </a:r>
            <a:r>
              <a:rPr lang="uk-UA" altLang="ru-UA" sz="1400" i="1" dirty="0" err="1"/>
              <a:t>Тайлером</a:t>
            </a:r>
            <a:endParaRPr lang="uk-UA" altLang="ru-UA" sz="1400" i="1" dirty="0"/>
          </a:p>
        </p:txBody>
      </p:sp>
      <p:pic>
        <p:nvPicPr>
          <p:cNvPr id="36872" name="Picture 8">
            <a:extLst>
              <a:ext uri="{FF2B5EF4-FFF2-40B4-BE49-F238E27FC236}">
                <a16:creationId xmlns:a16="http://schemas.microsoft.com/office/drawing/2014/main" id="{3EF8C222-BED8-4716-9FF2-38778C4D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5" y="3948015"/>
            <a:ext cx="3025775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Text Box 9">
            <a:extLst>
              <a:ext uri="{FF2B5EF4-FFF2-40B4-BE49-F238E27FC236}">
                <a16:creationId xmlns:a16="http://schemas.microsoft.com/office/drawing/2014/main" id="{52D1669F-2A15-4DFA-9B94-A656A144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083" y="6337105"/>
            <a:ext cx="1389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UA" sz="1400" i="1" dirty="0"/>
              <a:t>Джон </a:t>
            </a:r>
            <a:r>
              <a:rPr lang="uk-UA" altLang="ru-UA" sz="1400" i="1" dirty="0" err="1"/>
              <a:t>Болл</a:t>
            </a:r>
            <a:endParaRPr lang="uk-UA" altLang="ru-UA" sz="1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2E67D85D-B2E2-4AD4-8D26-D7D202D59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3999" y="300038"/>
            <a:ext cx="7377908" cy="629761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altLang="ru-UA" sz="1600" dirty="0">
                <a:solidFill>
                  <a:schemeClr val="tx1"/>
                </a:solidFill>
              </a:rPr>
              <a:t>XV ст. в історії Англії - буремний і жорстокий час, мало сприятливий для розвитку культури. Негативні наслідки Столітньої війни, героїчний період якої давно вже минув, кривава династична війна Червоної і Білої Троянд (1455-1485), внутрішній розбрат загальмували поступ гуманізму. Він починає розвиватися тільки на </a:t>
            </a:r>
            <a:r>
              <a:rPr lang="uk-UA" altLang="ru-UA" sz="1600" dirty="0" err="1">
                <a:solidFill>
                  <a:schemeClr val="tx1"/>
                </a:solidFill>
              </a:rPr>
              <a:t>рубежі</a:t>
            </a:r>
            <a:r>
              <a:rPr lang="uk-UA" altLang="ru-UA" sz="1600" dirty="0">
                <a:solidFill>
                  <a:schemeClr val="tx1"/>
                </a:solidFill>
              </a:rPr>
              <a:t> XV-XVI ст. і свого розквіту досягає в другій половині XVI ст. Цей процес був зумовлений рішучими змінами у суспільному житті країни. Внаслідок тривалої боротьби між великими феодальними баронами за трон похитнулась могутність родовитого дворянства і в Англії утвердилася абсолютна монархія. В роки правління Генріха VII (1485-1509) і Генріха VIII (1509- 1547) сила феодального стану, а також церкви була підірвана остаточно. Генріх VIII порвав з папою римським, проголосив себе главою англійської церкви (1534) і привласнив церковні землі. Новостворене дворянство було зацікавлене в буржуазному розвитку країни. Дворяни «становили зовсім нову верству; їх звички і прагнення були далеко більш буржуазними, ніж феодальними. Вони прекрасно знали ціну грошам і негайно взялися роздувати земельну ренту, зігнавши з землі сотні дрібних орендаторів і замінивши їх вівцями. Генріх VIII масами створював нових лендлордів з буржуазії, </a:t>
            </a:r>
            <a:r>
              <a:rPr lang="uk-UA" altLang="ru-UA" sz="1600" dirty="0" err="1">
                <a:solidFill>
                  <a:schemeClr val="tx1"/>
                </a:solidFill>
              </a:rPr>
              <a:t>щедро</a:t>
            </a:r>
            <a:r>
              <a:rPr lang="uk-UA" altLang="ru-UA" sz="1600" dirty="0">
                <a:solidFill>
                  <a:schemeClr val="tx1"/>
                </a:solidFill>
              </a:rPr>
              <a:t> роздаючи і продаючи за безцінь церковні маєтки; до того самого результату приводили безперервно здійснювані до кінця XVII століття конфіскації великих маєтків, які потім роздавалися всіляким вискочкам у прямому або переносному розумінні цього слова. Тому англійська «аристократія» з часів Генріха VII не тільки не протидіяла розвиткові промисловості, але, навпаки, старалась добувати з цього розвитку посередню вигоду»  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F6B11216-32DF-4C51-B6BC-21D42F7C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57" y="968374"/>
            <a:ext cx="2808288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7C521A97-5918-44F5-B797-AE99BDCF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427" y="2663824"/>
            <a:ext cx="2389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UA" sz="1400" i="1" dirty="0"/>
              <a:t>Біла та Червона </a:t>
            </a:r>
            <a:r>
              <a:rPr lang="uk-UA" altLang="ru-UA" sz="1400" i="1" dirty="0" err="1"/>
              <a:t>троянди</a:t>
            </a:r>
            <a:endParaRPr lang="uk-UA" altLang="ru-UA" sz="1400" i="1" dirty="0"/>
          </a:p>
        </p:txBody>
      </p:sp>
      <p:pic>
        <p:nvPicPr>
          <p:cNvPr id="38920" name="Picture 8">
            <a:extLst>
              <a:ext uri="{FF2B5EF4-FFF2-40B4-BE49-F238E27FC236}">
                <a16:creationId xmlns:a16="http://schemas.microsoft.com/office/drawing/2014/main" id="{CCB00C88-3396-4BE3-AA3D-1CE4163A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07" y="3429000"/>
            <a:ext cx="30511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303F-0B67-4F74-9A1D-D9C26365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938" y="278717"/>
            <a:ext cx="8911687" cy="690340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Джефрі</a:t>
            </a:r>
            <a:r>
              <a:rPr lang="uk-UA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Чосер (1340—1400)</a:t>
            </a:r>
            <a:r>
              <a:rPr lang="uk-UA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UA" dirty="0"/>
          </a:p>
        </p:txBody>
      </p:sp>
      <p:pic>
        <p:nvPicPr>
          <p:cNvPr id="1026" name="Picture 2" descr="https://image.jimcdn.com/app/cms/image/transf/dimension=870x10000:format=jpg/path/sb701db1be09421ce/image/if10bdc43f83b6da3/version/1617271081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38" y="1628633"/>
            <a:ext cx="8565239" cy="44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0px-Chaucer_ellesme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447800"/>
            <a:ext cx="3657600" cy="48768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05486" y="1709737"/>
            <a:ext cx="5953125" cy="403383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</a:rPr>
              <a:t>Йому належать поеми «Книга герцогині» (1369), «Пташина рада» (138І -1382), «Дім слави», (1381), «</a:t>
            </a:r>
            <a:r>
              <a:rPr lang="uk-UA" sz="2000" dirty="0" err="1">
                <a:solidFill>
                  <a:schemeClr val="tx1"/>
                </a:solidFill>
              </a:rPr>
              <a:t>Троїл</a:t>
            </a:r>
            <a:r>
              <a:rPr lang="uk-UA" sz="2000" dirty="0">
                <a:solidFill>
                  <a:schemeClr val="tx1"/>
                </a:solidFill>
              </a:rPr>
              <a:t> і </a:t>
            </a:r>
            <a:r>
              <a:rPr lang="uk-UA" sz="2000" dirty="0" err="1">
                <a:solidFill>
                  <a:schemeClr val="tx1"/>
                </a:solidFill>
              </a:rPr>
              <a:t>Крессіда</a:t>
            </a:r>
            <a:r>
              <a:rPr lang="uk-UA" sz="2000" dirty="0">
                <a:solidFill>
                  <a:schemeClr val="tx1"/>
                </a:solidFill>
              </a:rPr>
              <a:t>» (1385) та ін. Поет послугувався традиційними сюжетами і формами (видіння, сон), але вносив у свої твори й багато оригінального - гумор, елементи сатири, майстерну портретну характеристику, розкриття психології героїв.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</a:rPr>
              <a:t>Найвидатнішим твором </a:t>
            </a:r>
            <a:r>
              <a:rPr lang="uk-UA" sz="2000" dirty="0" err="1">
                <a:solidFill>
                  <a:schemeClr val="tx1"/>
                </a:solidFill>
              </a:rPr>
              <a:t>Чосера</a:t>
            </a:r>
            <a:r>
              <a:rPr lang="uk-UA" sz="2000" dirty="0">
                <a:solidFill>
                  <a:schemeClr val="tx1"/>
                </a:solidFill>
              </a:rPr>
              <a:t> є </a:t>
            </a:r>
            <a:r>
              <a:rPr lang="uk-UA" sz="2000" b="1" dirty="0">
                <a:solidFill>
                  <a:schemeClr val="tx1"/>
                </a:solidFill>
              </a:rPr>
              <a:t>«</a:t>
            </a:r>
            <a:r>
              <a:rPr lang="uk-UA" sz="2000" b="1" dirty="0" err="1">
                <a:solidFill>
                  <a:schemeClr val="tx1"/>
                </a:solidFill>
              </a:rPr>
              <a:t>Кентерберійські</a:t>
            </a:r>
            <a:r>
              <a:rPr lang="uk-UA" sz="2000" b="1" dirty="0">
                <a:solidFill>
                  <a:schemeClr val="tx1"/>
                </a:solidFill>
              </a:rPr>
              <a:t> оповідання» </a:t>
            </a:r>
            <a:r>
              <a:rPr lang="uk-UA" sz="2000" dirty="0">
                <a:solidFill>
                  <a:schemeClr val="tx1"/>
                </a:solidFill>
              </a:rPr>
              <a:t>- збірка віршованих оповідань, створена в останній період життя.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4999" y="0"/>
            <a:ext cx="9853611" cy="1295400"/>
          </a:xfrm>
        </p:spPr>
        <p:txBody>
          <a:bodyPr>
            <a:normAutofit fontScale="90000"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Поетична діяльність </a:t>
            </a:r>
            <a:r>
              <a:rPr lang="uk-UA" dirty="0" err="1">
                <a:solidFill>
                  <a:schemeClr val="tx1"/>
                </a:solidFill>
              </a:rPr>
              <a:t>Чосера</a:t>
            </a:r>
            <a:r>
              <a:rPr lang="uk-UA" dirty="0">
                <a:solidFill>
                  <a:schemeClr val="tx1"/>
                </a:solidFill>
              </a:rPr>
              <a:t> розпочалась </a:t>
            </a:r>
            <a:r>
              <a:rPr lang="uk-UA" b="1" dirty="0">
                <a:solidFill>
                  <a:schemeClr val="tx1"/>
                </a:solidFill>
              </a:rPr>
              <a:t>на початку 60-х років </a:t>
            </a:r>
            <a:r>
              <a:rPr lang="uk-UA" dirty="0">
                <a:solidFill>
                  <a:schemeClr val="tx1"/>
                </a:solidFill>
              </a:rPr>
              <a:t>перекладом французької алегоричної поеми «Роман про Троянду» та власними творами, в яких використовувались поетичні форми і стиль французької куртуазної літератури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81599" y="1228724"/>
            <a:ext cx="6862763" cy="524827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</a:rPr>
              <a:t>Як </a:t>
            </a:r>
            <a:r>
              <a:rPr lang="uk-UA" sz="2000" dirty="0" err="1">
                <a:solidFill>
                  <a:schemeClr val="tx1"/>
                </a:solidFill>
              </a:rPr>
              <a:t>жанротворні</a:t>
            </a:r>
            <a:r>
              <a:rPr lang="uk-UA" sz="2000" dirty="0">
                <a:solidFill>
                  <a:schemeClr val="tx1"/>
                </a:solidFill>
              </a:rPr>
              <a:t> елементи у «</a:t>
            </a:r>
            <a:r>
              <a:rPr lang="uk-UA" sz="2000" dirty="0" err="1">
                <a:solidFill>
                  <a:schemeClr val="tx1"/>
                </a:solidFill>
              </a:rPr>
              <a:t>Кентерберійських</a:t>
            </a:r>
            <a:r>
              <a:rPr lang="uk-UA" sz="2000" dirty="0">
                <a:solidFill>
                  <a:schemeClr val="tx1"/>
                </a:solidFill>
              </a:rPr>
              <a:t> оповіданнях» функціонують фабліо, рицарський роман, проповідь, житіє тощо.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За </a:t>
            </a:r>
            <a:r>
              <a:rPr lang="ru-RU" sz="2000" dirty="0" err="1">
                <a:solidFill>
                  <a:schemeClr val="tx1"/>
                </a:solidFill>
              </a:rPr>
              <a:t>будовою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твір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подібний</a:t>
            </a:r>
            <a:r>
              <a:rPr lang="ru-RU" sz="2000" dirty="0">
                <a:solidFill>
                  <a:schemeClr val="tx1"/>
                </a:solidFill>
              </a:rPr>
              <a:t> до «Декамерона» Боккаччо.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обрамована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новелістична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збірка</a:t>
            </a:r>
            <a:r>
              <a:rPr lang="ru-RU" sz="2000" dirty="0">
                <a:solidFill>
                  <a:schemeClr val="tx1"/>
                </a:solidFill>
              </a:rPr>
              <a:t>, яка </a:t>
            </a:r>
            <a:r>
              <a:rPr lang="ru-RU" sz="2000" dirty="0" err="1">
                <a:solidFill>
                  <a:schemeClr val="tx1"/>
                </a:solidFill>
              </a:rPr>
              <a:t>відкривається</a:t>
            </a:r>
            <a:r>
              <a:rPr lang="ru-RU" sz="2000" dirty="0">
                <a:solidFill>
                  <a:schemeClr val="tx1"/>
                </a:solidFill>
              </a:rPr>
              <a:t> прологом, де описано </a:t>
            </a:r>
            <a:r>
              <a:rPr lang="ru-RU" sz="2000" dirty="0" err="1">
                <a:solidFill>
                  <a:schemeClr val="tx1"/>
                </a:solidFill>
              </a:rPr>
              <a:t>оповідачів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далі</a:t>
            </a:r>
            <a:r>
              <a:rPr lang="ru-RU" sz="2000" dirty="0">
                <a:solidFill>
                  <a:schemeClr val="tx1"/>
                </a:solidFill>
              </a:rPr>
              <a:t> подано </a:t>
            </a:r>
            <a:r>
              <a:rPr lang="ru-RU" sz="2000" dirty="0" err="1">
                <a:solidFill>
                  <a:schemeClr val="tx1"/>
                </a:solidFill>
              </a:rPr>
              <a:t>їхні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розповіді</a:t>
            </a:r>
            <a:r>
              <a:rPr lang="ru-RU" sz="2000" dirty="0">
                <a:solidFill>
                  <a:schemeClr val="tx1"/>
                </a:solidFill>
              </a:rPr>
              <a:t>..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пролозі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розповідається</a:t>
            </a:r>
            <a:r>
              <a:rPr lang="ru-RU" sz="2000" dirty="0">
                <a:solidFill>
                  <a:schemeClr val="tx1"/>
                </a:solidFill>
              </a:rPr>
              <a:t> про те, як на </a:t>
            </a:r>
            <a:r>
              <a:rPr lang="ru-RU" sz="2000" dirty="0" err="1">
                <a:solidFill>
                  <a:schemeClr val="tx1"/>
                </a:solidFill>
              </a:rPr>
              <a:t>околиці</a:t>
            </a:r>
            <a:r>
              <a:rPr lang="ru-RU" sz="2000" dirty="0">
                <a:solidFill>
                  <a:schemeClr val="tx1"/>
                </a:solidFill>
              </a:rPr>
              <a:t> Лондона в </a:t>
            </a:r>
            <a:r>
              <a:rPr lang="ru-RU" sz="2000" dirty="0" err="1">
                <a:solidFill>
                  <a:schemeClr val="tx1"/>
                </a:solidFill>
              </a:rPr>
              <a:t>таверні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Табард</a:t>
            </a:r>
            <a:r>
              <a:rPr lang="ru-RU" sz="2000" dirty="0">
                <a:solidFill>
                  <a:schemeClr val="tx1"/>
                </a:solidFill>
              </a:rPr>
              <a:t>» </a:t>
            </a:r>
            <a:r>
              <a:rPr lang="ru-RU" sz="2000" dirty="0" err="1">
                <a:solidFill>
                  <a:schemeClr val="tx1"/>
                </a:solidFill>
              </a:rPr>
              <a:t>якось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вечір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зібралося</a:t>
            </a:r>
            <a:r>
              <a:rPr lang="ru-RU" sz="2000" dirty="0">
                <a:solidFill>
                  <a:schemeClr val="tx1"/>
                </a:solidFill>
              </a:rPr>
              <a:t> 29 </a:t>
            </a:r>
            <a:r>
              <a:rPr lang="ru-RU" sz="2000" dirty="0" err="1">
                <a:solidFill>
                  <a:schemeClr val="tx1"/>
                </a:solidFill>
              </a:rPr>
              <a:t>прочан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щоб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відправитись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всім</a:t>
            </a:r>
            <a:r>
              <a:rPr lang="ru-RU" sz="2000" dirty="0">
                <a:solidFill>
                  <a:schemeClr val="tx1"/>
                </a:solidFill>
              </a:rPr>
              <a:t> разом у </a:t>
            </a:r>
            <a:r>
              <a:rPr lang="ru-RU" sz="2000" dirty="0" err="1">
                <a:solidFill>
                  <a:schemeClr val="tx1"/>
                </a:solidFill>
              </a:rPr>
              <a:t>Кентербері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поклонитися</a:t>
            </a:r>
            <a:r>
              <a:rPr lang="ru-RU" sz="2000" dirty="0">
                <a:solidFill>
                  <a:schemeClr val="tx1"/>
                </a:solidFill>
              </a:rPr>
              <a:t> мощам святого Томаса </a:t>
            </a:r>
            <a:r>
              <a:rPr lang="ru-RU" sz="2000" dirty="0" err="1">
                <a:solidFill>
                  <a:schemeClr val="tx1"/>
                </a:solidFill>
              </a:rPr>
              <a:t>Бекета</a:t>
            </a:r>
            <a:r>
              <a:rPr lang="ru-RU" sz="2000" dirty="0">
                <a:solidFill>
                  <a:schemeClr val="tx1"/>
                </a:solidFill>
              </a:rPr>
              <a:t>. До </a:t>
            </a:r>
            <a:r>
              <a:rPr lang="ru-RU" sz="2000" dirty="0" err="1">
                <a:solidFill>
                  <a:schemeClr val="tx1"/>
                </a:solidFill>
              </a:rPr>
              <a:t>цієї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приєдналися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власник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таверни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Гаррі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Бейлі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сам поет.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час </a:t>
            </a:r>
            <a:r>
              <a:rPr lang="ru-RU" sz="2000" dirty="0" err="1">
                <a:solidFill>
                  <a:schemeClr val="tx1"/>
                </a:solidFill>
              </a:rPr>
              <a:t>подорожі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прочани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пропозицією</a:t>
            </a:r>
            <a:r>
              <a:rPr lang="ru-RU" sz="2000" dirty="0">
                <a:solidFill>
                  <a:schemeClr val="tx1"/>
                </a:solidFill>
              </a:rPr>
              <a:t> веселого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дотепного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Бейлі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розповідають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історії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3999" y="0"/>
            <a:ext cx="10348913" cy="10668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uk-UA" dirty="0">
                <a:solidFill>
                  <a:schemeClr val="tx1"/>
                </a:solidFill>
              </a:rPr>
              <a:t>Кентерберійські оповідання» - збірка віршованих оповідань , де поет зовсім відходить від алегоричного принципу зображення і звертається до безпосереднього змалювання життя сучасної Англії.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228723"/>
            <a:ext cx="3689727" cy="50999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62600" y="457200"/>
            <a:ext cx="6438900" cy="57912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</a:rPr>
              <a:t>Персонажі</a:t>
            </a:r>
            <a:r>
              <a:rPr lang="ru-RU" sz="2400" dirty="0">
                <a:solidFill>
                  <a:schemeClr val="tx1"/>
                </a:solidFill>
              </a:rPr>
              <a:t> прологу - </a:t>
            </a:r>
            <a:r>
              <a:rPr lang="ru-RU" sz="2400" dirty="0" err="1">
                <a:solidFill>
                  <a:schemeClr val="tx1"/>
                </a:solidFill>
              </a:rPr>
              <a:t>представники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майже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всіх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соціальних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шарів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англійського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суспільства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рицар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сином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вільний</a:t>
            </a:r>
            <a:r>
              <a:rPr lang="ru-RU" sz="2400" dirty="0">
                <a:solidFill>
                  <a:schemeClr val="tx1"/>
                </a:solidFill>
              </a:rPr>
              <a:t> селянин-йомен, </a:t>
            </a:r>
            <a:r>
              <a:rPr lang="ru-RU" sz="2400" dirty="0" err="1">
                <a:solidFill>
                  <a:schemeClr val="tx1"/>
                </a:solidFill>
              </a:rPr>
              <a:t>ігуменя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монастиря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ченці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купець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оксфордський</a:t>
            </a:r>
            <a:r>
              <a:rPr lang="ru-RU" sz="2400" dirty="0">
                <a:solidFill>
                  <a:schemeClr val="tx1"/>
                </a:solidFill>
              </a:rPr>
              <a:t> студент, </a:t>
            </a:r>
            <a:r>
              <a:rPr lang="ru-RU" sz="2400" dirty="0" err="1">
                <a:solidFill>
                  <a:schemeClr val="tx1"/>
                </a:solidFill>
              </a:rPr>
              <a:t>ремісники</a:t>
            </a:r>
            <a:r>
              <a:rPr lang="ru-RU" sz="2400" dirty="0">
                <a:solidFill>
                  <a:schemeClr val="tx1"/>
                </a:solidFill>
              </a:rPr>
              <a:t>, юрист, </a:t>
            </a:r>
            <a:r>
              <a:rPr lang="ru-RU" sz="2400" dirty="0" err="1">
                <a:solidFill>
                  <a:schemeClr val="tx1"/>
                </a:solidFill>
              </a:rPr>
              <a:t>лікар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ін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Усі</a:t>
            </a:r>
            <a:r>
              <a:rPr lang="ru-RU" sz="2400" dirty="0">
                <a:solidFill>
                  <a:schemeClr val="tx1"/>
                </a:solidFill>
              </a:rPr>
              <a:t> вони </a:t>
            </a:r>
            <a:r>
              <a:rPr lang="ru-RU" sz="2400" dirty="0" err="1">
                <a:solidFill>
                  <a:schemeClr val="tx1"/>
                </a:solidFill>
              </a:rPr>
              <a:t>докладно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характеризуються</a:t>
            </a:r>
            <a:r>
              <a:rPr lang="ru-RU" sz="2400" dirty="0">
                <a:solidFill>
                  <a:schemeClr val="tx1"/>
                </a:solidFill>
              </a:rPr>
              <a:t> автором, </a:t>
            </a:r>
            <a:r>
              <a:rPr lang="ru-RU" sz="2400" dirty="0" err="1">
                <a:solidFill>
                  <a:schemeClr val="tx1"/>
                </a:solidFill>
              </a:rPr>
              <a:t>кожний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них </a:t>
            </a:r>
            <a:r>
              <a:rPr lang="ru-RU" sz="2400" dirty="0" err="1">
                <a:solidFill>
                  <a:schemeClr val="tx1"/>
                </a:solidFill>
              </a:rPr>
              <a:t>позначений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яскравою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індивідуальністю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водночас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чітко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вираженим</a:t>
            </a:r>
            <a:r>
              <a:rPr lang="ru-RU" sz="2400" dirty="0">
                <a:solidFill>
                  <a:schemeClr val="tx1"/>
                </a:solidFill>
              </a:rPr>
              <a:t> типом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рисами, </a:t>
            </a:r>
            <a:r>
              <a:rPr lang="ru-RU" sz="2400" dirty="0" err="1">
                <a:solidFill>
                  <a:schemeClr val="tx1"/>
                </a:solidFill>
              </a:rPr>
              <a:t>властивими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представникам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соціального</a:t>
            </a:r>
            <a:r>
              <a:rPr lang="ru-RU" sz="2400" dirty="0">
                <a:solidFill>
                  <a:schemeClr val="tx1"/>
                </a:solidFill>
              </a:rPr>
              <a:t> стану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endParaRPr lang="uk-UA" sz="22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49" y="656343"/>
            <a:ext cx="3542790" cy="53929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391</TotalTime>
  <Words>1538</Words>
  <Application>Microsoft Office PowerPoint</Application>
  <PresentationFormat>Широкоэкранный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Wingdings 3</vt:lpstr>
      <vt:lpstr>Легкий дым</vt:lpstr>
      <vt:lpstr>ВІДРОДЖЕННЯ В АНГЛІЇ </vt:lpstr>
      <vt:lpstr>ПЛАН</vt:lpstr>
      <vt:lpstr>Основні періоди</vt:lpstr>
      <vt:lpstr>Передвідродження</vt:lpstr>
      <vt:lpstr>Презентация PowerPoint</vt:lpstr>
      <vt:lpstr>Джефрі Чосер (1340—1400) </vt:lpstr>
      <vt:lpstr>Поетична діяльність Чосера розпочалась на початку 60-х років перекладом французької алегоричної поеми «Роман про Троянду» та власними творами, в яких використовувались поетичні форми і стиль французької куртуазної літератури</vt:lpstr>
      <vt:lpstr>«Кентерберійські оповідання» - збірка віршованих оповідань , де поет зовсім відходить від алегоричного принципу зображення і звертається до безпосереднього змалювання життя сучасної Англії.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англійської літератури гуманізму </vt:lpstr>
      <vt:lpstr>Презентация PowerPoint</vt:lpstr>
      <vt:lpstr>творчість</vt:lpstr>
      <vt:lpstr>Utopia  Thomas More   «Золота книга, така ж корисна, як і забавна, про найкращий устрій держави і про новий острів Утопія».  </vt:lpstr>
      <vt:lpstr>Презентация PowerPoint</vt:lpstr>
      <vt:lpstr>Поезія</vt:lpstr>
      <vt:lpstr>Частина третя</vt:lpstr>
      <vt:lpstr>У період зрілого Відродження в англійській літературі розвивалися поетичні жанри, роман і драматургія. З 50-х років почався стрімкий розвиток гуманістичної поезії, найвищим досягненням якої в останній чверті XVI ст. стала творчість Сіднея, Спенсера і Шекспіра.             Поезія    </vt:lpstr>
      <vt:lpstr>РОМАН</vt:lpstr>
      <vt:lpstr>Драма.  В останній чверті XVI- на початку XVII ст. провідним і найбільш розвинутим жанром англійської літератури була драма. </vt:lpstr>
      <vt:lpstr>Крістофер Марло  (1564-1593) </vt:lpstr>
      <vt:lpstr>Велич і трагедія сильної індивідуальності Ренесансу показана в «Трагічній історії доктора Фауста» - першому драматичному творі на сюжет німецької легенди.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2021-02-22T13:25:41Z</dcterms:created>
  <dcterms:modified xsi:type="dcterms:W3CDTF">2023-03-07T20:35:16Z</dcterms:modified>
</cp:coreProperties>
</file>