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0" autoAdjust="0"/>
    <p:restoredTop sz="94660"/>
  </p:normalViewPr>
  <p:slideViewPr>
    <p:cSldViewPr>
      <p:cViewPr varScale="1">
        <p:scale>
          <a:sx n="83" d="100"/>
          <a:sy n="83" d="100"/>
        </p:scale>
        <p:origin x="-166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F4FBE-E1DC-42E3-94E7-458935B35DF8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6F670A6-E91B-4219-8128-BC6BC6D7F535}">
      <dgm:prSet phldrT="[Текст]"/>
      <dgm:spPr/>
      <dgm:t>
        <a:bodyPr/>
        <a:lstStyle/>
        <a:p>
          <a:r>
            <a:rPr lang="uk-UA" dirty="0" smtClean="0"/>
            <a:t>Інформація на вході</a:t>
          </a:r>
          <a:endParaRPr lang="ru-RU" dirty="0"/>
        </a:p>
      </dgm:t>
    </dgm:pt>
    <dgm:pt modelId="{9F54F59D-DD4E-44EC-BB3F-60FB75E4F3FD}" type="parTrans" cxnId="{DB5BDA42-32C3-4614-A863-88DD44F6D3BE}">
      <dgm:prSet/>
      <dgm:spPr/>
      <dgm:t>
        <a:bodyPr/>
        <a:lstStyle/>
        <a:p>
          <a:endParaRPr lang="ru-RU"/>
        </a:p>
      </dgm:t>
    </dgm:pt>
    <dgm:pt modelId="{9936EFBF-417A-480A-BE7D-A3BEB0387D9B}" type="sibTrans" cxnId="{DB5BDA42-32C3-4614-A863-88DD44F6D3BE}">
      <dgm:prSet/>
      <dgm:spPr/>
      <dgm:t>
        <a:bodyPr/>
        <a:lstStyle/>
        <a:p>
          <a:endParaRPr lang="ru-RU"/>
        </a:p>
      </dgm:t>
    </dgm:pt>
    <dgm:pt modelId="{4AD1C99A-0D8B-4313-97E2-0515B9E7F1D3}">
      <dgm:prSet phldrT="[Текст]"/>
      <dgm:spPr/>
      <dgm:t>
        <a:bodyPr/>
        <a:lstStyle/>
        <a:p>
          <a:r>
            <a:rPr lang="uk-UA" dirty="0" smtClean="0"/>
            <a:t>Психічні процеси слухання</a:t>
          </a:r>
          <a:endParaRPr lang="ru-RU" dirty="0"/>
        </a:p>
      </dgm:t>
    </dgm:pt>
    <dgm:pt modelId="{B9CAAAA7-0137-44A9-AD3F-E120CF400140}" type="parTrans" cxnId="{AAB2E9C4-9B55-449F-9F2E-5D8E5ED1E277}">
      <dgm:prSet/>
      <dgm:spPr/>
      <dgm:t>
        <a:bodyPr/>
        <a:lstStyle/>
        <a:p>
          <a:endParaRPr lang="ru-RU"/>
        </a:p>
      </dgm:t>
    </dgm:pt>
    <dgm:pt modelId="{38B06119-8824-415F-85DC-BDC0CBC6DA93}" type="sibTrans" cxnId="{AAB2E9C4-9B55-449F-9F2E-5D8E5ED1E277}">
      <dgm:prSet/>
      <dgm:spPr/>
      <dgm:t>
        <a:bodyPr/>
        <a:lstStyle/>
        <a:p>
          <a:endParaRPr lang="ru-RU"/>
        </a:p>
      </dgm:t>
    </dgm:pt>
    <dgm:pt modelId="{4F9B0411-1629-4F24-9037-AFA053C3E279}">
      <dgm:prSet phldrT="[Текст]"/>
      <dgm:spPr/>
      <dgm:t>
        <a:bodyPr/>
        <a:lstStyle/>
        <a:p>
          <a:r>
            <a:rPr lang="uk-UA" dirty="0" smtClean="0"/>
            <a:t>Фільтри</a:t>
          </a:r>
          <a:endParaRPr lang="ru-RU" dirty="0"/>
        </a:p>
      </dgm:t>
    </dgm:pt>
    <dgm:pt modelId="{4827B249-D02D-4D0E-B662-9A44F38E87A4}" type="parTrans" cxnId="{F3D303C9-357A-4B85-AA93-A984531B136C}">
      <dgm:prSet/>
      <dgm:spPr/>
      <dgm:t>
        <a:bodyPr/>
        <a:lstStyle/>
        <a:p>
          <a:endParaRPr lang="ru-RU"/>
        </a:p>
      </dgm:t>
    </dgm:pt>
    <dgm:pt modelId="{31D08AEB-B7DE-437C-9EEF-EBFCB26B1BA6}" type="sibTrans" cxnId="{F3D303C9-357A-4B85-AA93-A984531B136C}">
      <dgm:prSet/>
      <dgm:spPr/>
      <dgm:t>
        <a:bodyPr/>
        <a:lstStyle/>
        <a:p>
          <a:endParaRPr lang="ru-RU"/>
        </a:p>
      </dgm:t>
    </dgm:pt>
    <dgm:pt modelId="{F9F1FB84-A284-41D4-B830-F67320F39383}">
      <dgm:prSet phldrT="[Текст]"/>
      <dgm:spPr/>
      <dgm:t>
        <a:bodyPr/>
        <a:lstStyle/>
        <a:p>
          <a:r>
            <a:rPr lang="uk-UA" dirty="0" err="1" smtClean="0"/>
            <a:t>Викрислення</a:t>
          </a:r>
          <a:r>
            <a:rPr lang="uk-UA" dirty="0" smtClean="0"/>
            <a:t> інформації</a:t>
          </a:r>
          <a:endParaRPr lang="ru-RU" dirty="0"/>
        </a:p>
      </dgm:t>
    </dgm:pt>
    <dgm:pt modelId="{2681FC86-B476-4D75-A457-7D4BBAD37DA6}" type="parTrans" cxnId="{477196CE-E2C7-4738-8391-689F48296FA8}">
      <dgm:prSet/>
      <dgm:spPr/>
      <dgm:t>
        <a:bodyPr/>
        <a:lstStyle/>
        <a:p>
          <a:endParaRPr lang="ru-RU"/>
        </a:p>
      </dgm:t>
    </dgm:pt>
    <dgm:pt modelId="{810A7147-9BBE-47BE-81BE-3ECB3B1E38AF}" type="sibTrans" cxnId="{477196CE-E2C7-4738-8391-689F48296FA8}">
      <dgm:prSet/>
      <dgm:spPr/>
      <dgm:t>
        <a:bodyPr/>
        <a:lstStyle/>
        <a:p>
          <a:endParaRPr lang="ru-RU"/>
        </a:p>
      </dgm:t>
    </dgm:pt>
    <dgm:pt modelId="{C65082A7-9509-4232-AA32-D2C308CD4793}">
      <dgm:prSet phldrT="[Текст]"/>
      <dgm:spPr/>
      <dgm:t>
        <a:bodyPr/>
        <a:lstStyle/>
        <a:p>
          <a:r>
            <a:rPr lang="uk-UA" dirty="0" smtClean="0"/>
            <a:t>Інформація на виході</a:t>
          </a:r>
          <a:endParaRPr lang="ru-RU" dirty="0"/>
        </a:p>
      </dgm:t>
    </dgm:pt>
    <dgm:pt modelId="{F5576E6F-0823-4B9F-A937-7D4CF3677604}" type="parTrans" cxnId="{77C3E3E6-9F01-4A27-9E33-41BAEE6184FD}">
      <dgm:prSet/>
      <dgm:spPr/>
      <dgm:t>
        <a:bodyPr/>
        <a:lstStyle/>
        <a:p>
          <a:endParaRPr lang="ru-RU"/>
        </a:p>
      </dgm:t>
    </dgm:pt>
    <dgm:pt modelId="{1B261119-5B10-4802-AC0B-F33F9E8DC7B6}" type="sibTrans" cxnId="{77C3E3E6-9F01-4A27-9E33-41BAEE6184FD}">
      <dgm:prSet/>
      <dgm:spPr/>
      <dgm:t>
        <a:bodyPr/>
        <a:lstStyle/>
        <a:p>
          <a:endParaRPr lang="ru-RU"/>
        </a:p>
      </dgm:t>
    </dgm:pt>
    <dgm:pt modelId="{7FB21C57-CD36-49FB-B6D2-6B8BAE8EDBF5}" type="pres">
      <dgm:prSet presAssocID="{3BCF4FBE-E1DC-42E3-94E7-458935B35D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009C25-6959-4D14-82D5-6AB7F687BEAF}" type="pres">
      <dgm:prSet presAssocID="{C65082A7-9509-4232-AA32-D2C308CD4793}" presName="boxAndChildren" presStyleCnt="0"/>
      <dgm:spPr/>
    </dgm:pt>
    <dgm:pt modelId="{EB6B04B3-D22E-4BE5-9373-CDFBC1030704}" type="pres">
      <dgm:prSet presAssocID="{C65082A7-9509-4232-AA32-D2C308CD4793}" presName="parentTextBox" presStyleLbl="node1" presStyleIdx="0" presStyleCnt="5"/>
      <dgm:spPr/>
      <dgm:t>
        <a:bodyPr/>
        <a:lstStyle/>
        <a:p>
          <a:endParaRPr lang="ru-RU"/>
        </a:p>
      </dgm:t>
    </dgm:pt>
    <dgm:pt modelId="{C5B31903-E298-46C8-94DE-B5A407A35D01}" type="pres">
      <dgm:prSet presAssocID="{810A7147-9BBE-47BE-81BE-3ECB3B1E38AF}" presName="sp" presStyleCnt="0"/>
      <dgm:spPr/>
    </dgm:pt>
    <dgm:pt modelId="{65E79494-DF7A-484B-BFBC-377571FDB371}" type="pres">
      <dgm:prSet presAssocID="{F9F1FB84-A284-41D4-B830-F67320F39383}" presName="arrowAndChildren" presStyleCnt="0"/>
      <dgm:spPr/>
    </dgm:pt>
    <dgm:pt modelId="{F4E52790-63E2-4223-8407-4103A6A243CD}" type="pres">
      <dgm:prSet presAssocID="{F9F1FB84-A284-41D4-B830-F67320F39383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B345544B-5C60-4CF4-8AF3-A4AEEB181779}" type="pres">
      <dgm:prSet presAssocID="{31D08AEB-B7DE-437C-9EEF-EBFCB26B1BA6}" presName="sp" presStyleCnt="0"/>
      <dgm:spPr/>
    </dgm:pt>
    <dgm:pt modelId="{42EA5552-B07D-4F15-97B4-1F270C7BD2BA}" type="pres">
      <dgm:prSet presAssocID="{4F9B0411-1629-4F24-9037-AFA053C3E279}" presName="arrowAndChildren" presStyleCnt="0"/>
      <dgm:spPr/>
    </dgm:pt>
    <dgm:pt modelId="{1994A119-8834-4DAF-9EC3-0C852AEC7099}" type="pres">
      <dgm:prSet presAssocID="{4F9B0411-1629-4F24-9037-AFA053C3E279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2AB842FE-4FBE-4EF7-B38D-16861A5FB3C4}" type="pres">
      <dgm:prSet presAssocID="{38B06119-8824-415F-85DC-BDC0CBC6DA93}" presName="sp" presStyleCnt="0"/>
      <dgm:spPr/>
    </dgm:pt>
    <dgm:pt modelId="{787DE5C0-EBC5-4A3A-A20F-C44E376FE2FC}" type="pres">
      <dgm:prSet presAssocID="{4AD1C99A-0D8B-4313-97E2-0515B9E7F1D3}" presName="arrowAndChildren" presStyleCnt="0"/>
      <dgm:spPr/>
    </dgm:pt>
    <dgm:pt modelId="{983E00A4-282A-4C38-8210-4C583DF3AB47}" type="pres">
      <dgm:prSet presAssocID="{4AD1C99A-0D8B-4313-97E2-0515B9E7F1D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DA982825-93B3-48C8-BF0F-01DEF6E79D1A}" type="pres">
      <dgm:prSet presAssocID="{9936EFBF-417A-480A-BE7D-A3BEB0387D9B}" presName="sp" presStyleCnt="0"/>
      <dgm:spPr/>
    </dgm:pt>
    <dgm:pt modelId="{FD255718-71E2-4C1C-BC3F-313F4EAE0FD6}" type="pres">
      <dgm:prSet presAssocID="{46F670A6-E91B-4219-8128-BC6BC6D7F535}" presName="arrowAndChildren" presStyleCnt="0"/>
      <dgm:spPr/>
    </dgm:pt>
    <dgm:pt modelId="{ABB1281C-D20C-41F1-8620-DB11B3B652A4}" type="pres">
      <dgm:prSet presAssocID="{46F670A6-E91B-4219-8128-BC6BC6D7F535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984999F1-532D-490C-B14D-F53B9612F357}" type="presOf" srcId="{46F670A6-E91B-4219-8128-BC6BC6D7F535}" destId="{ABB1281C-D20C-41F1-8620-DB11B3B652A4}" srcOrd="0" destOrd="0" presId="urn:microsoft.com/office/officeart/2005/8/layout/process4"/>
    <dgm:cxn modelId="{55C6D1DE-C490-4D50-BC68-A84B3B83E236}" type="presOf" srcId="{4F9B0411-1629-4F24-9037-AFA053C3E279}" destId="{1994A119-8834-4DAF-9EC3-0C852AEC7099}" srcOrd="0" destOrd="0" presId="urn:microsoft.com/office/officeart/2005/8/layout/process4"/>
    <dgm:cxn modelId="{DB5BDA42-32C3-4614-A863-88DD44F6D3BE}" srcId="{3BCF4FBE-E1DC-42E3-94E7-458935B35DF8}" destId="{46F670A6-E91B-4219-8128-BC6BC6D7F535}" srcOrd="0" destOrd="0" parTransId="{9F54F59D-DD4E-44EC-BB3F-60FB75E4F3FD}" sibTransId="{9936EFBF-417A-480A-BE7D-A3BEB0387D9B}"/>
    <dgm:cxn modelId="{477196CE-E2C7-4738-8391-689F48296FA8}" srcId="{3BCF4FBE-E1DC-42E3-94E7-458935B35DF8}" destId="{F9F1FB84-A284-41D4-B830-F67320F39383}" srcOrd="3" destOrd="0" parTransId="{2681FC86-B476-4D75-A457-7D4BBAD37DA6}" sibTransId="{810A7147-9BBE-47BE-81BE-3ECB3B1E38AF}"/>
    <dgm:cxn modelId="{27C8692C-7791-4503-8A17-0F768964D199}" type="presOf" srcId="{3BCF4FBE-E1DC-42E3-94E7-458935B35DF8}" destId="{7FB21C57-CD36-49FB-B6D2-6B8BAE8EDBF5}" srcOrd="0" destOrd="0" presId="urn:microsoft.com/office/officeart/2005/8/layout/process4"/>
    <dgm:cxn modelId="{D7944E91-F5CF-4FC4-ADD7-E7C0E48D9B01}" type="presOf" srcId="{F9F1FB84-A284-41D4-B830-F67320F39383}" destId="{F4E52790-63E2-4223-8407-4103A6A243CD}" srcOrd="0" destOrd="0" presId="urn:microsoft.com/office/officeart/2005/8/layout/process4"/>
    <dgm:cxn modelId="{CB86FCC6-3FE6-4ABA-ADAB-457ED762FEF0}" type="presOf" srcId="{4AD1C99A-0D8B-4313-97E2-0515B9E7F1D3}" destId="{983E00A4-282A-4C38-8210-4C583DF3AB47}" srcOrd="0" destOrd="0" presId="urn:microsoft.com/office/officeart/2005/8/layout/process4"/>
    <dgm:cxn modelId="{AAB2E9C4-9B55-449F-9F2E-5D8E5ED1E277}" srcId="{3BCF4FBE-E1DC-42E3-94E7-458935B35DF8}" destId="{4AD1C99A-0D8B-4313-97E2-0515B9E7F1D3}" srcOrd="1" destOrd="0" parTransId="{B9CAAAA7-0137-44A9-AD3F-E120CF400140}" sibTransId="{38B06119-8824-415F-85DC-BDC0CBC6DA93}"/>
    <dgm:cxn modelId="{12DD91DF-8AB9-4533-951D-78191E40F7E5}" type="presOf" srcId="{C65082A7-9509-4232-AA32-D2C308CD4793}" destId="{EB6B04B3-D22E-4BE5-9373-CDFBC1030704}" srcOrd="0" destOrd="0" presId="urn:microsoft.com/office/officeart/2005/8/layout/process4"/>
    <dgm:cxn modelId="{77C3E3E6-9F01-4A27-9E33-41BAEE6184FD}" srcId="{3BCF4FBE-E1DC-42E3-94E7-458935B35DF8}" destId="{C65082A7-9509-4232-AA32-D2C308CD4793}" srcOrd="4" destOrd="0" parTransId="{F5576E6F-0823-4B9F-A937-7D4CF3677604}" sibTransId="{1B261119-5B10-4802-AC0B-F33F9E8DC7B6}"/>
    <dgm:cxn modelId="{F3D303C9-357A-4B85-AA93-A984531B136C}" srcId="{3BCF4FBE-E1DC-42E3-94E7-458935B35DF8}" destId="{4F9B0411-1629-4F24-9037-AFA053C3E279}" srcOrd="2" destOrd="0" parTransId="{4827B249-D02D-4D0E-B662-9A44F38E87A4}" sibTransId="{31D08AEB-B7DE-437C-9EEF-EBFCB26B1BA6}"/>
    <dgm:cxn modelId="{44CA99AA-4824-40E0-90E2-B0997F5B834D}" type="presParOf" srcId="{7FB21C57-CD36-49FB-B6D2-6B8BAE8EDBF5}" destId="{22009C25-6959-4D14-82D5-6AB7F687BEAF}" srcOrd="0" destOrd="0" presId="urn:microsoft.com/office/officeart/2005/8/layout/process4"/>
    <dgm:cxn modelId="{DA072847-9E11-47B7-A76A-4F2FF8CCBC43}" type="presParOf" srcId="{22009C25-6959-4D14-82D5-6AB7F687BEAF}" destId="{EB6B04B3-D22E-4BE5-9373-CDFBC1030704}" srcOrd="0" destOrd="0" presId="urn:microsoft.com/office/officeart/2005/8/layout/process4"/>
    <dgm:cxn modelId="{3153BB66-DFEB-43AB-8005-A6A19323B6D2}" type="presParOf" srcId="{7FB21C57-CD36-49FB-B6D2-6B8BAE8EDBF5}" destId="{C5B31903-E298-46C8-94DE-B5A407A35D01}" srcOrd="1" destOrd="0" presId="urn:microsoft.com/office/officeart/2005/8/layout/process4"/>
    <dgm:cxn modelId="{63F07797-1E59-4CEE-BF07-BEB4BFA60125}" type="presParOf" srcId="{7FB21C57-CD36-49FB-B6D2-6B8BAE8EDBF5}" destId="{65E79494-DF7A-484B-BFBC-377571FDB371}" srcOrd="2" destOrd="0" presId="urn:microsoft.com/office/officeart/2005/8/layout/process4"/>
    <dgm:cxn modelId="{5571F969-9F0F-4136-B51E-4524FD3FE072}" type="presParOf" srcId="{65E79494-DF7A-484B-BFBC-377571FDB371}" destId="{F4E52790-63E2-4223-8407-4103A6A243CD}" srcOrd="0" destOrd="0" presId="urn:microsoft.com/office/officeart/2005/8/layout/process4"/>
    <dgm:cxn modelId="{B81B09D7-A0AE-4DD2-99D9-8A524B34C28F}" type="presParOf" srcId="{7FB21C57-CD36-49FB-B6D2-6B8BAE8EDBF5}" destId="{B345544B-5C60-4CF4-8AF3-A4AEEB181779}" srcOrd="3" destOrd="0" presId="urn:microsoft.com/office/officeart/2005/8/layout/process4"/>
    <dgm:cxn modelId="{E468FA15-6829-4264-9795-FAD83634F839}" type="presParOf" srcId="{7FB21C57-CD36-49FB-B6D2-6B8BAE8EDBF5}" destId="{42EA5552-B07D-4F15-97B4-1F270C7BD2BA}" srcOrd="4" destOrd="0" presId="urn:microsoft.com/office/officeart/2005/8/layout/process4"/>
    <dgm:cxn modelId="{A85A14E9-9EC8-4EE8-857B-A10524310FB6}" type="presParOf" srcId="{42EA5552-B07D-4F15-97B4-1F270C7BD2BA}" destId="{1994A119-8834-4DAF-9EC3-0C852AEC7099}" srcOrd="0" destOrd="0" presId="urn:microsoft.com/office/officeart/2005/8/layout/process4"/>
    <dgm:cxn modelId="{B130A157-62B6-4F1D-A9E5-B8755BA4459D}" type="presParOf" srcId="{7FB21C57-CD36-49FB-B6D2-6B8BAE8EDBF5}" destId="{2AB842FE-4FBE-4EF7-B38D-16861A5FB3C4}" srcOrd="5" destOrd="0" presId="urn:microsoft.com/office/officeart/2005/8/layout/process4"/>
    <dgm:cxn modelId="{28FD6760-92B2-4BC1-AFDC-8D70FAAEB599}" type="presParOf" srcId="{7FB21C57-CD36-49FB-B6D2-6B8BAE8EDBF5}" destId="{787DE5C0-EBC5-4A3A-A20F-C44E376FE2FC}" srcOrd="6" destOrd="0" presId="urn:microsoft.com/office/officeart/2005/8/layout/process4"/>
    <dgm:cxn modelId="{D36F2F0F-AB28-4F1F-A162-C6DF17470803}" type="presParOf" srcId="{787DE5C0-EBC5-4A3A-A20F-C44E376FE2FC}" destId="{983E00A4-282A-4C38-8210-4C583DF3AB47}" srcOrd="0" destOrd="0" presId="urn:microsoft.com/office/officeart/2005/8/layout/process4"/>
    <dgm:cxn modelId="{094B9E4B-8332-405E-95F5-ACDB414E37A0}" type="presParOf" srcId="{7FB21C57-CD36-49FB-B6D2-6B8BAE8EDBF5}" destId="{DA982825-93B3-48C8-BF0F-01DEF6E79D1A}" srcOrd="7" destOrd="0" presId="urn:microsoft.com/office/officeart/2005/8/layout/process4"/>
    <dgm:cxn modelId="{F2DF739C-9EE9-40DC-9F1D-51AA05935303}" type="presParOf" srcId="{7FB21C57-CD36-49FB-B6D2-6B8BAE8EDBF5}" destId="{FD255718-71E2-4C1C-BC3F-313F4EAE0FD6}" srcOrd="8" destOrd="0" presId="urn:microsoft.com/office/officeart/2005/8/layout/process4"/>
    <dgm:cxn modelId="{BEFDAE29-2AC8-4CF8-8CB4-57F4CE6FE0F9}" type="presParOf" srcId="{FD255718-71E2-4C1C-BC3F-313F4EAE0FD6}" destId="{ABB1281C-D20C-41F1-8620-DB11B3B652A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04B3-D22E-4BE5-9373-CDFBC1030704}">
      <dsp:nvSpPr>
        <dsp:cNvPr id="0" name=""/>
        <dsp:cNvSpPr/>
      </dsp:nvSpPr>
      <dsp:spPr>
        <a:xfrm>
          <a:off x="0" y="4575410"/>
          <a:ext cx="8496944" cy="75063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Інформація на виході</a:t>
          </a:r>
          <a:endParaRPr lang="ru-RU" sz="2500" kern="1200" dirty="0"/>
        </a:p>
      </dsp:txBody>
      <dsp:txXfrm>
        <a:off x="0" y="4575410"/>
        <a:ext cx="8496944" cy="750634"/>
      </dsp:txXfrm>
    </dsp:sp>
    <dsp:sp modelId="{F4E52790-63E2-4223-8407-4103A6A243CD}">
      <dsp:nvSpPr>
        <dsp:cNvPr id="0" name=""/>
        <dsp:cNvSpPr/>
      </dsp:nvSpPr>
      <dsp:spPr>
        <a:xfrm rot="10800000">
          <a:off x="0" y="3432194"/>
          <a:ext cx="8496944" cy="115447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err="1" smtClean="0"/>
            <a:t>Викрислення</a:t>
          </a:r>
          <a:r>
            <a:rPr lang="uk-UA" sz="2500" kern="1200" dirty="0" smtClean="0"/>
            <a:t> інформації</a:t>
          </a:r>
          <a:endParaRPr lang="ru-RU" sz="2500" kern="1200" dirty="0"/>
        </a:p>
      </dsp:txBody>
      <dsp:txXfrm rot="10800000">
        <a:off x="0" y="3432194"/>
        <a:ext cx="8496944" cy="750143"/>
      </dsp:txXfrm>
    </dsp:sp>
    <dsp:sp modelId="{1994A119-8834-4DAF-9EC3-0C852AEC7099}">
      <dsp:nvSpPr>
        <dsp:cNvPr id="0" name=""/>
        <dsp:cNvSpPr/>
      </dsp:nvSpPr>
      <dsp:spPr>
        <a:xfrm rot="10800000">
          <a:off x="0" y="2288978"/>
          <a:ext cx="8496944" cy="115447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Фільтри</a:t>
          </a:r>
          <a:endParaRPr lang="ru-RU" sz="2500" kern="1200" dirty="0"/>
        </a:p>
      </dsp:txBody>
      <dsp:txXfrm rot="10800000">
        <a:off x="0" y="2288978"/>
        <a:ext cx="8496944" cy="750143"/>
      </dsp:txXfrm>
    </dsp:sp>
    <dsp:sp modelId="{983E00A4-282A-4C38-8210-4C583DF3AB47}">
      <dsp:nvSpPr>
        <dsp:cNvPr id="0" name=""/>
        <dsp:cNvSpPr/>
      </dsp:nvSpPr>
      <dsp:spPr>
        <a:xfrm rot="10800000">
          <a:off x="0" y="1145763"/>
          <a:ext cx="8496944" cy="115447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Психічні процеси слухання</a:t>
          </a:r>
          <a:endParaRPr lang="ru-RU" sz="2500" kern="1200" dirty="0"/>
        </a:p>
      </dsp:txBody>
      <dsp:txXfrm rot="10800000">
        <a:off x="0" y="1145763"/>
        <a:ext cx="8496944" cy="750143"/>
      </dsp:txXfrm>
    </dsp:sp>
    <dsp:sp modelId="{ABB1281C-D20C-41F1-8620-DB11B3B652A4}">
      <dsp:nvSpPr>
        <dsp:cNvPr id="0" name=""/>
        <dsp:cNvSpPr/>
      </dsp:nvSpPr>
      <dsp:spPr>
        <a:xfrm rot="10800000">
          <a:off x="0" y="2547"/>
          <a:ext cx="8496944" cy="115447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Інформація на вході</a:t>
          </a:r>
          <a:endParaRPr lang="ru-RU" sz="2500" kern="1200" dirty="0"/>
        </a:p>
      </dsp:txBody>
      <dsp:txXfrm rot="10800000">
        <a:off x="0" y="2547"/>
        <a:ext cx="8496944" cy="750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75E023-2AB1-4F6A-AF03-BE5B63850E48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5221C8-5E3C-40FA-A78D-85572F24BA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7. </a:t>
            </a:r>
            <a:r>
              <a:rPr lang="uk-UA" dirty="0"/>
              <a:t>Комунікації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 </a:t>
            </a:r>
            <a:r>
              <a:rPr lang="uk-UA" dirty="0"/>
              <a:t>команді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56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будуйте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хороші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стосунки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заздалегідь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опануйте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мистецтво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small talk;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підготуйте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elevator pitch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err="1">
                <a:solidFill>
                  <a:schemeClr val="tx1"/>
                </a:solidFill>
              </a:rPr>
              <a:t>знайомств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новими</a:t>
            </a:r>
            <a:r>
              <a:rPr lang="ru-RU" dirty="0">
                <a:solidFill>
                  <a:schemeClr val="tx1"/>
                </a:solidFill>
              </a:rPr>
              <a:t> людьми;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безкорисливо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допомагайте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іншим</a:t>
            </a:r>
            <a:r>
              <a:rPr lang="ru-RU" dirty="0">
                <a:solidFill>
                  <a:schemeClr val="tx1"/>
                </a:solidFill>
              </a:rPr>
              <a:t> і не </a:t>
            </a:r>
            <a:r>
              <a:rPr lang="ru-RU" dirty="0" err="1">
                <a:solidFill>
                  <a:schemeClr val="tx1"/>
                </a:solidFill>
              </a:rPr>
              <a:t>ведіть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рахунок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добрим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справам;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їжте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самоті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періодично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нагадуйте</a:t>
            </a:r>
            <a:r>
              <a:rPr lang="ru-RU" dirty="0">
                <a:solidFill>
                  <a:schemeClr val="tx1"/>
                </a:solidFill>
              </a:rPr>
              <a:t> про себе старим </a:t>
            </a:r>
            <a:r>
              <a:rPr lang="ru-RU" dirty="0" err="1">
                <a:solidFill>
                  <a:schemeClr val="tx1"/>
                </a:solidFill>
              </a:rPr>
              <a:t>знайомим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станьте </a:t>
            </a:r>
            <a:r>
              <a:rPr lang="ru-RU" dirty="0" err="1">
                <a:solidFill>
                  <a:schemeClr val="tx1"/>
                </a:solidFill>
              </a:rPr>
              <a:t>організатором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конференції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мітапу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нетворкінг-події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знайомтесь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майстрами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налагодженні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зв’язків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беріть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них приклад;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розбудовуйте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персональний</a:t>
            </a:r>
            <a:r>
              <a:rPr lang="ru-RU" dirty="0">
                <a:solidFill>
                  <a:schemeClr val="tx1"/>
                </a:solidFill>
              </a:rPr>
              <a:t> бренд;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пам’ятайте: щоб самому бути цікавим, потрібно цікавитись іншими.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Людський фактор в процесі прийняття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особистісні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фактори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психічні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психічні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психічні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властивості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Людський фактор в процесі прийняття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tx1"/>
                </a:solidFill>
              </a:rPr>
              <a:t>Психічні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процеси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поділяють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 smtClean="0">
                <a:solidFill>
                  <a:schemeClr val="tx1"/>
                </a:solidFill>
              </a:rPr>
              <a:t>основні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пізнавальні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інтуїція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сприйняття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пам’ять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мислення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уява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увага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вольові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емоційні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мотиваційні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Людський фактор в процесі прийняття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tx1"/>
                </a:solidFill>
              </a:rPr>
              <a:t>Психічні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стани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лежать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основі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реакції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зовнішні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внутрішні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стимули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спрямовані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корисного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результату: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бадьорість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утома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інформаційне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перевантаження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депресія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стрес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Людський фактор в процесі прийняття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tx1"/>
                </a:solidFill>
              </a:rPr>
              <a:t>Психічні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властивості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err="1" smtClean="0">
                <a:solidFill>
                  <a:schemeClr val="tx1"/>
                </a:solidFill>
              </a:rPr>
              <a:t>загальні</a:t>
            </a:r>
            <a:r>
              <a:rPr lang="ru-RU" dirty="0" smtClean="0">
                <a:solidFill>
                  <a:schemeClr val="tx1"/>
                </a:solidFill>
              </a:rPr>
              <a:t>  -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типові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фундаментальні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психіки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властиві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людям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err="1" smtClean="0">
                <a:solidFill>
                  <a:schemeClr val="tx1"/>
                </a:solidFill>
              </a:rPr>
              <a:t>Індивідуальні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індивідуальні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пороги </a:t>
            </a:r>
            <a:r>
              <a:rPr lang="ru-RU" dirty="0" err="1">
                <a:solidFill>
                  <a:schemeClr val="tx1"/>
                </a:solidFill>
              </a:rPr>
              <a:t>відчуттів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особливості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сприйняття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пам’ять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мислення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емоційну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реактивність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вольові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якості</a:t>
            </a:r>
            <a:r>
              <a:rPr lang="ru-RU" dirty="0">
                <a:solidFill>
                  <a:schemeClr val="tx1"/>
                </a:solidFill>
              </a:rPr>
              <a:t>, темперамент, характер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Людський фактор в процесі прийняття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tx1"/>
                </a:solidFill>
              </a:rPr>
              <a:t>дві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важливі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закономірності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впливу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індивідуальних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процеси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Індивідуальні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якості</a:t>
            </a:r>
            <a:r>
              <a:rPr lang="ru-RU" dirty="0">
                <a:solidFill>
                  <a:schemeClr val="tx1"/>
                </a:solidFill>
              </a:rPr>
              <a:t> людей </a:t>
            </a:r>
            <a:r>
              <a:rPr lang="ru-RU" dirty="0" err="1">
                <a:solidFill>
                  <a:schemeClr val="tx1"/>
                </a:solidFill>
              </a:rPr>
              <a:t>сильніше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впливають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розробки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ніж</a:t>
            </a:r>
            <a:r>
              <a:rPr lang="ru-RU" dirty="0">
                <a:solidFill>
                  <a:schemeClr val="tx1"/>
                </a:solidFill>
              </a:rPr>
              <a:t> на результат 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Усі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індивідуальні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якості</a:t>
            </a:r>
            <a:r>
              <a:rPr lang="ru-RU" dirty="0">
                <a:solidFill>
                  <a:schemeClr val="tx1"/>
                </a:solidFill>
              </a:rPr>
              <a:t> людей реально </a:t>
            </a:r>
            <a:r>
              <a:rPr lang="ru-RU" dirty="0" err="1">
                <a:solidFill>
                  <a:schemeClr val="tx1"/>
                </a:solidFill>
              </a:rPr>
              <a:t>взаємозалежні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невіддільні</a:t>
            </a:r>
            <a:r>
              <a:rPr lang="ru-RU" dirty="0">
                <a:solidFill>
                  <a:schemeClr val="tx1"/>
                </a:solidFill>
              </a:rPr>
              <a:t> одна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одної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Людський фактор в процесі прийняття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Одна з </a:t>
            </a:r>
            <a:r>
              <a:rPr lang="ru-RU" dirty="0" err="1">
                <a:solidFill>
                  <a:schemeClr val="tx1"/>
                </a:solidFill>
              </a:rPr>
              <a:t>важливих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моделі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успішного</a:t>
            </a:r>
            <a:r>
              <a:rPr lang="ru-RU" dirty="0">
                <a:solidFill>
                  <a:schemeClr val="tx1"/>
                </a:solidFill>
              </a:rPr>
              <a:t> менеджера - </a:t>
            </a:r>
            <a:r>
              <a:rPr lang="ru-RU" b="1" dirty="0" smtClean="0">
                <a:solidFill>
                  <a:schemeClr val="tx1"/>
                </a:solidFill>
              </a:rPr>
              <a:t>темперамент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Холеричний тип.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швидкістю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оперативністю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індивідуалізмом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розробки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Сангвінічний тип.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швидкістю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оперативністю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колективним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обговоренням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ключових</a:t>
            </a:r>
            <a:r>
              <a:rPr lang="ru-RU" dirty="0">
                <a:solidFill>
                  <a:schemeClr val="tx1"/>
                </a:solidFill>
              </a:rPr>
              <a:t> проблем у </a:t>
            </a:r>
            <a:r>
              <a:rPr lang="ru-RU" dirty="0" err="1">
                <a:solidFill>
                  <a:schemeClr val="tx1"/>
                </a:solidFill>
              </a:rPr>
              <a:t>розробці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Флегматичний тип.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бажанням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отримати</a:t>
            </a:r>
            <a:r>
              <a:rPr lang="ru-RU" dirty="0">
                <a:solidFill>
                  <a:schemeClr val="tx1"/>
                </a:solidFill>
              </a:rPr>
              <a:t> великий (</a:t>
            </a:r>
            <a:r>
              <a:rPr lang="ru-RU" dirty="0" err="1">
                <a:solidFill>
                  <a:schemeClr val="tx1"/>
                </a:solidFill>
              </a:rPr>
              <a:t>надлишок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обсяг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 та думок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Меланхолійний </a:t>
            </a:r>
            <a:r>
              <a:rPr lang="uk-UA" b="1" i="1" dirty="0">
                <a:solidFill>
                  <a:schemeClr val="tx1"/>
                </a:solidFill>
              </a:rPr>
              <a:t>тип.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Характеризується високою відповідальністю щодо розробки управлінського рішення. </a:t>
            </a:r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Особливості стилів прийняття управлінських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співвідношення </a:t>
            </a:r>
            <a:r>
              <a:rPr lang="uk-UA" b="1" dirty="0">
                <a:solidFill>
                  <a:schemeClr val="tx1"/>
                </a:solidFill>
              </a:rPr>
              <a:t>зусиль менеджера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на </a:t>
            </a:r>
            <a:r>
              <a:rPr lang="uk-UA" b="1" dirty="0">
                <a:solidFill>
                  <a:schemeClr val="tx1"/>
                </a:solidFill>
              </a:rPr>
              <a:t>стадіях розробки й критики альтернатив </a:t>
            </a:r>
            <a:endParaRPr lang="uk-UA" b="1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chemeClr val="tx1"/>
                </a:solidFill>
              </a:rPr>
              <a:t>Інертний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Перебіг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пошуку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генерації</a:t>
            </a:r>
            <a:r>
              <a:rPr lang="ru-RU" dirty="0">
                <a:solidFill>
                  <a:schemeClr val="tx1"/>
                </a:solidFill>
              </a:rPr>
              <a:t> альтернатив </a:t>
            </a:r>
            <a:r>
              <a:rPr lang="ru-RU" dirty="0" err="1">
                <a:solidFill>
                  <a:schemeClr val="tx1"/>
                </a:solidFill>
              </a:rPr>
              <a:t>дуже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в’ялий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непевний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обережний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chemeClr val="tx1"/>
                </a:solidFill>
              </a:rPr>
              <a:t>Обережний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більш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м’який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інертного</a:t>
            </a:r>
            <a:r>
              <a:rPr lang="ru-RU" dirty="0">
                <a:solidFill>
                  <a:schemeClr val="tx1"/>
                </a:solidFill>
              </a:rPr>
              <a:t> стилю.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chemeClr val="tx1"/>
                </a:solidFill>
              </a:rPr>
              <a:t>Урівноважений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характеризується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приблизно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однаковим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розподілом</a:t>
            </a:r>
            <a:r>
              <a:rPr lang="ru-RU" dirty="0">
                <a:solidFill>
                  <a:schemeClr val="tx1"/>
                </a:solidFill>
              </a:rPr>
              <a:t> сил, </a:t>
            </a:r>
            <a:r>
              <a:rPr lang="ru-RU" dirty="0" err="1">
                <a:solidFill>
                  <a:schemeClr val="tx1"/>
                </a:solidFill>
              </a:rPr>
              <a:t>уваги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активності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двох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стадіях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chemeClr val="tx1"/>
                </a:solidFill>
              </a:rPr>
              <a:t>Ризикований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Менеджер </a:t>
            </a:r>
            <a:r>
              <a:rPr lang="ru-RU" dirty="0" err="1">
                <a:solidFill>
                  <a:schemeClr val="tx1"/>
                </a:solidFill>
              </a:rPr>
              <a:t>швидше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легше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вигадує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пропонує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ідеї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обмірковує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тобто</a:t>
            </a:r>
            <a:r>
              <a:rPr lang="ru-RU" dirty="0">
                <a:solidFill>
                  <a:schemeClr val="tx1"/>
                </a:solidFill>
              </a:rPr>
              <a:t> проводить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і “</a:t>
            </a:r>
            <a:r>
              <a:rPr lang="ru-RU" dirty="0" err="1">
                <a:solidFill>
                  <a:schemeClr val="tx1"/>
                </a:solidFill>
              </a:rPr>
              <a:t>зважування</a:t>
            </a:r>
            <a:r>
              <a:rPr lang="ru-RU" dirty="0">
                <a:solidFill>
                  <a:schemeClr val="tx1"/>
                </a:solidFill>
              </a:rPr>
              <a:t>”.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chemeClr val="tx1"/>
                </a:solidFill>
              </a:rPr>
              <a:t>Імпульсивний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стадія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генерації</a:t>
            </a:r>
            <a:r>
              <a:rPr lang="ru-RU" dirty="0">
                <a:solidFill>
                  <a:schemeClr val="tx1"/>
                </a:solidFill>
              </a:rPr>
              <a:t> альтернатив </a:t>
            </a:r>
            <a:r>
              <a:rPr lang="ru-RU" dirty="0" err="1">
                <a:solidFill>
                  <a:schemeClr val="tx1"/>
                </a:solidFill>
              </a:rPr>
              <a:t>істотно</a:t>
            </a:r>
            <a:r>
              <a:rPr lang="ru-RU" dirty="0">
                <a:solidFill>
                  <a:schemeClr val="tx1"/>
                </a:solidFill>
              </a:rPr>
              <a:t> “</a:t>
            </a:r>
            <a:r>
              <a:rPr lang="ru-RU" dirty="0" err="1">
                <a:solidFill>
                  <a:schemeClr val="tx1"/>
                </a:solidFill>
              </a:rPr>
              <a:t>перевершує</a:t>
            </a:r>
            <a:r>
              <a:rPr lang="ru-RU" dirty="0">
                <a:solidFill>
                  <a:schemeClr val="tx1"/>
                </a:solidFill>
              </a:rPr>
              <a:t>” фазу </a:t>
            </a:r>
            <a:r>
              <a:rPr lang="ru-RU" dirty="0" err="1">
                <a:solidFill>
                  <a:schemeClr val="tx1"/>
                </a:solidFill>
              </a:rPr>
              <a:t>їхнього</a:t>
            </a:r>
            <a:r>
              <a:rPr lang="ru-RU" dirty="0">
                <a:solidFill>
                  <a:schemeClr val="tx1"/>
                </a:solidFill>
              </a:rPr>
              <a:t> критичного </a:t>
            </a:r>
            <a:r>
              <a:rPr lang="ru-RU" dirty="0" err="1">
                <a:solidFill>
                  <a:schemeClr val="tx1"/>
                </a:solidFill>
              </a:rPr>
              <a:t>аналізу</a:t>
            </a:r>
            <a:r>
              <a:rPr lang="ru-RU" dirty="0">
                <a:solidFill>
                  <a:schemeClr val="tx1"/>
                </a:solidFill>
              </a:rPr>
              <a:t> й контролю.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Особливості стилів прийняття управлінських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ступень </a:t>
            </a:r>
            <a:r>
              <a:rPr lang="uk-UA" b="1" dirty="0">
                <a:solidFill>
                  <a:schemeClr val="tx1"/>
                </a:solidFill>
              </a:rPr>
              <a:t>участі підлеглих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 Д. </a:t>
            </a:r>
            <a:r>
              <a:rPr lang="ru-RU" b="1" dirty="0" err="1" smtClean="0">
                <a:solidFill>
                  <a:schemeClr val="tx1"/>
                </a:solidFill>
              </a:rPr>
              <a:t>Макгрегора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0" lv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побудована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основі</a:t>
            </a:r>
            <a:r>
              <a:rPr lang="ru-RU" dirty="0">
                <a:solidFill>
                  <a:schemeClr val="tx1"/>
                </a:solidFill>
              </a:rPr>
              <a:t> “</a:t>
            </a:r>
            <a:r>
              <a:rPr lang="ru-RU" dirty="0" err="1">
                <a:solidFill>
                  <a:schemeClr val="tx1"/>
                </a:solidFill>
              </a:rPr>
              <a:t>дистанційності</a:t>
            </a:r>
            <a:r>
              <a:rPr lang="ru-RU" dirty="0">
                <a:solidFill>
                  <a:schemeClr val="tx1"/>
                </a:solidFill>
              </a:rPr>
              <a:t>” </a:t>
            </a:r>
            <a:r>
              <a:rPr lang="ru-RU" dirty="0" err="1">
                <a:solidFill>
                  <a:schemeClr val="tx1"/>
                </a:solidFill>
              </a:rPr>
              <a:t>керівників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підлеглих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ступеня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участі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працівників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прийнятті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Макгрегор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виділив</a:t>
            </a:r>
            <a:r>
              <a:rPr lang="ru-RU" dirty="0">
                <a:solidFill>
                  <a:schemeClr val="tx1"/>
                </a:solidFill>
              </a:rPr>
              <a:t> два </a:t>
            </a:r>
            <a:r>
              <a:rPr lang="ru-RU" dirty="0" err="1">
                <a:solidFill>
                  <a:schemeClr val="tx1"/>
                </a:solidFill>
              </a:rPr>
              <a:t>протилежних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стилі</a:t>
            </a:r>
            <a:r>
              <a:rPr lang="ru-RU" dirty="0">
                <a:solidFill>
                  <a:schemeClr val="tx1"/>
                </a:solidFill>
              </a:rPr>
              <a:t>:	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авторитарний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теорія</a:t>
            </a:r>
            <a:r>
              <a:rPr lang="ru-RU" dirty="0">
                <a:solidFill>
                  <a:schemeClr val="tx1"/>
                </a:solidFill>
              </a:rPr>
              <a:t> “Х”,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демократичний </a:t>
            </a:r>
            <a:r>
              <a:rPr lang="uk-UA" dirty="0">
                <a:solidFill>
                  <a:schemeClr val="tx1"/>
                </a:solidFill>
              </a:rPr>
              <a:t>- теорія </a:t>
            </a:r>
            <a:r>
              <a:rPr lang="ru-RU" dirty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ru-RU" dirty="0">
                <a:solidFill>
                  <a:schemeClr val="tx1"/>
                </a:solidFill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677872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Особливості стилів прийняття управлінських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ступень участі підлеглих 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Класифікація </a:t>
            </a:r>
            <a:r>
              <a:rPr lang="uk-UA" b="1" dirty="0">
                <a:solidFill>
                  <a:schemeClr val="tx1"/>
                </a:solidFill>
              </a:rPr>
              <a:t>Р. </a:t>
            </a:r>
            <a:r>
              <a:rPr lang="uk-UA" b="1" dirty="0" err="1">
                <a:solidFill>
                  <a:schemeClr val="tx1"/>
                </a:solidFill>
              </a:rPr>
              <a:t>Лайкерта</a:t>
            </a:r>
            <a:r>
              <a:rPr lang="uk-UA" b="1" dirty="0">
                <a:solidFill>
                  <a:schemeClr val="tx1"/>
                </a:solidFill>
              </a:rPr>
              <a:t>.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uk-UA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dirty="0" err="1">
                <a:solidFill>
                  <a:schemeClr val="tx1"/>
                </a:solidFill>
              </a:rPr>
              <a:t>Експлуататорсько</a:t>
            </a:r>
            <a:r>
              <a:rPr lang="uk-UA" dirty="0">
                <a:solidFill>
                  <a:schemeClr val="tx1"/>
                </a:solidFill>
              </a:rPr>
              <a:t>-авторитарний стиль</a:t>
            </a:r>
            <a:r>
              <a:rPr lang="ru-RU" dirty="0">
                <a:solidFill>
                  <a:schemeClr val="tx1"/>
                </a:solidFill>
              </a:rPr>
              <a:t> (“Х1”) </a:t>
            </a: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Прихильно-авторитарний </a:t>
            </a:r>
            <a:r>
              <a:rPr lang="uk-UA" dirty="0">
                <a:solidFill>
                  <a:schemeClr val="tx1"/>
                </a:solidFill>
              </a:rPr>
              <a:t>стиль</a:t>
            </a:r>
            <a:r>
              <a:rPr lang="ru-RU" dirty="0">
                <a:solidFill>
                  <a:schemeClr val="tx1"/>
                </a:solidFill>
              </a:rPr>
              <a:t> (“Х2”) </a:t>
            </a: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Консультативно-демократичний </a:t>
            </a:r>
            <a:r>
              <a:rPr lang="uk-UA" dirty="0">
                <a:solidFill>
                  <a:schemeClr val="tx1"/>
                </a:solidFill>
              </a:rPr>
              <a:t>стиль </a:t>
            </a:r>
            <a:r>
              <a:rPr lang="ru-RU" dirty="0">
                <a:solidFill>
                  <a:schemeClr val="tx1"/>
                </a:solidFill>
              </a:rPr>
              <a:t>(“</a:t>
            </a:r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ru-RU" dirty="0">
                <a:solidFill>
                  <a:schemeClr val="tx1"/>
                </a:solidFill>
              </a:rPr>
              <a:t>1”) </a:t>
            </a: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dirty="0" err="1" smtClean="0">
                <a:solidFill>
                  <a:schemeClr val="tx1"/>
                </a:solidFill>
              </a:rPr>
              <a:t>Партисипативний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стиль </a:t>
            </a:r>
            <a:r>
              <a:rPr lang="ru-RU" dirty="0">
                <a:solidFill>
                  <a:schemeClr val="tx1"/>
                </a:solidFill>
              </a:rPr>
              <a:t>(“</a:t>
            </a:r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ru-RU" dirty="0">
                <a:solidFill>
                  <a:schemeClr val="tx1"/>
                </a:solidFill>
              </a:rPr>
              <a:t>2”)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uk-UA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87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/>
          <a:lstStyle/>
          <a:p>
            <a:r>
              <a:rPr lang="uk-UA" sz="3200" dirty="0" smtClean="0"/>
              <a:t>ПЛАН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ru-RU" dirty="0" err="1"/>
              <a:t>Комунікації</a:t>
            </a:r>
            <a:r>
              <a:rPr lang="ru-RU" dirty="0"/>
              <a:t> в </a:t>
            </a:r>
            <a:r>
              <a:rPr lang="ru-RU" dirty="0" err="1"/>
              <a:t>команді</a:t>
            </a:r>
            <a:r>
              <a:rPr lang="ru-RU" dirty="0"/>
              <a:t>: 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поняття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err="1"/>
              <a:t>Людський</a:t>
            </a:r>
            <a:r>
              <a:rPr lang="ru-RU" dirty="0"/>
              <a:t> фактор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057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Особливості стилів прийняття управлінських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ступень участі </a:t>
            </a:r>
            <a:r>
              <a:rPr lang="uk-UA" b="1" dirty="0" smtClean="0">
                <a:solidFill>
                  <a:schemeClr val="tx1"/>
                </a:solidFill>
              </a:rPr>
              <a:t>підлеглих</a:t>
            </a:r>
          </a:p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Класифікація Р. </a:t>
            </a:r>
            <a:r>
              <a:rPr lang="uk-UA" b="1" dirty="0" err="1">
                <a:solidFill>
                  <a:schemeClr val="tx1"/>
                </a:solidFill>
              </a:rPr>
              <a:t>Таненбаума</a:t>
            </a:r>
            <a:r>
              <a:rPr lang="uk-UA" b="1" dirty="0">
                <a:solidFill>
                  <a:schemeClr val="tx1"/>
                </a:solidFill>
              </a:rPr>
              <a:t> та У. </a:t>
            </a:r>
            <a:r>
              <a:rPr lang="uk-UA" b="1" dirty="0" smtClean="0">
                <a:solidFill>
                  <a:schemeClr val="tx1"/>
                </a:solidFill>
              </a:rPr>
              <a:t>Шмідта</a:t>
            </a:r>
          </a:p>
          <a:p>
            <a:pPr marL="0" lvl="0" indent="0">
              <a:buNone/>
            </a:pPr>
            <a:r>
              <a:rPr lang="uk-UA" dirty="0">
                <a:solidFill>
                  <a:schemeClr val="tx1"/>
                </a:solidFill>
              </a:rPr>
              <a:t>стилі прийняття рішень керівником: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керівник здатний прийняти рішення, що беззаперечно виконується рядовими співробітниками;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керівник повинен переконати у своєму рішенні рядових співробітників;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керівник знайомить з рішенням рядових співробітників, але має відповісти на їхні питання;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керівник повідомляє пробне рішення, яке можна змінити після консультацій з рядовими співробітниками;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керівник формулює проблему, розглядає пропозиції співробітників, потім приймає рішення;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керівник визначає питання, в межах яких рядові співробітники приймають рішення;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керівник і рядові співробітники спільно приймають рішення в рамках, які визначаються специфікою організації.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72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Особливості стилів прийняття управлінських рішень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рівні </a:t>
            </a:r>
            <a:r>
              <a:rPr lang="uk-UA" b="1" dirty="0">
                <a:solidFill>
                  <a:schemeClr val="tx1"/>
                </a:solidFill>
              </a:rPr>
              <a:t>організації управлінських </a:t>
            </a:r>
            <a:r>
              <a:rPr lang="uk-UA" b="1" dirty="0" smtClean="0">
                <a:solidFill>
                  <a:schemeClr val="tx1"/>
                </a:solidFill>
              </a:rPr>
              <a:t>рішень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i="1" dirty="0">
                <a:solidFill>
                  <a:schemeClr val="tx1"/>
                </a:solidFill>
              </a:rPr>
              <a:t>Диктаторський стиль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характерний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керівників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автократичному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b="1" i="1" dirty="0" err="1" smtClean="0">
                <a:solidFill>
                  <a:schemeClr val="tx1"/>
                </a:solidFill>
              </a:rPr>
              <a:t>Реалізаторський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стиль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властивий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керівникам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на автономному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, особливо в тих </a:t>
            </a:r>
            <a:r>
              <a:rPr lang="ru-RU" dirty="0" err="1">
                <a:solidFill>
                  <a:schemeClr val="tx1"/>
                </a:solidFill>
              </a:rPr>
              <a:t>випадках</a:t>
            </a:r>
            <a:r>
              <a:rPr lang="ru-RU" dirty="0">
                <a:solidFill>
                  <a:schemeClr val="tx1"/>
                </a:solidFill>
              </a:rPr>
              <a:t>, коли для </a:t>
            </a:r>
            <a:r>
              <a:rPr lang="ru-RU" dirty="0" err="1">
                <a:solidFill>
                  <a:schemeClr val="tx1"/>
                </a:solidFill>
              </a:rPr>
              <a:t>ухвалення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найбільше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підходить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індивідуальна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колективна</a:t>
            </a:r>
            <a:r>
              <a:rPr lang="ru-RU" dirty="0">
                <a:solidFill>
                  <a:schemeClr val="tx1"/>
                </a:solidFill>
              </a:rPr>
              <a:t> форма.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b="1" i="1" dirty="0" smtClean="0">
                <a:solidFill>
                  <a:schemeClr val="tx1"/>
                </a:solidFill>
              </a:rPr>
              <a:t>Організаторський </a:t>
            </a:r>
            <a:r>
              <a:rPr lang="uk-UA" b="1" i="1" dirty="0">
                <a:solidFill>
                  <a:schemeClr val="tx1"/>
                </a:solidFill>
              </a:rPr>
              <a:t>стиль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використовують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на локально-</a:t>
            </a:r>
            <a:r>
              <a:rPr lang="ru-RU" dirty="0" err="1">
                <a:solidFill>
                  <a:schemeClr val="tx1"/>
                </a:solidFill>
              </a:rPr>
              <a:t>колегіальному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, коли роль </a:t>
            </a:r>
            <a:r>
              <a:rPr lang="ru-RU" dirty="0" err="1">
                <a:solidFill>
                  <a:schemeClr val="tx1"/>
                </a:solidFill>
              </a:rPr>
              <a:t>керівника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полягає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вже</a:t>
            </a:r>
            <a:r>
              <a:rPr lang="ru-RU" dirty="0">
                <a:solidFill>
                  <a:schemeClr val="tx1"/>
                </a:solidFill>
              </a:rPr>
              <a:t> не в </a:t>
            </a:r>
            <a:r>
              <a:rPr lang="ru-RU" dirty="0" err="1">
                <a:solidFill>
                  <a:schemeClr val="tx1"/>
                </a:solidFill>
              </a:rPr>
              <a:t>самостійному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ухваленні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, а в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колективного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i="1" dirty="0" err="1">
                <a:solidFill>
                  <a:schemeClr val="tx1"/>
                </a:solidFill>
              </a:rPr>
              <a:t>Координаторський</a:t>
            </a:r>
            <a:r>
              <a:rPr lang="uk-UA" b="1" i="1" dirty="0">
                <a:solidFill>
                  <a:schemeClr val="tx1"/>
                </a:solidFill>
              </a:rPr>
              <a:t> стиль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характерний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керівників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колегіальному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b="1" i="1" dirty="0" smtClean="0">
                <a:solidFill>
                  <a:schemeClr val="tx1"/>
                </a:solidFill>
              </a:rPr>
              <a:t>Маргінальний </a:t>
            </a:r>
            <a:r>
              <a:rPr lang="uk-UA" b="1" i="1" dirty="0">
                <a:solidFill>
                  <a:schemeClr val="tx1"/>
                </a:solidFill>
              </a:rPr>
              <a:t>стиль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для керівників, що приймають рішення на </a:t>
            </a:r>
            <a:r>
              <a:rPr lang="uk-UA" dirty="0" err="1">
                <a:solidFill>
                  <a:schemeClr val="tx1"/>
                </a:solidFill>
              </a:rPr>
              <a:t>метаколегіальному</a:t>
            </a:r>
            <a:r>
              <a:rPr lang="uk-UA" dirty="0">
                <a:solidFill>
                  <a:schemeClr val="tx1"/>
                </a:solidFill>
              </a:rPr>
              <a:t> рівні.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7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Комунікація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важливих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функцій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людей: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Задоволення</a:t>
            </a:r>
            <a:r>
              <a:rPr lang="ru-RU" dirty="0">
                <a:solidFill>
                  <a:schemeClr val="tx1"/>
                </a:solidFill>
              </a:rPr>
              <a:t> потреби у </a:t>
            </a:r>
            <a:r>
              <a:rPr lang="ru-RU" dirty="0" err="1">
                <a:solidFill>
                  <a:schemeClr val="tx1"/>
                </a:solidFill>
              </a:rPr>
              <a:t>спілкуванні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Уточнення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уявлення</a:t>
            </a:r>
            <a:r>
              <a:rPr lang="ru-RU" dirty="0">
                <a:solidFill>
                  <a:schemeClr val="tx1"/>
                </a:solidFill>
              </a:rPr>
              <a:t> про себе.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Демонстрування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поваги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іншого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Розбудова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стосунків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Обмін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інформацією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Вплив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63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chemeClr val="tx1"/>
                </a:solidFill>
              </a:rPr>
              <a:t>Вербальна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комунікація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двостороннього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обміну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інформацією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err="1" smtClean="0">
                <a:solidFill>
                  <a:schemeClr val="tx1"/>
                </a:solidFill>
              </a:rPr>
              <a:t>Невербальна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комунікація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обмін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невербальними</a:t>
            </a:r>
            <a:r>
              <a:rPr lang="ru-RU" dirty="0">
                <a:solidFill>
                  <a:schemeClr val="tx1"/>
                </a:solidFill>
              </a:rPr>
              <a:t> сигналами,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супроводжують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повідомлення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err="1" smtClean="0">
                <a:solidFill>
                  <a:schemeClr val="tx1"/>
                </a:solidFill>
              </a:rPr>
              <a:t>Ефективна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комунікація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повідомленнями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якої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співрозмовники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демонструють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взаємоповагу</a:t>
            </a:r>
            <a:r>
              <a:rPr lang="ru-RU" dirty="0">
                <a:solidFill>
                  <a:schemeClr val="tx1"/>
                </a:solidFill>
              </a:rPr>
              <a:t>, і той,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слухає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сприймає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повідомлення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саме</a:t>
            </a:r>
            <a:r>
              <a:rPr lang="ru-RU" dirty="0">
                <a:solidFill>
                  <a:schemeClr val="tx1"/>
                </a:solidFill>
              </a:rPr>
              <a:t> те,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увазі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мовець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568460"/>
              </p:ext>
            </p:extLst>
          </p:nvPr>
        </p:nvGraphicFramePr>
        <p:xfrm>
          <a:off x="467544" y="1124744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/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Комунікаційний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здійснюється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кілька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етапів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зародження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ідеї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кодування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вибір</a:t>
            </a:r>
            <a:r>
              <a:rPr lang="ru-RU" dirty="0">
                <a:solidFill>
                  <a:schemeClr val="tx1"/>
                </a:solidFill>
              </a:rPr>
              <a:t> каналу </a:t>
            </a:r>
            <a:r>
              <a:rPr lang="ru-RU" dirty="0" err="1">
                <a:solidFill>
                  <a:schemeClr val="tx1"/>
                </a:solidFill>
              </a:rPr>
              <a:t>передавання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передавання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ідеї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декодування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розшифровування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символів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відправника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мовою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отримувача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здійснення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зворотного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зв'язку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відправник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отримувач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обміняються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комунікаційними</a:t>
            </a:r>
            <a:r>
              <a:rPr lang="ru-RU" dirty="0">
                <a:solidFill>
                  <a:schemeClr val="tx1"/>
                </a:solidFill>
              </a:rPr>
              <a:t> ролями).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tx1"/>
                </a:solidFill>
              </a:rPr>
              <a:t>Етапи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ефективної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комунікації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Мета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Спостереження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Довіра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Стан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Перемикач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/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Фахівець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комунікацій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Джуліан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Трежер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визначив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сім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b="1" dirty="0" err="1">
                <a:solidFill>
                  <a:schemeClr val="tx1"/>
                </a:solidFill>
              </a:rPr>
              <a:t>смертних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гріхів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спілкування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плітки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осуд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негатив;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пиха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виправдання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tx1"/>
                </a:solidFill>
              </a:rPr>
              <a:t>перебільшення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догматизм.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Комунікації в команді: сутність та поняття</a:t>
            </a:r>
            <a:endParaRPr lang="ru-RU" sz="1800" b="1" i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35280" cy="4857403"/>
          </a:xfrm>
        </p:spPr>
        <p:txBody>
          <a:bodyPr anchor="ctr"/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Натомість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якісна</a:t>
            </a:r>
            <a:r>
              <a:rPr lang="ru-RU" b="1" dirty="0">
                <a:solidFill>
                  <a:schemeClr val="tx1"/>
                </a:solidFill>
              </a:rPr>
              <a:t> й результативна </a:t>
            </a:r>
            <a:r>
              <a:rPr lang="ru-RU" b="1" dirty="0" err="1">
                <a:solidFill>
                  <a:schemeClr val="tx1"/>
                </a:solidFill>
              </a:rPr>
              <a:t>комунікація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завжди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наступні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сенс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автентичність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щирість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повага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50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452</TotalTime>
  <Words>997</Words>
  <Application>Microsoft Office PowerPoint</Application>
  <PresentationFormat>Экран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Лекція 7. Комунікації  в команді</vt:lpstr>
      <vt:lpstr>ПЛАН</vt:lpstr>
      <vt:lpstr>Комунікації в команді: сутність та поняття</vt:lpstr>
      <vt:lpstr>Комунікації в команді: сутність та поняття</vt:lpstr>
      <vt:lpstr>Комунікації в команді: сутність та поняття</vt:lpstr>
      <vt:lpstr>Комунікації в команді: сутність та поняття</vt:lpstr>
      <vt:lpstr>Комунікації в команді: сутність та поняття</vt:lpstr>
      <vt:lpstr>Комунікації в команді: сутність та поняття</vt:lpstr>
      <vt:lpstr>Комунікації в команді: сутність та поняття</vt:lpstr>
      <vt:lpstr>Комунікації в команді: сутність та поняття</vt:lpstr>
      <vt:lpstr>Людський фактор в процесі прийняття рішень</vt:lpstr>
      <vt:lpstr>Людський фактор в процесі прийняття рішень</vt:lpstr>
      <vt:lpstr>Людський фактор в процесі прийняття рішень</vt:lpstr>
      <vt:lpstr>Людський фактор в процесі прийняття рішень</vt:lpstr>
      <vt:lpstr>Людський фактор в процесі прийняття рішень</vt:lpstr>
      <vt:lpstr>Людський фактор в процесі прийняття рішень</vt:lpstr>
      <vt:lpstr>Особливості стилів прийняття управлінських рішень</vt:lpstr>
      <vt:lpstr>Особливості стилів прийняття управлінських рішень</vt:lpstr>
      <vt:lpstr>Особливості стилів прийняття управлінських рішень</vt:lpstr>
      <vt:lpstr>Особливості стилів прийняття управлінських рішень</vt:lpstr>
      <vt:lpstr>Особливості стилів прийняття управлінських рішень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. Комунікації в команді</dc:title>
  <dc:creator>Пользователь Windows</dc:creator>
  <cp:lastModifiedBy>Пользователь Windows</cp:lastModifiedBy>
  <cp:revision>33</cp:revision>
  <dcterms:created xsi:type="dcterms:W3CDTF">2023-10-22T12:58:04Z</dcterms:created>
  <dcterms:modified xsi:type="dcterms:W3CDTF">2023-10-23T15:17:18Z</dcterms:modified>
</cp:coreProperties>
</file>