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Arvo" panose="020B0604020202020204" charset="0"/>
      <p:regular r:id="rId17"/>
      <p:bold r:id="rId18"/>
      <p:italic r:id="rId19"/>
      <p:boldItalic r:id="rId20"/>
    </p:embeddedFont>
    <p:embeddedFont>
      <p:font typeface="Roboto Condensed Light" panose="020B0604020202020204" charset="0"/>
      <p:regular r:id="rId21"/>
      <p:bold r:id="rId22"/>
      <p:italic r:id="rId23"/>
      <p:boldItalic r:id="rId24"/>
    </p:embeddedFont>
    <p:embeddedFont>
      <p:font typeface="Roboto Condensed" panose="020B06040202020202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25D08E4-4CB9-4A25-91DF-C19B82DA8EF8}">
  <a:tblStyle styleId="{025D08E4-4CB9-4A25-91DF-C19B82DA8EF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8357259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4412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8936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7139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7990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5428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7462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9988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9035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4701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0269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0707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6442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6150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4055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685799" y="1090750"/>
            <a:ext cx="5466283" cy="296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uk-UA" sz="3200" dirty="0" smtClean="0"/>
              <a:t>Обґрунтована теорія (</a:t>
            </a:r>
            <a:r>
              <a:rPr lang="en-US" sz="3200" dirty="0" smtClean="0"/>
              <a:t>grounded theory)</a:t>
            </a:r>
            <a:r>
              <a:rPr lang="uk-UA" sz="3200" dirty="0" smtClean="0"/>
              <a:t>: аналіз даних</a:t>
            </a:r>
            <a:endParaRPr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uk-UA" dirty="0" smtClean="0"/>
              <a:t>Аналіз даних (кодування і категоризація)</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602723" y="1420945"/>
            <a:ext cx="7978005" cy="3268098"/>
          </a:xfrm>
        </p:spPr>
        <p:txBody>
          <a:bodyPr/>
          <a:lstStyle/>
          <a:p>
            <a:pPr indent="450215" algn="just">
              <a:tabLst>
                <a:tab pos="540385" algn="l"/>
              </a:tabLst>
            </a:pPr>
            <a:r>
              <a:rPr lang="uk-UA" sz="1800" dirty="0">
                <a:latin typeface="Times New Roman" panose="02020603050405020304" pitchFamily="18" charset="0"/>
                <a:ea typeface="Times New Roman" panose="02020603050405020304" pitchFamily="18" charset="0"/>
              </a:rPr>
              <a:t>В процедурі кодування виділяють три основні види кодування.</a:t>
            </a:r>
          </a:p>
          <a:p>
            <a:pPr marL="0" lvl="0" indent="0" algn="just">
              <a:buNone/>
              <a:tabLst>
                <a:tab pos="540385" algn="l"/>
              </a:tabLst>
            </a:pPr>
            <a:r>
              <a:rPr lang="uk-UA" sz="1800" b="1" dirty="0" smtClean="0">
                <a:latin typeface="Times New Roman" panose="02020603050405020304" pitchFamily="18" charset="0"/>
                <a:ea typeface="Times New Roman" panose="02020603050405020304" pitchFamily="18" charset="0"/>
              </a:rPr>
              <a:t>1. Відкрите </a:t>
            </a:r>
            <a:r>
              <a:rPr lang="uk-UA" sz="1800" b="1" dirty="0">
                <a:latin typeface="Times New Roman" panose="02020603050405020304" pitchFamily="18" charset="0"/>
                <a:ea typeface="Times New Roman" panose="02020603050405020304" pitchFamily="18" charset="0"/>
              </a:rPr>
              <a:t>кодування.</a:t>
            </a:r>
            <a:r>
              <a:rPr lang="uk-UA" sz="1800" dirty="0">
                <a:latin typeface="Times New Roman" panose="02020603050405020304" pitchFamily="18" charset="0"/>
                <a:ea typeface="Times New Roman" panose="02020603050405020304" pitchFamily="18" charset="0"/>
              </a:rPr>
              <a:t> Ми з вами про нього як раз і говорили. Воно відбувається на перших етапах дослідження, коли ви ще не знаєте я ваші дані будуть згруповані. Після того яви вже визначаєте коди, а потім і категорії, можна переходити до інших видів кодування.</a:t>
            </a:r>
          </a:p>
          <a:p>
            <a:pPr indent="0" algn="just">
              <a:buNone/>
            </a:pPr>
            <a:endParaRPr lang="uk-UA" sz="1800" dirty="0" smtClean="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73864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uk-UA" dirty="0" smtClean="0"/>
              <a:t>Аналіз даних (кодування і категоризація)</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602724" y="1428261"/>
            <a:ext cx="7978005" cy="3268098"/>
          </a:xfrm>
        </p:spPr>
        <p:txBody>
          <a:bodyPr/>
          <a:lstStyle/>
          <a:p>
            <a:pPr marL="0" lvl="0" indent="0" algn="just">
              <a:buNone/>
              <a:tabLst>
                <a:tab pos="540385" algn="l"/>
              </a:tabLst>
            </a:pPr>
            <a:r>
              <a:rPr lang="uk-UA" sz="1800" b="1" dirty="0" smtClean="0">
                <a:latin typeface="Times New Roman" panose="02020603050405020304" pitchFamily="18" charset="0"/>
                <a:ea typeface="Times New Roman" panose="02020603050405020304" pitchFamily="18" charset="0"/>
              </a:rPr>
              <a:t>2. Осьове </a:t>
            </a:r>
            <a:r>
              <a:rPr lang="uk-UA" sz="1800" b="1" dirty="0">
                <a:latin typeface="Times New Roman" panose="02020603050405020304" pitchFamily="18" charset="0"/>
                <a:ea typeface="Times New Roman" panose="02020603050405020304" pitchFamily="18" charset="0"/>
              </a:rPr>
              <a:t>кодування. </a:t>
            </a:r>
            <a:r>
              <a:rPr lang="uk-UA" sz="1800" dirty="0">
                <a:latin typeface="Times New Roman" panose="02020603050405020304" pitchFamily="18" charset="0"/>
                <a:ea typeface="Times New Roman" panose="02020603050405020304" pitchFamily="18" charset="0"/>
              </a:rPr>
              <a:t>Наступна фаза аналізу називається осьовим кодуванням. Дослідник вибирає кілька виявлених на попередньому етапі категорій і поміщає їх в центр процесу (взаємодії між людьми), в якості феноменів. Далі ці категорії зв'язуються з іншими категоріями. Останні є елементами концептуальної моделі: причинні умови (фактори, які призводять до виникнення феномена), стратегії (дії, що вживаються у відповідь на причинні умови), проміжні обставини (специфічні ситуаційні фактори, що впливають на стратегії) і наслідки (результати, до яких призводить використання стратегій). </a:t>
            </a:r>
          </a:p>
          <a:p>
            <a:pPr indent="0" algn="just">
              <a:buNone/>
            </a:pPr>
            <a:endParaRPr lang="uk-UA" sz="1800" dirty="0" smtClean="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64323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uk-UA" dirty="0" smtClean="0"/>
              <a:t>Аналіз даних (кодування і категоризація)</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602724" y="1428261"/>
            <a:ext cx="7978005" cy="3268098"/>
          </a:xfrm>
        </p:spPr>
        <p:txBody>
          <a:bodyPr/>
          <a:lstStyle/>
          <a:p>
            <a:pPr indent="450215" algn="just">
              <a:tabLst>
                <a:tab pos="540385" algn="l"/>
              </a:tabLst>
            </a:pPr>
            <a:r>
              <a:rPr lang="uk-UA" sz="1800" b="1" dirty="0">
                <a:latin typeface="Times New Roman" panose="02020603050405020304" pitchFamily="18" charset="0"/>
                <a:ea typeface="Times New Roman" panose="02020603050405020304" pitchFamily="18" charset="0"/>
              </a:rPr>
              <a:t>Наприклад, які гіпотетично можемо виділити категорії при вивченні причин сімейних конфліктів.</a:t>
            </a:r>
            <a:r>
              <a:rPr lang="uk-UA" sz="1800" dirty="0">
                <a:latin typeface="Times New Roman" panose="02020603050405020304" pitchFamily="18" charset="0"/>
                <a:ea typeface="Times New Roman" panose="02020603050405020304" pitchFamily="18" charset="0"/>
              </a:rPr>
              <a:t> </a:t>
            </a:r>
            <a:endParaRPr lang="uk-UA" sz="1800" dirty="0" smtClean="0">
              <a:latin typeface="Times New Roman" panose="02020603050405020304" pitchFamily="18" charset="0"/>
              <a:ea typeface="Times New Roman" panose="02020603050405020304" pitchFamily="18" charset="0"/>
            </a:endParaRPr>
          </a:p>
          <a:p>
            <a:pPr indent="450215" algn="just">
              <a:tabLst>
                <a:tab pos="540385" algn="l"/>
              </a:tabLst>
            </a:pPr>
            <a:r>
              <a:rPr lang="uk-UA" sz="1800" dirty="0" smtClean="0">
                <a:latin typeface="Times New Roman" panose="02020603050405020304" pitchFamily="18" charset="0"/>
                <a:ea typeface="Times New Roman" panose="02020603050405020304" pitchFamily="18" charset="0"/>
              </a:rPr>
              <a:t>1</a:t>
            </a:r>
            <a:r>
              <a:rPr lang="uk-UA" sz="1800" dirty="0">
                <a:latin typeface="Times New Roman" panose="02020603050405020304" pitchFamily="18" charset="0"/>
                <a:ea typeface="Times New Roman" panose="02020603050405020304" pitchFamily="18" charset="0"/>
              </a:rPr>
              <a:t>. Різні погляди на розподіл ролей. </a:t>
            </a:r>
            <a:endParaRPr lang="uk-UA" sz="1800" dirty="0" smtClean="0">
              <a:latin typeface="Times New Roman" panose="02020603050405020304" pitchFamily="18" charset="0"/>
              <a:ea typeface="Times New Roman" panose="02020603050405020304" pitchFamily="18" charset="0"/>
            </a:endParaRPr>
          </a:p>
          <a:p>
            <a:pPr indent="450215" algn="just">
              <a:tabLst>
                <a:tab pos="540385" algn="l"/>
              </a:tabLst>
            </a:pPr>
            <a:r>
              <a:rPr lang="uk-UA" sz="1800" dirty="0" smtClean="0">
                <a:latin typeface="Times New Roman" panose="02020603050405020304" pitchFamily="18" charset="0"/>
                <a:ea typeface="Times New Roman" panose="02020603050405020304" pitchFamily="18" charset="0"/>
              </a:rPr>
              <a:t>2</a:t>
            </a:r>
            <a:r>
              <a:rPr lang="uk-UA" sz="1800" dirty="0">
                <a:latin typeface="Times New Roman" panose="02020603050405020304" pitchFamily="18" charset="0"/>
                <a:ea typeface="Times New Roman" panose="02020603050405020304" pitchFamily="18" charset="0"/>
              </a:rPr>
              <a:t>. Вплив виховання. </a:t>
            </a:r>
            <a:endParaRPr lang="uk-UA" sz="1800" dirty="0" smtClean="0">
              <a:latin typeface="Times New Roman" panose="02020603050405020304" pitchFamily="18" charset="0"/>
              <a:ea typeface="Times New Roman" panose="02020603050405020304" pitchFamily="18" charset="0"/>
            </a:endParaRPr>
          </a:p>
          <a:p>
            <a:pPr indent="450215" algn="just">
              <a:tabLst>
                <a:tab pos="540385" algn="l"/>
              </a:tabLst>
            </a:pPr>
            <a:r>
              <a:rPr lang="uk-UA" sz="1800" dirty="0" smtClean="0">
                <a:latin typeface="Times New Roman" panose="02020603050405020304" pitchFamily="18" charset="0"/>
                <a:ea typeface="Times New Roman" panose="02020603050405020304" pitchFamily="18" charset="0"/>
              </a:rPr>
              <a:t>І </a:t>
            </a:r>
            <a:r>
              <a:rPr lang="uk-UA" sz="1800" dirty="0">
                <a:latin typeface="Times New Roman" panose="02020603050405020304" pitchFamily="18" charset="0"/>
                <a:ea typeface="Times New Roman" panose="02020603050405020304" pitchFamily="18" charset="0"/>
              </a:rPr>
              <a:t>коли визначили по цим двом осям ще раз аналізуєте тексти, відбираючи сирі дані в ці категорії.</a:t>
            </a:r>
          </a:p>
          <a:p>
            <a:pPr indent="0" algn="just">
              <a:buNone/>
            </a:pPr>
            <a:endParaRPr lang="uk-UA" sz="1800" dirty="0" smtClean="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88538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uk-UA" dirty="0" smtClean="0"/>
              <a:t>Аналіз даних (кодування і категоризація)</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602724" y="1428261"/>
            <a:ext cx="7978005" cy="3268098"/>
          </a:xfrm>
        </p:spPr>
        <p:txBody>
          <a:bodyPr/>
          <a:lstStyle/>
          <a:p>
            <a:pPr marL="0" lvl="0" indent="0" algn="just">
              <a:buNone/>
              <a:tabLst>
                <a:tab pos="540385" algn="l"/>
              </a:tabLst>
            </a:pPr>
            <a:r>
              <a:rPr lang="uk-UA" sz="1800" b="1" dirty="0" smtClean="0">
                <a:latin typeface="Times New Roman" panose="02020603050405020304" pitchFamily="18" charset="0"/>
                <a:ea typeface="Times New Roman" panose="02020603050405020304" pitchFamily="18" charset="0"/>
              </a:rPr>
              <a:t>3. Селективне </a:t>
            </a:r>
            <a:r>
              <a:rPr lang="uk-UA" sz="1800" b="1" dirty="0">
                <a:latin typeface="Times New Roman" panose="02020603050405020304" pitchFamily="18" charset="0"/>
                <a:ea typeface="Times New Roman" panose="02020603050405020304" pitchFamily="18" charset="0"/>
              </a:rPr>
              <a:t>(вибіркове) кодування</a:t>
            </a:r>
            <a:r>
              <a:rPr lang="uk-UA" sz="1800" dirty="0">
                <a:latin typeface="Times New Roman" panose="02020603050405020304" pitchFamily="18" charset="0"/>
                <a:ea typeface="Times New Roman" panose="02020603050405020304" pitchFamily="18" charset="0"/>
              </a:rPr>
              <a:t>. На третій фазі, при вибірковому кодуванні, дослідник приступає до написання обґрунтованої теорії про взаємозв'язок між категоріями, виділеними на попередній фазі аналізу.</a:t>
            </a:r>
          </a:p>
          <a:p>
            <a:pPr indent="450215" algn="just">
              <a:tabLst>
                <a:tab pos="540385" algn="l"/>
              </a:tabLst>
            </a:pPr>
            <a:r>
              <a:rPr lang="uk-UA" sz="1800" dirty="0">
                <a:latin typeface="Times New Roman" panose="02020603050405020304" pitchFamily="18" charset="0"/>
                <a:ea typeface="Times New Roman" panose="02020603050405020304" pitchFamily="18" charset="0"/>
              </a:rPr>
              <a:t>Необхідність даної фази обумовлена тим, що при осьовому </a:t>
            </a:r>
            <a:r>
              <a:rPr lang="uk-UA" sz="1800" dirty="0" smtClean="0">
                <a:latin typeface="Times New Roman" panose="02020603050405020304" pitchFamily="18" charset="0"/>
                <a:ea typeface="Times New Roman" panose="02020603050405020304" pitchFamily="18" charset="0"/>
              </a:rPr>
              <a:t>кодуванні виділяється </a:t>
            </a:r>
            <a:r>
              <a:rPr lang="uk-UA" sz="1800" dirty="0">
                <a:latin typeface="Times New Roman" panose="02020603050405020304" pitchFamily="18" charset="0"/>
                <a:ea typeface="Times New Roman" panose="02020603050405020304" pitchFamily="18" charset="0"/>
              </a:rPr>
              <a:t>не одна а кілька категорій. Це вимагає вибору головної категорії, навколо якої буде розгортатися теорія. </a:t>
            </a:r>
          </a:p>
          <a:p>
            <a:pPr indent="0" algn="just">
              <a:buNone/>
            </a:pPr>
            <a:endParaRPr lang="uk-UA" sz="1800" dirty="0" smtClean="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4475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uk-UA" dirty="0" smtClean="0"/>
              <a:t>Аналіз даних (кодування і категоризація)</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602724" y="1428261"/>
            <a:ext cx="7978005" cy="3268098"/>
          </a:xfrm>
        </p:spPr>
        <p:txBody>
          <a:bodyPr/>
          <a:lstStyle/>
          <a:p>
            <a:pPr indent="450215" algn="just">
              <a:tabLst>
                <a:tab pos="540385" algn="l"/>
              </a:tabLst>
            </a:pPr>
            <a:r>
              <a:rPr lang="uk-UA" sz="1800" b="1" dirty="0">
                <a:latin typeface="Times New Roman" panose="02020603050405020304" pitchFamily="18" charset="0"/>
                <a:ea typeface="Times New Roman" panose="02020603050405020304" pitchFamily="18" charset="0"/>
              </a:rPr>
              <a:t>Наприклад, поєднавши 1. Різні погляди на розподіл ролей. 2. Вплив виховання. Ми можемо сказати, що сімейні конфлікти можуть виникати внаслідок різного розуміння подружжям сімейних ролей, сформованого в процесі виховання в батьківських родинах.</a:t>
            </a:r>
            <a:endParaRPr lang="uk-UA" sz="1800" dirty="0">
              <a:latin typeface="Times New Roman" panose="02020603050405020304" pitchFamily="18" charset="0"/>
              <a:ea typeface="Times New Roman" panose="02020603050405020304" pitchFamily="18" charset="0"/>
            </a:endParaRPr>
          </a:p>
          <a:p>
            <a:pPr indent="450215" algn="just">
              <a:tabLst>
                <a:tab pos="540385" algn="l"/>
              </a:tabLst>
            </a:pPr>
            <a:r>
              <a:rPr lang="uk-UA" sz="1800" dirty="0">
                <a:latin typeface="Times New Roman" panose="02020603050405020304" pitchFamily="18" charset="0"/>
                <a:ea typeface="Times New Roman" panose="02020603050405020304" pitchFamily="18" charset="0"/>
              </a:rPr>
              <a:t>Відповідно з проведених інтерв’ю ми вибираємо саме ту інформацію, що буде стосуватись цієї гіпотези. Крім того, з метою подальшої розробки теорії, на цій фазі можуть проводитись додаткові інтерв'ю, оскільки на перших двох фазах аналізу можуть бути втрачені важливі нюанси, усвідомлення яких приходить на завершальній фазі аналізу. При цьому дослідник вже має чіткий план інтерв'ю, що і визначає вибірковий характер аналізу.</a:t>
            </a:r>
          </a:p>
          <a:p>
            <a:pPr indent="0" algn="just">
              <a:buNone/>
            </a:pPr>
            <a:endParaRPr lang="uk-UA" sz="1800" dirty="0" smtClean="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40633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uk-UA" dirty="0" smtClean="0"/>
              <a:t>Аналіз даних (кодування і категоризація)</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0" y="1420945"/>
            <a:ext cx="8580729" cy="3268098"/>
          </a:xfrm>
        </p:spPr>
        <p:txBody>
          <a:bodyPr/>
          <a:lstStyle/>
          <a:p>
            <a:pPr indent="450215" algn="just">
              <a:tabLst>
                <a:tab pos="540385" algn="l"/>
              </a:tabLst>
            </a:pPr>
            <a:r>
              <a:rPr lang="uk-UA" sz="1800" dirty="0">
                <a:latin typeface="Times New Roman" panose="02020603050405020304" pitchFamily="18" charset="0"/>
                <a:ea typeface="Times New Roman" panose="02020603050405020304" pitchFamily="18" charset="0"/>
              </a:rPr>
              <a:t>Як відбувається аналіз даних в кількісній стратегії? </a:t>
            </a:r>
            <a:r>
              <a:rPr lang="uk-UA" sz="1800" dirty="0" smtClean="0">
                <a:latin typeface="Times New Roman" panose="02020603050405020304" pitchFamily="18" charset="0"/>
                <a:ea typeface="Times New Roman" panose="02020603050405020304" pitchFamily="18" charset="0"/>
              </a:rPr>
              <a:t>Через співвіднесення з операціоналізацією. Тобто через розкладання </a:t>
            </a:r>
            <a:r>
              <a:rPr lang="uk-UA" sz="1800" dirty="0">
                <a:latin typeface="Times New Roman" panose="02020603050405020304" pitchFamily="18" charset="0"/>
                <a:ea typeface="Times New Roman" panose="02020603050405020304" pitchFamily="18" charset="0"/>
              </a:rPr>
              <a:t>абстрактних понять на ознаки та індикатори, які можна виміряти, зафіксувати. Таким чином за принципом дедукції ми спускаємось від абстрактного до конкретного.</a:t>
            </a:r>
          </a:p>
          <a:p>
            <a:pPr indent="450215" algn="just">
              <a:tabLst>
                <a:tab pos="540385" algn="l"/>
              </a:tabLst>
            </a:pPr>
            <a:r>
              <a:rPr lang="uk-UA" sz="1800" dirty="0" smtClean="0">
                <a:latin typeface="Times New Roman" panose="02020603050405020304" pitchFamily="18" charset="0"/>
                <a:ea typeface="Times New Roman" panose="02020603050405020304" pitchFamily="18" charset="0"/>
              </a:rPr>
              <a:t>Обґрунтована </a:t>
            </a:r>
            <a:r>
              <a:rPr lang="uk-UA" sz="1800" dirty="0">
                <a:latin typeface="Times New Roman" panose="02020603050405020304" pitchFamily="18" charset="0"/>
                <a:ea typeface="Times New Roman" panose="02020603050405020304" pitchFamily="18" charset="0"/>
              </a:rPr>
              <a:t>теорія це зворотній процес до операціоналізації. Тобто це індуктивний шлях від фактів (індикаторів) до теорії. Таким чином ми повинні з того що нам говорить інформант зібрати, виділити те, що є важливим і сконструювати за допомогою певних етапів узагальнення, знайти якісь типові практики поведінки. </a:t>
            </a:r>
          </a:p>
          <a:p>
            <a:pPr indent="450215" algn="just"/>
            <a:endParaRPr lang="uk-UA" sz="1800" dirty="0" smtClean="0">
              <a:latin typeface="Times New Roman" panose="02020603050405020304" pitchFamily="18" charset="0"/>
              <a:ea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uk-UA" dirty="0" smtClean="0"/>
              <a:t>Аналіз даних (кодування і категоризація)</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0" y="1420945"/>
            <a:ext cx="8580729" cy="3268098"/>
          </a:xfrm>
        </p:spPr>
        <p:txBody>
          <a:bodyPr/>
          <a:lstStyle/>
          <a:p>
            <a:pPr indent="450215" algn="just">
              <a:tabLst>
                <a:tab pos="540385" algn="l"/>
              </a:tabLst>
            </a:pPr>
            <a:r>
              <a:rPr lang="uk-UA" sz="1800" b="1" dirty="0">
                <a:latin typeface="Times New Roman" panose="02020603050405020304" pitchFamily="18" charset="0"/>
                <a:ea typeface="Times New Roman" panose="02020603050405020304" pitchFamily="18" charset="0"/>
              </a:rPr>
              <a:t>Перший рівень</a:t>
            </a:r>
            <a:r>
              <a:rPr lang="uk-UA" sz="1800" dirty="0">
                <a:latin typeface="Times New Roman" panose="02020603050405020304" pitchFamily="18" charset="0"/>
                <a:ea typeface="Times New Roman" panose="02020603050405020304" pitchFamily="18" charset="0"/>
              </a:rPr>
              <a:t>. Що виступає основою для синтезу в обґрунтованій теорії? З чого ми отримуємо інформацію для опрацювання? Є таке поняття як «сирі дані». Що це таке? Це пряма мова інформантів без редагування і перефразування. Це може бути слово, словосполучення, іноді фраза</a:t>
            </a:r>
            <a:r>
              <a:rPr lang="uk-UA" sz="1800" dirty="0" smtClean="0">
                <a:latin typeface="Times New Roman" panose="02020603050405020304" pitchFamily="18" charset="0"/>
                <a:ea typeface="Times New Roman" panose="02020603050405020304" pitchFamily="18" charset="0"/>
              </a:rPr>
              <a:t>.</a:t>
            </a:r>
            <a:endParaRPr lang="uk-UA" sz="1800" dirty="0">
              <a:latin typeface="Times New Roman" panose="02020603050405020304" pitchFamily="18" charset="0"/>
              <a:ea typeface="Times New Roman" panose="02020603050405020304" pitchFamily="18" charset="0"/>
            </a:endParaRPr>
          </a:p>
          <a:p>
            <a:pPr indent="450215" algn="just">
              <a:tabLst>
                <a:tab pos="540385" algn="l"/>
              </a:tabLst>
            </a:pPr>
            <a:r>
              <a:rPr lang="uk-UA" sz="1800" b="1" dirty="0" smtClean="0">
                <a:latin typeface="Times New Roman" panose="02020603050405020304" pitchFamily="18" charset="0"/>
                <a:ea typeface="Calibri" panose="020F0502020204030204" pitchFamily="34" charset="0"/>
              </a:rPr>
              <a:t>Наприклад:</a:t>
            </a:r>
          </a:p>
          <a:p>
            <a:pPr indent="450215" algn="just">
              <a:tabLst>
                <a:tab pos="540385" algn="l"/>
              </a:tabLst>
            </a:pPr>
            <a:r>
              <a:rPr lang="uk-UA" sz="1800" i="1" dirty="0" smtClean="0">
                <a:latin typeface="Times New Roman" panose="02020603050405020304" pitchFamily="18" charset="0"/>
                <a:ea typeface="Calibri" panose="020F0502020204030204" pitchFamily="34" charset="0"/>
              </a:rPr>
              <a:t>(«…</a:t>
            </a:r>
            <a:r>
              <a:rPr lang="uk-UA" sz="1800" i="1" dirty="0">
                <a:latin typeface="Times New Roman" panose="02020603050405020304" pitchFamily="18" charset="0"/>
                <a:ea typeface="Calibri" panose="020F0502020204030204" pitchFamily="34" charset="0"/>
              </a:rPr>
              <a:t>мені здається що </a:t>
            </a:r>
            <a:r>
              <a:rPr lang="uk-UA" sz="1800" i="1" dirty="0" smtClean="0">
                <a:latin typeface="Times New Roman" panose="02020603050405020304" pitchFamily="18" charset="0"/>
                <a:ea typeface="Calibri" panose="020F0502020204030204" pitchFamily="34" charset="0"/>
              </a:rPr>
              <a:t>ситуація в економіці, </a:t>
            </a:r>
            <a:r>
              <a:rPr lang="uk-UA" sz="1800" i="1" dirty="0">
                <a:latin typeface="Times New Roman" panose="02020603050405020304" pitchFamily="18" charset="0"/>
                <a:ea typeface="Calibri" panose="020F0502020204030204" pitchFamily="34" charset="0"/>
              </a:rPr>
              <a:t>якщо казати про </a:t>
            </a:r>
            <a:r>
              <a:rPr lang="uk-UA" sz="1800" i="1" dirty="0" smtClean="0">
                <a:latin typeface="Times New Roman" panose="02020603050405020304" pitchFamily="18" charset="0"/>
                <a:ea typeface="Calibri" panose="020F0502020204030204" pitchFamily="34" charset="0"/>
              </a:rPr>
              <a:t>динаміку, зараз трошки краща, </a:t>
            </a:r>
            <a:r>
              <a:rPr lang="uk-UA" sz="1800" i="1" dirty="0">
                <a:latin typeface="Times New Roman" panose="02020603050405020304" pitchFamily="18" charset="0"/>
                <a:ea typeface="Calibri" panose="020F0502020204030204" pitchFamily="34" charset="0"/>
              </a:rPr>
              <a:t>ніж була 10 років тому»)</a:t>
            </a:r>
            <a:r>
              <a:rPr lang="uk-UA" sz="1800" dirty="0">
                <a:latin typeface="Times New Roman" panose="02020603050405020304" pitchFamily="18" charset="0"/>
                <a:ea typeface="Calibri" panose="020F0502020204030204" pitchFamily="34" charset="0"/>
              </a:rPr>
              <a:t>. </a:t>
            </a:r>
            <a:endParaRPr lang="uk-UA" sz="1800" dirty="0" smtClean="0">
              <a:latin typeface="Times New Roman" panose="02020603050405020304" pitchFamily="18" charset="0"/>
              <a:ea typeface="Calibri" panose="020F0502020204030204" pitchFamily="34" charset="0"/>
            </a:endParaRPr>
          </a:p>
          <a:p>
            <a:pPr indent="450215" algn="just"/>
            <a:r>
              <a:rPr lang="uk-UA" sz="1800" i="1" dirty="0">
                <a:latin typeface="Times New Roman" panose="02020603050405020304" pitchFamily="18" charset="0"/>
                <a:ea typeface="Calibri" panose="020F0502020204030204" pitchFamily="34" charset="0"/>
                <a:cs typeface="Times New Roman" panose="02020603050405020304" pitchFamily="18" charset="0"/>
              </a:rPr>
              <a:t>(«…ще років десять тому назад в </a:t>
            </a:r>
            <a:r>
              <a:rPr lang="uk-UA" sz="1800" i="1" dirty="0" smtClean="0">
                <a:latin typeface="Times New Roman" panose="02020603050405020304" pitchFamily="18" charset="0"/>
                <a:ea typeface="Calibri" panose="020F0502020204030204" pitchFamily="34" charset="0"/>
                <a:cs typeface="Times New Roman" panose="02020603050405020304" pitchFamily="18" charset="0"/>
              </a:rPr>
              <a:t>місті </a:t>
            </a:r>
            <a:r>
              <a:rPr lang="uk-UA" sz="1800" i="1" dirty="0">
                <a:latin typeface="Times New Roman" panose="02020603050405020304" pitchFamily="18" charset="0"/>
                <a:ea typeface="Calibri" panose="020F0502020204030204" pitchFamily="34" charset="0"/>
                <a:cs typeface="Times New Roman" panose="02020603050405020304" pitchFamily="18" charset="0"/>
              </a:rPr>
              <a:t>це взагалі проблема була, щоб знайти спеціалістів, щоб взагалі </a:t>
            </a:r>
            <a:r>
              <a:rPr lang="uk-UA" sz="1800" i="1" dirty="0" smtClean="0">
                <a:latin typeface="Times New Roman" panose="02020603050405020304" pitchFamily="18" charset="0"/>
                <a:ea typeface="Calibri" panose="020F0502020204030204" pitchFamily="34" charset="0"/>
                <a:cs typeface="Times New Roman" panose="02020603050405020304" pitchFamily="18" charset="0"/>
              </a:rPr>
              <a:t>дитину-інваліда </a:t>
            </a:r>
            <a:r>
              <a:rPr lang="uk-UA" sz="1800" i="1" dirty="0" smtClean="0">
                <a:latin typeface="Times New Roman" panose="02020603050405020304" pitchFamily="18" charset="0"/>
                <a:ea typeface="Calibri" panose="020F0502020204030204" pitchFamily="34" charset="0"/>
                <a:cs typeface="Times New Roman" panose="02020603050405020304" pitchFamily="18" charset="0"/>
              </a:rPr>
              <a:t>влаштувати </a:t>
            </a:r>
            <a:r>
              <a:rPr lang="uk-UA" sz="1800" i="1" dirty="0">
                <a:latin typeface="Times New Roman" panose="02020603050405020304" pitchFamily="18" charset="0"/>
                <a:ea typeface="Calibri" panose="020F0502020204030204" pitchFamily="34" charset="0"/>
                <a:cs typeface="Times New Roman" panose="02020603050405020304" pitchFamily="18" charset="0"/>
              </a:rPr>
              <a:t>в дитячий садок той самий, не кажучи вже про школу, а зараз це можливість…»)</a:t>
            </a:r>
            <a:r>
              <a:rPr lang="uk-UA" sz="1800" dirty="0">
                <a:latin typeface="Times New Roman" panose="02020603050405020304" pitchFamily="18" charset="0"/>
                <a:ea typeface="Calibri" panose="020F0502020204030204" pitchFamily="34" charset="0"/>
                <a:cs typeface="Times New Roman" panose="02020603050405020304" pitchFamily="18" charset="0"/>
              </a:rPr>
              <a:t>.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tabLst>
                <a:tab pos="540385" algn="l"/>
              </a:tabLst>
            </a:pPr>
            <a:endParaRPr lang="uk-UA" sz="1800" dirty="0">
              <a:latin typeface="Times New Roman" panose="02020603050405020304" pitchFamily="18" charset="0"/>
              <a:ea typeface="Times New Roman" panose="02020603050405020304" pitchFamily="18" charset="0"/>
            </a:endParaRPr>
          </a:p>
          <a:p>
            <a:pPr indent="450215" algn="just"/>
            <a:endParaRPr lang="uk-UA" sz="1800" dirty="0" smtClean="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37830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uk-UA" dirty="0" smtClean="0"/>
              <a:t>Аналіз даних (кодування і категоризація)</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0" y="1420945"/>
            <a:ext cx="8580729" cy="3268098"/>
          </a:xfrm>
        </p:spPr>
        <p:txBody>
          <a:bodyPr/>
          <a:lstStyle/>
          <a:p>
            <a:pPr indent="450215" algn="just">
              <a:tabLst>
                <a:tab pos="540385" algn="l"/>
              </a:tabLst>
            </a:pPr>
            <a:r>
              <a:rPr lang="uk-UA" sz="1800" b="1" dirty="0">
                <a:solidFill>
                  <a:schemeClr val="tx1">
                    <a:lumMod val="50000"/>
                  </a:schemeClr>
                </a:solidFill>
                <a:latin typeface="Times New Roman" panose="02020603050405020304" pitchFamily="18" charset="0"/>
                <a:ea typeface="Times New Roman" panose="02020603050405020304" pitchFamily="18" charset="0"/>
              </a:rPr>
              <a:t>Другий рівень.</a:t>
            </a:r>
            <a:r>
              <a:rPr lang="uk-UA" sz="1800" dirty="0">
                <a:solidFill>
                  <a:schemeClr val="tx1">
                    <a:lumMod val="50000"/>
                  </a:schemeClr>
                </a:solidFill>
                <a:latin typeface="Times New Roman" panose="02020603050405020304" pitchFamily="18" charset="0"/>
                <a:ea typeface="Times New Roman" panose="02020603050405020304" pitchFamily="18" charset="0"/>
              </a:rPr>
              <a:t> Наступна ланка – це «коди». Це первинне узагальнення сирих даних. Наприклад, </a:t>
            </a:r>
            <a:r>
              <a:rPr lang="uk-UA" sz="1800" i="1" dirty="0">
                <a:solidFill>
                  <a:schemeClr val="tx1">
                    <a:lumMod val="50000"/>
                  </a:schemeClr>
                </a:solidFill>
                <a:latin typeface="Times New Roman" panose="02020603050405020304" pitchFamily="18" charset="0"/>
                <a:ea typeface="Times New Roman" panose="02020603050405020304" pitchFamily="18" charset="0"/>
              </a:rPr>
              <a:t>«Я народився в місті Запоріжжя» </a:t>
            </a:r>
            <a:r>
              <a:rPr lang="uk-UA" sz="1800" dirty="0">
                <a:solidFill>
                  <a:schemeClr val="tx1">
                    <a:lumMod val="50000"/>
                  </a:schemeClr>
                </a:solidFill>
                <a:latin typeface="Times New Roman" panose="02020603050405020304" pitchFamily="18" charset="0"/>
                <a:ea typeface="Times New Roman" panose="02020603050405020304" pitchFamily="18" charset="0"/>
              </a:rPr>
              <a:t>- код місце народження. Коди часто пропонується систематизувати і як правило вони доповнюються з кожним новим інтерв’ю. </a:t>
            </a:r>
          </a:p>
          <a:p>
            <a:pPr indent="450215" algn="just">
              <a:tabLst>
                <a:tab pos="540385" algn="l"/>
              </a:tabLst>
            </a:pPr>
            <a:endParaRPr lang="uk-UA" sz="1800" dirty="0">
              <a:latin typeface="Times New Roman" panose="02020603050405020304" pitchFamily="18" charset="0"/>
              <a:ea typeface="Times New Roman" panose="02020603050405020304" pitchFamily="18" charset="0"/>
            </a:endParaRPr>
          </a:p>
          <a:p>
            <a:pPr indent="450215" algn="just"/>
            <a:endParaRPr lang="uk-UA" sz="1800" dirty="0" smtClean="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6420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uk-UA" dirty="0" smtClean="0"/>
              <a:t>Аналіз даних (кодування і категоризація)</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0" y="1420945"/>
            <a:ext cx="8580729" cy="3268098"/>
          </a:xfrm>
        </p:spPr>
        <p:txBody>
          <a:bodyPr/>
          <a:lstStyle/>
          <a:p>
            <a:pPr indent="450215" algn="just">
              <a:tabLst>
                <a:tab pos="540385" algn="l"/>
              </a:tabLst>
            </a:pPr>
            <a:r>
              <a:rPr lang="uk-UA" sz="1800" b="1" dirty="0">
                <a:latin typeface="Times New Roman" panose="02020603050405020304" pitchFamily="18" charset="0"/>
                <a:ea typeface="Times New Roman" panose="02020603050405020304" pitchFamily="18" charset="0"/>
              </a:rPr>
              <a:t>Третій рівень. </a:t>
            </a:r>
            <a:r>
              <a:rPr lang="uk-UA" sz="1800" dirty="0" smtClean="0">
                <a:latin typeface="Times New Roman" panose="02020603050405020304" pitchFamily="18" charset="0"/>
                <a:ea typeface="Times New Roman" panose="02020603050405020304" pitchFamily="18" charset="0"/>
              </a:rPr>
              <a:t>Коди </a:t>
            </a:r>
            <a:r>
              <a:rPr lang="uk-UA" sz="1800" dirty="0">
                <a:latin typeface="Times New Roman" panose="02020603050405020304" pitchFamily="18" charset="0"/>
                <a:ea typeface="Times New Roman" panose="02020603050405020304" pitchFamily="18" charset="0"/>
              </a:rPr>
              <a:t>укрупнюються до категорій. </a:t>
            </a:r>
          </a:p>
          <a:p>
            <a:pPr indent="450215" algn="just">
              <a:tabLst>
                <a:tab pos="540385" algn="l"/>
              </a:tabLst>
            </a:pPr>
            <a:r>
              <a:rPr lang="uk-UA" sz="1800" b="1" dirty="0">
                <a:latin typeface="Times New Roman" panose="02020603050405020304" pitchFamily="18" charset="0"/>
                <a:ea typeface="Times New Roman" panose="02020603050405020304" pitchFamily="18" charset="0"/>
              </a:rPr>
              <a:t>Четвертий рівень.</a:t>
            </a:r>
            <a:r>
              <a:rPr lang="uk-UA" sz="1800" dirty="0">
                <a:latin typeface="Times New Roman" panose="02020603050405020304" pitchFamily="18" charset="0"/>
                <a:ea typeface="Times New Roman" panose="02020603050405020304" pitchFamily="18" charset="0"/>
              </a:rPr>
              <a:t> </a:t>
            </a:r>
            <a:r>
              <a:rPr lang="uk-UA" sz="1800" dirty="0" smtClean="0">
                <a:latin typeface="Times New Roman" panose="02020603050405020304" pitchFamily="18" charset="0"/>
                <a:ea typeface="Times New Roman" panose="02020603050405020304" pitchFamily="18" charset="0"/>
              </a:rPr>
              <a:t>Виділяються центральні категорії </a:t>
            </a:r>
            <a:r>
              <a:rPr lang="uk-UA" sz="1800" dirty="0">
                <a:latin typeface="Times New Roman" panose="02020603050405020304" pitchFamily="18" charset="0"/>
                <a:ea typeface="Times New Roman" panose="02020603050405020304" pitchFamily="18" charset="0"/>
              </a:rPr>
              <a:t>(їх буває від 2 до 5)</a:t>
            </a:r>
          </a:p>
          <a:p>
            <a:pPr indent="450215" algn="just">
              <a:tabLst>
                <a:tab pos="540385" algn="l"/>
              </a:tabLst>
            </a:pPr>
            <a:r>
              <a:rPr lang="uk-UA" sz="1800" b="1" dirty="0">
                <a:latin typeface="Times New Roman" panose="02020603050405020304" pitchFamily="18" charset="0"/>
                <a:ea typeface="Times New Roman" panose="02020603050405020304" pitchFamily="18" charset="0"/>
              </a:rPr>
              <a:t>П’ятий рівень.</a:t>
            </a:r>
            <a:r>
              <a:rPr lang="uk-UA" sz="1800" dirty="0">
                <a:latin typeface="Times New Roman" panose="02020603050405020304" pitchFamily="18" charset="0"/>
                <a:ea typeface="Times New Roman" panose="02020603050405020304" pitchFamily="18" charset="0"/>
              </a:rPr>
              <a:t> Теорія. Як пояснення і модель розуміння соціальної дійсності. </a:t>
            </a:r>
            <a:r>
              <a:rPr lang="uk-UA" sz="1800" dirty="0" smtClean="0">
                <a:latin typeface="Times New Roman" panose="02020603050405020304" pitchFamily="18" charset="0"/>
                <a:ea typeface="Times New Roman" panose="02020603050405020304" pitchFamily="18" charset="0"/>
              </a:rPr>
              <a:t>Таку </a:t>
            </a:r>
            <a:r>
              <a:rPr lang="uk-UA" sz="1800" dirty="0">
                <a:latin typeface="Times New Roman" panose="02020603050405020304" pitchFamily="18" charset="0"/>
                <a:ea typeface="Times New Roman" panose="02020603050405020304" pitchFamily="18" charset="0"/>
              </a:rPr>
              <a:t>схему називають </a:t>
            </a:r>
            <a:r>
              <a:rPr lang="uk-UA" sz="1800" b="1" u="sng" dirty="0">
                <a:latin typeface="Times New Roman" panose="02020603050405020304" pitchFamily="18" charset="0"/>
                <a:ea typeface="Times New Roman" panose="02020603050405020304" pitchFamily="18" charset="0"/>
              </a:rPr>
              <a:t>концептуальною моделлю. </a:t>
            </a:r>
            <a:endParaRPr lang="uk-UA" sz="1800" dirty="0">
              <a:latin typeface="Times New Roman" panose="02020603050405020304" pitchFamily="18" charset="0"/>
              <a:ea typeface="Times New Roman" panose="02020603050405020304" pitchFamily="18" charset="0"/>
            </a:endParaRPr>
          </a:p>
          <a:p>
            <a:pPr indent="450215" algn="just">
              <a:tabLst>
                <a:tab pos="540385" algn="l"/>
              </a:tabLst>
            </a:pPr>
            <a:endParaRPr lang="uk-UA" sz="1800" dirty="0">
              <a:latin typeface="Times New Roman" panose="02020603050405020304" pitchFamily="18" charset="0"/>
              <a:ea typeface="Times New Roman" panose="02020603050405020304" pitchFamily="18" charset="0"/>
            </a:endParaRPr>
          </a:p>
          <a:p>
            <a:pPr indent="450215" algn="just"/>
            <a:endParaRPr lang="uk-UA" sz="1800" dirty="0" smtClean="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7424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uk-UA" dirty="0" smtClean="0"/>
              <a:t>Аналіз даних (кодування і категоризація)</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0" y="1420945"/>
            <a:ext cx="8580729" cy="3268098"/>
          </a:xfrm>
        </p:spPr>
        <p:txBody>
          <a:bodyPr/>
          <a:lstStyle/>
          <a:p>
            <a:pPr indent="450215" algn="just">
              <a:tabLst>
                <a:tab pos="540385" algn="l"/>
              </a:tabLst>
            </a:pPr>
            <a:r>
              <a:rPr lang="uk-UA" sz="1800" dirty="0">
                <a:latin typeface="Times New Roman" panose="02020603050405020304" pitchFamily="18" charset="0"/>
                <a:ea typeface="Times New Roman" panose="02020603050405020304" pitchFamily="18" charset="0"/>
              </a:rPr>
              <a:t>Також в обґрунтованій теорії використовується </a:t>
            </a:r>
            <a:r>
              <a:rPr lang="uk-UA" sz="1800" b="1" dirty="0">
                <a:latin typeface="Times New Roman" panose="02020603050405020304" pitchFamily="18" charset="0"/>
                <a:ea typeface="Times New Roman" panose="02020603050405020304" pitchFamily="18" charset="0"/>
              </a:rPr>
              <a:t>аналітичний </a:t>
            </a:r>
            <a:r>
              <a:rPr lang="uk-UA" sz="1800" b="1" dirty="0" err="1">
                <a:latin typeface="Times New Roman" panose="02020603050405020304" pitchFamily="18" charset="0"/>
                <a:ea typeface="Times New Roman" panose="02020603050405020304" pitchFamily="18" charset="0"/>
              </a:rPr>
              <a:t>мемос</a:t>
            </a:r>
            <a:r>
              <a:rPr lang="uk-UA" sz="1800" dirty="0">
                <a:latin typeface="Times New Roman" panose="02020603050405020304" pitchFamily="18" charset="0"/>
                <a:ea typeface="Times New Roman" panose="02020603050405020304" pitchFamily="18" charset="0"/>
              </a:rPr>
              <a:t> (</a:t>
            </a:r>
            <a:r>
              <a:rPr lang="uk-UA" sz="1800" dirty="0" err="1">
                <a:latin typeface="Times New Roman" panose="02020603050405020304" pitchFamily="18" charset="0"/>
                <a:ea typeface="Times New Roman" panose="02020603050405020304" pitchFamily="18" charset="0"/>
              </a:rPr>
              <a:t>memos</a:t>
            </a:r>
            <a:r>
              <a:rPr lang="ru-RU" sz="1800" dirty="0">
                <a:latin typeface="Times New Roman" panose="02020603050405020304" pitchFamily="18" charset="0"/>
                <a:ea typeface="Times New Roman" panose="02020603050405020304" pitchFamily="18" charset="0"/>
              </a:rPr>
              <a:t>). </a:t>
            </a:r>
            <a:r>
              <a:rPr lang="uk-UA" sz="1800" b="1" dirty="0">
                <a:latin typeface="Times New Roman" panose="02020603050405020304" pitchFamily="18" charset="0"/>
                <a:ea typeface="Times New Roman" panose="02020603050405020304" pitchFamily="18" charset="0"/>
              </a:rPr>
              <a:t>Це коментарі дослідника щодо даних</a:t>
            </a:r>
            <a:r>
              <a:rPr lang="uk-UA" sz="1800" dirty="0">
                <a:latin typeface="Times New Roman" panose="02020603050405020304" pitchFamily="18" charset="0"/>
                <a:ea typeface="Times New Roman" panose="02020603050405020304" pitchFamily="18" charset="0"/>
              </a:rPr>
              <a:t>. </a:t>
            </a:r>
            <a:endParaRPr lang="uk-UA" sz="1800" dirty="0" smtClean="0">
              <a:latin typeface="Times New Roman" panose="02020603050405020304" pitchFamily="18" charset="0"/>
              <a:ea typeface="Times New Roman" panose="02020603050405020304" pitchFamily="18" charset="0"/>
            </a:endParaRPr>
          </a:p>
          <a:p>
            <a:pPr indent="450215" algn="just">
              <a:tabLst>
                <a:tab pos="540385" algn="l"/>
              </a:tabLst>
            </a:pPr>
            <a:r>
              <a:rPr lang="uk-UA" sz="1800" dirty="0" smtClean="0">
                <a:latin typeface="Times New Roman" panose="02020603050405020304" pitchFamily="18" charset="0"/>
                <a:ea typeface="Times New Roman" panose="02020603050405020304" pitchFamily="18" charset="0"/>
              </a:rPr>
              <a:t>У </a:t>
            </a:r>
            <a:r>
              <a:rPr lang="uk-UA" sz="1800" dirty="0">
                <a:latin typeface="Times New Roman" panose="02020603050405020304" pitchFamily="18" charset="0"/>
                <a:ea typeface="Times New Roman" panose="02020603050405020304" pitchFamily="18" charset="0"/>
              </a:rPr>
              <a:t>процесі багаторазового прочитання на полях тексту складаються первинні короткі замітки і коментарі (</a:t>
            </a:r>
            <a:r>
              <a:rPr lang="uk-UA" sz="1800" dirty="0" err="1">
                <a:latin typeface="Times New Roman" panose="02020603050405020304" pitchFamily="18" charset="0"/>
                <a:ea typeface="Times New Roman" panose="02020603050405020304" pitchFamily="18" charset="0"/>
              </a:rPr>
              <a:t>memos</a:t>
            </a:r>
            <a:r>
              <a:rPr lang="uk-UA" sz="1800" dirty="0">
                <a:latin typeface="Times New Roman" panose="02020603050405020304" pitchFamily="18" charset="0"/>
                <a:ea typeface="Times New Roman" panose="02020603050405020304" pitchFamily="18" charset="0"/>
              </a:rPr>
              <a:t> - </a:t>
            </a:r>
            <a:r>
              <a:rPr lang="uk-UA" sz="1800" b="1" dirty="0">
                <a:latin typeface="Times New Roman" panose="02020603050405020304" pitchFamily="18" charset="0"/>
                <a:ea typeface="Times New Roman" panose="02020603050405020304" pitchFamily="18" charset="0"/>
              </a:rPr>
              <a:t>короткі фрази, ідеї, ключові слова, які прийшли в голову по ходу читання</a:t>
            </a:r>
            <a:r>
              <a:rPr lang="uk-UA" sz="1800" dirty="0">
                <a:latin typeface="Times New Roman" panose="02020603050405020304" pitchFamily="18" charset="0"/>
                <a:ea typeface="Times New Roman" panose="02020603050405020304" pitchFamily="18" charset="0"/>
              </a:rPr>
              <a:t>), це початковий крок до впорядкування тексту. </a:t>
            </a:r>
            <a:endParaRPr lang="uk-UA" sz="1800" dirty="0" smtClean="0">
              <a:latin typeface="Times New Roman" panose="02020603050405020304" pitchFamily="18" charset="0"/>
              <a:ea typeface="Times New Roman" panose="02020603050405020304" pitchFamily="18" charset="0"/>
            </a:endParaRPr>
          </a:p>
          <a:p>
            <a:pPr indent="450215" algn="just">
              <a:tabLst>
                <a:tab pos="540385" algn="l"/>
              </a:tabLst>
            </a:pPr>
            <a:r>
              <a:rPr lang="uk-UA" sz="1800" dirty="0" smtClean="0">
                <a:latin typeface="Times New Roman" panose="02020603050405020304" pitchFamily="18" charset="0"/>
                <a:ea typeface="Times New Roman" panose="02020603050405020304" pitchFamily="18" charset="0"/>
              </a:rPr>
              <a:t>З </a:t>
            </a:r>
            <a:r>
              <a:rPr lang="uk-UA" sz="1800" dirty="0">
                <a:latin typeface="Times New Roman" panose="02020603050405020304" pitchFamily="18" charset="0"/>
                <a:ea typeface="Times New Roman" panose="02020603050405020304" pitchFamily="18" charset="0"/>
              </a:rPr>
              <a:t>іншого боку, дослідник старанно виділяє слова, метафори і образи, використані учасниками </a:t>
            </a:r>
            <a:r>
              <a:rPr lang="uk-UA" sz="1800" dirty="0" smtClean="0">
                <a:latin typeface="Times New Roman" panose="02020603050405020304" pitchFamily="18" charset="0"/>
                <a:ea typeface="Times New Roman" panose="02020603050405020304" pitchFamily="18" charset="0"/>
              </a:rPr>
              <a:t>дослідження, тому тут потрібно </a:t>
            </a:r>
            <a:r>
              <a:rPr lang="uk-UA" sz="1800" dirty="0">
                <a:latin typeface="Times New Roman" panose="02020603050405020304" pitchFamily="18" charset="0"/>
                <a:ea typeface="Times New Roman" panose="02020603050405020304" pitchFamily="18" charset="0"/>
              </a:rPr>
              <a:t>бути </a:t>
            </a:r>
            <a:r>
              <a:rPr lang="uk-UA" sz="1800" dirty="0" smtClean="0">
                <a:latin typeface="Times New Roman" panose="02020603050405020304" pitchFamily="18" charset="0"/>
                <a:ea typeface="Times New Roman" panose="02020603050405020304" pitchFamily="18" charset="0"/>
              </a:rPr>
              <a:t>обережним, </a:t>
            </a:r>
            <a:r>
              <a:rPr lang="uk-UA" sz="1800" dirty="0">
                <a:latin typeface="Times New Roman" panose="02020603050405020304" pitchFamily="18" charset="0"/>
                <a:ea typeface="Times New Roman" panose="02020603050405020304" pitchFamily="18" charset="0"/>
              </a:rPr>
              <a:t>щоб не перейти </a:t>
            </a:r>
            <a:r>
              <a:rPr lang="uk-UA" sz="1800" dirty="0" smtClean="0">
                <a:latin typeface="Times New Roman" panose="02020603050405020304" pitchFamily="18" charset="0"/>
                <a:ea typeface="Times New Roman" panose="02020603050405020304" pitchFamily="18" charset="0"/>
              </a:rPr>
              <a:t>одразу ж до </a:t>
            </a:r>
            <a:r>
              <a:rPr lang="uk-UA" sz="1800" dirty="0">
                <a:latin typeface="Times New Roman" panose="02020603050405020304" pitchFamily="18" charset="0"/>
                <a:ea typeface="Times New Roman" panose="02020603050405020304" pitchFamily="18" charset="0"/>
              </a:rPr>
              <a:t>оцінок.</a:t>
            </a:r>
          </a:p>
          <a:p>
            <a:pPr indent="450215" algn="just">
              <a:tabLst>
                <a:tab pos="540385" algn="l"/>
              </a:tabLst>
            </a:pPr>
            <a:endParaRPr lang="uk-UA" sz="1800" dirty="0">
              <a:latin typeface="Times New Roman" panose="02020603050405020304" pitchFamily="18" charset="0"/>
              <a:ea typeface="Times New Roman" panose="02020603050405020304" pitchFamily="18" charset="0"/>
            </a:endParaRPr>
          </a:p>
          <a:p>
            <a:pPr indent="450215" algn="just"/>
            <a:endParaRPr lang="uk-UA" sz="1800" dirty="0" smtClean="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90689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uk-UA" dirty="0" smtClean="0"/>
              <a:t>Аналіз даних (кодування і категоризація)</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0" y="1420945"/>
            <a:ext cx="8580729" cy="3268098"/>
          </a:xfrm>
        </p:spPr>
        <p:txBody>
          <a:bodyPr/>
          <a:lstStyle/>
          <a:p>
            <a:pPr indent="450215" algn="just">
              <a:tabLst>
                <a:tab pos="540385" algn="l"/>
              </a:tabLst>
            </a:pPr>
            <a:r>
              <a:rPr lang="uk-UA" sz="1800" dirty="0">
                <a:latin typeface="Times New Roman" panose="02020603050405020304" pitchFamily="18" charset="0"/>
                <a:ea typeface="Times New Roman" panose="02020603050405020304" pitchFamily="18" charset="0"/>
              </a:rPr>
              <a:t>Дж. </a:t>
            </a:r>
            <a:r>
              <a:rPr lang="uk-UA" sz="1800" dirty="0" err="1">
                <a:latin typeface="Times New Roman" panose="02020603050405020304" pitchFamily="18" charset="0"/>
                <a:ea typeface="Times New Roman" panose="02020603050405020304" pitchFamily="18" charset="0"/>
              </a:rPr>
              <a:t>Кресуел</a:t>
            </a:r>
            <a:r>
              <a:rPr lang="uk-UA" sz="1800" dirty="0">
                <a:latin typeface="Times New Roman" panose="02020603050405020304" pitchFamily="18" charset="0"/>
                <a:ea typeface="Times New Roman" panose="02020603050405020304" pitchFamily="18" charset="0"/>
              </a:rPr>
              <a:t> рекомендує також </a:t>
            </a:r>
            <a:r>
              <a:rPr lang="uk-UA" sz="1800" b="1" dirty="0">
                <a:latin typeface="Times New Roman" panose="02020603050405020304" pitchFamily="18" charset="0"/>
                <a:ea typeface="Times New Roman" panose="02020603050405020304" pitchFamily="18" charset="0"/>
              </a:rPr>
              <a:t>одночасно робити нариси загальних візуальних образів інформації: схем, таблиць, діаграм або графів для полегшення орієнтації в просторовому текстовому матеріалі</a:t>
            </a:r>
            <a:r>
              <a:rPr lang="uk-UA" sz="1800" dirty="0">
                <a:latin typeface="Times New Roman" panose="02020603050405020304" pitchFamily="18" charset="0"/>
                <a:ea typeface="Times New Roman" panose="02020603050405020304" pitchFamily="18" charset="0"/>
              </a:rPr>
              <a:t> (наприклад, опис життєвого шляху за </a:t>
            </a:r>
            <a:r>
              <a:rPr lang="uk-UA" sz="1800" dirty="0" smtClean="0">
                <a:latin typeface="Times New Roman" panose="02020603050405020304" pitchFamily="18" charset="0"/>
                <a:ea typeface="Times New Roman" panose="02020603050405020304" pitchFamily="18" charset="0"/>
              </a:rPr>
              <a:t>стадіями, або </a:t>
            </a:r>
            <a:r>
              <a:rPr lang="uk-UA" sz="1800" dirty="0">
                <a:latin typeface="Times New Roman" panose="02020603050405020304" pitchFamily="18" charset="0"/>
                <a:ea typeface="Times New Roman" panose="02020603050405020304" pitchFamily="18" charset="0"/>
              </a:rPr>
              <a:t>складання генеалогічних графів історії сім'ї, географічних маршрутів міграції і т. д.). </a:t>
            </a:r>
            <a:endParaRPr lang="uk-UA" sz="1800" dirty="0" smtClean="0">
              <a:latin typeface="Times New Roman" panose="02020603050405020304" pitchFamily="18" charset="0"/>
              <a:ea typeface="Times New Roman" panose="02020603050405020304" pitchFamily="18" charset="0"/>
            </a:endParaRPr>
          </a:p>
          <a:p>
            <a:pPr indent="450215" algn="just">
              <a:tabLst>
                <a:tab pos="540385" algn="l"/>
              </a:tabLst>
            </a:pPr>
            <a:r>
              <a:rPr lang="uk-UA" sz="1800" dirty="0" smtClean="0">
                <a:latin typeface="Times New Roman" panose="02020603050405020304" pitchFamily="18" charset="0"/>
                <a:ea typeface="Times New Roman" panose="02020603050405020304" pitchFamily="18" charset="0"/>
              </a:rPr>
              <a:t>Для </a:t>
            </a:r>
            <a:r>
              <a:rPr lang="uk-UA" sz="1800" dirty="0">
                <a:latin typeface="Times New Roman" panose="02020603050405020304" pitchFamily="18" charset="0"/>
                <a:ea typeface="Times New Roman" panose="02020603050405020304" pitchFamily="18" charset="0"/>
              </a:rPr>
              <a:t>цього можна використовувати різні програми роботи з даними та їх способи </a:t>
            </a:r>
            <a:r>
              <a:rPr lang="uk-UA" sz="1800" dirty="0" smtClean="0">
                <a:latin typeface="Times New Roman" panose="02020603050405020304" pitchFamily="18" charset="0"/>
                <a:ea typeface="Times New Roman" panose="02020603050405020304" pitchFamily="18" charset="0"/>
              </a:rPr>
              <a:t>візуалізації.</a:t>
            </a:r>
            <a:endParaRPr lang="uk-UA" sz="1800" dirty="0">
              <a:latin typeface="Times New Roman" panose="02020603050405020304" pitchFamily="18" charset="0"/>
              <a:ea typeface="Times New Roman" panose="02020603050405020304" pitchFamily="18" charset="0"/>
            </a:endParaRPr>
          </a:p>
          <a:p>
            <a:pPr indent="450215" algn="just"/>
            <a:endParaRPr lang="uk-UA" sz="1800" dirty="0" smtClean="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72831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uk-UA" dirty="0" smtClean="0"/>
              <a:t>Аналіз даних (кодування і категоризація)</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0" y="1420945"/>
            <a:ext cx="8580729" cy="3268098"/>
          </a:xfrm>
        </p:spPr>
        <p:txBody>
          <a:bodyPr/>
          <a:lstStyle/>
          <a:p>
            <a:pPr indent="450215" algn="just">
              <a:tabLst>
                <a:tab pos="540385" algn="l"/>
              </a:tabLst>
            </a:pPr>
            <a:r>
              <a:rPr lang="uk-UA" sz="1800" dirty="0">
                <a:latin typeface="Times New Roman" panose="02020603050405020304" pitchFamily="18" charset="0"/>
                <a:ea typeface="Times New Roman" panose="02020603050405020304" pitchFamily="18" charset="0"/>
              </a:rPr>
              <a:t>Для кодування ж частіше за все використовують звичайні </a:t>
            </a:r>
            <a:r>
              <a:rPr lang="uk-UA" sz="1800" dirty="0" err="1">
                <a:latin typeface="Times New Roman" panose="02020603050405020304" pitchFamily="18" charset="0"/>
                <a:ea typeface="Times New Roman" panose="02020603050405020304" pitchFamily="18" charset="0"/>
              </a:rPr>
              <a:t>вордівські</a:t>
            </a:r>
            <a:r>
              <a:rPr lang="uk-UA" sz="1800" dirty="0">
                <a:latin typeface="Times New Roman" panose="02020603050405020304" pitchFamily="18" charset="0"/>
                <a:ea typeface="Times New Roman" panose="02020603050405020304" pitchFamily="18" charset="0"/>
              </a:rPr>
              <a:t> таблиці. </a:t>
            </a:r>
          </a:p>
          <a:p>
            <a:pPr indent="450215" algn="just">
              <a:tabLst>
                <a:tab pos="540385" algn="l"/>
              </a:tabLst>
            </a:pPr>
            <a:r>
              <a:rPr lang="uk-UA" sz="1800" b="1" dirty="0">
                <a:latin typeface="Times New Roman" panose="02020603050405020304" pitchFamily="18" charset="0"/>
                <a:ea typeface="Times New Roman" panose="02020603050405020304" pitchFamily="18" charset="0"/>
              </a:rPr>
              <a:t>В першій колонці у вас - сирі дані, </a:t>
            </a:r>
            <a:endParaRPr lang="uk-UA" sz="1800" dirty="0">
              <a:latin typeface="Times New Roman" panose="02020603050405020304" pitchFamily="18" charset="0"/>
              <a:ea typeface="Times New Roman" panose="02020603050405020304" pitchFamily="18" charset="0"/>
            </a:endParaRPr>
          </a:p>
          <a:p>
            <a:pPr indent="450215" algn="just">
              <a:tabLst>
                <a:tab pos="540385" algn="l"/>
              </a:tabLst>
            </a:pPr>
            <a:r>
              <a:rPr lang="uk-UA" sz="1800" b="1" dirty="0">
                <a:latin typeface="Times New Roman" panose="02020603050405020304" pitchFamily="18" charset="0"/>
                <a:ea typeface="Times New Roman" panose="02020603050405020304" pitchFamily="18" charset="0"/>
              </a:rPr>
              <a:t>В другій - коди</a:t>
            </a:r>
            <a:endParaRPr lang="uk-UA" sz="1800" dirty="0">
              <a:latin typeface="Times New Roman" panose="02020603050405020304" pitchFamily="18" charset="0"/>
              <a:ea typeface="Times New Roman" panose="02020603050405020304" pitchFamily="18" charset="0"/>
            </a:endParaRPr>
          </a:p>
          <a:p>
            <a:pPr indent="450215" algn="just">
              <a:tabLst>
                <a:tab pos="540385" algn="l"/>
              </a:tabLst>
            </a:pPr>
            <a:r>
              <a:rPr lang="uk-UA" sz="1800" b="1" dirty="0">
                <a:latin typeface="Times New Roman" panose="02020603050405020304" pitchFamily="18" charset="0"/>
                <a:ea typeface="Times New Roman" panose="02020603050405020304" pitchFamily="18" charset="0"/>
              </a:rPr>
              <a:t>В третій - категорії</a:t>
            </a:r>
            <a:endParaRPr lang="uk-UA" sz="1800" dirty="0">
              <a:latin typeface="Times New Roman" panose="02020603050405020304" pitchFamily="18" charset="0"/>
              <a:ea typeface="Times New Roman" panose="02020603050405020304" pitchFamily="18" charset="0"/>
            </a:endParaRPr>
          </a:p>
          <a:p>
            <a:pPr indent="0" algn="just">
              <a:buNone/>
            </a:pPr>
            <a:endParaRPr lang="uk-UA" sz="1800" dirty="0" smtClean="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04030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06960" y="385665"/>
            <a:ext cx="5258400" cy="766200"/>
          </a:xfrm>
          <a:prstGeom prst="rect">
            <a:avLst/>
          </a:prstGeom>
        </p:spPr>
        <p:txBody>
          <a:bodyPr spcFirstLastPara="1" wrap="square" lIns="91425" tIns="91425" rIns="91425" bIns="91425" anchor="ctr" anchorCtr="0">
            <a:noAutofit/>
          </a:bodyPr>
          <a:lstStyle/>
          <a:p>
            <a:pPr lvl="0"/>
            <a:r>
              <a:rPr lang="uk-UA" dirty="0" smtClean="0"/>
              <a:t>Аналіз даних (кодування і категоризація)</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 name="Таблица 2"/>
          <p:cNvGraphicFramePr>
            <a:graphicFrameLocks noGrp="1"/>
          </p:cNvGraphicFramePr>
          <p:nvPr>
            <p:extLst>
              <p:ext uri="{D42A27DB-BD31-4B8C-83A1-F6EECF244321}">
                <p14:modId xmlns:p14="http://schemas.microsoft.com/office/powerpoint/2010/main" val="2959550949"/>
              </p:ext>
            </p:extLst>
          </p:nvPr>
        </p:nvGraphicFramePr>
        <p:xfrm>
          <a:off x="226768" y="1416420"/>
          <a:ext cx="8712407" cy="3535680"/>
        </p:xfrm>
        <a:graphic>
          <a:graphicData uri="http://schemas.openxmlformats.org/drawingml/2006/table">
            <a:tbl>
              <a:tblPr firstRow="1" bandRow="1">
                <a:tableStyleId>{025D08E4-4CB9-4A25-91DF-C19B82DA8EF8}</a:tableStyleId>
              </a:tblPr>
              <a:tblGrid>
                <a:gridCol w="3042312"/>
                <a:gridCol w="2257675"/>
                <a:gridCol w="2110314"/>
                <a:gridCol w="1302106"/>
              </a:tblGrid>
              <a:tr h="341789">
                <a:tc>
                  <a:txBody>
                    <a:bodyPr/>
                    <a:lstStyle/>
                    <a:p>
                      <a:pPr algn="just">
                        <a:spcAft>
                          <a:spcPts val="0"/>
                        </a:spcAft>
                        <a:tabLst>
                          <a:tab pos="540385" algn="l"/>
                        </a:tabLst>
                      </a:pPr>
                      <a:r>
                        <a:rPr lang="uk-UA" sz="1200" b="1" noProof="0" dirty="0" smtClean="0">
                          <a:effectLst/>
                          <a:latin typeface="Times New Roman" panose="02020603050405020304" pitchFamily="18" charset="0"/>
                          <a:ea typeface="Times New Roman" panose="02020603050405020304" pitchFamily="18" charset="0"/>
                        </a:rPr>
                        <a:t>Сирі </a:t>
                      </a:r>
                      <a:r>
                        <a:rPr lang="uk-UA" sz="1200" b="1" noProof="0" dirty="0">
                          <a:effectLst/>
                          <a:latin typeface="Times New Roman" panose="02020603050405020304" pitchFamily="18" charset="0"/>
                          <a:ea typeface="Times New Roman" panose="02020603050405020304" pitchFamily="18" charset="0"/>
                        </a:rPr>
                        <a:t>дані</a:t>
                      </a:r>
                      <a:endParaRPr lang="uk-UA" sz="14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tabLst>
                          <a:tab pos="540385" algn="l"/>
                        </a:tabLst>
                      </a:pPr>
                      <a:r>
                        <a:rPr lang="uk-UA" sz="1200" b="1" dirty="0" smtClean="0">
                          <a:effectLst/>
                          <a:latin typeface="Times New Roman" panose="02020603050405020304" pitchFamily="18" charset="0"/>
                          <a:ea typeface="Times New Roman" panose="02020603050405020304" pitchFamily="18" charset="0"/>
                        </a:rPr>
                        <a:t>Коди</a:t>
                      </a:r>
                      <a:endParaRPr lang="uk-U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tabLst>
                          <a:tab pos="540385" algn="l"/>
                        </a:tabLst>
                      </a:pPr>
                      <a:r>
                        <a:rPr lang="uk-UA" sz="1200" b="1" dirty="0" smtClean="0">
                          <a:effectLst/>
                          <a:latin typeface="Times New Roman" panose="02020603050405020304" pitchFamily="18" charset="0"/>
                          <a:ea typeface="Times New Roman" panose="02020603050405020304" pitchFamily="18" charset="0"/>
                        </a:rPr>
                        <a:t>Категорії</a:t>
                      </a:r>
                      <a:endParaRPr lang="uk-U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tabLst>
                          <a:tab pos="540385" algn="l"/>
                        </a:tabLst>
                      </a:pPr>
                      <a:r>
                        <a:rPr lang="uk-UA" sz="1200" b="1" dirty="0">
                          <a:effectLst/>
                          <a:latin typeface="Times New Roman" panose="02020603050405020304" pitchFamily="18" charset="0"/>
                          <a:ea typeface="Times New Roman" panose="02020603050405020304" pitchFamily="18" charset="0"/>
                        </a:rPr>
                        <a:t>Центральні категорії</a:t>
                      </a:r>
                      <a:endParaRPr lang="uk-UA" sz="1400" dirty="0">
                        <a:effectLst/>
                        <a:latin typeface="Times New Roman" panose="02020603050405020304" pitchFamily="18" charset="0"/>
                        <a:ea typeface="Times New Roman" panose="02020603050405020304" pitchFamily="18" charset="0"/>
                      </a:endParaRPr>
                    </a:p>
                  </a:txBody>
                  <a:tcPr marL="68580" marR="68580" marT="0" marB="0"/>
                </a:tc>
              </a:tr>
              <a:tr h="2677348">
                <a:tc>
                  <a:txBody>
                    <a:bodyPr/>
                    <a:lstStyle/>
                    <a:p>
                      <a:r>
                        <a:rPr lang="uk-UA" noProof="0" dirty="0" smtClean="0">
                          <a:solidFill>
                            <a:srgbClr val="FF0000"/>
                          </a:solidFill>
                        </a:rPr>
                        <a:t>Ще років десять тому назад в місті це взагалі проблема була, </a:t>
                      </a:r>
                      <a:r>
                        <a:rPr lang="uk-UA" noProof="0" dirty="0" smtClean="0">
                          <a:solidFill>
                            <a:srgbClr val="7030A0"/>
                          </a:solidFill>
                        </a:rPr>
                        <a:t>щоб знайти спеціалістів</a:t>
                      </a:r>
                      <a:r>
                        <a:rPr lang="uk-UA" noProof="0" dirty="0" smtClean="0"/>
                        <a:t>, </a:t>
                      </a:r>
                      <a:r>
                        <a:rPr lang="uk-UA" noProof="0" dirty="0" smtClean="0">
                          <a:solidFill>
                            <a:srgbClr val="00B0F0"/>
                          </a:solidFill>
                        </a:rPr>
                        <a:t>щоб взагалі </a:t>
                      </a:r>
                      <a:r>
                        <a:rPr lang="uk-UA" noProof="0" dirty="0" smtClean="0">
                          <a:solidFill>
                            <a:srgbClr val="00B0F0"/>
                          </a:solidFill>
                        </a:rPr>
                        <a:t>дитину-інваліда </a:t>
                      </a:r>
                      <a:r>
                        <a:rPr lang="uk-UA" noProof="0" dirty="0" smtClean="0">
                          <a:solidFill>
                            <a:srgbClr val="00B0F0"/>
                          </a:solidFill>
                        </a:rPr>
                        <a:t>влаштувати в дитячий садок той самий,</a:t>
                      </a:r>
                      <a:r>
                        <a:rPr lang="uk-UA" noProof="0" dirty="0" smtClean="0"/>
                        <a:t> </a:t>
                      </a:r>
                      <a:r>
                        <a:rPr lang="uk-UA" noProof="0" dirty="0" smtClean="0">
                          <a:solidFill>
                            <a:schemeClr val="accent6"/>
                          </a:solidFill>
                        </a:rPr>
                        <a:t>не кажучи вже про школу</a:t>
                      </a:r>
                      <a:r>
                        <a:rPr lang="uk-UA" noProof="0" dirty="0" smtClean="0"/>
                        <a:t>, </a:t>
                      </a:r>
                      <a:r>
                        <a:rPr lang="uk-UA" noProof="0" dirty="0" smtClean="0">
                          <a:solidFill>
                            <a:schemeClr val="bg1"/>
                          </a:solidFill>
                        </a:rPr>
                        <a:t>а зараз це можливість</a:t>
                      </a:r>
                    </a:p>
                  </a:txBody>
                  <a:tcPr/>
                </a:tc>
                <a:tc>
                  <a:txBody>
                    <a:bodyPr/>
                    <a:lstStyle/>
                    <a:p>
                      <a:r>
                        <a:rPr lang="uk-UA" dirty="0" smtClean="0">
                          <a:solidFill>
                            <a:srgbClr val="FF0000"/>
                          </a:solidFill>
                        </a:rPr>
                        <a:t>Проблема в минулому</a:t>
                      </a:r>
                    </a:p>
                    <a:p>
                      <a:r>
                        <a:rPr lang="uk-UA" dirty="0" smtClean="0">
                          <a:solidFill>
                            <a:srgbClr val="7030A0"/>
                          </a:solidFill>
                        </a:rPr>
                        <a:t>Важко знайти</a:t>
                      </a:r>
                      <a:r>
                        <a:rPr lang="uk-UA" baseline="0" dirty="0" smtClean="0">
                          <a:solidFill>
                            <a:srgbClr val="7030A0"/>
                          </a:solidFill>
                        </a:rPr>
                        <a:t> </a:t>
                      </a:r>
                      <a:r>
                        <a:rPr lang="uk-UA" dirty="0" smtClean="0">
                          <a:solidFill>
                            <a:srgbClr val="7030A0"/>
                          </a:solidFill>
                        </a:rPr>
                        <a:t>спеціалістів</a:t>
                      </a:r>
                    </a:p>
                    <a:p>
                      <a:r>
                        <a:rPr lang="uk-UA" dirty="0" smtClean="0">
                          <a:solidFill>
                            <a:srgbClr val="00B0F0"/>
                          </a:solidFill>
                        </a:rPr>
                        <a:t>Проблеми з дитячими садками для дітей з інвалідністю</a:t>
                      </a:r>
                    </a:p>
                    <a:p>
                      <a:r>
                        <a:rPr lang="ru-RU" dirty="0" err="1" smtClean="0">
                          <a:solidFill>
                            <a:schemeClr val="accent6"/>
                          </a:solidFill>
                        </a:rPr>
                        <a:t>Проблеми</a:t>
                      </a:r>
                      <a:r>
                        <a:rPr lang="ru-RU" baseline="0" dirty="0" smtClean="0">
                          <a:solidFill>
                            <a:schemeClr val="accent6"/>
                          </a:solidFill>
                        </a:rPr>
                        <a:t> </a:t>
                      </a:r>
                      <a:r>
                        <a:rPr lang="uk-UA" baseline="0" dirty="0" smtClean="0">
                          <a:solidFill>
                            <a:schemeClr val="accent6"/>
                          </a:solidFill>
                        </a:rPr>
                        <a:t>із школами для дітей з </a:t>
                      </a:r>
                      <a:r>
                        <a:rPr lang="uk-UA" baseline="0" dirty="0" smtClean="0">
                          <a:solidFill>
                            <a:schemeClr val="accent6"/>
                          </a:solidFill>
                        </a:rPr>
                        <a:t>інвалідністю</a:t>
                      </a:r>
                    </a:p>
                    <a:p>
                      <a:endParaRPr lang="uk-UA" baseline="0" dirty="0" smtClean="0">
                        <a:solidFill>
                          <a:schemeClr val="accent6"/>
                        </a:solidFill>
                      </a:endParaRPr>
                    </a:p>
                    <a:p>
                      <a:endParaRPr lang="uk-UA" baseline="0" dirty="0" smtClean="0">
                        <a:solidFill>
                          <a:schemeClr val="accent6"/>
                        </a:solidFill>
                      </a:endParaRPr>
                    </a:p>
                    <a:p>
                      <a:r>
                        <a:rPr lang="uk-UA" baseline="0" dirty="0" smtClean="0">
                          <a:solidFill>
                            <a:schemeClr val="bg1"/>
                          </a:solidFill>
                        </a:rPr>
                        <a:t>Наявність </a:t>
                      </a:r>
                      <a:r>
                        <a:rPr lang="uk-UA" baseline="0" dirty="0" smtClean="0">
                          <a:solidFill>
                            <a:schemeClr val="bg1"/>
                          </a:solidFill>
                        </a:rPr>
                        <a:t>можливості зараз</a:t>
                      </a:r>
                    </a:p>
                    <a:p>
                      <a:endParaRPr lang="uk-UA"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uk-UA" baseline="0" dirty="0" smtClean="0"/>
                        <a:t>Проблеми в минулому із спеціалістами та наявністю відповідних </a:t>
                      </a:r>
                      <a:r>
                        <a:rPr lang="uk-UA" baseline="0" dirty="0" smtClean="0"/>
                        <a:t>закладів або місць в цих закладах</a:t>
                      </a:r>
                      <a:endParaRPr lang="uk-UA" baseline="0" dirty="0" smtClean="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uk-UA" baseline="0" dirty="0" smtClean="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uk-UA" baseline="0" dirty="0" smtClean="0"/>
                        <a:t>Наявність </a:t>
                      </a:r>
                      <a:r>
                        <a:rPr lang="uk-UA" baseline="0" dirty="0" smtClean="0"/>
                        <a:t>можливостей в сучасних умовах</a:t>
                      </a:r>
                      <a:endParaRPr lang="uk-UA" dirty="0" smtClean="0"/>
                    </a:p>
                    <a:p>
                      <a:endParaRPr lang="uk-UA" dirty="0"/>
                    </a:p>
                  </a:txBody>
                  <a:tcPr/>
                </a:tc>
                <a:tc>
                  <a:txBody>
                    <a:bodyPr/>
                    <a:lstStyle/>
                    <a:p>
                      <a:r>
                        <a:rPr lang="uk-UA" dirty="0" smtClean="0">
                          <a:solidFill>
                            <a:srgbClr val="00B050"/>
                          </a:solidFill>
                        </a:rPr>
                        <a:t>Створення </a:t>
                      </a:r>
                      <a:r>
                        <a:rPr lang="uk-UA" dirty="0" smtClean="0">
                          <a:solidFill>
                            <a:srgbClr val="00B050"/>
                          </a:solidFill>
                        </a:rPr>
                        <a:t>в сучасних умовах можливостей </a:t>
                      </a:r>
                      <a:r>
                        <a:rPr lang="uk-UA" dirty="0" smtClean="0">
                          <a:solidFill>
                            <a:srgbClr val="00B050"/>
                          </a:solidFill>
                        </a:rPr>
                        <a:t>для </a:t>
                      </a:r>
                      <a:r>
                        <a:rPr lang="uk-UA" dirty="0" smtClean="0">
                          <a:solidFill>
                            <a:srgbClr val="00B050"/>
                          </a:solidFill>
                        </a:rPr>
                        <a:t>інтеграції </a:t>
                      </a:r>
                      <a:r>
                        <a:rPr lang="uk-UA" dirty="0" smtClean="0">
                          <a:solidFill>
                            <a:srgbClr val="00B050"/>
                          </a:solidFill>
                        </a:rPr>
                        <a:t>дітей з інвалідністю в соціум</a:t>
                      </a:r>
                      <a:endParaRPr lang="uk-UA" dirty="0">
                        <a:solidFill>
                          <a:srgbClr val="00B050"/>
                        </a:solidFill>
                      </a:endParaRPr>
                    </a:p>
                  </a:txBody>
                  <a:tcPr/>
                </a:tc>
              </a:tr>
              <a:tr h="290649">
                <a:tc>
                  <a:txBody>
                    <a:bodyPr/>
                    <a:lstStyle/>
                    <a:p>
                      <a:endParaRPr lang="uk-UA" dirty="0"/>
                    </a:p>
                  </a:txBody>
                  <a:tcPr/>
                </a:tc>
                <a:tc>
                  <a:txBody>
                    <a:bodyPr/>
                    <a:lstStyle/>
                    <a:p>
                      <a:endParaRPr lang="uk-UA" dirty="0"/>
                    </a:p>
                  </a:txBody>
                  <a:tcPr/>
                </a:tc>
                <a:tc>
                  <a:txBody>
                    <a:bodyPr/>
                    <a:lstStyle/>
                    <a:p>
                      <a:endParaRPr lang="uk-UA" dirty="0"/>
                    </a:p>
                  </a:txBody>
                  <a:tcPr/>
                </a:tc>
                <a:tc>
                  <a:txBody>
                    <a:bodyPr/>
                    <a:lstStyle/>
                    <a:p>
                      <a:endParaRPr lang="uk-UA" dirty="0"/>
                    </a:p>
                  </a:txBody>
                  <a:tcPr/>
                </a:tc>
              </a:tr>
            </a:tbl>
          </a:graphicData>
        </a:graphic>
      </p:graphicFrame>
    </p:spTree>
    <p:extLst>
      <p:ext uri="{BB962C8B-B14F-4D97-AF65-F5344CB8AC3E}">
        <p14:creationId xmlns:p14="http://schemas.microsoft.com/office/powerpoint/2010/main" val="2769576999"/>
      </p:ext>
    </p:extLst>
  </p:cSld>
  <p:clrMapOvr>
    <a:masterClrMapping/>
  </p:clrMapOvr>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1053</Words>
  <Application>Microsoft Office PowerPoint</Application>
  <PresentationFormat>Экран (16:9)</PresentationFormat>
  <Paragraphs>73</Paragraphs>
  <Slides>14</Slides>
  <Notes>14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14</vt:i4>
      </vt:variant>
    </vt:vector>
  </HeadingPairs>
  <TitlesOfParts>
    <vt:vector size="21" baseType="lpstr">
      <vt:lpstr>Arvo</vt:lpstr>
      <vt:lpstr>Arial</vt:lpstr>
      <vt:lpstr>Roboto Condensed Light</vt:lpstr>
      <vt:lpstr>Roboto Condensed</vt:lpstr>
      <vt:lpstr>Calibri</vt:lpstr>
      <vt:lpstr>Times New Roman</vt:lpstr>
      <vt:lpstr>Salerio template</vt:lpstr>
      <vt:lpstr>Обґрунтована теорія (grounded theory): аналіз даних</vt:lpstr>
      <vt:lpstr>Аналіз даних (кодування і категоризація)</vt:lpstr>
      <vt:lpstr>Аналіз даних (кодування і категоризація)</vt:lpstr>
      <vt:lpstr>Аналіз даних (кодування і категоризація)</vt:lpstr>
      <vt:lpstr>Аналіз даних (кодування і категоризація)</vt:lpstr>
      <vt:lpstr>Аналіз даних (кодування і категоризація)</vt:lpstr>
      <vt:lpstr>Аналіз даних (кодування і категоризація)</vt:lpstr>
      <vt:lpstr>Аналіз даних (кодування і категоризація)</vt:lpstr>
      <vt:lpstr>Аналіз даних (кодування і категоризація)</vt:lpstr>
      <vt:lpstr>Аналіз даних (кодування і категоризація)</vt:lpstr>
      <vt:lpstr>Аналіз даних (кодування і категоризація)</vt:lpstr>
      <vt:lpstr>Аналіз даних (кодування і категоризація)</vt:lpstr>
      <vt:lpstr>Аналіз даних (кодування і категоризація)</vt:lpstr>
      <vt:lpstr>Аналіз даних (кодування і категоризація)</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Фокусовані групові дискусії Ч.2.</dc:title>
  <cp:lastModifiedBy>Учетная запись Майкрософт</cp:lastModifiedBy>
  <cp:revision>20</cp:revision>
  <dcterms:modified xsi:type="dcterms:W3CDTF">2021-11-24T15:23:08Z</dcterms:modified>
</cp:coreProperties>
</file>