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3">
                <a:lumMod val="40000"/>
                <a:lumOff val="60000"/>
                <a:alpha val="5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i="1" dirty="0" smtClean="0">
                <a:latin typeface="Georgia" pitchFamily="18" charset="0"/>
              </a:rPr>
              <a:t>Н</a:t>
            </a:r>
            <a:r>
              <a:rPr lang="uk-UA" b="1" i="1" dirty="0" smtClean="0">
                <a:latin typeface="Georgia" pitchFamily="18" charset="0"/>
              </a:rPr>
              <a:t>аціональні </a:t>
            </a:r>
            <a:r>
              <a:rPr lang="uk-UA" b="1" i="1" dirty="0" smtClean="0">
                <a:latin typeface="Georgia" pitchFamily="18" charset="0"/>
              </a:rPr>
              <a:t>соціальні служби</a:t>
            </a:r>
            <a:endParaRPr lang="uk-UA" b="1" i="1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129680"/>
          </a:xfrm>
        </p:spPr>
        <p:txBody>
          <a:bodyPr/>
          <a:lstStyle/>
          <a:p>
            <a:r>
              <a:rPr lang="uk-UA" sz="2800" dirty="0" smtClean="0">
                <a:solidFill>
                  <a:schemeClr val="tx1"/>
                </a:solidFill>
                <a:latin typeface="Georgia" pitchFamily="18" charset="0"/>
              </a:rPr>
              <a:t>Доповідач: </a:t>
            </a:r>
            <a:r>
              <a:rPr lang="uk-UA" sz="2800" dirty="0" err="1" smtClean="0">
                <a:solidFill>
                  <a:schemeClr val="tx1"/>
                </a:solidFill>
                <a:latin typeface="Georgia" pitchFamily="18" charset="0"/>
              </a:rPr>
              <a:t>к.пед.н</a:t>
            </a:r>
            <a:r>
              <a:rPr lang="uk-UA" sz="2800" dirty="0" smtClean="0">
                <a:solidFill>
                  <a:schemeClr val="tx1"/>
                </a:solidFill>
                <a:latin typeface="Georgia" pitchFamily="18" charset="0"/>
              </a:rPr>
              <a:t>., доцент Гладиш </a:t>
            </a:r>
          </a:p>
          <a:p>
            <a:r>
              <a:rPr lang="uk-UA" sz="2800" dirty="0" smtClean="0">
                <a:solidFill>
                  <a:schemeClr val="tx1"/>
                </a:solidFill>
                <a:latin typeface="Georgia" pitchFamily="18" charset="0"/>
              </a:rPr>
              <a:t>Марія Олександрівна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>Лекція 4. </a:t>
            </a:r>
            <a:r>
              <a:rPr lang="uk-UA" sz="3600" b="1" dirty="0" smtClean="0"/>
              <a:t>Н</a:t>
            </a:r>
            <a:r>
              <a:rPr lang="uk-UA" sz="3600" b="1" dirty="0" smtClean="0"/>
              <a:t>аціональні </a:t>
            </a:r>
            <a:r>
              <a:rPr lang="uk-UA" sz="3600" b="1" dirty="0" smtClean="0"/>
              <a:t>соціальні </a:t>
            </a:r>
            <a:r>
              <a:rPr lang="uk-UA" sz="3600" b="1" dirty="0" smtClean="0"/>
              <a:t>служби.</a:t>
            </a:r>
            <a:r>
              <a:rPr lang="uk-UA" sz="4000" dirty="0" smtClean="0"/>
              <a:t/>
            </a:r>
            <a:br>
              <a:rPr lang="uk-UA" sz="4000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ctr">
              <a:buNone/>
            </a:pPr>
            <a:r>
              <a:rPr lang="uk-UA" sz="2800" dirty="0" smtClean="0"/>
              <a:t>План.</a:t>
            </a:r>
          </a:p>
          <a:p>
            <a:pPr lvl="0">
              <a:buNone/>
            </a:pPr>
            <a:r>
              <a:rPr lang="uk-UA" sz="2800" dirty="0" smtClean="0"/>
              <a:t>1. </a:t>
            </a:r>
            <a:r>
              <a:rPr lang="uk-UA" sz="2800" dirty="0" smtClean="0"/>
              <a:t>Національні асоціації й федерації соціальної роботи.</a:t>
            </a:r>
            <a:endParaRPr lang="uk-UA" sz="2800" dirty="0" smtClean="0"/>
          </a:p>
          <a:p>
            <a:pPr lvl="0">
              <a:buNone/>
            </a:pPr>
            <a:endParaRPr lang="uk-UA" sz="2800" dirty="0" smtClean="0"/>
          </a:p>
          <a:p>
            <a:pPr lvl="0">
              <a:buNone/>
            </a:pPr>
            <a:r>
              <a:rPr lang="uk-UA" sz="2800" dirty="0" smtClean="0"/>
              <a:t>2. </a:t>
            </a:r>
            <a:r>
              <a:rPr lang="uk-UA" sz="2800" dirty="0" smtClean="0"/>
              <a:t>Українські організації </a:t>
            </a:r>
            <a:r>
              <a:rPr lang="uk-UA" sz="2800" dirty="0" smtClean="0"/>
              <a:t>з соціальної роботи.</a:t>
            </a:r>
          </a:p>
          <a:p>
            <a:pPr lvl="0">
              <a:buNone/>
            </a:pPr>
            <a:endParaRPr lang="uk-UA" sz="2800" dirty="0" smtClean="0"/>
          </a:p>
          <a:p>
            <a:pPr lvl="0">
              <a:buNone/>
            </a:pPr>
            <a:r>
              <a:rPr lang="uk-UA" sz="2800" dirty="0" smtClean="0"/>
              <a:t>3. Міжнародні </a:t>
            </a:r>
            <a:r>
              <a:rPr lang="uk-UA" sz="2800" dirty="0" smtClean="0"/>
              <a:t>організації соціальної роботи в Україні. </a:t>
            </a:r>
            <a:endParaRPr lang="uk-UA" sz="2800" dirty="0" smtClean="0"/>
          </a:p>
          <a:p>
            <a:pPr>
              <a:buNone/>
            </a:pPr>
            <a:endParaRPr lang="uk-UA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lvl="0"/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uk-UA" sz="3600" b="1" i="1" dirty="0" smtClean="0"/>
              <a:t>1</a:t>
            </a:r>
            <a:r>
              <a:rPr lang="uk-UA" sz="3600" b="1" i="1" dirty="0" smtClean="0"/>
              <a:t>. Національні асоціації й федерації соціальної роботи.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r>
              <a:rPr lang="uk-UA" sz="2800" i="1" dirty="0" smtClean="0"/>
              <a:t>Українська Асоціація соціальних педагогів і соціальних </a:t>
            </a:r>
            <a:r>
              <a:rPr lang="uk-UA" sz="2800" i="1" dirty="0" smtClean="0"/>
              <a:t>працівників (УАСПСР)</a:t>
            </a:r>
          </a:p>
          <a:p>
            <a:pPr algn="just">
              <a:buNone/>
            </a:pPr>
            <a:r>
              <a:rPr lang="uk-UA" sz="2000" b="1" i="1" dirty="0" smtClean="0"/>
              <a:t>Норвезький союз соціальних педагогів і соціальних працівників</a:t>
            </a:r>
            <a:r>
              <a:rPr lang="uk-UA" sz="2000" dirty="0" smtClean="0"/>
              <a:t>, </a:t>
            </a:r>
            <a:endParaRPr lang="uk-UA" sz="2000" dirty="0" smtClean="0"/>
          </a:p>
          <a:p>
            <a:pPr algn="just">
              <a:buNone/>
            </a:pPr>
            <a:r>
              <a:rPr lang="uk-UA" sz="2000" i="1" dirty="0" smtClean="0"/>
              <a:t>Національна </a:t>
            </a:r>
            <a:r>
              <a:rPr lang="uk-UA" sz="2000" i="1" dirty="0" smtClean="0"/>
              <a:t>Федерація соціальних педагогів</a:t>
            </a:r>
            <a:r>
              <a:rPr lang="uk-UA" sz="2000" dirty="0" smtClean="0"/>
              <a:t> (Данія), </a:t>
            </a:r>
            <a:endParaRPr lang="uk-UA" sz="2000" dirty="0" smtClean="0"/>
          </a:p>
          <a:p>
            <a:pPr algn="just">
              <a:buNone/>
            </a:pPr>
            <a:r>
              <a:rPr lang="uk-UA" sz="2000" i="1" dirty="0" smtClean="0"/>
              <a:t>Данська </a:t>
            </a:r>
            <a:r>
              <a:rPr lang="uk-UA" sz="2000" i="1" dirty="0" smtClean="0"/>
              <a:t>асоціація соціальних працівників</a:t>
            </a:r>
            <a:r>
              <a:rPr lang="uk-UA" sz="2000" dirty="0" smtClean="0"/>
              <a:t> </a:t>
            </a:r>
            <a:endParaRPr lang="uk-UA" sz="2000" dirty="0" smtClean="0"/>
          </a:p>
          <a:p>
            <a:pPr algn="just">
              <a:buNone/>
            </a:pPr>
            <a:r>
              <a:rPr lang="uk-UA" sz="2800" dirty="0" smtClean="0"/>
              <a:t>Національної асоціації соціальних </a:t>
            </a:r>
            <a:r>
              <a:rPr lang="uk-UA" sz="2800" dirty="0" smtClean="0"/>
              <a:t>працівників США</a:t>
            </a:r>
            <a:r>
              <a:rPr lang="uk-UA" sz="2800" dirty="0" smtClean="0"/>
              <a:t> </a:t>
            </a:r>
            <a:endParaRPr lang="uk-UA" sz="2800" dirty="0" smtClean="0"/>
          </a:p>
          <a:p>
            <a:pPr algn="just">
              <a:buNone/>
            </a:pPr>
            <a:r>
              <a:rPr lang="uk-UA" sz="2800" dirty="0" smtClean="0"/>
              <a:t>Національна </a:t>
            </a:r>
            <a:r>
              <a:rPr lang="uk-UA" sz="2800" dirty="0" smtClean="0"/>
              <a:t>асоціація соціальних працівників в Бурунді </a:t>
            </a:r>
            <a:endParaRPr lang="uk-UA" sz="2800" dirty="0" smtClean="0"/>
          </a:p>
          <a:p>
            <a:pPr algn="just">
              <a:buNone/>
            </a:pPr>
            <a:endParaRPr lang="uk-UA" sz="2800" dirty="0" smtClean="0"/>
          </a:p>
          <a:p>
            <a:pPr algn="just">
              <a:buNone/>
            </a:pPr>
            <a:endParaRPr lang="uk-UA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63272" cy="936104"/>
          </a:xfrm>
        </p:spPr>
        <p:txBody>
          <a:bodyPr>
            <a:normAutofit fontScale="90000"/>
          </a:bodyPr>
          <a:lstStyle/>
          <a:p>
            <a:r>
              <a:rPr lang="uk-UA" sz="3200" b="1" i="1" dirty="0" smtClean="0"/>
              <a:t/>
            </a:r>
            <a:br>
              <a:rPr lang="uk-UA" sz="3200" b="1" i="1" dirty="0" smtClean="0"/>
            </a:br>
            <a:r>
              <a:rPr lang="uk-UA" sz="2700" b="1" i="1" dirty="0" smtClean="0"/>
              <a:t>Українська </a:t>
            </a:r>
            <a:r>
              <a:rPr lang="uk-UA" sz="2700" b="1" i="1" dirty="0" smtClean="0"/>
              <a:t>Асоціація соціальних педагогів і соціальних працівників (УАСПСР)</a:t>
            </a:r>
            <a:r>
              <a:rPr lang="uk-UA" sz="3200" i="1" dirty="0" smtClean="0"/>
              <a:t/>
            </a:r>
            <a:br>
              <a:rPr lang="uk-UA" sz="3200" i="1" dirty="0" smtClean="0"/>
            </a:b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7260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uk-UA" sz="2400" dirty="0" smtClean="0"/>
              <a:t>Українська асоціація </a:t>
            </a:r>
            <a:r>
              <a:rPr lang="uk-UA" sz="2400" dirty="0" smtClean="0"/>
              <a:t>соціальних педагогів та спеціалістів з соціальної роботи зареєстрована 7 серпня 1992 року. </a:t>
            </a:r>
            <a:r>
              <a:rPr lang="ru-RU" sz="2400" dirty="0" smtClean="0"/>
              <a:t>З </a:t>
            </a:r>
            <a:r>
              <a:rPr lang="ru-RU" sz="2400" dirty="0" smtClean="0"/>
              <a:t>1994 року </a:t>
            </a:r>
            <a:r>
              <a:rPr lang="ru-RU" sz="2400" dirty="0" smtClean="0"/>
              <a:t>УАСПСР є </a:t>
            </a:r>
            <a:r>
              <a:rPr lang="ru-RU" sz="2400" dirty="0" smtClean="0"/>
              <a:t>повноправним членом </a:t>
            </a:r>
            <a:r>
              <a:rPr lang="ru-RU" sz="2400" dirty="0" smtClean="0"/>
              <a:t>МФСП. </a:t>
            </a:r>
          </a:p>
          <a:p>
            <a:pPr algn="just">
              <a:buNone/>
            </a:pPr>
            <a:r>
              <a:rPr lang="uk-UA" sz="2400" b="1" dirty="0" smtClean="0"/>
              <a:t>Мета роботи Асоціації</a:t>
            </a:r>
            <a:r>
              <a:rPr lang="uk-UA" sz="2400" i="1" dirty="0" smtClean="0"/>
              <a:t> </a:t>
            </a:r>
            <a:r>
              <a:rPr lang="uk-UA" sz="2400" dirty="0" smtClean="0"/>
              <a:t>полягає у консолідації зусиль у становленні та розвитку соціальної педагогіки і соціальної роботи в Україні.</a:t>
            </a:r>
          </a:p>
          <a:p>
            <a:pPr>
              <a:buNone/>
            </a:pPr>
            <a:r>
              <a:rPr lang="uk-UA" sz="2400" dirty="0" smtClean="0"/>
              <a:t>	</a:t>
            </a:r>
            <a:r>
              <a:rPr lang="uk-UA" sz="2400" b="1" i="1" dirty="0" smtClean="0"/>
              <a:t>Головними </a:t>
            </a:r>
            <a:r>
              <a:rPr lang="uk-UA" sz="2400" b="1" i="1" dirty="0" smtClean="0"/>
              <a:t>завданнями</a:t>
            </a:r>
            <a:r>
              <a:rPr lang="uk-UA" sz="2400" u="sng" dirty="0" smtClean="0"/>
              <a:t> </a:t>
            </a:r>
            <a:r>
              <a:rPr lang="uk-UA" sz="2400" dirty="0" smtClean="0"/>
              <a:t>діяльності УАСПСР є: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- консолідація </a:t>
            </a:r>
            <a:r>
              <a:rPr lang="ru-RU" sz="2400" dirty="0" smtClean="0"/>
              <a:t>зусиль у становленні </a:t>
            </a:r>
            <a:r>
              <a:rPr lang="uk-UA" sz="2400" dirty="0" smtClean="0"/>
              <a:t>та розвитку соціальної педагогіки та соціальної роботи в Україні;</a:t>
            </a:r>
          </a:p>
          <a:p>
            <a:pPr>
              <a:buNone/>
            </a:pPr>
            <a:r>
              <a:rPr lang="uk-UA" sz="2400" dirty="0" smtClean="0"/>
              <a:t> </a:t>
            </a:r>
            <a:r>
              <a:rPr lang="uk-UA" sz="2400" dirty="0" smtClean="0"/>
              <a:t>- підтримка </a:t>
            </a:r>
            <a:r>
              <a:rPr lang="uk-UA" sz="2400" dirty="0" smtClean="0"/>
              <a:t>зацікавлених організацій та фізичних осіб у покращенні соціальних та економічних умов життя, </a:t>
            </a:r>
            <a:endParaRPr lang="uk-UA" sz="2400" dirty="0" smtClean="0"/>
          </a:p>
          <a:p>
            <a:pPr>
              <a:buNone/>
            </a:pPr>
            <a:r>
              <a:rPr lang="uk-UA" sz="2400" dirty="0" smtClean="0"/>
              <a:t>- організація </a:t>
            </a:r>
            <a:r>
              <a:rPr lang="uk-UA" sz="2400" dirty="0" smtClean="0"/>
              <a:t>діяльності соціальних педагогів та спеціалістів з соціальної роботи щодо надання допомоги громадянам та групам, які мають труднощі соціалізації та соціальної реабілітації; </a:t>
            </a:r>
            <a:endParaRPr lang="uk-UA" sz="2400" dirty="0" smtClean="0"/>
          </a:p>
          <a:p>
            <a:pPr>
              <a:buFontTx/>
              <a:buChar char="-"/>
            </a:pPr>
            <a:r>
              <a:rPr lang="uk-UA" sz="2400" dirty="0" smtClean="0"/>
              <a:t>сприяння </a:t>
            </a:r>
            <a:r>
              <a:rPr lang="uk-UA" sz="2400" dirty="0" smtClean="0"/>
              <a:t>підвищенню професійного рівня і </a:t>
            </a:r>
            <a:r>
              <a:rPr lang="ru-RU" sz="2400" dirty="0" smtClean="0"/>
              <a:t>захисту їх професійних інтересів, створенню сприятливих умов роботи; </a:t>
            </a:r>
            <a:r>
              <a:rPr lang="uk-UA" sz="2400" dirty="0" smtClean="0"/>
              <a:t>становленню </a:t>
            </a:r>
            <a:r>
              <a:rPr lang="uk-UA" sz="2400" dirty="0" smtClean="0"/>
              <a:t>соціального статусу </a:t>
            </a:r>
            <a:r>
              <a:rPr lang="uk-UA" sz="2400" dirty="0" smtClean="0"/>
              <a:t>соціальних педагогів.</a:t>
            </a:r>
          </a:p>
          <a:p>
            <a:pPr>
              <a:buNone/>
            </a:pPr>
            <a:r>
              <a:rPr lang="uk-UA" sz="2400" dirty="0" smtClean="0"/>
              <a:t>Діяльність УАСПСР базується на </a:t>
            </a:r>
            <a:r>
              <a:rPr lang="uk-UA" sz="2400" b="1" i="1" dirty="0" smtClean="0"/>
              <a:t>принципах</a:t>
            </a:r>
            <a:r>
              <a:rPr lang="uk-UA" sz="2400" i="1" dirty="0" smtClean="0"/>
              <a:t> </a:t>
            </a:r>
            <a:r>
              <a:rPr lang="uk-UA" sz="2400" dirty="0" smtClean="0"/>
              <a:t>самоврядування, добровільності, гласності, співробітництва з державними благодійними організаціями та фондами, творчими спілками.</a:t>
            </a:r>
          </a:p>
          <a:p>
            <a:pPr>
              <a:buNone/>
            </a:pPr>
            <a:endParaRPr lang="uk-UA" sz="2400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lvl="0"/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uk-UA" sz="3600" dirty="0" smtClean="0"/>
              <a:t>2</a:t>
            </a:r>
            <a:r>
              <a:rPr lang="uk-UA" sz="3600" dirty="0" smtClean="0"/>
              <a:t>. Українські організації з соціальної роботи.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uk-UA" sz="2400" i="1" dirty="0" smtClean="0"/>
              <a:t>Українська Асоціація соціальних педагогів і соціальних працівників (УАСПСР)</a:t>
            </a:r>
          </a:p>
          <a:p>
            <a:r>
              <a:rPr lang="uk-UA" sz="2400" i="1" dirty="0" smtClean="0"/>
              <a:t>Український національний комітет </a:t>
            </a:r>
            <a:r>
              <a:rPr lang="uk-UA" sz="2400" i="1" dirty="0" smtClean="0"/>
              <a:t>молодіжних організацій</a:t>
            </a:r>
            <a:r>
              <a:rPr lang="uk-UA" sz="2400" dirty="0" smtClean="0"/>
              <a:t> (УНКМО</a:t>
            </a:r>
            <a:r>
              <a:rPr lang="uk-UA" sz="2400" dirty="0" smtClean="0"/>
              <a:t>)</a:t>
            </a:r>
          </a:p>
          <a:p>
            <a:r>
              <a:rPr lang="uk-UA" sz="2400" b="1" dirty="0" smtClean="0"/>
              <a:t>Асоціація прийомних сімей </a:t>
            </a:r>
            <a:r>
              <a:rPr lang="uk-UA" sz="2400" b="1" dirty="0" smtClean="0"/>
              <a:t>України</a:t>
            </a:r>
          </a:p>
          <a:p>
            <a:r>
              <a:rPr lang="uk-UA" sz="2400" b="1" dirty="0" smtClean="0"/>
              <a:t>Асоціація </a:t>
            </a:r>
            <a:r>
              <a:rPr lang="uk-UA" sz="2400" b="1" dirty="0" err="1" smtClean="0"/>
              <a:t>гайдів</a:t>
            </a:r>
            <a:r>
              <a:rPr lang="uk-UA" sz="2400" b="1" dirty="0" smtClean="0"/>
              <a:t> України </a:t>
            </a:r>
            <a:endParaRPr lang="uk-UA" sz="2400" b="1" dirty="0" smtClean="0"/>
          </a:p>
          <a:p>
            <a:r>
              <a:rPr lang="uk-UA" sz="2400" b="1" dirty="0" smtClean="0"/>
              <a:t>Українська асоціація міст, що </a:t>
            </a:r>
            <a:r>
              <a:rPr lang="uk-UA" sz="2400" b="1" dirty="0" smtClean="0"/>
              <a:t>навчаються</a:t>
            </a:r>
          </a:p>
          <a:p>
            <a:r>
              <a:rPr lang="uk-UA" sz="2400" b="1" dirty="0" smtClean="0"/>
              <a:t>А</a:t>
            </a:r>
            <a:r>
              <a:rPr lang="uk-UA" sz="2400" b="1" dirty="0" smtClean="0"/>
              <a:t>соціація університетів третього віку «Клепсидра»</a:t>
            </a:r>
          </a:p>
          <a:p>
            <a:endParaRPr lang="uk-UA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Література та джерела</a:t>
            </a:r>
            <a:endParaRPr lang="uk-UA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6048672"/>
          </a:xfrm>
        </p:spPr>
        <p:txBody>
          <a:bodyPr>
            <a:normAutofit fontScale="25000" lnSpcReduction="20000"/>
          </a:bodyPr>
          <a:lstStyle/>
          <a:p>
            <a:endParaRPr lang="uk-UA" sz="6400" smtClean="0"/>
          </a:p>
          <a:p>
            <a:r>
              <a:rPr lang="uk-UA" sz="6400" smtClean="0"/>
              <a:t>1</a:t>
            </a:r>
            <a:r>
              <a:rPr lang="uk-UA" sz="6400" dirty="0" smtClean="0"/>
              <a:t>. </a:t>
            </a:r>
            <a:r>
              <a:rPr lang="uk-UA" sz="6400" dirty="0" err="1" smtClean="0"/>
              <a:t>Білокопитов</a:t>
            </a:r>
            <a:r>
              <a:rPr lang="uk-UA" sz="6400" dirty="0" smtClean="0"/>
              <a:t> В.І. Взаємозв’язок процесів інтернаціоналізації вищої освіти та забезпечення її якості на європейському освітньому просторі / В.І.</a:t>
            </a:r>
            <a:r>
              <a:rPr lang="uk-UA" sz="6400" dirty="0" err="1" smtClean="0"/>
              <a:t>Білокопитов</a:t>
            </a:r>
            <a:r>
              <a:rPr lang="uk-UA" sz="6400" dirty="0" smtClean="0"/>
              <a:t> // Вища освіта України. – Додаток 4. – Том І (19). – 2010. – С.41-47 </a:t>
            </a:r>
            <a:endParaRPr lang="uk-UA" sz="6400" dirty="0" smtClean="0"/>
          </a:p>
          <a:p>
            <a:r>
              <a:rPr lang="uk-UA" sz="6400" dirty="0" smtClean="0"/>
              <a:t>2</a:t>
            </a:r>
            <a:r>
              <a:rPr lang="uk-UA" sz="6400" dirty="0" smtClean="0"/>
              <a:t>. Геращенко Т.Г. Стратегії впливу міжнародних організацій на розвиток освітньої політики національних держав / Т.Г.Геращенко, В.М.</a:t>
            </a:r>
            <a:r>
              <a:rPr lang="uk-UA" sz="6400" dirty="0" err="1" smtClean="0"/>
              <a:t>Солощенко</a:t>
            </a:r>
            <a:r>
              <a:rPr lang="uk-UA" sz="6400" dirty="0" smtClean="0"/>
              <a:t> // Вища освіта України. – Додаток 4. – 2010. – Том І (19). – С.80-85 </a:t>
            </a:r>
            <a:endParaRPr lang="uk-UA" sz="6400" dirty="0" smtClean="0"/>
          </a:p>
          <a:p>
            <a:r>
              <a:rPr lang="uk-UA" sz="6400" dirty="0" smtClean="0"/>
              <a:t>3</a:t>
            </a:r>
            <a:r>
              <a:rPr lang="uk-UA" sz="6400" dirty="0" smtClean="0"/>
              <a:t>. </a:t>
            </a:r>
            <a:r>
              <a:rPr lang="uk-UA" sz="6400" dirty="0" err="1" smtClean="0"/>
              <a:t>Дмитриченко</a:t>
            </a:r>
            <a:r>
              <a:rPr lang="uk-UA" sz="6400" dirty="0" smtClean="0"/>
              <a:t> М.Ф. Вища освіта і Болонський процес: </a:t>
            </a:r>
            <a:r>
              <a:rPr lang="uk-UA" sz="6400" dirty="0" err="1" smtClean="0"/>
              <a:t>Навч</a:t>
            </a:r>
            <a:r>
              <a:rPr lang="uk-UA" sz="6400" dirty="0" smtClean="0"/>
              <a:t>. </a:t>
            </a:r>
            <a:r>
              <a:rPr lang="uk-UA" sz="6400" dirty="0" err="1" smtClean="0"/>
              <a:t>посіб</a:t>
            </a:r>
            <a:r>
              <a:rPr lang="uk-UA" sz="6400" dirty="0" smtClean="0"/>
              <a:t>. для </a:t>
            </a:r>
            <a:r>
              <a:rPr lang="uk-UA" sz="6400" dirty="0" err="1" smtClean="0"/>
              <a:t>студ</a:t>
            </a:r>
            <a:r>
              <a:rPr lang="uk-UA" sz="6400" dirty="0" smtClean="0"/>
              <a:t>. </a:t>
            </a:r>
            <a:r>
              <a:rPr lang="uk-UA" sz="6400" dirty="0" err="1" smtClean="0"/>
              <a:t>вищ</a:t>
            </a:r>
            <a:r>
              <a:rPr lang="uk-UA" sz="6400" dirty="0" smtClean="0"/>
              <a:t>. </a:t>
            </a:r>
            <a:r>
              <a:rPr lang="uk-UA" sz="6400" dirty="0" err="1" smtClean="0"/>
              <a:t>навч</a:t>
            </a:r>
            <a:r>
              <a:rPr lang="uk-UA" sz="6400" dirty="0" smtClean="0"/>
              <a:t>. </a:t>
            </a:r>
            <a:r>
              <a:rPr lang="uk-UA" sz="6400" dirty="0" err="1" smtClean="0"/>
              <a:t>закл</a:t>
            </a:r>
            <a:r>
              <a:rPr lang="uk-UA" sz="6400" dirty="0" smtClean="0"/>
              <a:t>. / [</a:t>
            </a:r>
            <a:r>
              <a:rPr lang="uk-UA" sz="6400" dirty="0" err="1" smtClean="0"/>
              <a:t>Дмитриченко</a:t>
            </a:r>
            <a:r>
              <a:rPr lang="uk-UA" sz="6400" dirty="0" smtClean="0"/>
              <a:t> М.Ф., Хорошун Б.І., </a:t>
            </a:r>
            <a:r>
              <a:rPr lang="uk-UA" sz="6400" dirty="0" err="1" smtClean="0"/>
              <a:t>Язвінська</a:t>
            </a:r>
            <a:r>
              <a:rPr lang="uk-UA" sz="6400" dirty="0" smtClean="0"/>
              <a:t> О.М., Данчук В.Д.]. – К.: Знання України, 2006. – 440 с. </a:t>
            </a:r>
            <a:endParaRPr lang="uk-UA" sz="6400" dirty="0" smtClean="0"/>
          </a:p>
          <a:p>
            <a:r>
              <a:rPr lang="uk-UA" sz="6400" dirty="0" smtClean="0"/>
              <a:t>4</a:t>
            </a:r>
            <a:r>
              <a:rPr lang="uk-UA" sz="6400" dirty="0" smtClean="0"/>
              <a:t>. Поліщук В.А. Професійна підготовка фахівців соціальної сфери: зарубіжний досвід / Віра Поліщук. – Тернопіль: Навчальна книга – Богдан, 2003. – 184 с. </a:t>
            </a:r>
            <a:endParaRPr lang="uk-UA" sz="6400" dirty="0" smtClean="0"/>
          </a:p>
          <a:p>
            <a:r>
              <a:rPr lang="uk-UA" sz="6400" dirty="0" smtClean="0"/>
              <a:t>5</a:t>
            </a:r>
            <a:r>
              <a:rPr lang="uk-UA" sz="6400" dirty="0" smtClean="0"/>
              <a:t>. Соціальна робота: Підручник / В.А.Поліщук, О.П.</a:t>
            </a:r>
            <a:r>
              <a:rPr lang="uk-UA" sz="6400" dirty="0" err="1" smtClean="0"/>
              <a:t>Бартош-Пічкар</a:t>
            </a:r>
            <a:r>
              <a:rPr lang="uk-UA" sz="6400" dirty="0" smtClean="0"/>
              <a:t>, Н.М.</a:t>
            </a:r>
            <a:r>
              <a:rPr lang="uk-UA" sz="6400" dirty="0" err="1" smtClean="0"/>
              <a:t>Горішна</a:t>
            </a:r>
            <a:r>
              <a:rPr lang="uk-UA" sz="6400" dirty="0" smtClean="0"/>
              <a:t>, Г.В.</a:t>
            </a:r>
            <a:r>
              <a:rPr lang="uk-UA" sz="6400" dirty="0" err="1" smtClean="0"/>
              <a:t>Лещук</a:t>
            </a:r>
            <a:r>
              <a:rPr lang="uk-UA" sz="6400" dirty="0" smtClean="0"/>
              <a:t>, О.Ю.</a:t>
            </a:r>
            <a:r>
              <a:rPr lang="uk-UA" sz="6400" dirty="0" err="1" smtClean="0"/>
              <a:t>Пришляк</a:t>
            </a:r>
            <a:r>
              <a:rPr lang="uk-UA" sz="6400" dirty="0" smtClean="0"/>
              <a:t> / За ред. Н.Г.</a:t>
            </a:r>
            <a:r>
              <a:rPr lang="uk-UA" sz="6400" dirty="0" err="1" smtClean="0"/>
              <a:t>Ничкало</a:t>
            </a:r>
            <a:r>
              <a:rPr lang="uk-UA" sz="6400" dirty="0" smtClean="0"/>
              <a:t>. – Тернопіль : ВАТ «ТВПК «Збруч» 2010. – 330 с. </a:t>
            </a:r>
            <a:endParaRPr lang="uk-UA" sz="6400" dirty="0" smtClean="0"/>
          </a:p>
          <a:p>
            <a:r>
              <a:rPr lang="uk-UA" sz="6400" dirty="0" smtClean="0"/>
              <a:t>6</a:t>
            </a:r>
            <a:r>
              <a:rPr lang="uk-UA" sz="6400" dirty="0" smtClean="0"/>
              <a:t>. </a:t>
            </a:r>
            <a:r>
              <a:rPr lang="en-US" sz="6400" dirty="0" smtClean="0"/>
              <a:t>European Association of Schools of Social Work [</a:t>
            </a:r>
            <a:r>
              <a:rPr lang="uk-UA" sz="6400" dirty="0" smtClean="0"/>
              <a:t>Електронний ресурс]. – Режим доступу: &lt;</a:t>
            </a:r>
            <a:r>
              <a:rPr lang="en-US" sz="6400" dirty="0" smtClean="0"/>
              <a:t>http:// www.eassw.org/&gt; – </a:t>
            </a:r>
            <a:r>
              <a:rPr lang="uk-UA" sz="6400" dirty="0" err="1" smtClean="0"/>
              <a:t>Загол</a:t>
            </a:r>
            <a:r>
              <a:rPr lang="uk-UA" sz="6400" dirty="0" smtClean="0"/>
              <a:t>. з екрану. – Мова англ. </a:t>
            </a:r>
            <a:endParaRPr lang="uk-UA" sz="6400" dirty="0" smtClean="0"/>
          </a:p>
          <a:p>
            <a:r>
              <a:rPr lang="uk-UA" sz="6400" dirty="0" smtClean="0"/>
              <a:t>7</a:t>
            </a:r>
            <a:r>
              <a:rPr lang="uk-UA" sz="6400" dirty="0" smtClean="0"/>
              <a:t>. </a:t>
            </a:r>
            <a:r>
              <a:rPr lang="en-US" sz="6400" dirty="0" smtClean="0"/>
              <a:t>European University Association [</a:t>
            </a:r>
            <a:r>
              <a:rPr lang="uk-UA" sz="6400" dirty="0" smtClean="0"/>
              <a:t>Електронний ресурс]. – Режим доступу: &lt;</a:t>
            </a:r>
            <a:r>
              <a:rPr lang="en-US" sz="6400" dirty="0" smtClean="0"/>
              <a:t>http:// www.eua.be/&gt; – </a:t>
            </a:r>
            <a:r>
              <a:rPr lang="uk-UA" sz="6400" dirty="0" err="1" smtClean="0"/>
              <a:t>Загол</a:t>
            </a:r>
            <a:r>
              <a:rPr lang="uk-UA" sz="6400" dirty="0" smtClean="0"/>
              <a:t>. з екрану. – Мова англ. </a:t>
            </a:r>
            <a:endParaRPr lang="uk-UA" sz="6400" dirty="0" smtClean="0"/>
          </a:p>
          <a:p>
            <a:r>
              <a:rPr lang="uk-UA" sz="6400" dirty="0" smtClean="0"/>
              <a:t>8</a:t>
            </a:r>
            <a:r>
              <a:rPr lang="uk-UA" sz="6400" dirty="0" smtClean="0"/>
              <a:t>. </a:t>
            </a:r>
            <a:r>
              <a:rPr lang="en-US" sz="6400" dirty="0" smtClean="0"/>
              <a:t>International Federation of Social Workers [</a:t>
            </a:r>
            <a:r>
              <a:rPr lang="uk-UA" sz="6400" dirty="0" smtClean="0"/>
              <a:t>Електронний ресурс]. – Режим доступу: &lt;</a:t>
            </a:r>
            <a:r>
              <a:rPr lang="en-US" sz="6400" dirty="0" smtClean="0"/>
              <a:t>http:// www.ifsw.org/&gt; – </a:t>
            </a:r>
            <a:r>
              <a:rPr lang="uk-UA" sz="6400" dirty="0" err="1" smtClean="0"/>
              <a:t>Загол</a:t>
            </a:r>
            <a:r>
              <a:rPr lang="uk-UA" sz="6400" dirty="0" smtClean="0"/>
              <a:t>. з екрану. – Мова англ. </a:t>
            </a:r>
            <a:endParaRPr lang="uk-UA" sz="6400" dirty="0" smtClean="0"/>
          </a:p>
          <a:p>
            <a:r>
              <a:rPr lang="uk-UA" sz="6400" dirty="0" smtClean="0"/>
              <a:t>9</a:t>
            </a:r>
            <a:r>
              <a:rPr lang="uk-UA" sz="6400" dirty="0" smtClean="0"/>
              <a:t>. </a:t>
            </a:r>
            <a:r>
              <a:rPr lang="en-US" sz="6400" dirty="0" smtClean="0"/>
              <a:t>National Federation of Social Workers [</a:t>
            </a:r>
            <a:r>
              <a:rPr lang="uk-UA" sz="6400" dirty="0" smtClean="0"/>
              <a:t>Електронний ресурс]. – Режим доступу: &lt;</a:t>
            </a:r>
            <a:r>
              <a:rPr lang="en-US" sz="6400" dirty="0" smtClean="0"/>
              <a:t>http:// www.naswdc.org/&gt; – </a:t>
            </a:r>
            <a:r>
              <a:rPr lang="uk-UA" sz="6400" dirty="0" err="1" smtClean="0"/>
              <a:t>Загол</a:t>
            </a:r>
            <a:r>
              <a:rPr lang="uk-UA" sz="6400" dirty="0" smtClean="0"/>
              <a:t>. з екрану. – Мова англ. </a:t>
            </a:r>
            <a:endParaRPr lang="uk-UA" sz="6400" dirty="0" smtClean="0"/>
          </a:p>
          <a:p>
            <a:r>
              <a:rPr lang="uk-UA" sz="6400" dirty="0" smtClean="0"/>
              <a:t>10</a:t>
            </a:r>
            <a:r>
              <a:rPr lang="uk-UA" sz="6400" dirty="0" smtClean="0"/>
              <a:t>. </a:t>
            </a:r>
            <a:r>
              <a:rPr lang="en-US" sz="6400" dirty="0" smtClean="0"/>
              <a:t>Norwegian Union of Social Educators and Social Workers [</a:t>
            </a:r>
            <a:r>
              <a:rPr lang="uk-UA" sz="6400" dirty="0" smtClean="0"/>
              <a:t>Електронний ресурс]. – Режим доступу: &lt;</a:t>
            </a:r>
            <a:r>
              <a:rPr lang="en-US" sz="6400" dirty="0" smtClean="0"/>
              <a:t>http:// www.fo.no/&gt; – </a:t>
            </a:r>
            <a:r>
              <a:rPr lang="uk-UA" sz="6400" dirty="0" err="1" smtClean="0"/>
              <a:t>Загол</a:t>
            </a:r>
            <a:r>
              <a:rPr lang="uk-UA" sz="6400" dirty="0" smtClean="0"/>
              <a:t>. з екрану. – Мова англ.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</TotalTime>
  <Words>513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Національні соціальні служби</vt:lpstr>
      <vt:lpstr> Лекція 4. Національні соціальні служби. </vt:lpstr>
      <vt:lpstr> 1. Національні асоціації й федерації соціальної роботи. </vt:lpstr>
      <vt:lpstr> Українська Асоціація соціальних педагогів і соціальних працівників (УАСПСР) </vt:lpstr>
      <vt:lpstr> 2. Українські організації з соціальної роботи. </vt:lpstr>
      <vt:lpstr>Література та джерела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Національні соціальні служби</dc:title>
  <dc:creator>мария</dc:creator>
  <cp:lastModifiedBy>мария</cp:lastModifiedBy>
  <cp:revision>9</cp:revision>
  <dcterms:created xsi:type="dcterms:W3CDTF">2019-04-16T11:00:07Z</dcterms:created>
  <dcterms:modified xsi:type="dcterms:W3CDTF">2019-04-16T22:51:00Z</dcterms:modified>
</cp:coreProperties>
</file>