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00808"/>
            <a:ext cx="7038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Arial Narrow" pitchFamily="34" charset="0"/>
              </a:rPr>
              <a:t>Лекція</a:t>
            </a:r>
            <a:r>
              <a:rPr lang="ru-RU" sz="4000" b="1" dirty="0">
                <a:latin typeface="Arial Narrow" pitchFamily="34" charset="0"/>
              </a:rPr>
              <a:t> № 1</a:t>
            </a:r>
            <a:br>
              <a:rPr lang="ru-RU" sz="4000" b="1" dirty="0">
                <a:latin typeface="Arial Narrow" pitchFamily="34" charset="0"/>
              </a:rPr>
            </a:br>
            <a:r>
              <a:rPr lang="ru-RU" sz="4000" b="1" dirty="0">
                <a:latin typeface="Arial Narrow" pitchFamily="34" charset="0"/>
              </a:rPr>
              <a:t>Тема: ВСТУПНА ЛЕКЦІЯ. СУЧАСНЕ ПОНЯТТЯ ПРО </a:t>
            </a:r>
            <a:r>
              <a:rPr lang="ru-RU" sz="4000" b="1" dirty="0" smtClean="0">
                <a:latin typeface="Arial Narrow" pitchFamily="34" charset="0"/>
              </a:rPr>
              <a:t>ЛІС.</a:t>
            </a:r>
            <a:r>
              <a:rPr lang="ru-RU" sz="4000" b="1" dirty="0">
                <a:latin typeface="Arial Narrow" pitchFamily="34" charset="0"/>
              </a:rPr>
              <a:t/>
            </a:r>
            <a:br>
              <a:rPr lang="ru-RU" sz="4000" b="1" dirty="0">
                <a:latin typeface="Arial Narrow" pitchFamily="34" charset="0"/>
              </a:rPr>
            </a:br>
            <a:endParaRPr lang="ru-RU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6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97" y="2924944"/>
            <a:ext cx="434617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5460" y="6437367"/>
            <a:ext cx="308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Природний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приріст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дуба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74" y="0"/>
            <a:ext cx="91374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Підріст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Молоде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покоління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здатне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майбутньому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увійти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верхнього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ярусу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зайняти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старого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деревостану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наметом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воно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підростом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Підгін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чагарникова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порода, яка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сприяє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прискоренню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росту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покращенню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форми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стовбура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головної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породи шляхом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бічного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затінення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Підлісок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група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чагарникових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частково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ніколи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займуть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панівного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намету;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відміну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підросту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вони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замінять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старий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деревостан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606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4" y="1373415"/>
            <a:ext cx="6445696" cy="512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0891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Живий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надґрунтовий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покрив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Представлений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сукупністю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мохів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лишайників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трав’яних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напівчагарників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вкривають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грунт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наметом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вирубках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згарищах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ярусів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84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686" y="692696"/>
            <a:ext cx="86764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" pitchFamily="34" charset="0"/>
                <a:cs typeface="Arial" pitchFamily="34" charset="0"/>
              </a:rPr>
              <a:t>Морфологія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лісового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масиву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лісовим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масивом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розуміють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значну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цілісну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територію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природні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межі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річки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озера,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ділянки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гір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межує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незначному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проміжку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угіддями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(лугом, полями)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населеними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пунктами.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Площа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лісового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масиву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коливатися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кількох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сотень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тисяч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гектарів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Лісовий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масив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відображає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певною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мірою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природну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єдність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рослинного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угруповання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але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рідко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буває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однорідним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складом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порід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будовою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деревостанів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походженням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ознаками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Але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будьякого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лісового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масиву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загальним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морфологічні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зовнішню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периферійну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лісовим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узліссям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внутрішню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належить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решта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масиву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28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4694"/>
            <a:ext cx="804325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58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8229600" cy="53091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3180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42198" cy="410041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6125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План </a:t>
            </a:r>
            <a:r>
              <a:rPr lang="ru-RU" sz="2400" b="1" dirty="0" err="1">
                <a:latin typeface="Arial Narrow" pitchFamily="34" charset="0"/>
              </a:rPr>
              <a:t>лекції</a:t>
            </a:r>
            <a:r>
              <a:rPr lang="ru-RU" sz="2400" b="1" dirty="0" smtClean="0">
                <a:latin typeface="Arial Narrow" pitchFamily="34" charset="0"/>
              </a:rPr>
              <a:t>:</a:t>
            </a:r>
          </a:p>
          <a:p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1. Предмет і </a:t>
            </a:r>
            <a:r>
              <a:rPr lang="ru-RU" sz="2400" dirty="0" err="1">
                <a:latin typeface="Arial Narrow" pitchFamily="34" charset="0"/>
              </a:rPr>
              <a:t>задачі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лісознавства</a:t>
            </a:r>
            <a:r>
              <a:rPr lang="ru-RU" sz="2400" dirty="0">
                <a:latin typeface="Arial Narrow" pitchFamily="34" charset="0"/>
              </a:rPr>
              <a:t>. </a:t>
            </a:r>
            <a:r>
              <a:rPr lang="ru-RU" sz="2400" dirty="0" err="1">
                <a:latin typeface="Arial Narrow" pitchFamily="34" charset="0"/>
              </a:rPr>
              <a:t>Сучасне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поняття</a:t>
            </a:r>
            <a:r>
              <a:rPr lang="ru-RU" sz="2400" dirty="0">
                <a:latin typeface="Arial Narrow" pitchFamily="34" charset="0"/>
              </a:rPr>
              <a:t> про </a:t>
            </a:r>
            <a:r>
              <a:rPr lang="ru-RU" sz="2400" dirty="0" err="1">
                <a:latin typeface="Arial Narrow" pitchFamily="34" charset="0"/>
              </a:rPr>
              <a:t>ліс</a:t>
            </a:r>
            <a:r>
              <a:rPr lang="ru-RU" sz="2400" dirty="0">
                <a:latin typeface="Arial Narrow" pitchFamily="34" charset="0"/>
              </a:rPr>
              <a:t>.</a:t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2. </a:t>
            </a:r>
            <a:r>
              <a:rPr lang="ru-RU" sz="2400" dirty="0" err="1">
                <a:latin typeface="Arial Narrow" pitchFamily="34" charset="0"/>
              </a:rPr>
              <a:t>Основні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компоненти</a:t>
            </a:r>
            <a:r>
              <a:rPr lang="ru-RU" sz="2400" dirty="0">
                <a:latin typeface="Arial Narrow" pitchFamily="34" charset="0"/>
              </a:rPr>
              <a:t> та </a:t>
            </a:r>
            <a:r>
              <a:rPr lang="ru-RU" sz="2400" dirty="0" err="1">
                <a:latin typeface="Arial Narrow" pitchFamily="34" charset="0"/>
              </a:rPr>
              <a:t>ознаки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лісу</a:t>
            </a:r>
            <a:r>
              <a:rPr lang="ru-RU" sz="2400" dirty="0" smtClean="0">
                <a:latin typeface="Arial Narrow" pitchFamily="34" charset="0"/>
              </a:rPr>
              <a:t>.</a:t>
            </a: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3. </a:t>
            </a:r>
            <a:r>
              <a:rPr lang="ru-RU" sz="2400" dirty="0" err="1">
                <a:latin typeface="Arial Narrow" pitchFamily="34" charset="0"/>
              </a:rPr>
              <a:t>Значення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лісу</a:t>
            </a:r>
            <a:r>
              <a:rPr lang="ru-RU" sz="2400" dirty="0">
                <a:latin typeface="Arial Narrow" pitchFamily="34" charset="0"/>
              </a:rPr>
              <a:t> в </a:t>
            </a:r>
            <a:r>
              <a:rPr lang="ru-RU" sz="2400" dirty="0" err="1">
                <a:latin typeface="Arial Narrow" pitchFamily="34" charset="0"/>
              </a:rPr>
              <a:t>сучасних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умовах</a:t>
            </a:r>
            <a:r>
              <a:rPr lang="ru-RU" sz="2400" dirty="0">
                <a:latin typeface="Arial Narrow" pitchFamily="34" charset="0"/>
              </a:rPr>
              <a:t>. </a:t>
            </a:r>
            <a:r>
              <a:rPr lang="ru-RU" sz="2400" dirty="0" err="1">
                <a:latin typeface="Arial Narrow" pitchFamily="34" charset="0"/>
              </a:rPr>
              <a:t>Біосферні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функції</a:t>
            </a:r>
            <a:r>
              <a:rPr lang="ru-RU" sz="2400" dirty="0">
                <a:latin typeface="Arial Narrow" pitchFamily="34" charset="0"/>
              </a:rPr>
              <a:t> та </a:t>
            </a:r>
            <a:r>
              <a:rPr lang="ru-RU" sz="2400" dirty="0" err="1">
                <a:latin typeface="Arial Narrow" pitchFamily="34" charset="0"/>
              </a:rPr>
              <a:t>соціальна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роль </a:t>
            </a:r>
            <a:r>
              <a:rPr lang="ru-RU" sz="2400" dirty="0" err="1" smtClean="0">
                <a:latin typeface="Arial Narrow" pitchFamily="34" charset="0"/>
              </a:rPr>
              <a:t>лісу</a:t>
            </a:r>
            <a:r>
              <a:rPr lang="ru-RU" sz="2400" dirty="0" smtClean="0">
                <a:latin typeface="Arial Narrow" pitchFamily="34" charset="0"/>
              </a:rPr>
              <a:t>.</a:t>
            </a: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>4. </a:t>
            </a:r>
            <a:r>
              <a:rPr lang="ru-RU" sz="2400" dirty="0" err="1">
                <a:latin typeface="Arial Narrow" pitchFamily="34" charset="0"/>
              </a:rPr>
              <a:t>Лісові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ресурси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світу</a:t>
            </a:r>
            <a:r>
              <a:rPr lang="ru-RU" sz="2400" dirty="0">
                <a:latin typeface="Arial Narrow" pitchFamily="34" charset="0"/>
              </a:rPr>
              <a:t> та </a:t>
            </a:r>
            <a:r>
              <a:rPr lang="ru-RU" sz="2400" dirty="0" err="1" smtClean="0">
                <a:latin typeface="Arial Narrow" pitchFamily="34" charset="0"/>
              </a:rPr>
              <a:t>України</a:t>
            </a:r>
            <a:r>
              <a:rPr lang="ru-RU" sz="2400" dirty="0" smtClean="0">
                <a:latin typeface="Arial Narrow" pitchFamily="34" charset="0"/>
              </a:rPr>
              <a:t>.</a:t>
            </a: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2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568952" cy="64633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Ліс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найважливіша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але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істотне</a:t>
            </a:r>
            <a:r>
              <a:rPr lang="ru-RU" dirty="0"/>
              <a:t> </a:t>
            </a:r>
            <a:r>
              <a:rPr lang="ru-RU" dirty="0" err="1" smtClean="0"/>
              <a:t>соціальне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раціональне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, </a:t>
            </a:r>
            <a:r>
              <a:rPr lang="ru-RU" dirty="0" err="1"/>
              <a:t>поліпшення</a:t>
            </a:r>
            <a:r>
              <a:rPr lang="ru-RU" dirty="0"/>
              <a:t> породного складу, </a:t>
            </a:r>
            <a:r>
              <a:rPr lang="ru-RU" dirty="0" err="1" smtClean="0"/>
              <a:t>підвищення</a:t>
            </a:r>
            <a:r>
              <a:rPr lang="ru-RU" dirty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розв’язані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 smtClean="0"/>
              <a:t>знання</a:t>
            </a:r>
            <a:r>
              <a:rPr lang="ru-RU" dirty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/>
              <a:t>лісу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Тому </a:t>
            </a:r>
            <a:r>
              <a:rPr lang="ru-RU" b="1" dirty="0"/>
              <a:t>наука про природу </a:t>
            </a:r>
            <a:r>
              <a:rPr lang="ru-RU" b="1" dirty="0" err="1"/>
              <a:t>лісу</a:t>
            </a:r>
            <a:r>
              <a:rPr lang="ru-RU" b="1" dirty="0"/>
              <a:t> – </a:t>
            </a:r>
            <a:r>
              <a:rPr lang="ru-RU" b="1" dirty="0" err="1"/>
              <a:t>лісознавство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 smtClean="0"/>
              <a:t>велике</a:t>
            </a:r>
            <a:r>
              <a:rPr lang="ru-RU" dirty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науково-технічного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Лісознавство</a:t>
            </a:r>
            <a:r>
              <a:rPr lang="ru-RU" dirty="0"/>
              <a:t> як </a:t>
            </a:r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ліс</a:t>
            </a:r>
            <a:r>
              <a:rPr lang="ru-RU" dirty="0"/>
              <a:t> </a:t>
            </a:r>
            <a:r>
              <a:rPr lang="ru-RU" dirty="0" err="1"/>
              <a:t>сформувалося</a:t>
            </a:r>
            <a:r>
              <a:rPr lang="ru-RU" dirty="0"/>
              <a:t> на початку ХХ ст. </a:t>
            </a:r>
            <a:r>
              <a:rPr lang="ru-RU" dirty="0" err="1"/>
              <a:t>Його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засновниками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академік</a:t>
            </a:r>
            <a:r>
              <a:rPr lang="ru-RU" dirty="0"/>
              <a:t> </a:t>
            </a:r>
            <a:r>
              <a:rPr lang="ru-RU" dirty="0" err="1"/>
              <a:t>Георгій</a:t>
            </a:r>
            <a:r>
              <a:rPr lang="ru-RU" dirty="0"/>
              <a:t> </a:t>
            </a:r>
            <a:r>
              <a:rPr lang="ru-RU" dirty="0" err="1"/>
              <a:t>Миколайович</a:t>
            </a:r>
            <a:r>
              <a:rPr lang="ru-RU" dirty="0"/>
              <a:t> </a:t>
            </a:r>
            <a:r>
              <a:rPr lang="ru-RU" dirty="0" err="1"/>
              <a:t>Висоцький</a:t>
            </a:r>
            <a:r>
              <a:rPr lang="ru-RU" dirty="0"/>
              <a:t> та </a:t>
            </a:r>
            <a:r>
              <a:rPr lang="ru-RU" dirty="0" err="1" smtClean="0"/>
              <a:t>професор</a:t>
            </a:r>
            <a:r>
              <a:rPr lang="ru-RU" dirty="0"/>
              <a:t> </a:t>
            </a:r>
            <a:r>
              <a:rPr lang="ru-RU" dirty="0" err="1" smtClean="0"/>
              <a:t>Георгій</a:t>
            </a:r>
            <a:r>
              <a:rPr lang="ru-RU" dirty="0" smtClean="0"/>
              <a:t> </a:t>
            </a:r>
            <a:r>
              <a:rPr lang="ru-RU" dirty="0"/>
              <a:t>Федорович Морозов. Так, фундаментальна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 smtClean="0"/>
              <a:t>Г.Ф.Морозова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Вчення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ліс</a:t>
            </a:r>
            <a:r>
              <a:rPr lang="ru-RU" dirty="0"/>
              <a:t>» </a:t>
            </a:r>
            <a:r>
              <a:rPr lang="ru-RU" dirty="0" err="1"/>
              <a:t>витримала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 і не </a:t>
            </a:r>
            <a:r>
              <a:rPr lang="ru-RU" dirty="0" err="1"/>
              <a:t>втратила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 smtClean="0"/>
              <a:t>значення</a:t>
            </a:r>
            <a:r>
              <a:rPr lang="ru-RU" dirty="0"/>
              <a:t> </a:t>
            </a:r>
            <a:r>
              <a:rPr lang="ru-RU" dirty="0" err="1" smtClean="0"/>
              <a:t>дотепер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/>
              <a:t>роль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лісознавства</a:t>
            </a:r>
            <a:r>
              <a:rPr lang="ru-RU" dirty="0"/>
              <a:t> як науки </a:t>
            </a:r>
            <a:r>
              <a:rPr lang="ru-RU" dirty="0" err="1"/>
              <a:t>відіграли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smtClean="0"/>
              <a:t>й </a:t>
            </a:r>
            <a:r>
              <a:rPr lang="ru-RU" dirty="0" err="1" smtClean="0"/>
              <a:t>академіка</a:t>
            </a:r>
            <a:r>
              <a:rPr lang="ru-RU" dirty="0" smtClean="0"/>
              <a:t> </a:t>
            </a:r>
            <a:r>
              <a:rPr lang="ru-RU" dirty="0" err="1"/>
              <a:t>П.С.Погребняка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Перше </a:t>
            </a:r>
            <a:r>
              <a:rPr lang="ru-RU" b="1" dirty="0" err="1"/>
              <a:t>наукове</a:t>
            </a:r>
            <a:r>
              <a:rPr lang="ru-RU" b="1" dirty="0"/>
              <a:t>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лісу</a:t>
            </a:r>
            <a:r>
              <a:rPr lang="ru-RU" b="1" dirty="0"/>
              <a:t> на початку ХХ ст. дав </a:t>
            </a:r>
            <a:r>
              <a:rPr lang="ru-RU" b="1" dirty="0" err="1" smtClean="0"/>
              <a:t>Г.Ф.Морозов</a:t>
            </a:r>
            <a:r>
              <a:rPr lang="ru-RU" b="1" dirty="0" smtClean="0"/>
              <a:t>, </a:t>
            </a:r>
            <a:r>
              <a:rPr lang="ru-RU" dirty="0" err="1" smtClean="0"/>
              <a:t>розуміючи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лісом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деревних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перетерпіли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 smtClean="0"/>
              <a:t>своїй</a:t>
            </a:r>
            <a:r>
              <a:rPr lang="ru-RU" dirty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/>
              <a:t>формі</a:t>
            </a:r>
            <a:r>
              <a:rPr lang="ru-RU" dirty="0"/>
              <a:t> та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будові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одна на одну,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зайнятий</a:t>
            </a:r>
            <a:r>
              <a:rPr lang="ru-RU" dirty="0" smtClean="0"/>
              <a:t> </a:t>
            </a:r>
            <a:r>
              <a:rPr lang="ru-RU" dirty="0" err="1"/>
              <a:t>ґрунт</a:t>
            </a:r>
            <a:r>
              <a:rPr lang="ru-RU" dirty="0"/>
              <a:t> і атмосферу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4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18803"/>
            <a:ext cx="9049791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проблеми</a:t>
            </a:r>
            <a:r>
              <a:rPr lang="ru-RU" b="1" dirty="0"/>
              <a:t> </a:t>
            </a:r>
            <a:r>
              <a:rPr lang="ru-RU" b="1" dirty="0" err="1"/>
              <a:t>лісознавства</a:t>
            </a:r>
            <a:r>
              <a:rPr lang="ru-RU" b="1" dirty="0"/>
              <a:t> як науки є:</a:t>
            </a:r>
          </a:p>
          <a:p>
            <a:r>
              <a:rPr lang="ru-RU" dirty="0"/>
              <a:t>– </a:t>
            </a:r>
            <a:r>
              <a:rPr lang="ru-RU" dirty="0" err="1"/>
              <a:t>біологія</a:t>
            </a:r>
            <a:r>
              <a:rPr lang="ru-RU" dirty="0"/>
              <a:t> та </a:t>
            </a:r>
            <a:r>
              <a:rPr lang="ru-RU" dirty="0" err="1"/>
              <a:t>екологія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географічні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 </a:t>
            </a:r>
            <a:r>
              <a:rPr lang="ru-RU" dirty="0" err="1"/>
              <a:t>лісознавства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є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endParaRPr lang="ru-RU" dirty="0"/>
          </a:p>
          <a:p>
            <a:r>
              <a:rPr lang="ru-RU" dirty="0" err="1"/>
              <a:t>лісу</a:t>
            </a:r>
            <a:r>
              <a:rPr lang="ru-RU" dirty="0"/>
              <a:t> (особливо в Карпатах);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);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науки; </a:t>
            </a:r>
            <a:r>
              <a:rPr lang="ru-RU" dirty="0" err="1"/>
              <a:t>зональні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/>
              <a:t>(степи, гори), </a:t>
            </a:r>
            <a:r>
              <a:rPr lang="ru-RU" dirty="0" err="1"/>
              <a:t>хімізація</a:t>
            </a:r>
            <a:r>
              <a:rPr lang="ru-RU" dirty="0"/>
              <a:t> та </a:t>
            </a:r>
            <a:r>
              <a:rPr lang="ru-RU" dirty="0" err="1"/>
              <a:t>механізація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лісової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</a:t>
            </a:r>
            <a:r>
              <a:rPr lang="ru-RU" dirty="0" err="1"/>
              <a:t>посиленні</a:t>
            </a:r>
            <a:endParaRPr lang="ru-RU" dirty="0"/>
          </a:p>
          <a:p>
            <a:r>
              <a:rPr lang="ru-RU" dirty="0"/>
              <a:t>контролю за </a:t>
            </a:r>
            <a:r>
              <a:rPr lang="ru-RU" dirty="0" err="1"/>
              <a:t>раціональним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лісосировинних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; </a:t>
            </a:r>
            <a:r>
              <a:rPr lang="ru-RU" dirty="0" err="1" smtClean="0"/>
              <a:t>охороні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пожеж</a:t>
            </a:r>
            <a:r>
              <a:rPr lang="ru-RU" dirty="0"/>
              <a:t>; </a:t>
            </a:r>
            <a:r>
              <a:rPr lang="ru-RU" dirty="0" err="1"/>
              <a:t>захисті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та хвороб.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smtClean="0"/>
              <a:t>роль повинна </a:t>
            </a:r>
            <a:r>
              <a:rPr lang="ru-RU" dirty="0" err="1"/>
              <a:t>відіграти</a:t>
            </a:r>
            <a:r>
              <a:rPr lang="ru-RU" dirty="0"/>
              <a:t> </a:t>
            </a:r>
            <a:r>
              <a:rPr lang="ru-RU" dirty="0" err="1"/>
              <a:t>лісова</a:t>
            </a:r>
            <a:r>
              <a:rPr lang="ru-RU" dirty="0"/>
              <a:t> наука, яка є природно-</a:t>
            </a:r>
            <a:r>
              <a:rPr lang="ru-RU" dirty="0" err="1"/>
              <a:t>історичною</a:t>
            </a:r>
            <a:r>
              <a:rPr lang="ru-RU" dirty="0"/>
              <a:t> </a:t>
            </a:r>
            <a:r>
              <a:rPr lang="ru-RU" dirty="0" smtClean="0"/>
              <a:t>основою </a:t>
            </a:r>
            <a:r>
              <a:rPr lang="ru-RU" dirty="0" err="1" smtClean="0"/>
              <a:t>лісівництва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/>
              <a:t>лісознавство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ліс</a:t>
            </a:r>
            <a:r>
              <a:rPr lang="ru-RU" dirty="0"/>
              <a:t> як </a:t>
            </a:r>
            <a:r>
              <a:rPr lang="ru-RU" dirty="0" err="1"/>
              <a:t>природний</a:t>
            </a:r>
            <a:r>
              <a:rPr lang="ru-RU" dirty="0"/>
              <a:t> комплекс,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/>
              <a:t>взаємозв’язках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самому </a:t>
            </a:r>
            <a:r>
              <a:rPr lang="ru-RU" dirty="0" err="1"/>
              <a:t>лісі</a:t>
            </a:r>
            <a:r>
              <a:rPr lang="ru-RU" dirty="0"/>
              <a:t>, але й у </a:t>
            </a:r>
            <a:r>
              <a:rPr lang="ru-RU" dirty="0" err="1"/>
              <a:t>зв’язках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навколишнім</a:t>
            </a:r>
            <a:r>
              <a:rPr lang="ru-RU" dirty="0" smtClean="0"/>
              <a:t> </a:t>
            </a:r>
            <a:r>
              <a:rPr lang="ru-RU" dirty="0" err="1"/>
              <a:t>середовищем</a:t>
            </a:r>
            <a:r>
              <a:rPr lang="ru-RU" dirty="0"/>
              <a:t>, </a:t>
            </a:r>
            <a:r>
              <a:rPr lang="ru-RU" dirty="0" err="1"/>
              <a:t>розуміючи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як </a:t>
            </a:r>
            <a:r>
              <a:rPr lang="ru-RU" dirty="0" err="1"/>
              <a:t>складову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46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> давали й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відомі</a:t>
            </a:r>
            <a:r>
              <a:rPr lang="ru-RU" sz="2000" dirty="0"/>
              <a:t> </a:t>
            </a:r>
            <a:r>
              <a:rPr lang="ru-RU" sz="2000" dirty="0" err="1"/>
              <a:t>вчені</a:t>
            </a:r>
            <a:r>
              <a:rPr lang="ru-RU" sz="2000" dirty="0"/>
              <a:t>. Так, проф. </a:t>
            </a:r>
            <a:r>
              <a:rPr lang="ru-RU" sz="2000" dirty="0" err="1" smtClean="0"/>
              <a:t>М.О.Ткаченко</a:t>
            </a:r>
            <a:r>
              <a:rPr lang="ru-RU" sz="2000" dirty="0"/>
              <a:t> </a:t>
            </a:r>
            <a:r>
              <a:rPr lang="ru-RU" sz="2000" dirty="0" err="1" smtClean="0"/>
              <a:t>розумів</a:t>
            </a:r>
            <a:r>
              <a:rPr lang="ru-RU" sz="2000" dirty="0" smtClean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лісом</a:t>
            </a:r>
            <a:r>
              <a:rPr lang="ru-RU" sz="2000" dirty="0"/>
              <a:t> </a:t>
            </a:r>
            <a:r>
              <a:rPr lang="ru-RU" sz="2000" dirty="0" err="1"/>
              <a:t>своєрідний</a:t>
            </a:r>
            <a:r>
              <a:rPr lang="ru-RU" sz="2000" dirty="0"/>
              <a:t> </a:t>
            </a:r>
            <a:r>
              <a:rPr lang="ru-RU" sz="2000" dirty="0" err="1"/>
              <a:t>елемент</a:t>
            </a:r>
            <a:r>
              <a:rPr lang="ru-RU" sz="2000" dirty="0"/>
              <a:t> </a:t>
            </a:r>
            <a:r>
              <a:rPr lang="ru-RU" sz="2000" dirty="0" err="1"/>
              <a:t>географічного</a:t>
            </a:r>
            <a:r>
              <a:rPr lang="ru-RU" sz="2000" dirty="0"/>
              <a:t> ландшафту у </a:t>
            </a:r>
            <a:r>
              <a:rPr lang="ru-RU" sz="2000" dirty="0" err="1" smtClean="0"/>
              <a:t>вигляді</a:t>
            </a:r>
            <a:r>
              <a:rPr lang="ru-RU" sz="2000" dirty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/>
              <a:t>сукупності</a:t>
            </a:r>
            <a:r>
              <a:rPr lang="ru-RU" sz="2000" dirty="0"/>
              <a:t> дерев,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біологічно</a:t>
            </a:r>
            <a:r>
              <a:rPr lang="ru-RU" sz="2000" dirty="0"/>
              <a:t> </a:t>
            </a:r>
            <a:r>
              <a:rPr lang="ru-RU" sz="2000" dirty="0" err="1"/>
              <a:t>взаємопов’язані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впливають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довкілля</a:t>
            </a:r>
            <a:r>
              <a:rPr lang="ru-RU" sz="2000" dirty="0"/>
              <a:t> на </a:t>
            </a:r>
            <a:r>
              <a:rPr lang="ru-RU" sz="2000" dirty="0" err="1"/>
              <a:t>більш-менш</a:t>
            </a:r>
            <a:r>
              <a:rPr lang="ru-RU" sz="2000" dirty="0"/>
              <a:t> </a:t>
            </a:r>
            <a:r>
              <a:rPr lang="ru-RU" sz="2000" dirty="0" err="1"/>
              <a:t>значному</a:t>
            </a:r>
            <a:r>
              <a:rPr lang="ru-RU" sz="2000" dirty="0"/>
              <a:t> земельному </a:t>
            </a:r>
            <a:r>
              <a:rPr lang="ru-RU" sz="2000" dirty="0" err="1"/>
              <a:t>просторі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Академік</a:t>
            </a:r>
            <a:r>
              <a:rPr lang="ru-RU" sz="2000" dirty="0"/>
              <a:t> </a:t>
            </a:r>
            <a:r>
              <a:rPr lang="ru-RU" sz="2000" dirty="0" err="1"/>
              <a:t>Г.М.Висоцький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про </a:t>
            </a:r>
            <a:r>
              <a:rPr lang="ru-RU" sz="2000" dirty="0" err="1"/>
              <a:t>ліс</a:t>
            </a:r>
            <a:r>
              <a:rPr lang="ru-RU" sz="2000" dirty="0"/>
              <a:t> </a:t>
            </a:r>
            <a:r>
              <a:rPr lang="ru-RU" sz="2000" dirty="0" err="1"/>
              <a:t>виразив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формули</a:t>
            </a:r>
            <a:r>
              <a:rPr lang="ru-RU" sz="2000" dirty="0"/>
              <a:t>:</a:t>
            </a:r>
            <a:br>
              <a:rPr lang="ru-RU" sz="2000" dirty="0"/>
            </a:br>
            <a:endParaRPr lang="ru-RU" sz="2000" dirty="0" smtClean="0"/>
          </a:p>
          <a:p>
            <a:pPr algn="ctr"/>
            <a:r>
              <a:rPr lang="en-US" sz="2000" i="1" dirty="0" smtClean="0"/>
              <a:t>S=LGPH</a:t>
            </a:r>
            <a:r>
              <a:rPr lang="en-US" sz="2000" dirty="0" smtClean="0"/>
              <a:t>,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де </a:t>
            </a:r>
            <a:r>
              <a:rPr lang="en-US" sz="2000" i="1" dirty="0"/>
              <a:t>S </a:t>
            </a:r>
            <a:r>
              <a:rPr lang="en-US" sz="2000" dirty="0"/>
              <a:t>– </a:t>
            </a:r>
            <a:r>
              <a:rPr lang="ru-RU" sz="2000" dirty="0" err="1"/>
              <a:t>ліс</a:t>
            </a:r>
            <a:r>
              <a:rPr lang="ru-RU" sz="2000" dirty="0"/>
              <a:t> (</a:t>
            </a:r>
            <a:r>
              <a:rPr lang="en-US" sz="2000" i="1" dirty="0"/>
              <a:t>Silva</a:t>
            </a:r>
            <a:r>
              <a:rPr lang="en-US" sz="2000" dirty="0"/>
              <a:t>), </a:t>
            </a:r>
            <a:r>
              <a:rPr lang="en-US" sz="2000" i="1" dirty="0"/>
              <a:t>L </a:t>
            </a:r>
            <a:r>
              <a:rPr lang="en-US" sz="2000" dirty="0"/>
              <a:t>– </a:t>
            </a:r>
            <a:r>
              <a:rPr lang="ru-RU" sz="2000" dirty="0"/>
              <a:t>дерево (</a:t>
            </a:r>
            <a:r>
              <a:rPr lang="en-US" sz="2000" i="1" dirty="0"/>
              <a:t>Lignum</a:t>
            </a:r>
            <a:r>
              <a:rPr lang="en-US" sz="2000" dirty="0"/>
              <a:t>), </a:t>
            </a:r>
            <a:r>
              <a:rPr lang="en-US" sz="2000" i="1" dirty="0"/>
              <a:t>G </a:t>
            </a:r>
            <a:r>
              <a:rPr lang="en-US" sz="2000" dirty="0"/>
              <a:t>– </a:t>
            </a:r>
            <a:r>
              <a:rPr lang="ru-RU" sz="2000" dirty="0" err="1"/>
              <a:t>середовище</a:t>
            </a:r>
            <a:r>
              <a:rPr lang="ru-RU" sz="2000" dirty="0"/>
              <a:t> (</a:t>
            </a:r>
            <a:r>
              <a:rPr lang="en-US" sz="2000" i="1" dirty="0" err="1"/>
              <a:t>Gremium</a:t>
            </a:r>
            <a:r>
              <a:rPr lang="en-US" sz="2000" dirty="0"/>
              <a:t>), </a:t>
            </a:r>
            <a:r>
              <a:rPr lang="en-US" sz="2000" i="1" dirty="0"/>
              <a:t>P </a:t>
            </a:r>
            <a:r>
              <a:rPr lang="en-US" sz="2000" dirty="0" smtClean="0"/>
              <a:t>–</a:t>
            </a:r>
            <a:r>
              <a:rPr lang="uk-UA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> на </a:t>
            </a:r>
            <a:r>
              <a:rPr lang="ru-RU" sz="2000" dirty="0" err="1"/>
              <a:t>середовище</a:t>
            </a:r>
            <a:r>
              <a:rPr lang="ru-RU" sz="2000" dirty="0"/>
              <a:t> </a:t>
            </a:r>
            <a:r>
              <a:rPr lang="ru-RU" sz="2000" i="1" dirty="0"/>
              <a:t>(</a:t>
            </a:r>
            <a:r>
              <a:rPr lang="en-US" sz="2000" i="1" dirty="0" err="1"/>
              <a:t>Pertinentia</a:t>
            </a:r>
            <a:r>
              <a:rPr lang="en-US" sz="2000" dirty="0"/>
              <a:t>), </a:t>
            </a:r>
            <a:r>
              <a:rPr lang="en-US" sz="2000" i="1" dirty="0"/>
              <a:t>H </a:t>
            </a:r>
            <a:r>
              <a:rPr lang="en-US" sz="2000" dirty="0"/>
              <a:t>–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на </a:t>
            </a:r>
            <a:r>
              <a:rPr lang="ru-RU" sz="2000" dirty="0" err="1"/>
              <a:t>ліс</a:t>
            </a:r>
            <a:r>
              <a:rPr lang="ru-RU" sz="2000" dirty="0"/>
              <a:t> (</a:t>
            </a:r>
            <a:r>
              <a:rPr lang="en-US" sz="2000" i="1" dirty="0"/>
              <a:t>Homo</a:t>
            </a:r>
            <a:r>
              <a:rPr lang="en-US" sz="2000" dirty="0"/>
              <a:t>). </a:t>
            </a:r>
            <a:br>
              <a:rPr lang="en-US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167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4633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b="1" i="1" dirty="0" err="1"/>
              <a:t>деревостан</a:t>
            </a:r>
            <a:r>
              <a:rPr lang="ru-RU" b="1" i="1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морфологічними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ознаками</a:t>
            </a:r>
            <a:r>
              <a:rPr lang="ru-RU" dirty="0"/>
              <a:t>:</a:t>
            </a:r>
            <a:br>
              <a:rPr lang="ru-RU" dirty="0"/>
            </a:br>
            <a:r>
              <a:rPr lang="ru-RU" b="1" dirty="0"/>
              <a:t>1. Склад </a:t>
            </a:r>
            <a:r>
              <a:rPr lang="ru-RU" b="1" dirty="0" err="1"/>
              <a:t>порід</a:t>
            </a:r>
            <a:r>
              <a:rPr lang="ru-RU" b="1" dirty="0"/>
              <a:t>: </a:t>
            </a:r>
            <a:r>
              <a:rPr lang="ru-RU" dirty="0" err="1"/>
              <a:t>деревостани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чисті</a:t>
            </a:r>
            <a:r>
              <a:rPr lang="ru-RU" dirty="0"/>
              <a:t> й </a:t>
            </a:r>
            <a:r>
              <a:rPr lang="ru-RU" dirty="0" err="1"/>
              <a:t>мішані</a:t>
            </a:r>
            <a:r>
              <a:rPr lang="ru-RU" dirty="0"/>
              <a:t>. Склад </a:t>
            </a:r>
            <a:r>
              <a:rPr lang="ru-RU" dirty="0" err="1"/>
              <a:t>порід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визначається</a:t>
            </a:r>
            <a:r>
              <a:rPr lang="ru-RU" dirty="0"/>
              <a:t> за 10-бальною шкалою. </a:t>
            </a:r>
            <a:r>
              <a:rPr lang="ru-RU" dirty="0" err="1"/>
              <a:t>Наприклад</a:t>
            </a:r>
            <a:r>
              <a:rPr lang="ru-RU" dirty="0"/>
              <a:t>, 5Дз3Сз2Яє;10Сз,од.Яє.</a:t>
            </a:r>
            <a:br>
              <a:rPr lang="ru-RU" dirty="0"/>
            </a:br>
            <a:r>
              <a:rPr lang="ru-RU" dirty="0" err="1"/>
              <a:t>Розрізняють</a:t>
            </a:r>
            <a:r>
              <a:rPr lang="ru-RU" dirty="0"/>
              <a:t> породу </a:t>
            </a:r>
            <a:r>
              <a:rPr lang="ru-RU" i="1" dirty="0" err="1"/>
              <a:t>головну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господарське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smtClean="0"/>
              <a:t>і </a:t>
            </a:r>
            <a:r>
              <a:rPr lang="ru-RU" i="1" dirty="0" err="1" smtClean="0"/>
              <a:t>домінуючу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.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 smtClean="0"/>
              <a:t>фітоценотичний</a:t>
            </a:r>
            <a:r>
              <a:rPr lang="ru-RU" dirty="0"/>
              <a:t> </a:t>
            </a:r>
            <a:r>
              <a:rPr lang="ru-RU" dirty="0" smtClean="0"/>
              <a:t>принцип </a:t>
            </a:r>
            <a:r>
              <a:rPr lang="ru-RU" dirty="0"/>
              <a:t>для </a:t>
            </a:r>
            <a:r>
              <a:rPr lang="ru-RU" dirty="0" err="1"/>
              <a:t>визначення</a:t>
            </a:r>
            <a:r>
              <a:rPr lang="ru-RU" dirty="0"/>
              <a:t> типу </a:t>
            </a:r>
            <a:r>
              <a:rPr lang="ru-RU" dirty="0" err="1"/>
              <a:t>лісу</a:t>
            </a:r>
            <a:r>
              <a:rPr lang="ru-RU" dirty="0"/>
              <a:t> –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за </a:t>
            </a:r>
            <a:r>
              <a:rPr lang="ru-RU" dirty="0" err="1"/>
              <a:t>домінуючими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верхньому</a:t>
            </a:r>
            <a:r>
              <a:rPr lang="ru-RU" dirty="0" smtClean="0"/>
              <a:t> </a:t>
            </a:r>
            <a:r>
              <a:rPr lang="ru-RU" dirty="0" err="1"/>
              <a:t>ярусі</a:t>
            </a:r>
            <a:r>
              <a:rPr lang="ru-RU" dirty="0"/>
              <a:t> та </a:t>
            </a:r>
            <a:r>
              <a:rPr lang="ru-RU" dirty="0" err="1"/>
              <a:t>надґрунтовому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сосняк </a:t>
            </a:r>
            <a:r>
              <a:rPr lang="ru-RU" dirty="0" err="1"/>
              <a:t>лишайниковий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сосняк </a:t>
            </a:r>
            <a:r>
              <a:rPr lang="ru-RU" dirty="0" err="1"/>
              <a:t>чорницевий</a:t>
            </a:r>
            <a:r>
              <a:rPr lang="ru-RU" dirty="0"/>
              <a:t>, </a:t>
            </a:r>
            <a:r>
              <a:rPr lang="ru-RU" dirty="0" err="1"/>
              <a:t>ялинник</a:t>
            </a:r>
            <a:r>
              <a:rPr lang="ru-RU" dirty="0"/>
              <a:t> </a:t>
            </a:r>
            <a:r>
              <a:rPr lang="ru-RU" dirty="0" err="1"/>
              <a:t>зеленомошник</a:t>
            </a:r>
            <a:r>
              <a:rPr lang="ru-RU" dirty="0"/>
              <a:t>, </a:t>
            </a:r>
            <a:r>
              <a:rPr lang="ru-RU" dirty="0" err="1"/>
              <a:t>діброва</a:t>
            </a:r>
            <a:r>
              <a:rPr lang="ru-RU" dirty="0"/>
              <a:t> </a:t>
            </a:r>
            <a:r>
              <a:rPr lang="ru-RU" dirty="0" err="1"/>
              <a:t>яглицева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2. </a:t>
            </a:r>
            <a:r>
              <a:rPr lang="ru-RU" b="1" dirty="0" err="1"/>
              <a:t>Походження</a:t>
            </a:r>
            <a:r>
              <a:rPr lang="ru-RU" b="1" dirty="0"/>
              <a:t>: </a:t>
            </a:r>
            <a:r>
              <a:rPr lang="ru-RU" i="1" dirty="0" err="1"/>
              <a:t>корінні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порушені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стихійними</a:t>
            </a:r>
            <a:r>
              <a:rPr lang="ru-RU" dirty="0"/>
              <a:t> </a:t>
            </a:r>
            <a:r>
              <a:rPr lang="ru-RU" dirty="0" err="1"/>
              <a:t>явищами</a:t>
            </a:r>
            <a:r>
              <a:rPr lang="ru-RU" dirty="0"/>
              <a:t>; </a:t>
            </a:r>
            <a:r>
              <a:rPr lang="ru-RU" i="1" dirty="0" err="1"/>
              <a:t>похідні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порушеного</a:t>
            </a:r>
            <a:r>
              <a:rPr lang="ru-RU" dirty="0"/>
              <a:t> складу (березняки на </a:t>
            </a:r>
            <a:r>
              <a:rPr lang="ru-RU" dirty="0" err="1"/>
              <a:t>місці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корінних</a:t>
            </a:r>
            <a:r>
              <a:rPr lang="ru-RU" dirty="0"/>
              <a:t> </a:t>
            </a:r>
            <a:r>
              <a:rPr lang="ru-RU" dirty="0" err="1"/>
              <a:t>сосняків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осичники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корінних</a:t>
            </a:r>
            <a:r>
              <a:rPr lang="ru-RU" dirty="0"/>
              <a:t> </a:t>
            </a:r>
            <a:r>
              <a:rPr lang="ru-RU" dirty="0" err="1"/>
              <a:t>ялинників</a:t>
            </a:r>
            <a:r>
              <a:rPr lang="ru-RU" dirty="0"/>
              <a:t>); </a:t>
            </a:r>
            <a:r>
              <a:rPr lang="ru-RU" i="1" dirty="0" err="1"/>
              <a:t>насінні</a:t>
            </a:r>
            <a:r>
              <a:rPr lang="ru-RU" i="1" dirty="0"/>
              <a:t> </a:t>
            </a:r>
            <a:r>
              <a:rPr lang="ru-RU" dirty="0"/>
              <a:t>–</a:t>
            </a:r>
            <a:br>
              <a:rPr lang="ru-RU" dirty="0"/>
            </a:br>
            <a:r>
              <a:rPr lang="ru-RU" dirty="0" err="1"/>
              <a:t>виникли</a:t>
            </a:r>
            <a:r>
              <a:rPr lang="ru-RU" dirty="0"/>
              <a:t> з </a:t>
            </a:r>
            <a:r>
              <a:rPr lang="ru-RU" dirty="0" err="1"/>
              <a:t>насіння</a:t>
            </a:r>
            <a:r>
              <a:rPr lang="ru-RU" dirty="0"/>
              <a:t>; </a:t>
            </a:r>
            <a:r>
              <a:rPr lang="ru-RU" i="1" dirty="0" err="1"/>
              <a:t>поростеві</a:t>
            </a:r>
            <a:r>
              <a:rPr lang="ru-RU" i="1" dirty="0"/>
              <a:t> </a:t>
            </a:r>
            <a:r>
              <a:rPr lang="ru-RU" dirty="0"/>
              <a:t>– вегетативного </a:t>
            </a:r>
            <a:r>
              <a:rPr lang="ru-RU" dirty="0" err="1"/>
              <a:t>походження</a:t>
            </a:r>
            <a:r>
              <a:rPr lang="ru-RU" dirty="0"/>
              <a:t> (часто </a:t>
            </a:r>
            <a:r>
              <a:rPr lang="ru-RU" dirty="0" err="1"/>
              <a:t>грабняки</a:t>
            </a:r>
            <a:r>
              <a:rPr lang="ru-RU" dirty="0" smtClean="0"/>
              <a:t>); </a:t>
            </a:r>
            <a:r>
              <a:rPr lang="ru-RU" i="1" dirty="0" err="1" smtClean="0"/>
              <a:t>природн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самовідновні</a:t>
            </a:r>
            <a:r>
              <a:rPr lang="ru-RU" dirty="0"/>
              <a:t> </a:t>
            </a:r>
            <a:r>
              <a:rPr lang="ru-RU" dirty="0" err="1"/>
              <a:t>деревостани</a:t>
            </a:r>
            <a:r>
              <a:rPr lang="ru-RU" dirty="0"/>
              <a:t>; </a:t>
            </a:r>
            <a:r>
              <a:rPr lang="ru-RU" i="1" dirty="0" err="1"/>
              <a:t>штучні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створені</a:t>
            </a:r>
            <a:r>
              <a:rPr lang="ru-RU" dirty="0"/>
              <a:t> за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3. Форма </a:t>
            </a:r>
            <a:r>
              <a:rPr lang="ru-RU" b="1" dirty="0" err="1"/>
              <a:t>деревостану</a:t>
            </a:r>
            <a:r>
              <a:rPr lang="ru-RU" b="1" dirty="0"/>
              <a:t>: </a:t>
            </a:r>
            <a:r>
              <a:rPr lang="ru-RU" i="1" dirty="0" err="1"/>
              <a:t>простий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виділяють</a:t>
            </a:r>
            <a:r>
              <a:rPr lang="ru-RU" dirty="0"/>
              <a:t> один ярус, </a:t>
            </a:r>
            <a:r>
              <a:rPr lang="ru-RU" dirty="0" err="1"/>
              <a:t>тобто</a:t>
            </a:r>
            <a:r>
              <a:rPr lang="ru-RU" dirty="0"/>
              <a:t> дерева</a:t>
            </a:r>
            <a:br>
              <a:rPr lang="ru-RU" dirty="0"/>
            </a:b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однакової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; </a:t>
            </a:r>
            <a:r>
              <a:rPr lang="ru-RU" i="1" dirty="0" err="1"/>
              <a:t>складний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мають</a:t>
            </a:r>
            <a:r>
              <a:rPr lang="ru-RU" dirty="0"/>
              <a:t> два й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ярусів</a:t>
            </a:r>
            <a:r>
              <a:rPr lang="ru-RU" dirty="0"/>
              <a:t>, </a:t>
            </a:r>
            <a:r>
              <a:rPr lang="ru-RU" dirty="0" err="1" smtClean="0"/>
              <a:t>відмінність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висоті</a:t>
            </a:r>
            <a:r>
              <a:rPr lang="ru-RU" dirty="0"/>
              <a:t> дерев кожного ярусу становить </a:t>
            </a:r>
            <a:r>
              <a:rPr lang="ru-RU" dirty="0" err="1"/>
              <a:t>більше</a:t>
            </a:r>
            <a:r>
              <a:rPr lang="ru-RU" dirty="0"/>
              <a:t> 15%. </a:t>
            </a:r>
            <a:r>
              <a:rPr lang="ru-RU" dirty="0" err="1" smtClean="0"/>
              <a:t>Наприклад</a:t>
            </a:r>
            <a:r>
              <a:rPr lang="ru-RU" dirty="0" smtClean="0"/>
              <a:t>, перший </a:t>
            </a:r>
            <a:r>
              <a:rPr lang="ru-RU" dirty="0"/>
              <a:t>ярус </a:t>
            </a:r>
            <a:r>
              <a:rPr lang="ru-RU" dirty="0" err="1"/>
              <a:t>утворює</a:t>
            </a:r>
            <a:r>
              <a:rPr lang="ru-RU" dirty="0"/>
              <a:t> сосна, </a:t>
            </a:r>
            <a:r>
              <a:rPr lang="ru-RU" dirty="0" err="1"/>
              <a:t>другий</a:t>
            </a:r>
            <a:r>
              <a:rPr lang="ru-RU" dirty="0"/>
              <a:t> ярус – </a:t>
            </a:r>
            <a:r>
              <a:rPr lang="ru-RU" dirty="0" err="1"/>
              <a:t>ялина</a:t>
            </a:r>
            <a:r>
              <a:rPr lang="ru-RU" dirty="0"/>
              <a:t>; до складу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smtClean="0"/>
              <a:t>ярусу входить </a:t>
            </a:r>
            <a:r>
              <a:rPr lang="ru-RU" dirty="0"/>
              <a:t>дуб, другого ярусу – липа, граб.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10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334672" cy="6463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4</a:t>
            </a:r>
            <a:r>
              <a:rPr lang="ru-RU" b="1" dirty="0"/>
              <a:t>. </a:t>
            </a:r>
            <a:r>
              <a:rPr lang="ru-RU" b="1" dirty="0" err="1"/>
              <a:t>Важливе</a:t>
            </a:r>
            <a:r>
              <a:rPr lang="ru-RU" b="1" dirty="0"/>
              <a:t> </a:t>
            </a:r>
            <a:r>
              <a:rPr lang="ru-RU" b="1" dirty="0" err="1"/>
              <a:t>біологічне</a:t>
            </a:r>
            <a:r>
              <a:rPr lang="ru-RU" b="1" dirty="0"/>
              <a:t> і </a:t>
            </a:r>
            <a:r>
              <a:rPr lang="ru-RU" b="1" dirty="0" err="1"/>
              <a:t>господарське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вік</a:t>
            </a:r>
            <a:r>
              <a:rPr lang="ru-RU" b="1" dirty="0"/>
              <a:t> </a:t>
            </a:r>
            <a:r>
              <a:rPr lang="ru-RU" b="1" dirty="0" err="1"/>
              <a:t>деревостану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щаблини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– </a:t>
            </a:r>
            <a:r>
              <a:rPr lang="ru-RU" i="1" dirty="0"/>
              <a:t>молодняк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самосів</a:t>
            </a:r>
            <a:r>
              <a:rPr lang="ru-RU" dirty="0"/>
              <a:t>, </a:t>
            </a:r>
            <a:r>
              <a:rPr lang="ru-RU" dirty="0" err="1"/>
              <a:t>підріст</a:t>
            </a:r>
            <a:r>
              <a:rPr lang="ru-RU" dirty="0"/>
              <a:t>, </a:t>
            </a:r>
            <a:r>
              <a:rPr lang="ru-RU" dirty="0" err="1"/>
              <a:t>порість</a:t>
            </a:r>
            <a:r>
              <a:rPr lang="ru-RU" dirty="0"/>
              <a:t> </a:t>
            </a:r>
            <a:r>
              <a:rPr lang="ru-RU" dirty="0" smtClean="0"/>
              <a:t>та при </a:t>
            </a:r>
            <a:r>
              <a:rPr lang="ru-RU" dirty="0" err="1"/>
              <a:t>змиканні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хащі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– </a:t>
            </a:r>
            <a:r>
              <a:rPr lang="ru-RU" i="1" dirty="0"/>
              <a:t>жердняк </a:t>
            </a:r>
            <a:r>
              <a:rPr lang="ru-RU" dirty="0"/>
              <a:t>–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швидким</a:t>
            </a:r>
            <a:r>
              <a:rPr lang="ru-RU" dirty="0"/>
              <a:t> ростом у </a:t>
            </a:r>
            <a:r>
              <a:rPr lang="ru-RU" dirty="0" err="1"/>
              <a:t>висоту</a:t>
            </a:r>
            <a:r>
              <a:rPr lang="ru-RU" dirty="0"/>
              <a:t>, </a:t>
            </a:r>
            <a:r>
              <a:rPr lang="ru-RU" dirty="0" err="1" smtClean="0"/>
              <a:t>найбільшою</a:t>
            </a:r>
            <a:r>
              <a:rPr lang="ru-RU" dirty="0"/>
              <a:t> </a:t>
            </a:r>
            <a:r>
              <a:rPr lang="ru-RU" dirty="0" err="1" smtClean="0"/>
              <a:t>листковою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хмизовою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, </a:t>
            </a:r>
            <a:r>
              <a:rPr lang="ru-RU" dirty="0" err="1" smtClean="0"/>
              <a:t>різким</a:t>
            </a:r>
            <a:r>
              <a:rPr lang="ru-RU" dirty="0"/>
              <a:t> </a:t>
            </a:r>
            <a:r>
              <a:rPr lang="ru-RU" dirty="0" err="1" smtClean="0"/>
              <a:t>диференціюванням</a:t>
            </a:r>
            <a:r>
              <a:rPr lang="ru-RU" dirty="0" smtClean="0"/>
              <a:t> </a:t>
            </a:r>
            <a:r>
              <a:rPr lang="ru-RU" dirty="0"/>
              <a:t>дерев за </a:t>
            </a:r>
            <a:r>
              <a:rPr lang="ru-RU" dirty="0" err="1" smtClean="0"/>
              <a:t>розміром</a:t>
            </a:r>
            <a:r>
              <a:rPr lang="ru-RU" dirty="0"/>
              <a:t> </a:t>
            </a:r>
            <a:r>
              <a:rPr lang="ru-RU" dirty="0" err="1" smtClean="0"/>
              <a:t>стовбура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крони</a:t>
            </a:r>
            <a:r>
              <a:rPr lang="ru-RU" dirty="0"/>
              <a:t>, </a:t>
            </a:r>
            <a:r>
              <a:rPr lang="ru-RU" dirty="0" err="1"/>
              <a:t>інтенсивним</a:t>
            </a:r>
            <a:r>
              <a:rPr lang="ru-RU" dirty="0"/>
              <a:t> </a:t>
            </a:r>
            <a:r>
              <a:rPr lang="ru-RU" dirty="0" err="1"/>
              <a:t>відпадом</a:t>
            </a:r>
            <a:r>
              <a:rPr lang="ru-RU" dirty="0"/>
              <a:t> дерев;</a:t>
            </a:r>
            <a:br>
              <a:rPr lang="ru-RU" dirty="0"/>
            </a:br>
            <a:r>
              <a:rPr lang="ru-RU" dirty="0"/>
              <a:t>– </a:t>
            </a:r>
            <a:r>
              <a:rPr lang="ru-RU" i="1" dirty="0" err="1"/>
              <a:t>середньовіковий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деревостій</a:t>
            </a:r>
            <a:r>
              <a:rPr lang="ru-RU" dirty="0"/>
              <a:t> </a:t>
            </a:r>
            <a:r>
              <a:rPr lang="ru-RU" dirty="0" err="1"/>
              <a:t>зознаками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приростуу</a:t>
            </a:r>
            <a:r>
              <a:rPr lang="ru-RU" dirty="0"/>
              <a:t> </a:t>
            </a:r>
            <a:r>
              <a:rPr lang="ru-RU" dirty="0" err="1"/>
              <a:t>висотуі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 </a:t>
            </a:r>
            <a:r>
              <a:rPr lang="ru-RU" dirty="0" err="1"/>
              <a:t>діаметром</a:t>
            </a:r>
            <a:r>
              <a:rPr lang="ru-RU" dirty="0"/>
              <a:t>,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 smtClean="0"/>
              <a:t>настанням</a:t>
            </a:r>
            <a:r>
              <a:rPr lang="ru-RU" dirty="0"/>
              <a:t> </a:t>
            </a:r>
            <a:r>
              <a:rPr lang="ru-RU" dirty="0" err="1" smtClean="0"/>
              <a:t>змужнілості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, </a:t>
            </a:r>
            <a:r>
              <a:rPr lang="ru-RU" dirty="0" err="1"/>
              <a:t>плодоношення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– </a:t>
            </a:r>
            <a:r>
              <a:rPr lang="ru-RU" i="1" dirty="0" err="1"/>
              <a:t>пристигаючий</a:t>
            </a:r>
            <a:r>
              <a:rPr lang="ru-RU" dirty="0"/>
              <a:t>– </a:t>
            </a:r>
            <a:r>
              <a:rPr lang="ru-RU" dirty="0" err="1"/>
              <a:t>деревостан</a:t>
            </a:r>
            <a:r>
              <a:rPr lang="ru-RU" dirty="0"/>
              <a:t> з </a:t>
            </a:r>
            <a:r>
              <a:rPr lang="ru-RU" dirty="0" err="1"/>
              <a:t>вираженою</a:t>
            </a:r>
            <a:r>
              <a:rPr lang="ru-RU" dirty="0"/>
              <a:t> </a:t>
            </a:r>
            <a:r>
              <a:rPr lang="ru-RU" dirty="0" err="1"/>
              <a:t>змужнілістю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сформованими</a:t>
            </a:r>
            <a:r>
              <a:rPr lang="ru-RU" dirty="0"/>
              <a:t> </a:t>
            </a:r>
            <a:r>
              <a:rPr lang="ru-RU" dirty="0" err="1"/>
              <a:t>господарського-технічними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і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smtClean="0"/>
              <a:t>дерев,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продовжують</a:t>
            </a:r>
            <a:r>
              <a:rPr lang="ru-RU" dirty="0"/>
              <a:t> </a:t>
            </a:r>
            <a:r>
              <a:rPr lang="ru-RU" dirty="0" err="1"/>
              <a:t>нарощувати</a:t>
            </a:r>
            <a:r>
              <a:rPr lang="ru-RU" dirty="0"/>
              <a:t> запас </a:t>
            </a:r>
            <a:r>
              <a:rPr lang="ru-RU" dirty="0" err="1"/>
              <a:t>деревини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– </a:t>
            </a:r>
            <a:r>
              <a:rPr lang="ru-RU" i="1" dirty="0" err="1"/>
              <a:t>стиглий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деревостан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уповільненими</a:t>
            </a:r>
            <a:r>
              <a:rPr lang="ru-RU" dirty="0"/>
              <a:t> </a:t>
            </a:r>
            <a:r>
              <a:rPr lang="ru-RU" dirty="0" err="1"/>
              <a:t>ростовими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особливо у </a:t>
            </a:r>
            <a:r>
              <a:rPr lang="ru-RU" dirty="0" err="1"/>
              <a:t>висоту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запас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деревини</a:t>
            </a:r>
            <a:r>
              <a:rPr lang="ru-RU" dirty="0"/>
              <a:t> </a:t>
            </a:r>
            <a:r>
              <a:rPr lang="ru-RU" dirty="0" err="1" smtClean="0"/>
              <a:t>головних</a:t>
            </a:r>
            <a:r>
              <a:rPr lang="ru-RU" dirty="0"/>
              <a:t> </a:t>
            </a:r>
            <a:r>
              <a:rPr lang="ru-RU" dirty="0" err="1" smtClean="0"/>
              <a:t>сортиментів</a:t>
            </a:r>
            <a:r>
              <a:rPr lang="ru-RU" dirty="0"/>
              <a:t>;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деревостан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пристиг до рубки;</a:t>
            </a:r>
            <a:br>
              <a:rPr lang="ru-RU" dirty="0"/>
            </a:br>
            <a:r>
              <a:rPr lang="ru-RU" dirty="0"/>
              <a:t>– </a:t>
            </a:r>
            <a:r>
              <a:rPr lang="ru-RU" i="1" dirty="0" err="1"/>
              <a:t>перестійний</a:t>
            </a:r>
            <a:r>
              <a:rPr lang="ru-RU" i="1" dirty="0"/>
              <a:t> –</a:t>
            </a:r>
            <a:r>
              <a:rPr lang="ru-RU" dirty="0" err="1"/>
              <a:t>деревостан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гальмуванням</a:t>
            </a:r>
            <a:r>
              <a:rPr lang="ru-RU" dirty="0"/>
              <a:t> приросту за </a:t>
            </a:r>
            <a:r>
              <a:rPr lang="ru-RU" dirty="0" err="1"/>
              <a:t>діаметром</a:t>
            </a:r>
            <a:r>
              <a:rPr lang="ru-RU" dirty="0"/>
              <a:t> і у </a:t>
            </a:r>
            <a:r>
              <a:rPr lang="ru-RU" dirty="0" err="1"/>
              <a:t>висоту</a:t>
            </a:r>
            <a:r>
              <a:rPr lang="ru-RU" dirty="0"/>
              <a:t>, з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 smtClean="0"/>
              <a:t>дефектів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пошкоджень</a:t>
            </a:r>
            <a:r>
              <a:rPr lang="ru-RU" dirty="0"/>
              <a:t>) та </a:t>
            </a:r>
            <a:r>
              <a:rPr lang="ru-RU" dirty="0" err="1"/>
              <a:t>істотним</a:t>
            </a:r>
            <a:r>
              <a:rPr lang="ru-RU" dirty="0"/>
              <a:t> </a:t>
            </a:r>
            <a:r>
              <a:rPr lang="ru-RU" dirty="0" err="1"/>
              <a:t>відпадом</a:t>
            </a:r>
            <a:r>
              <a:rPr lang="ru-RU" dirty="0"/>
              <a:t> дерев. </a:t>
            </a:r>
          </a:p>
        </p:txBody>
      </p:sp>
    </p:spTree>
    <p:extLst>
      <p:ext uri="{BB962C8B-B14F-4D97-AF65-F5344CB8AC3E}">
        <p14:creationId xmlns:p14="http://schemas.microsoft.com/office/powerpoint/2010/main" val="66985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16888"/>
              </p:ext>
            </p:extLst>
          </p:nvPr>
        </p:nvGraphicFramePr>
        <p:xfrm>
          <a:off x="503239" y="946507"/>
          <a:ext cx="8183560" cy="4116439"/>
        </p:xfrm>
        <a:graphic>
          <a:graphicData uri="http://schemas.openxmlformats.org/drawingml/2006/table">
            <a:tbl>
              <a:tblPr/>
              <a:tblGrid>
                <a:gridCol w="1022945"/>
                <a:gridCol w="1022945"/>
                <a:gridCol w="1022945"/>
                <a:gridCol w="1022945"/>
                <a:gridCol w="1022945"/>
                <a:gridCol w="1022945"/>
                <a:gridCol w="1022945"/>
                <a:gridCol w="1022945"/>
              </a:tblGrid>
              <a:tr h="10638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Вік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,</a:t>
                      </a:r>
                      <a:b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</a:b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років</a:t>
                      </a:r>
                      <a:endParaRPr lang="ru-RU" sz="1600" b="1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Висоти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деревостанів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насіннєвого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походження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 м</a:t>
                      </a:r>
                      <a:b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категоріями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класами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бонітету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377" marR="61377" marT="30688" marB="306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377" marR="61377" marT="30688" marB="30688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377" marR="61377" marT="30688" marB="30688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377" marR="61377" marT="30688" marB="30688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377" marR="61377" marT="30688" marB="30688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377" marR="61377" marT="30688" marB="30688"/>
                </a:tc>
              </a:tr>
              <a:tr h="245507">
                <a:tc vMerge="1"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err="1" smtClean="0">
                          <a:latin typeface="Arial Narrow" pitchFamily="34" charset="0"/>
                        </a:rPr>
                        <a:t>Іа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І </a:t>
                      </a:r>
                      <a:endParaRPr lang="ru-RU" sz="1600" b="1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ІІ </a:t>
                      </a:r>
                      <a:endParaRPr lang="ru-RU" sz="1600" b="1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ІІІ </a:t>
                      </a:r>
                      <a:endParaRPr lang="ru-RU" sz="1600" b="1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IV </a:t>
                      </a:r>
                      <a:endParaRPr lang="en-US" sz="1600" b="1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 </a:t>
                      </a:r>
                      <a:endParaRPr lang="en-US" sz="1600" b="1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Va</a:t>
                      </a:r>
                      <a:endParaRPr lang="en-US" sz="1600" b="1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6-5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5-4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4-3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3-2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2-4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5-4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3-2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16-14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13-12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11-10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9-8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8-6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8-6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5-4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24-21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20-18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17-15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14-12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11-9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11-9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8-6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30-26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25-22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21-19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18-16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15-12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15-13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12-9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35-31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30-27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26-24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23-20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19-16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17-14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13-10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38-34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33-30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29-26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25-22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21-18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18-14 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13-10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39-35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34-31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30-27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26-23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22-19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18-14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13-10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40-36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35-31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30-27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26-23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22-19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18-14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13-10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40-36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35-31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30-27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26-23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22-19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18-14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13-10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9"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300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40-36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35-31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30-27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26-23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22-19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18-14 </a:t>
                      </a:r>
                      <a:endParaRPr lang="ru-RU" sz="140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13-10</a:t>
                      </a:r>
                      <a:endParaRPr lang="ru-RU" sz="1400" dirty="0">
                        <a:effectLst/>
                        <a:latin typeface="Arial Narrow" pitchFamily="34" charset="0"/>
                      </a:endParaRPr>
                    </a:p>
                  </a:txBody>
                  <a:tcPr marL="61377" marR="61377" marT="30688" marB="306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3238" y="301104"/>
            <a:ext cx="774117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Таблиця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 1.1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Розподіл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висот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класами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Times New Roman" pitchFamily="18" charset="0"/>
              </a:rPr>
              <a:t>бонітету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54750"/>
              </p:ext>
            </p:extLst>
          </p:nvPr>
        </p:nvGraphicFramePr>
        <p:xfrm>
          <a:off x="683568" y="1268760"/>
          <a:ext cx="7704855" cy="38164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68285"/>
                <a:gridCol w="2568285"/>
                <a:gridCol w="2568285"/>
              </a:tblGrid>
              <a:tr h="10408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effectLst/>
                        </a:rPr>
                        <a:t>Деревостан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Число дерев на 1 га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effectLst/>
                        </a:rPr>
                        <a:t>Середня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відстань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між</a:t>
                      </a:r>
                      <a:r>
                        <a:rPr lang="ru-RU" sz="1600" b="1" dirty="0">
                          <a:effectLst/>
                        </a:rPr>
                        <a:t/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деревами</a:t>
                      </a:r>
                    </a:p>
                  </a:txBody>
                  <a:tcPr anchor="ctr"/>
                </a:tc>
              </a:tr>
              <a:tr h="43368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Дуже густий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Понад</a:t>
                      </a:r>
                      <a:r>
                        <a:rPr lang="ru-RU" sz="1600" dirty="0">
                          <a:effectLst/>
                        </a:rPr>
                        <a:t> 1000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Менше 3,5</a:t>
                      </a:r>
                    </a:p>
                  </a:txBody>
                  <a:tcPr anchor="ctr"/>
                </a:tc>
              </a:tr>
              <a:tr h="43368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Густий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Від</a:t>
                      </a:r>
                      <a:r>
                        <a:rPr lang="ru-RU" sz="1600" dirty="0">
                          <a:effectLst/>
                        </a:rPr>
                        <a:t> 1000 до 400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Від 3,5 до 5,5</a:t>
                      </a:r>
                    </a:p>
                  </a:txBody>
                  <a:tcPr anchor="ctr"/>
                </a:tc>
              </a:tr>
              <a:tr h="73726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Середньої густоти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Від</a:t>
                      </a:r>
                      <a:r>
                        <a:rPr lang="ru-RU" sz="1600" dirty="0">
                          <a:effectLst/>
                        </a:rPr>
                        <a:t> 400 до 150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Від</a:t>
                      </a:r>
                      <a:r>
                        <a:rPr lang="ru-RU" sz="1600" dirty="0">
                          <a:effectLst/>
                        </a:rPr>
                        <a:t> 5,5 до 9</a:t>
                      </a:r>
                    </a:p>
                  </a:txBody>
                  <a:tcPr anchor="ctr"/>
                </a:tc>
              </a:tr>
              <a:tr h="43368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Малої густоти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Від 150 до 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Від</a:t>
                      </a:r>
                      <a:r>
                        <a:rPr lang="ru-RU" sz="1600" dirty="0">
                          <a:effectLst/>
                        </a:rPr>
                        <a:t> 9 до 15</a:t>
                      </a:r>
                    </a:p>
                  </a:txBody>
                  <a:tcPr anchor="ctr"/>
                </a:tc>
              </a:tr>
              <a:tr h="73726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Рідкий (рідколісся)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Від 60 до 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Від</a:t>
                      </a:r>
                      <a:r>
                        <a:rPr lang="ru-RU" sz="1600" dirty="0">
                          <a:effectLst/>
                        </a:rPr>
                        <a:t> 15 до 30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7704" y="548680"/>
            <a:ext cx="5033750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imes New Roman" pitchFamily="18" charset="0"/>
              </a:rPr>
              <a:t>Таблиця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imes New Roman" pitchFamily="18" charset="0"/>
              </a:rPr>
              <a:t> 1.2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imes New Roman" pitchFamily="18" charset="0"/>
              </a:rPr>
              <a:t>Розподіл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imes New Roman" pitchFamily="18" charset="0"/>
              </a:rPr>
              <a:t>деревостанів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imes New Roman" pitchFamily="18" charset="0"/>
              </a:rPr>
              <a:t>густотою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17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</TotalTime>
  <Words>563</Words>
  <Application>Microsoft Office PowerPoint</Application>
  <PresentationFormat>Экран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6</cp:revision>
  <dcterms:created xsi:type="dcterms:W3CDTF">2024-08-27T22:15:37Z</dcterms:created>
  <dcterms:modified xsi:type="dcterms:W3CDTF">2024-09-02T21:02:54Z</dcterms:modified>
</cp:coreProperties>
</file>