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68" r:id="rId2"/>
    <p:sldId id="271" r:id="rId3"/>
    <p:sldId id="262" r:id="rId4"/>
    <p:sldId id="265" r:id="rId5"/>
    <p:sldId id="264" r:id="rId6"/>
    <p:sldId id="266" r:id="rId7"/>
    <p:sldId id="275" r:id="rId8"/>
    <p:sldId id="276" r:id="rId9"/>
    <p:sldId id="270" r:id="rId10"/>
  </p:sldIdLst>
  <p:sldSz cx="9144000" cy="5143500" type="screen16x9"/>
  <p:notesSz cx="6858000" cy="9144000"/>
  <p:embeddedFontLst>
    <p:embeddedFont>
      <p:font typeface="Economica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9400"/>
    <a:srgbClr val="FF0066"/>
    <a:srgbClr val="45757B"/>
    <a:srgbClr val="FFFFFF"/>
    <a:srgbClr val="FFCC66"/>
    <a:srgbClr val="9B2593"/>
    <a:srgbClr val="805C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936" y="-2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Google Shape;3;n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91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6;p3"/>
          <p:cNvSpPr>
            <a:spLocks/>
          </p:cNvSpPr>
          <p:nvPr/>
        </p:nvSpPr>
        <p:spPr bwMode="auto">
          <a:xfrm flipH="1">
            <a:off x="7596188" y="460375"/>
            <a:ext cx="1081087" cy="1125538"/>
          </a:xfrm>
          <a:custGeom>
            <a:avLst/>
            <a:gdLst/>
            <a:ahLst/>
            <a:cxnLst>
              <a:cxn ang="0">
                <a:pos x="0" y="44998"/>
              </a:cxn>
              <a:cxn ang="0">
                <a:pos x="0" y="0"/>
              </a:cxn>
              <a:cxn ang="0">
                <a:pos x="43265" y="0"/>
              </a:cxn>
            </a:cxnLst>
            <a:rect l="0" t="0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Google Shape;17;p3"/>
          <p:cNvSpPr>
            <a:spLocks/>
          </p:cNvSpPr>
          <p:nvPr/>
        </p:nvSpPr>
        <p:spPr bwMode="auto">
          <a:xfrm rot="10800000" flipH="1">
            <a:off x="466725" y="3557588"/>
            <a:ext cx="1081088" cy="1125537"/>
          </a:xfrm>
          <a:custGeom>
            <a:avLst/>
            <a:gdLst/>
            <a:ahLst/>
            <a:cxnLst>
              <a:cxn ang="0">
                <a:pos x="0" y="44998"/>
              </a:cxn>
              <a:cxn ang="0">
                <a:pos x="0" y="0"/>
              </a:cxn>
              <a:cxn ang="0">
                <a:pos x="43265" y="0"/>
              </a:cxn>
            </a:cxnLst>
            <a:rect l="0" t="0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5" name="Google Shape;19;p3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latin typeface="Economica" charset="0"/>
                <a:sym typeface="Economica" charset="0"/>
              </a:defRPr>
            </a:lvl1pPr>
          </a:lstStyle>
          <a:p>
            <a:pPr>
              <a:defRPr/>
            </a:pPr>
            <a:fld id="{530D3838-66BF-4107-B419-79F490F6E447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1;p4"/>
          <p:cNvSpPr>
            <a:spLocks noChangeArrowheads="1"/>
          </p:cNvSpPr>
          <p:nvPr/>
        </p:nvSpPr>
        <p:spPr bwMode="auto">
          <a:xfrm>
            <a:off x="0" y="5045075"/>
            <a:ext cx="9144000" cy="984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ru-RU"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24;p4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latin typeface="Economica" charset="0"/>
                <a:sym typeface="Economica" charset="0"/>
              </a:defRPr>
            </a:lvl1pPr>
          </a:lstStyle>
          <a:p>
            <a:pPr>
              <a:defRPr/>
            </a:pPr>
            <a:fld id="{CEC1F0BD-94D1-4D02-9D94-BCAED6082E7E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8;p8"/>
          <p:cNvSpPr>
            <a:spLocks noChangeArrowheads="1"/>
          </p:cNvSpPr>
          <p:nvPr/>
        </p:nvSpPr>
        <p:spPr bwMode="auto">
          <a:xfrm>
            <a:off x="0" y="5045075"/>
            <a:ext cx="9144000" cy="984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ru-RU"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" name="Google Shape;40;p8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latin typeface="Economica" charset="0"/>
                <a:sym typeface="Economica" charset="0"/>
              </a:defRPr>
            </a:lvl1pPr>
          </a:lstStyle>
          <a:p>
            <a:pPr>
              <a:defRPr/>
            </a:pPr>
            <a:fld id="{E83BA744-E36D-4196-B914-FF9EC19BF2A8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;p9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ru-RU"/>
          </a:p>
        </p:txBody>
      </p:sp>
      <p:cxnSp>
        <p:nvCxnSpPr>
          <p:cNvPr id="6" name="Google Shape;43;p9"/>
          <p:cNvCxnSpPr>
            <a:cxnSpLocks noChangeShapeType="1"/>
          </p:cNvCxnSpPr>
          <p:nvPr/>
        </p:nvCxnSpPr>
        <p:spPr bwMode="auto">
          <a:xfrm>
            <a:off x="5029200" y="4495800"/>
            <a:ext cx="468313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47;p9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FFFFFF"/>
                </a:solidFill>
                <a:latin typeface="Economica" charset="0"/>
                <a:sym typeface="Economica" charset="0"/>
              </a:defRPr>
            </a:lvl1pPr>
          </a:lstStyle>
          <a:p>
            <a:pPr>
              <a:defRPr/>
            </a:pPr>
            <a:fld id="{6A333AB7-8319-4881-87C9-FEAF71DD55AF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2;p11"/>
          <p:cNvSpPr>
            <a:spLocks noChangeArrowheads="1"/>
          </p:cNvSpPr>
          <p:nvPr/>
        </p:nvSpPr>
        <p:spPr bwMode="auto">
          <a:xfrm>
            <a:off x="0" y="5045075"/>
            <a:ext cx="9144000" cy="984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ru-RU"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55;p11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latin typeface="Economica" charset="0"/>
                <a:sym typeface="Economica" charset="0"/>
              </a:defRPr>
            </a:lvl1pPr>
          </a:lstStyle>
          <a:p>
            <a:pPr>
              <a:defRPr/>
            </a:pPr>
            <a:fld id="{BBF7820C-16F6-4B64-8810-423A98BBC407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311150" y="315913"/>
            <a:ext cx="85217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311150" y="1225550"/>
            <a:ext cx="85217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8" name="Google Shape;8;p1"/>
          <p:cNvSpPr txBox="1">
            <a:spLocks noGrp="1"/>
          </p:cNvSpPr>
          <p:nvPr/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>
              <a:buClr>
                <a:srgbClr val="000000"/>
              </a:buClr>
              <a:buFont typeface="Arial" charset="0"/>
              <a:buNone/>
              <a:defRPr/>
            </a:pPr>
            <a:fld id="{5358EB20-4030-4771-9F30-C554EE0BB2AD}" type="slidenum">
              <a:rPr lang="en-US" sz="1000">
                <a:latin typeface="Economica" charset="0"/>
                <a:sym typeface="Economica" charset="0"/>
              </a:rPr>
              <a:pPr algn="r">
                <a:buClr>
                  <a:srgbClr val="000000"/>
                </a:buClr>
                <a:buFont typeface="Arial" charset="0"/>
                <a:buNone/>
                <a:defRPr/>
              </a:pPr>
              <a:t>‹#›</a:t>
            </a:fld>
            <a:endParaRPr lang="ru-RU" sz="1000">
              <a:latin typeface="Economica" charset="0"/>
              <a:sym typeface="Economica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69" r:id="rId3"/>
    <p:sldLayoutId id="2147483668" r:id="rId4"/>
    <p:sldLayoutId id="2147483667" r:id="rId5"/>
    <p:sldLayoutId id="2147483672" r:id="rId6"/>
    <p:sldLayoutId id="2147483673" r:id="rId7"/>
    <p:sldLayoutId id="2147483666" r:id="rId8"/>
    <p:sldLayoutId id="2147483674" r:id="rId9"/>
    <p:sldLayoutId id="2147483665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311150" y="315913"/>
            <a:ext cx="8521700" cy="103187"/>
          </a:xfrm>
        </p:spPr>
        <p:txBody>
          <a:bodyPr/>
          <a:lstStyle/>
          <a:p>
            <a:endParaRPr lang="ru-RU" sz="1200" smtClean="0">
              <a:latin typeface="Arial" charset="0"/>
              <a:cs typeface="Arial" charset="0"/>
            </a:endParaRPr>
          </a:p>
        </p:txBody>
      </p:sp>
      <p:pic>
        <p:nvPicPr>
          <p:cNvPr id="13314" name="Picture 4"/>
          <p:cNvPicPr>
            <a:picLocks noChangeAspect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039938" y="427038"/>
            <a:ext cx="1514475" cy="1328737"/>
          </a:xfrm>
        </p:spPr>
      </p:pic>
      <p:pic>
        <p:nvPicPr>
          <p:cNvPr id="1331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7063" y="417513"/>
            <a:ext cx="16192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182688" y="2051050"/>
            <a:ext cx="7254875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tx1"/>
                </a:solidFill>
              </a:rPr>
              <a:t>Форматування сучасного радіо</a:t>
            </a:r>
          </a:p>
          <a:p>
            <a:pPr algn="ctr"/>
            <a:endParaRPr lang="uk-UA" sz="2400" b="1">
              <a:solidFill>
                <a:schemeClr val="tx1"/>
              </a:solidFill>
            </a:endParaRPr>
          </a:p>
          <a:p>
            <a:pPr algn="ctr"/>
            <a:endParaRPr lang="uk-UA" sz="2400" b="1">
              <a:solidFill>
                <a:schemeClr val="tx1"/>
              </a:solidFill>
            </a:endParaRPr>
          </a:p>
          <a:p>
            <a:pPr algn="ctr"/>
            <a:r>
              <a:rPr lang="uk-UA" sz="2000">
                <a:solidFill>
                  <a:schemeClr val="tx1"/>
                </a:solidFill>
              </a:rPr>
              <a:t>Любченко Юлія Валеріївна – к.н.соц.ком., </a:t>
            </a:r>
          </a:p>
          <a:p>
            <a:pPr algn="ctr"/>
            <a:r>
              <a:rPr lang="uk-UA" sz="2000">
                <a:solidFill>
                  <a:schemeClr val="tx1"/>
                </a:solidFill>
              </a:rPr>
              <a:t>доцентка кафедри журналістики ЗНУ</a:t>
            </a:r>
          </a:p>
          <a:p>
            <a:pPr algn="ctr"/>
            <a:endParaRPr lang="ru-RU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Grp="1"/>
          </p:cNvSpPr>
          <p:nvPr>
            <p:ph type="title" idx="4294967295"/>
          </p:nvPr>
        </p:nvSpPr>
        <p:spPr>
          <a:xfrm>
            <a:off x="311150" y="315913"/>
            <a:ext cx="8521700" cy="511175"/>
          </a:xfrm>
        </p:spPr>
        <p:txBody>
          <a:bodyPr/>
          <a:lstStyle/>
          <a:p>
            <a:pPr algn="ctr"/>
            <a:r>
              <a:rPr lang="uk-UA" sz="2400" b="1" smtClean="0">
                <a:latin typeface="Arial" charset="0"/>
                <a:cs typeface="Arial" charset="0"/>
              </a:rPr>
              <a:t>Поняття “формат” в радіомовленні</a:t>
            </a:r>
            <a:endParaRPr lang="ru-RU" sz="2400" b="1" smtClean="0">
              <a:latin typeface="Arial" charset="0"/>
              <a:cs typeface="Arial" charset="0"/>
            </a:endParaRPr>
          </a:p>
        </p:txBody>
      </p:sp>
      <p:sp>
        <p:nvSpPr>
          <p:cNvPr id="14338" name="Text Box 3"/>
          <p:cNvSpPr txBox="1">
            <a:spLocks noGrp="1"/>
          </p:cNvSpPr>
          <p:nvPr>
            <p:ph type="body" idx="4294967295"/>
          </p:nvPr>
        </p:nvSpPr>
        <p:spPr>
          <a:xfrm>
            <a:off x="311150" y="860425"/>
            <a:ext cx="7962900" cy="3719513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ru-RU" sz="2400" b="1" smtClean="0">
              <a:latin typeface="Times New Roman" pitchFamily="18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ru-RU" sz="2400" b="1" smtClean="0">
                <a:latin typeface="Times New Roman" pitchFamily="18" charset="0"/>
                <a:cs typeface="Arial" charset="0"/>
              </a:rPr>
              <a:t>Формат – </a:t>
            </a:r>
            <a:r>
              <a:rPr lang="ru-RU" sz="2400" smtClean="0">
                <a:latin typeface="Times New Roman" pitchFamily="18" charset="0"/>
                <a:cs typeface="Arial" charset="0"/>
              </a:rPr>
              <a:t>це концепція радіостанції (в широкому сенсі)</a:t>
            </a:r>
          </a:p>
          <a:p>
            <a:pPr>
              <a:lnSpc>
                <a:spcPct val="80000"/>
              </a:lnSpc>
            </a:pPr>
            <a:endParaRPr lang="uk-UA" sz="2400" smtClean="0">
              <a:latin typeface="Times New Roman" pitchFamily="18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uk-UA" sz="2400" b="1" smtClean="0">
              <a:latin typeface="Times New Roman" pitchFamily="18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uk-UA" sz="2400" b="1" smtClean="0">
              <a:latin typeface="Times New Roman" pitchFamily="18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uk-UA" sz="2400" b="1" smtClean="0">
                <a:latin typeface="Times New Roman" pitchFamily="18" charset="0"/>
                <a:cs typeface="Arial" charset="0"/>
              </a:rPr>
              <a:t>Американська версія чи британська?</a:t>
            </a:r>
          </a:p>
        </p:txBody>
      </p:sp>
      <p:sp>
        <p:nvSpPr>
          <p:cNvPr id="14339" name="AutoShape 4" descr="16836336-reporter-interview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4340" name="AutoShape 6" descr="16836336-reporter-interview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4341" name="AutoShape 8" descr="16836336-reporter-interview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4342" name="AutoShape 10" descr="16836336-reporter-interview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4343" name="AutoShape 12" descr="16836336-reporter-interview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Grp="1"/>
          </p:cNvSpPr>
          <p:nvPr>
            <p:ph type="title" idx="4294967295"/>
          </p:nvPr>
        </p:nvSpPr>
        <p:spPr>
          <a:xfrm>
            <a:off x="311150" y="315913"/>
            <a:ext cx="8521700" cy="663575"/>
          </a:xfrm>
        </p:spPr>
        <p:txBody>
          <a:bodyPr/>
          <a:lstStyle/>
          <a:p>
            <a:pPr algn="ctr"/>
            <a:r>
              <a:rPr lang="uk-UA" sz="2800" b="1" smtClean="0">
                <a:latin typeface="Arial" charset="0"/>
                <a:cs typeface="Arial" charset="0"/>
              </a:rPr>
              <a:t>Критерії формату</a:t>
            </a:r>
            <a:endParaRPr lang="ru-RU" sz="2800" b="1" smtClean="0">
              <a:latin typeface="Arial" charset="0"/>
              <a:cs typeface="Arial" charset="0"/>
            </a:endParaRPr>
          </a:p>
        </p:txBody>
      </p:sp>
      <p:sp>
        <p:nvSpPr>
          <p:cNvPr id="15362" name="Text Box 3"/>
          <p:cNvSpPr txBox="1">
            <a:spLocks noGrp="1"/>
          </p:cNvSpPr>
          <p:nvPr>
            <p:ph type="body" idx="4294967295"/>
          </p:nvPr>
        </p:nvSpPr>
        <p:spPr>
          <a:xfrm>
            <a:off x="311150" y="1127125"/>
            <a:ext cx="8216900" cy="3452813"/>
          </a:xfrm>
        </p:spPr>
        <p:txBody>
          <a:bodyPr/>
          <a:lstStyle/>
          <a:p>
            <a:pPr marL="266700" indent="-266700">
              <a:lnSpc>
                <a:spcPct val="90000"/>
              </a:lnSpc>
              <a:buFont typeface="Arial" charset="0"/>
              <a:buAutoNum type="arabicPeriod"/>
            </a:pPr>
            <a:r>
              <a:rPr lang="ru-RU" sz="2000" smtClean="0">
                <a:latin typeface="Times New Roman" pitchFamily="18" charset="0"/>
                <a:cs typeface="Arial" charset="0"/>
              </a:rPr>
              <a:t>Музика (напрямки, часовий проміжок)</a:t>
            </a:r>
          </a:p>
          <a:p>
            <a:pPr marL="266700" indent="-266700">
              <a:lnSpc>
                <a:spcPct val="90000"/>
              </a:lnSpc>
            </a:pPr>
            <a:endParaRPr lang="uk-UA" sz="2000" smtClean="0">
              <a:latin typeface="Times New Roman" pitchFamily="18" charset="0"/>
              <a:cs typeface="Arial" charset="0"/>
            </a:endParaRPr>
          </a:p>
          <a:p>
            <a:pPr marL="266700" indent="-266700">
              <a:lnSpc>
                <a:spcPct val="90000"/>
              </a:lnSpc>
            </a:pPr>
            <a:r>
              <a:rPr lang="uk-UA" sz="2000" smtClean="0">
                <a:latin typeface="Times New Roman" pitchFamily="18" charset="0"/>
                <a:cs typeface="Arial" charset="0"/>
              </a:rPr>
              <a:t>2. Набір радіопередач</a:t>
            </a:r>
          </a:p>
          <a:p>
            <a:pPr marL="266700" indent="-266700">
              <a:lnSpc>
                <a:spcPct val="90000"/>
              </a:lnSpc>
            </a:pPr>
            <a:endParaRPr lang="uk-UA" sz="2000" smtClean="0">
              <a:latin typeface="Times New Roman" pitchFamily="18" charset="0"/>
              <a:cs typeface="Arial" charset="0"/>
            </a:endParaRPr>
          </a:p>
          <a:p>
            <a:pPr marL="266700" indent="-266700">
              <a:lnSpc>
                <a:spcPct val="90000"/>
              </a:lnSpc>
            </a:pPr>
            <a:r>
              <a:rPr lang="uk-UA" sz="2000" smtClean="0">
                <a:latin typeface="Times New Roman" pitchFamily="18" charset="0"/>
                <a:cs typeface="Arial" charset="0"/>
              </a:rPr>
              <a:t>3. Стиль роботи ведучих</a:t>
            </a:r>
          </a:p>
          <a:p>
            <a:pPr marL="266700" indent="-266700">
              <a:lnSpc>
                <a:spcPct val="90000"/>
              </a:lnSpc>
            </a:pPr>
            <a:endParaRPr lang="uk-UA" sz="2000" smtClean="0">
              <a:latin typeface="Times New Roman" pitchFamily="18" charset="0"/>
              <a:cs typeface="Arial" charset="0"/>
            </a:endParaRPr>
          </a:p>
          <a:p>
            <a:pPr marL="266700" indent="-266700">
              <a:lnSpc>
                <a:spcPct val="90000"/>
              </a:lnSpc>
            </a:pPr>
            <a:r>
              <a:rPr lang="uk-UA" sz="2000" smtClean="0">
                <a:latin typeface="Times New Roman" pitchFamily="18" charset="0"/>
                <a:cs typeface="Arial" charset="0"/>
              </a:rPr>
              <a:t>4. Звукове оформлення ефіру</a:t>
            </a:r>
          </a:p>
          <a:p>
            <a:pPr marL="266700" indent="-266700">
              <a:lnSpc>
                <a:spcPct val="90000"/>
              </a:lnSpc>
            </a:pPr>
            <a:endParaRPr lang="uk-UA" sz="2000" smtClean="0">
              <a:latin typeface="Times New Roman" pitchFamily="18" charset="0"/>
              <a:cs typeface="Arial" charset="0"/>
            </a:endParaRPr>
          </a:p>
          <a:p>
            <a:pPr marL="266700" indent="-266700">
              <a:lnSpc>
                <a:spcPct val="90000"/>
              </a:lnSpc>
            </a:pPr>
            <a:r>
              <a:rPr lang="uk-UA" sz="2000" smtClean="0">
                <a:latin typeface="Times New Roman" pitchFamily="18" charset="0"/>
                <a:cs typeface="Arial" charset="0"/>
              </a:rPr>
              <a:t>5. Поєднання музичного й вербального компонентів</a:t>
            </a:r>
          </a:p>
          <a:p>
            <a:pPr marL="266700" indent="-266700">
              <a:lnSpc>
                <a:spcPct val="90000"/>
              </a:lnSpc>
            </a:pPr>
            <a:endParaRPr lang="uk-UA" sz="2000" smtClean="0">
              <a:latin typeface="Times New Roman" pitchFamily="18" charset="0"/>
              <a:cs typeface="Arial" charset="0"/>
            </a:endParaRPr>
          </a:p>
          <a:p>
            <a:pPr marL="266700" indent="-266700">
              <a:lnSpc>
                <a:spcPct val="90000"/>
              </a:lnSpc>
            </a:pPr>
            <a:r>
              <a:rPr lang="uk-UA" sz="2000" smtClean="0">
                <a:latin typeface="Times New Roman" pitchFamily="18" charset="0"/>
                <a:cs typeface="Arial" charset="0"/>
              </a:rPr>
              <a:t>6. Реклама (???)</a:t>
            </a:r>
          </a:p>
          <a:p>
            <a:pPr marL="266700" indent="-266700">
              <a:lnSpc>
                <a:spcPct val="90000"/>
              </a:lnSpc>
            </a:pPr>
            <a:endParaRPr lang="ru-RU" sz="2000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5"/>
          <p:cNvSpPr txBox="1">
            <a:spLocks noGrp="1"/>
          </p:cNvSpPr>
          <p:nvPr>
            <p:ph type="body" sz="half" idx="4294967295"/>
          </p:nvPr>
        </p:nvSpPr>
        <p:spPr>
          <a:xfrm>
            <a:off x="301625" y="473075"/>
            <a:ext cx="8486775" cy="4149725"/>
          </a:xfrm>
        </p:spPr>
        <p:txBody>
          <a:bodyPr/>
          <a:lstStyle/>
          <a:p>
            <a:r>
              <a:rPr lang="uk-UA" sz="200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Формати радіостанцій зорієнтовані на </a:t>
            </a:r>
            <a:r>
              <a:rPr lang="uk-UA" sz="2000" b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цільову аудиторію</a:t>
            </a:r>
          </a:p>
          <a:p>
            <a:endParaRPr lang="uk-UA" sz="2000" b="1" smtClean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r>
              <a:rPr lang="uk-UA" sz="2000" b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Як утримати і збільшити аудиторію?</a:t>
            </a:r>
          </a:p>
          <a:p>
            <a:pPr>
              <a:buFontTx/>
              <a:buChar char="-"/>
            </a:pPr>
            <a:r>
              <a:rPr lang="uk-UA" sz="200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неформатні проєкти</a:t>
            </a:r>
          </a:p>
          <a:p>
            <a:pPr>
              <a:buFontTx/>
              <a:buChar char="-"/>
            </a:pPr>
            <a:r>
              <a:rPr lang="uk-UA" sz="200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медійні особи</a:t>
            </a:r>
          </a:p>
          <a:p>
            <a:pPr>
              <a:buFontTx/>
              <a:buChar char="-"/>
            </a:pPr>
            <a:r>
              <a:rPr lang="uk-UA" sz="200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інтерактивні передачі</a:t>
            </a:r>
          </a:p>
          <a:p>
            <a:pPr>
              <a:buFontTx/>
              <a:buChar char="-"/>
            </a:pPr>
            <a:r>
              <a:rPr lang="uk-UA" sz="200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позаефірна промоція</a:t>
            </a:r>
          </a:p>
          <a:p>
            <a:pPr>
              <a:buFontTx/>
              <a:buNone/>
            </a:pPr>
            <a:endParaRPr lang="uk-UA" sz="2000" smtClean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>
              <a:buFontTx/>
              <a:buNone/>
            </a:pPr>
            <a:r>
              <a:rPr lang="uk-UA" sz="2000" b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Субформат</a:t>
            </a:r>
            <a:endParaRPr lang="ru-RU" sz="2000" b="1" smtClean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 txBox="1">
            <a:spLocks noGrp="1"/>
          </p:cNvSpPr>
          <p:nvPr>
            <p:ph type="body" idx="4294967295"/>
          </p:nvPr>
        </p:nvSpPr>
        <p:spPr>
          <a:xfrm>
            <a:off x="311150" y="395288"/>
            <a:ext cx="8521700" cy="4184650"/>
          </a:xfrm>
        </p:spPr>
        <p:txBody>
          <a:bodyPr/>
          <a:lstStyle/>
          <a:p>
            <a:pPr algn="ctr"/>
            <a:r>
              <a:rPr lang="uk-UA" sz="2400" b="1" smtClean="0">
                <a:latin typeface="Times New Roman" pitchFamily="18" charset="0"/>
                <a:cs typeface="Arial" charset="0"/>
              </a:rPr>
              <a:t>Різновиди форматів</a:t>
            </a:r>
            <a:endParaRPr lang="ru-RU" sz="2400" b="1" smtClean="0">
              <a:latin typeface="Times New Roman" pitchFamily="18" charset="0"/>
              <a:cs typeface="Arial" charset="0"/>
            </a:endParaRPr>
          </a:p>
          <a:p>
            <a:r>
              <a:rPr lang="uk-UA" sz="2400" b="1" smtClean="0">
                <a:latin typeface="Times New Roman" pitchFamily="18" charset="0"/>
                <a:cs typeface="Arial" charset="0"/>
              </a:rPr>
              <a:t>	</a:t>
            </a:r>
            <a:r>
              <a:rPr lang="uk-UA" sz="2400" b="1" i="1" smtClean="0">
                <a:solidFill>
                  <a:srgbClr val="9B2593"/>
                </a:solidFill>
                <a:latin typeface="Times New Roman" pitchFamily="18" charset="0"/>
                <a:cs typeface="Arial" charset="0"/>
              </a:rPr>
              <a:t>Музичні</a:t>
            </a:r>
            <a:r>
              <a:rPr lang="uk-UA" sz="2400" b="1" smtClean="0">
                <a:solidFill>
                  <a:srgbClr val="9B2593"/>
                </a:solidFill>
                <a:latin typeface="Times New Roman" pitchFamily="18" charset="0"/>
                <a:cs typeface="Arial" charset="0"/>
              </a:rPr>
              <a:t>				</a:t>
            </a:r>
            <a:r>
              <a:rPr lang="uk-UA" sz="2400" b="1" i="1" smtClean="0">
                <a:solidFill>
                  <a:srgbClr val="9B2593"/>
                </a:solidFill>
                <a:latin typeface="Times New Roman" pitchFamily="18" charset="0"/>
                <a:cs typeface="Arial" charset="0"/>
              </a:rPr>
              <a:t>Розмовні</a:t>
            </a:r>
          </a:p>
          <a:p>
            <a:r>
              <a:rPr lang="uk-UA" sz="1800" b="1" i="1" smtClean="0">
                <a:solidFill>
                  <a:srgbClr val="9B2593"/>
                </a:solidFill>
                <a:latin typeface="Times New Roman" pitchFamily="18" charset="0"/>
                <a:cs typeface="Arial" charset="0"/>
              </a:rPr>
              <a:t>Основні	Спеціалізовані		Основні	Спеціалізовані</a:t>
            </a:r>
          </a:p>
          <a:p>
            <a:endParaRPr lang="uk-UA" sz="1800" b="1" i="1" smtClean="0">
              <a:solidFill>
                <a:srgbClr val="9B2593"/>
              </a:solidFill>
              <a:latin typeface="Times New Roman" pitchFamily="18" charset="0"/>
              <a:cs typeface="Arial" charset="0"/>
            </a:endParaRPr>
          </a:p>
          <a:p>
            <a:r>
              <a:rPr lang="en-US" sz="1800" b="1" smtClean="0">
                <a:latin typeface="Times New Roman" pitchFamily="18" charset="0"/>
                <a:cs typeface="Arial" charset="0"/>
              </a:rPr>
              <a:t>CHR		Country			Talk		Financial</a:t>
            </a:r>
          </a:p>
          <a:p>
            <a:r>
              <a:rPr lang="en-US" sz="1800" b="1" smtClean="0">
                <a:latin typeface="Times New Roman" pitchFamily="18" charset="0"/>
                <a:cs typeface="Arial" charset="0"/>
              </a:rPr>
              <a:t>AC		Classical			News		College</a:t>
            </a:r>
          </a:p>
          <a:p>
            <a:r>
              <a:rPr lang="en-US" sz="1800" b="1" smtClean="0">
                <a:latin typeface="Times New Roman" pitchFamily="18" charset="0"/>
                <a:cs typeface="Arial" charset="0"/>
              </a:rPr>
              <a:t>Rock		Jazz					Alternative</a:t>
            </a:r>
          </a:p>
          <a:p>
            <a:r>
              <a:rPr lang="en-US" sz="1800" b="1" smtClean="0">
                <a:latin typeface="Times New Roman" pitchFamily="18" charset="0"/>
                <a:cs typeface="Arial" charset="0"/>
              </a:rPr>
              <a:t>Oldies</a:t>
            </a:r>
          </a:p>
          <a:p>
            <a:r>
              <a:rPr lang="en-US" sz="1800" b="1" smtClean="0">
                <a:latin typeface="Times New Roman" pitchFamily="18" charset="0"/>
                <a:cs typeface="Arial" charset="0"/>
              </a:rPr>
              <a:t>Chanson</a:t>
            </a:r>
            <a:endParaRPr lang="uk-UA" sz="1800" b="1" smtClean="0">
              <a:latin typeface="Times New Roman" pitchFamily="18" charset="0"/>
              <a:cs typeface="Arial" charset="0"/>
            </a:endParaRPr>
          </a:p>
          <a:p>
            <a:pPr algn="ctr"/>
            <a:endParaRPr lang="ru-RU" sz="2000" b="1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8"/>
          <p:cNvSpPr txBox="1">
            <a:spLocks noChangeArrowheads="1"/>
          </p:cNvSpPr>
          <p:nvPr/>
        </p:nvSpPr>
        <p:spPr bwMode="auto">
          <a:xfrm>
            <a:off x="592138" y="566738"/>
            <a:ext cx="7891462" cy="578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spcBef>
                <a:spcPct val="50000"/>
              </a:spcBef>
            </a:pPr>
            <a:r>
              <a:rPr lang="uk-UA" sz="2000" b="1">
                <a:latin typeface="Times New Roman" pitchFamily="18" charset="0"/>
              </a:rPr>
              <a:t>Музичне програмування</a:t>
            </a:r>
          </a:p>
          <a:p>
            <a:pPr marL="266700" indent="-266700" algn="ctr">
              <a:spcBef>
                <a:spcPct val="50000"/>
              </a:spcBef>
            </a:pPr>
            <a:r>
              <a:rPr lang="uk-UA" sz="2000" b="1">
                <a:latin typeface="Times New Roman" pitchFamily="18" charset="0"/>
              </a:rPr>
              <a:t>Музичні каталоги</a:t>
            </a:r>
          </a:p>
          <a:p>
            <a:pPr marL="266700" indent="-266700">
              <a:spcBef>
                <a:spcPct val="50000"/>
              </a:spcBef>
              <a:buFontTx/>
              <a:buAutoNum type="arabicPeriod"/>
            </a:pPr>
            <a:r>
              <a:rPr lang="uk-UA" sz="2000" b="1">
                <a:latin typeface="Times New Roman" pitchFamily="18" charset="0"/>
              </a:rPr>
              <a:t>Каталог </a:t>
            </a:r>
            <a:r>
              <a:rPr lang="en-US" sz="2000" b="1">
                <a:latin typeface="Times New Roman" pitchFamily="18" charset="0"/>
              </a:rPr>
              <a:t>Gold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uk-UA" sz="2000">
                <a:latin typeface="Times New Roman" pitchFamily="18" charset="0"/>
              </a:rPr>
              <a:t>– форматна музика </a:t>
            </a:r>
          </a:p>
          <a:p>
            <a:pPr marL="266700" indent="-266700">
              <a:spcBef>
                <a:spcPct val="50000"/>
              </a:spcBef>
            </a:pPr>
            <a:r>
              <a:rPr lang="uk-UA" sz="2000">
                <a:latin typeface="Times New Roman" pitchFamily="18" charset="0"/>
              </a:rPr>
              <a:t>Якою має бути форматна музика? (рік створення радіостанції – середній вік цільової аудиторії + 14 років = музика, яка складе каталог </a:t>
            </a:r>
            <a:r>
              <a:rPr lang="en-US" sz="2000">
                <a:latin typeface="Times New Roman" pitchFamily="18" charset="0"/>
              </a:rPr>
              <a:t>Gold</a:t>
            </a:r>
            <a:r>
              <a:rPr lang="uk-UA" sz="2000">
                <a:latin typeface="Times New Roman" pitchFamily="18" charset="0"/>
              </a:rPr>
              <a:t>) </a:t>
            </a:r>
          </a:p>
          <a:p>
            <a:pPr marL="266700" indent="-266700">
              <a:spcBef>
                <a:spcPct val="50000"/>
              </a:spcBef>
            </a:pPr>
            <a:r>
              <a:rPr lang="uk-UA" sz="2000">
                <a:latin typeface="Times New Roman" pitchFamily="18" charset="0"/>
              </a:rPr>
              <a:t>2022 рік – 25 років + 14 років = 2011 рік (рік створення каталогу)</a:t>
            </a:r>
            <a:endParaRPr lang="en-US" sz="2000">
              <a:latin typeface="Times New Roman" pitchFamily="18" charset="0"/>
            </a:endParaRPr>
          </a:p>
          <a:p>
            <a:pPr marL="266700" indent="-26670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2. </a:t>
            </a:r>
            <a:r>
              <a:rPr lang="uk-UA" sz="2000" b="1">
                <a:latin typeface="Times New Roman" pitchFamily="18" charset="0"/>
              </a:rPr>
              <a:t>Каталог ротацій</a:t>
            </a:r>
          </a:p>
          <a:p>
            <a:pPr marL="266700" indent="-266700">
              <a:spcBef>
                <a:spcPct val="50000"/>
              </a:spcBef>
            </a:pPr>
            <a:r>
              <a:rPr lang="uk-UA" sz="2000" b="1">
                <a:latin typeface="Times New Roman" pitchFamily="18" charset="0"/>
              </a:rPr>
              <a:t>Ротація</a:t>
            </a:r>
            <a:r>
              <a:rPr lang="uk-UA" sz="2000">
                <a:latin typeface="Times New Roman" pitchFamily="18" charset="0"/>
              </a:rPr>
              <a:t> – періодичність звучання музичної композиції протягом доби</a:t>
            </a:r>
            <a:endParaRPr lang="ru-RU" sz="2000">
              <a:latin typeface="Times New Roman" pitchFamily="18" charset="0"/>
            </a:endParaRPr>
          </a:p>
          <a:p>
            <a:pPr marL="266700" indent="-266700">
              <a:spcBef>
                <a:spcPct val="50000"/>
              </a:spcBef>
            </a:pPr>
            <a:endParaRPr lang="uk-UA" sz="2000">
              <a:latin typeface="Times New Roman" pitchFamily="18" charset="0"/>
            </a:endParaRPr>
          </a:p>
          <a:p>
            <a:pPr marL="266700" indent="-266700">
              <a:spcBef>
                <a:spcPct val="50000"/>
              </a:spcBef>
            </a:pPr>
            <a:endParaRPr lang="uk-UA"/>
          </a:p>
          <a:p>
            <a:pPr marL="266700" indent="-266700">
              <a:spcBef>
                <a:spcPct val="50000"/>
              </a:spcBef>
            </a:pPr>
            <a:endParaRPr lang="uk-UA"/>
          </a:p>
          <a:p>
            <a:pPr marL="266700" indent="-266700">
              <a:spcBef>
                <a:spcPct val="50000"/>
              </a:spcBef>
            </a:pPr>
            <a:endParaRPr lang="uk-UA"/>
          </a:p>
          <a:p>
            <a:pPr marL="266700" indent="-266700"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6"/>
          <p:cNvSpPr txBox="1">
            <a:spLocks noChangeArrowheads="1"/>
          </p:cNvSpPr>
          <p:nvPr/>
        </p:nvSpPr>
        <p:spPr bwMode="auto">
          <a:xfrm>
            <a:off x="585788" y="744538"/>
            <a:ext cx="807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19458" name="Rectangle 7"/>
          <p:cNvSpPr>
            <a:spLocks noChangeArrowheads="1"/>
          </p:cNvSpPr>
          <p:nvPr/>
        </p:nvSpPr>
        <p:spPr bwMode="auto">
          <a:xfrm>
            <a:off x="466725" y="592138"/>
            <a:ext cx="8272463" cy="3556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71415" rIns="0" bIns="71415" anchor="ctr">
            <a:spAutoFit/>
          </a:bodyPr>
          <a:lstStyle/>
          <a:p>
            <a:pPr marL="266700" indent="-266700" algn="ctr"/>
            <a:r>
              <a:rPr lang="uk-UA" sz="2400" b="1">
                <a:latin typeface="Times New Roman" pitchFamily="18" charset="0"/>
              </a:rPr>
              <a:t>Каталог ротацій</a:t>
            </a:r>
          </a:p>
          <a:p>
            <a:pPr marL="266700" indent="-266700"/>
            <a:endParaRPr lang="uk-UA" sz="2000" b="1">
              <a:latin typeface="Times New Roman" pitchFamily="18" charset="0"/>
            </a:endParaRPr>
          </a:p>
          <a:p>
            <a:pPr marL="266700" indent="-266700">
              <a:buFontTx/>
              <a:buAutoNum type="arabicPeriod"/>
            </a:pPr>
            <a:r>
              <a:rPr lang="uk-UA" sz="2000" b="1">
                <a:latin typeface="Times New Roman" pitchFamily="18" charset="0"/>
              </a:rPr>
              <a:t>Ротація А </a:t>
            </a:r>
            <a:r>
              <a:rPr lang="uk-UA" sz="2000">
                <a:latin typeface="Times New Roman" pitchFamily="18" charset="0"/>
              </a:rPr>
              <a:t>– нові композиції</a:t>
            </a:r>
          </a:p>
          <a:p>
            <a:pPr marL="266700" indent="-266700"/>
            <a:endParaRPr lang="uk-UA" sz="2000">
              <a:latin typeface="Times New Roman" pitchFamily="18" charset="0"/>
            </a:endParaRPr>
          </a:p>
          <a:p>
            <a:pPr marL="266700" indent="-266700"/>
            <a:r>
              <a:rPr lang="uk-UA" sz="2000" b="1">
                <a:latin typeface="Times New Roman" pitchFamily="18" charset="0"/>
              </a:rPr>
              <a:t>2.</a:t>
            </a:r>
            <a:r>
              <a:rPr lang="uk-UA" sz="2000">
                <a:latin typeface="Times New Roman" pitchFamily="18" charset="0"/>
              </a:rPr>
              <a:t> </a:t>
            </a:r>
            <a:r>
              <a:rPr lang="uk-UA" sz="2000" b="1">
                <a:latin typeface="Times New Roman" pitchFamily="18" charset="0"/>
              </a:rPr>
              <a:t>Ротація В</a:t>
            </a:r>
            <a:r>
              <a:rPr lang="uk-UA" sz="2000">
                <a:latin typeface="Times New Roman" pitchFamily="18" charset="0"/>
              </a:rPr>
              <a:t> – хіти</a:t>
            </a:r>
          </a:p>
          <a:p>
            <a:pPr marL="266700" indent="-266700"/>
            <a:endParaRPr lang="uk-UA" sz="2000">
              <a:latin typeface="Times New Roman" pitchFamily="18" charset="0"/>
            </a:endParaRPr>
          </a:p>
          <a:p>
            <a:pPr marL="266700" indent="-266700"/>
            <a:r>
              <a:rPr lang="uk-UA" sz="2000" b="1">
                <a:latin typeface="Times New Roman" pitchFamily="18" charset="0"/>
              </a:rPr>
              <a:t>3.</a:t>
            </a:r>
            <a:r>
              <a:rPr lang="uk-UA" sz="2000">
                <a:latin typeface="Times New Roman" pitchFamily="18" charset="0"/>
              </a:rPr>
              <a:t> </a:t>
            </a:r>
            <a:r>
              <a:rPr lang="uk-UA" sz="2000" b="1">
                <a:latin typeface="Times New Roman" pitchFamily="18" charset="0"/>
              </a:rPr>
              <a:t>Ротація С</a:t>
            </a:r>
            <a:r>
              <a:rPr lang="uk-UA" sz="2000">
                <a:latin typeface="Times New Roman" pitchFamily="18" charset="0"/>
              </a:rPr>
              <a:t> – хіти, що затихають</a:t>
            </a:r>
          </a:p>
          <a:p>
            <a:pPr marL="266700" indent="-266700"/>
            <a:endParaRPr lang="uk-UA" sz="2000">
              <a:latin typeface="Times New Roman" pitchFamily="18" charset="0"/>
            </a:endParaRPr>
          </a:p>
          <a:p>
            <a:pPr marL="266700" indent="-266700"/>
            <a:r>
              <a:rPr lang="uk-UA" sz="2000" b="1">
                <a:latin typeface="Times New Roman" pitchFamily="18" charset="0"/>
              </a:rPr>
              <a:t>4.</a:t>
            </a:r>
            <a:r>
              <a:rPr lang="uk-UA" sz="2000">
                <a:latin typeface="Times New Roman" pitchFamily="18" charset="0"/>
              </a:rPr>
              <a:t> </a:t>
            </a:r>
            <a:r>
              <a:rPr lang="uk-UA" sz="2000" b="1">
                <a:latin typeface="Times New Roman" pitchFamily="18" charset="0"/>
              </a:rPr>
              <a:t>Ротація </a:t>
            </a:r>
            <a:r>
              <a:rPr lang="en-US" sz="2000" b="1">
                <a:latin typeface="Times New Roman" pitchFamily="18" charset="0"/>
              </a:rPr>
              <a:t>D</a:t>
            </a:r>
            <a:r>
              <a:rPr lang="uk-UA" sz="2000">
                <a:latin typeface="Times New Roman" pitchFamily="18" charset="0"/>
              </a:rPr>
              <a:t> – музичні композиції, що були хітами</a:t>
            </a:r>
          </a:p>
          <a:p>
            <a:pPr marL="266700" indent="-266700">
              <a:buFontTx/>
              <a:buAutoNum type="arabicPeriod"/>
            </a:pPr>
            <a:endParaRPr lang="uk-UA" sz="2000">
              <a:latin typeface="Times New Roman" pitchFamily="18" charset="0"/>
            </a:endParaRPr>
          </a:p>
          <a:p>
            <a:pPr marL="266700" indent="-266700" algn="ctr"/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/>
          <p:cNvSpPr txBox="1">
            <a:spLocks noChangeArrowheads="1"/>
          </p:cNvSpPr>
          <p:nvPr/>
        </p:nvSpPr>
        <p:spPr bwMode="auto">
          <a:xfrm>
            <a:off x="525463" y="304800"/>
            <a:ext cx="79152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/>
            <a:r>
              <a:rPr lang="ru-RU" sz="2400" b="1">
                <a:latin typeface="Times New Roman" pitchFamily="18" charset="0"/>
              </a:rPr>
              <a:t>Добове програмування</a:t>
            </a:r>
          </a:p>
          <a:p>
            <a:pPr marL="266700" indent="-266700" algn="ctr"/>
            <a:endParaRPr lang="uk-UA" sz="2400" b="1">
              <a:latin typeface="Times New Roman" pitchFamily="18" charset="0"/>
            </a:endParaRPr>
          </a:p>
          <a:p>
            <a:pPr marL="266700" indent="-266700">
              <a:buFontTx/>
              <a:buAutoNum type="arabicPeriod"/>
            </a:pPr>
            <a:r>
              <a:rPr lang="uk-UA" sz="2400">
                <a:latin typeface="Times New Roman" pitchFamily="18" charset="0"/>
              </a:rPr>
              <a:t>Ранковий ефір (6-9 год.) – прайм-тайм</a:t>
            </a:r>
          </a:p>
          <a:p>
            <a:pPr marL="266700" indent="-266700"/>
            <a:endParaRPr lang="uk-UA" sz="2400">
              <a:latin typeface="Times New Roman" pitchFamily="18" charset="0"/>
            </a:endParaRPr>
          </a:p>
          <a:p>
            <a:pPr marL="266700" indent="-266700"/>
            <a:r>
              <a:rPr lang="uk-UA" sz="2400">
                <a:latin typeface="Times New Roman" pitchFamily="18" charset="0"/>
              </a:rPr>
              <a:t>2. Денний ефір (9-16 год.)</a:t>
            </a:r>
          </a:p>
          <a:p>
            <a:pPr marL="266700" indent="-266700"/>
            <a:endParaRPr lang="uk-UA" sz="2400">
              <a:latin typeface="Times New Roman" pitchFamily="18" charset="0"/>
            </a:endParaRPr>
          </a:p>
          <a:p>
            <a:pPr marL="266700" indent="-266700"/>
            <a:r>
              <a:rPr lang="uk-UA" sz="2400">
                <a:latin typeface="Times New Roman" pitchFamily="18" charset="0"/>
              </a:rPr>
              <a:t>3. Вечірній ефір (16-24 год.), пізній вечір (21-24 год.)</a:t>
            </a:r>
          </a:p>
          <a:p>
            <a:pPr marL="266700" indent="-266700"/>
            <a:r>
              <a:rPr lang="uk-UA" sz="2400">
                <a:latin typeface="Times New Roman" pitchFamily="18" charset="0"/>
              </a:rPr>
              <a:t>Вечірній прайм-тайм – 17-19 год.</a:t>
            </a:r>
          </a:p>
          <a:p>
            <a:pPr marL="266700" indent="-266700"/>
            <a:endParaRPr lang="uk-UA" sz="2400">
              <a:latin typeface="Times New Roman" pitchFamily="18" charset="0"/>
            </a:endParaRPr>
          </a:p>
          <a:p>
            <a:pPr marL="266700" indent="-266700"/>
            <a:r>
              <a:rPr lang="uk-UA" sz="2400">
                <a:latin typeface="Times New Roman" pitchFamily="18" charset="0"/>
              </a:rPr>
              <a:t>4. Нічний ефір (24-6 год.)</a:t>
            </a:r>
          </a:p>
          <a:p>
            <a:pPr marL="266700" indent="-266700"/>
            <a:r>
              <a:rPr lang="uk-UA" sz="2400">
                <a:latin typeface="Times New Roman" pitchFamily="18" charset="0"/>
              </a:rPr>
              <a:t>			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1506" name="Text Box 3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/>
            <a:endParaRPr lang="uk-UA" sz="2400" smtClean="0">
              <a:latin typeface="Arial" charset="0"/>
              <a:cs typeface="Arial" charset="0"/>
            </a:endParaRPr>
          </a:p>
          <a:p>
            <a:pPr algn="ctr"/>
            <a:endParaRPr lang="uk-UA" sz="2400" smtClean="0">
              <a:latin typeface="Arial" charset="0"/>
              <a:cs typeface="Arial" charset="0"/>
            </a:endParaRPr>
          </a:p>
          <a:p>
            <a:pPr algn="ctr"/>
            <a:endParaRPr lang="uk-UA" sz="2400" smtClean="0">
              <a:latin typeface="Arial" charset="0"/>
              <a:cs typeface="Arial" charset="0"/>
            </a:endParaRPr>
          </a:p>
          <a:p>
            <a:pPr algn="ctr"/>
            <a:r>
              <a:rPr lang="uk-UA" sz="2400" b="1" smtClean="0">
                <a:latin typeface="Arial" charset="0"/>
                <a:cs typeface="Arial" charset="0"/>
              </a:rPr>
              <a:t>ДЯКУЮ ЗА УВАГУ!</a:t>
            </a:r>
            <a:endParaRPr lang="ru-RU" sz="24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3690</TotalTime>
  <Words>197</Words>
  <PresentationFormat>Экран (16:9)</PresentationFormat>
  <Paragraphs>76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Economica</vt:lpstr>
      <vt:lpstr>Times New Roman</vt:lpstr>
      <vt:lpstr>Luxe</vt:lpstr>
      <vt:lpstr>Luxe</vt:lpstr>
      <vt:lpstr>Luxe</vt:lpstr>
      <vt:lpstr>Luxe</vt:lpstr>
      <vt:lpstr>Luxe</vt:lpstr>
      <vt:lpstr>Luxe</vt:lpstr>
      <vt:lpstr>Слайд 1</vt:lpstr>
      <vt:lpstr>Поняття “формат” в радіомовленні</vt:lpstr>
      <vt:lpstr>Критерії формату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розпізнати фейки в соцмережах</dc:title>
  <cp:lastModifiedBy>Юлия</cp:lastModifiedBy>
  <cp:revision>12</cp:revision>
  <dcterms:modified xsi:type="dcterms:W3CDTF">2023-03-21T13:33:54Z</dcterms:modified>
</cp:coreProperties>
</file>