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9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15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89336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86950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4164514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001620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95003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94748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245081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1314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254188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73028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967409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FC65E-3324-4D4D-B77B-4B609042788D}" type="datetimeFigureOut">
              <a:rPr lang="uk-UA" smtClean="0"/>
              <a:pPr/>
              <a:t>12.05.2021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E7E0D-0069-4D53-B77E-8237787A92C0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771741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384032" y="2929852"/>
            <a:ext cx="3271538" cy="10315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 </a:t>
            </a:r>
            <a:r>
              <a:rPr lang="en-US" sz="6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</a:t>
            </a:r>
            <a:endParaRPr lang="uk-UA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526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9150" y="552686"/>
            <a:ext cx="10725150" cy="2068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-4572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  <a:tabLst>
                <a:tab pos="2529840" algn="l"/>
              </a:tabLs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Найважливішою твоєю звичкою має бути спостереження за своїми думками, і визначення тих думок, які є непомічними, натомість пошук альтернативних, більш помічних думок. Для цього завжди користуйся записником і тими табличками, які ми тобі запропонували.</a:t>
            </a:r>
          </a:p>
          <a:p>
            <a:pPr lvl="0" indent="-4572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2529840" algn="l"/>
              </a:tabLs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Аби твій стан був гарним кожен день роби релаксаційні вправи, які ми робили з тобою упродовж цих тижнів. Зараз ми зробимо останню вправу, але надалі ти можеш використати вправи, які тобі до вподоби. Головне пам’ятай, що ти маєш виконувати їх двічі на день.</a:t>
            </a:r>
            <a:endParaRPr lang="uk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1337_1_157529470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9075" y="2740523"/>
            <a:ext cx="9458793" cy="3725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87708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9803" y="464695"/>
            <a:ext cx="11272603" cy="27130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2529840" algn="l"/>
              </a:tabLst>
            </a:pP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Намагайся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 можна більше бути усвідомленим, адже коли ти виконуєш щось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усвідомлено (прогулюєшся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п’єш чай, стоїш у черзі) твоя голова вільна від непомічних, тривожних і катастрофічних думок. Виконай різні види повсякденної активності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усвідомлено.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tabLst>
                <a:tab pos="2529840" algn="l"/>
              </a:tabLst>
            </a:pPr>
            <a:r>
              <a:rPr lang="uk-UA" sz="2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Нам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було дуже приємно пройти цю дорогу разом із тобою. Життя прекрасне таке, яким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воно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є, не опирайся йому і приймай усе з вдячністю! Завжди пам’ятай, що ще ніколи так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не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було, щоб ніяк не було. Щасти собі!</a:t>
            </a:r>
            <a:endParaRPr lang="uk-UA" sz="2200" dirty="0"/>
          </a:p>
        </p:txBody>
      </p:sp>
      <p:pic>
        <p:nvPicPr>
          <p:cNvPr id="3" name="Рисунок 2" descr="C:\Users\Home_PC\Desktop\1334_1_157529437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3967" y="3147934"/>
            <a:ext cx="8994098" cy="3432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8387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9529" y="419726"/>
            <a:ext cx="1083788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Привіт, ми знову разом. Чи пам’ятаєш ти про що ми говорили минулого разу? Так, про невизначеність. Чи вдалося тобі з’ясувати, як її сприймають інші? І як вони дають раду цьому? Чи можуть їхні стратегії виявитися корисними для тебе? Сподіваємося, що так. А тепер, ми зосередимося на тому, як ефективніше себе поводити тоді, коли від тебе щось залежить. Ти пам’ятаєш, ми говорили, що у кожній ситуації ти визначаєш, що залежить від тебе, і що не можна контролювати. Саме для вирішення першої складової ситуації, тобі корисними будуть вміння ефективного вирішення пробле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м. </a:t>
            </a:r>
            <a:endParaRPr lang="uk-UA" sz="2000" dirty="0"/>
          </a:p>
        </p:txBody>
      </p:sp>
      <p:pic>
        <p:nvPicPr>
          <p:cNvPr id="3" name="Рисунок 2" descr="C:\Users\Home_PC\Desktop\_91988642_thinkstockphotos-50613989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2905" y="3037742"/>
            <a:ext cx="6198803" cy="3602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3139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9547" y="419725"/>
            <a:ext cx="107179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Ти не раз стикався/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лась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із ситуацією, коли ти не знав/ла, що робити, а вирішення цієї ситуації розглядав лише як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катастрофізацію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із негативним результатом чи не так? </a:t>
            </a:r>
            <a:endParaRPr lang="uk-UA" sz="2400" dirty="0"/>
          </a:p>
        </p:txBody>
      </p:sp>
      <p:pic>
        <p:nvPicPr>
          <p:cNvPr id="3" name="Рисунок 2" descr="C:\Users\Home_PC\Desktop\unnamed (1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2" y="1735137"/>
            <a:ext cx="6924675" cy="470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6222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607" y="359765"/>
            <a:ext cx="1100277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Давай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зараз розглянемо, як ефективно розбиратися із проблемами. По-перше, </a:t>
            </a:r>
            <a:r>
              <a:rPr lang="uk-UA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давай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визначимо перелік проблем, які найчастіше трапляються у твоєму житті. Наприклад, у Василя багато </a:t>
            </a:r>
            <a:r>
              <a:rPr lang="uk-UA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тривог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було пов’язано із процесом навчання: конкурси, олімпіади, сесії і т. ін. </a:t>
            </a:r>
            <a:endParaRPr lang="uk-UA" sz="2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/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Ми 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вже визначили, що його емоціями були страх і тривожність, а думками негативні переконання про неуспіх. Які ситуації є найбільш болючими для тебе? Ти можеш скористатися таблицею, яку ти заповнював/ла на минулих заняттях, фіксуючи ситуації, думки і емоції. Поглянь у свій записник, які ситуації були найтиповішими. Чи вони стосувалися усіх сфер твого життя: здоров’я, навчання, родичів, друзів? Навіть якщо так, то яких ситуацій є найбільше? Тепер </a:t>
            </a:r>
            <a:r>
              <a:rPr lang="uk-UA" sz="22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давай</a:t>
            </a:r>
            <a:r>
              <a:rPr lang="uk-UA" sz="2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визначимо, який відсоток загрози і можливостей є у кожній ситуації.</a:t>
            </a:r>
            <a:endParaRPr lang="uk-UA" sz="2200" dirty="0"/>
          </a:p>
        </p:txBody>
      </p:sp>
      <p:pic>
        <p:nvPicPr>
          <p:cNvPr id="3" name="Рисунок 2" descr="C:\Users\Home_PC\Desktop\273e01920241b6be283b85730ba040c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56616" y="3822492"/>
            <a:ext cx="5831173" cy="285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9268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54635" y="1213820"/>
            <a:ext cx="1100278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Василь визначив, що його можливості виграти у конкурсі є 40%, а не 0%, як він думав раніше. Подумай, наскільки загрозливими є ситуації для тебе? Чи дійсно вони мають 0% можливостей, а лише загрози? Бо якщо ти бачиш ситуацію виключно як загрозливу, в тебе опускаються і руки і ти не можеш перейти до другого етапу – ефективного вирішення проблеми. Отже, проаналізувавши відсоток загрози і можливостей, тобі слід обрати поведінку, яка тебе наближає до можливостей,  а не загрози.</a:t>
            </a:r>
            <a:endParaRPr lang="uk-UA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4498" y="4032355"/>
            <a:ext cx="8469443" cy="2546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Тобі слід пройти такі етапи у вирішенні проблеми: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Визначення проблеми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Формулювання мети.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Пошук альтернативних рішень.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Перевірка цих рішень.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Реалізація поведінки для вирішення проблеми.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29193" y="553759"/>
            <a:ext cx="9099030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Загроза 0%-------------------------Можливості 100%</a:t>
            </a: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796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36741"/>
            <a:ext cx="11639550" cy="23975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визначення проблеми спробуй дати відповіді на запитання: </a:t>
            </a:r>
            <a:r>
              <a:rPr lang="uk-UA" sz="20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що? де? коли? як? чому?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Наприклад, у Василя, ситуації пов’язані із навчанням, у яких він боїться отримати поганий результат, тому що інакше усі і він сам будуть вважати його невдахою. Отже мета вирішення цієї проблеми – зменшити напругу від навчання і  отримувати задоволення від цього, адже навчання займає майже більшість його часу. Зауваж, що Василь не ставить за мету завжди бути успішним, чи не так? Адже це – нереалістична мета. Ми вже з тобою обговорювали, що не можна у житті завжди досягати успіху, нормальний перебіг життя складається із певних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перемог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втрат. Отже, твої цілі мають бути реалістичними. 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251-2515575_our-mission-our-mission-png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1593" y="2915602"/>
            <a:ext cx="7065963" cy="3942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44500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9568" y="554636"/>
            <a:ext cx="10972800" cy="5229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Далі спробуй визначити різні рішення проблеми. Їх має бути близько 10 і склади список для цих рішень, наприклад, цікавитися не лише навчанням, але й і іншими видами діяльності в університеті, громадська активність,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волонтерство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т. ін.; збільшити участь у різноманітних заходах університету які пов’язані із навчанням і з різними видами інших </a:t>
            </a:r>
            <a:r>
              <a:rPr lang="uk-UA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активностей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покращити свої стосунки з викладачами і студентами; розвивати свою успішність в інших сферах окрім навчання (комп’ютерні курси, курси іноземної мови, спортивні секції тощо). </a:t>
            </a:r>
            <a:endParaRPr lang="uk-UA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endParaRPr lang="uk-UA" sz="24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Якщо </a:t>
            </a:r>
            <a:r>
              <a:rPr lang="uk-UA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проблема пов’язана із фінансами, то можна подумати, як іншим чином можна вирішити цю проблему, якщо раптом Василь не отримає стипендії, то, наприклад, можна пошукати погодинну роботу, зменшити витрати; взяти кредит, аби розпочати власний бізнес тощо.</a:t>
            </a:r>
            <a:endParaRPr lang="uk-UA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endParaRPr lang="uk-UA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154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9607" y="419725"/>
            <a:ext cx="11017770" cy="3176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Тепер </a:t>
            </a:r>
            <a:r>
              <a:rPr lang="uk-UA" sz="20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давай</a:t>
            </a: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проаналізуємо усі ці рішення. Які з них є найбільш вдалими для тебе? Які є найбільш реалістичними? Якщо ти вирішив узяти кредит, і нікуди не вкладаєш ці гроші, а лише витрачаєш, чи реалістичне це вирішення фінансової проблеми? При аналізі запропонованих рішень не використовуй лише критерії зменшення невизначеності і загрози. А використай й інші критерії, наприклад, витрата часу, зусиль.  І тоді сформуй план, як би ти хотів реалізувати ці рішення, наприклад, стати активним членом студентського самоврядування, знайти безкоштовні курси англійської мови тощо. Ти знову можеш мене запитати: а раптом у мене не вийде? Так, звичайно, може не вийти, але може й вийти. Але якщо ти не спробуєш, ти так і не дізнаєшся, чи ти зміг би вирішити цю проблему.</a:t>
            </a:r>
            <a:endParaRPr lang="uk-UA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157" y="3295025"/>
            <a:ext cx="6267449" cy="3285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6146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4517" y="410899"/>
            <a:ext cx="10852879" cy="1738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Основне пам’ятай техніка вирішення проблеми і прийняття рішення тобі значно більше допоможе у житті, ніж малювання у голові катастрофічних і  загрозливих картинок.</a:t>
            </a:r>
            <a:endParaRPr lang="uk-UA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07000"/>
              </a:lnSpc>
              <a:spcAft>
                <a:spcPts val="800"/>
              </a:spcAft>
            </a:pPr>
            <a:r>
              <a:rPr lang="uk-UA" sz="2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Отже, ми завершуємо роботу. Сподіваємося, ти помітив/ла зміни на краще  у своєму житті. Пам’ятай, що ці техніки, які ти здобув/ла, потрібно використовувати у своєму житті увесь час. Це той самий спортзал для нарощування м’язів психіки.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C:\Users\Home_PC\Desktop\unnamed (2)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33762" y="2336482"/>
            <a:ext cx="5400675" cy="415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04281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978</Words>
  <Application>Microsoft Office PowerPoint</Application>
  <PresentationFormat>Произвольный</PresentationFormat>
  <Paragraphs>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Home_PC</cp:lastModifiedBy>
  <cp:revision>6</cp:revision>
  <dcterms:created xsi:type="dcterms:W3CDTF">2021-05-05T12:13:30Z</dcterms:created>
  <dcterms:modified xsi:type="dcterms:W3CDTF">2021-05-12T14:11:49Z</dcterms:modified>
</cp:coreProperties>
</file>