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4/17/2024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633" y="1432223"/>
            <a:ext cx="11103429" cy="3035808"/>
          </a:xfrm>
        </p:spPr>
        <p:txBody>
          <a:bodyPr/>
          <a:lstStyle/>
          <a:p>
            <a:r>
              <a:rPr lang="ru-RU" dirty="0" err="1"/>
              <a:t>Товарознавство</a:t>
            </a:r>
            <a:r>
              <a:rPr lang="ru-RU" dirty="0"/>
              <a:t>: </a:t>
            </a:r>
            <a:r>
              <a:rPr lang="ru-RU" dirty="0" err="1"/>
              <a:t>послуги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7891272" cy="1632857"/>
          </a:xfrm>
        </p:spPr>
        <p:txBody>
          <a:bodyPr/>
          <a:lstStyle/>
          <a:p>
            <a:r>
              <a:rPr lang="ru-RU" b="1" dirty="0"/>
              <a:t>ПОСЛУГА ЯК СПЕЦИФІЧНИЙ </a:t>
            </a:r>
            <a:r>
              <a:rPr lang="ru-RU" b="1" dirty="0" smtClean="0"/>
              <a:t>ТОВАР</a:t>
            </a:r>
          </a:p>
          <a:p>
            <a:r>
              <a:rPr lang="ru-RU" b="1" dirty="0" smtClean="0"/>
              <a:t>МІЖНАРОДНИЙ РИНОК ПОСЛУГ</a:t>
            </a:r>
          </a:p>
          <a:p>
            <a:r>
              <a:rPr lang="ru-RU" b="1" dirty="0"/>
              <a:t>ЯКІСТЬ, БЕЗПЕКА ТА КОНКУРЕНТОСПРОМОЖНІСТЬ ПОСЛУГ</a:t>
            </a:r>
            <a:endParaRPr lang="ru-RU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239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18872"/>
            <a:ext cx="10058400" cy="325265"/>
          </a:xfrm>
        </p:spPr>
        <p:txBody>
          <a:bodyPr>
            <a:normAutofit fontScale="90000"/>
          </a:bodyPr>
          <a:lstStyle/>
          <a:p>
            <a:r>
              <a:rPr lang="ru-RU" sz="2200" b="1" dirty="0" err="1"/>
              <a:t>Особливості</a:t>
            </a:r>
            <a:r>
              <a:rPr lang="ru-RU" sz="2200" b="1" dirty="0"/>
              <a:t> </a:t>
            </a:r>
            <a:r>
              <a:rPr lang="ru-RU" sz="2200" b="1" dirty="0" err="1"/>
              <a:t>класифікації</a:t>
            </a:r>
            <a:r>
              <a:rPr lang="ru-RU" sz="2200" b="1" dirty="0"/>
              <a:t> </a:t>
            </a:r>
            <a:r>
              <a:rPr lang="ru-RU" sz="2200" b="1" dirty="0" err="1"/>
              <a:t>послуг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" y="566160"/>
            <a:ext cx="11834949" cy="800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83" y="1396955"/>
            <a:ext cx="8556171" cy="54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5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222069"/>
            <a:ext cx="10985863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4432" y="96185"/>
            <a:ext cx="369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Склад </a:t>
            </a:r>
            <a:r>
              <a:rPr lang="ru-RU" b="1" dirty="0"/>
              <a:t>і структура </a:t>
            </a:r>
            <a:r>
              <a:rPr lang="ru-RU" b="1" dirty="0" err="1"/>
              <a:t>сфери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endParaRPr lang="en-US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80851"/>
            <a:ext cx="119002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</a:t>
            </a:r>
            <a:r>
              <a:rPr lang="ru-RU" dirty="0" err="1"/>
              <a:t>пов’язані</a:t>
            </a:r>
            <a:r>
              <a:rPr lang="ru-RU" dirty="0"/>
              <a:t> з особливою </a:t>
            </a:r>
            <a:r>
              <a:rPr lang="ru-RU" dirty="0" err="1"/>
              <a:t>мобільністю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 та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:</a:t>
            </a:r>
          </a:p>
          <a:p>
            <a:r>
              <a:rPr lang="ru-RU" dirty="0"/>
              <a:t>	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сам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виїжджати</a:t>
            </a:r>
            <a:r>
              <a:rPr lang="ru-RU" dirty="0"/>
              <a:t> до </a:t>
            </a:r>
            <a:r>
              <a:rPr lang="ru-RU" dirty="0" err="1"/>
              <a:t>покупця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резидентом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Такими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будівництво</a:t>
            </a:r>
            <a:r>
              <a:rPr lang="ru-RU" dirty="0"/>
              <a:t> та монтаж </a:t>
            </a:r>
            <a:r>
              <a:rPr lang="ru-RU" dirty="0" err="1"/>
              <a:t>об’єктів</a:t>
            </a:r>
            <a:r>
              <a:rPr lang="ru-RU" dirty="0"/>
              <a:t> за кордоном, </a:t>
            </a:r>
            <a:r>
              <a:rPr lang="ru-RU" dirty="0" err="1"/>
              <a:t>консалтингові</a:t>
            </a:r>
            <a:r>
              <a:rPr lang="ru-RU" dirty="0"/>
              <a:t>, </a:t>
            </a:r>
            <a:r>
              <a:rPr lang="ru-RU" dirty="0" err="1"/>
              <a:t>аудиторські</a:t>
            </a:r>
            <a:r>
              <a:rPr lang="ru-RU" dirty="0"/>
              <a:t>, </a:t>
            </a:r>
            <a:r>
              <a:rPr lang="ru-RU" dirty="0" err="1"/>
              <a:t>бухгалтерські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</a:t>
            </a:r>
          </a:p>
          <a:p>
            <a:r>
              <a:rPr lang="ru-RU" dirty="0"/>
              <a:t>	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приїжджати</a:t>
            </a:r>
            <a:r>
              <a:rPr lang="ru-RU" dirty="0"/>
              <a:t> до </a:t>
            </a:r>
            <a:r>
              <a:rPr lang="ru-RU" dirty="0" err="1"/>
              <a:t>продавця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покупець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удома</a:t>
            </a:r>
            <a:r>
              <a:rPr lang="ru-RU" dirty="0"/>
              <a:t> є </a:t>
            </a:r>
            <a:r>
              <a:rPr lang="ru-RU" dirty="0" err="1"/>
              <a:t>нижчою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більшою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у </a:t>
            </a:r>
            <a:r>
              <a:rPr lang="ru-RU" dirty="0" err="1"/>
              <a:t>випадках</a:t>
            </a:r>
            <a:r>
              <a:rPr lang="ru-RU" dirty="0"/>
              <a:t> з туризмом, </a:t>
            </a:r>
            <a:r>
              <a:rPr lang="ru-RU" dirty="0" err="1"/>
              <a:t>освітою</a:t>
            </a:r>
            <a:r>
              <a:rPr lang="ru-RU" dirty="0"/>
              <a:t>, </a:t>
            </a:r>
            <a:r>
              <a:rPr lang="ru-RU" dirty="0" err="1"/>
              <a:t>лікуванням</a:t>
            </a:r>
            <a:r>
              <a:rPr lang="ru-RU" dirty="0"/>
              <a:t>, </a:t>
            </a:r>
            <a:r>
              <a:rPr lang="ru-RU" dirty="0" err="1"/>
              <a:t>обслуговуванням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ремонтом транспортного </a:t>
            </a:r>
            <a:r>
              <a:rPr lang="ru-RU" dirty="0" err="1"/>
              <a:t>рухомого</a:t>
            </a:r>
            <a:r>
              <a:rPr lang="ru-RU" dirty="0"/>
              <a:t> складу.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продавець</a:t>
            </a:r>
            <a:r>
              <a:rPr lang="ru-RU" dirty="0"/>
              <a:t> та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«</a:t>
            </a:r>
            <a:r>
              <a:rPr lang="ru-RU" dirty="0" err="1"/>
              <a:t>зустрічатися</a:t>
            </a:r>
            <a:r>
              <a:rPr lang="ru-RU" dirty="0"/>
              <a:t>» у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– на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виставках</a:t>
            </a:r>
            <a:r>
              <a:rPr lang="ru-RU" dirty="0"/>
              <a:t>, </a:t>
            </a:r>
            <a:r>
              <a:rPr lang="ru-RU" dirty="0" err="1"/>
              <a:t>конференція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	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держава, з одного боку,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відігравати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роль, а з </a:t>
            </a:r>
            <a:r>
              <a:rPr lang="ru-RU" dirty="0" err="1"/>
              <a:t>іншого</a:t>
            </a:r>
            <a:r>
              <a:rPr lang="ru-RU" dirty="0"/>
              <a:t> –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втрачати</a:t>
            </a:r>
            <a:r>
              <a:rPr lang="ru-RU" dirty="0"/>
              <a:t> </a:t>
            </a:r>
            <a:r>
              <a:rPr lang="ru-RU" dirty="0" err="1"/>
              <a:t>важелі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контролю над </a:t>
            </a:r>
            <a:r>
              <a:rPr lang="ru-RU" dirty="0" err="1"/>
              <a:t>економічними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у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, як транспорт, </a:t>
            </a:r>
            <a:r>
              <a:rPr lang="ru-RU" dirty="0" err="1"/>
              <a:t>зв’язок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освіта</a:t>
            </a:r>
            <a:r>
              <a:rPr lang="ru-RU" dirty="0"/>
              <a:t>, наука та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перебувають</a:t>
            </a:r>
            <a:r>
              <a:rPr lang="ru-RU" dirty="0"/>
              <a:t>, як правило, в </a:t>
            </a:r>
            <a:r>
              <a:rPr lang="ru-RU" dirty="0" err="1"/>
              <a:t>частковій</a:t>
            </a:r>
            <a:r>
              <a:rPr lang="ru-RU" dirty="0"/>
              <a:t>, а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переважаючій</a:t>
            </a:r>
            <a:r>
              <a:rPr lang="ru-RU" dirty="0"/>
              <a:t>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. Тому в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 smtClean="0"/>
              <a:t>галузях</a:t>
            </a:r>
            <a:r>
              <a:rPr lang="ru-RU" dirty="0"/>
              <a:t> сфера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захищається</a:t>
            </a:r>
            <a:r>
              <a:rPr lang="ru-RU" dirty="0"/>
              <a:t> державою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активно, </a:t>
            </a:r>
            <a:r>
              <a:rPr lang="ru-RU" dirty="0" err="1"/>
              <a:t>ніж</a:t>
            </a:r>
            <a:r>
              <a:rPr lang="ru-RU" dirty="0"/>
              <a:t> сфера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r>
              <a:rPr lang="ru-RU" dirty="0"/>
              <a:t>Одним з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з </a:t>
            </a:r>
            <a:r>
              <a:rPr lang="ru-RU" dirty="0" err="1"/>
              <a:t>торгівлею</a:t>
            </a:r>
            <a:r>
              <a:rPr lang="ru-RU" dirty="0"/>
              <a:t> товарами, особливо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на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товарних</a:t>
            </a:r>
            <a:r>
              <a:rPr lang="ru-RU" dirty="0"/>
              <a:t> ринках, є </a:t>
            </a:r>
            <a:r>
              <a:rPr lang="ru-RU" dirty="0" err="1"/>
              <a:t>допоміжно-збутова</a:t>
            </a:r>
            <a:r>
              <a:rPr lang="ru-RU" dirty="0"/>
              <a:t> роль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роль характерна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маркетингової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експортерів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мереж і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err="1"/>
              <a:t>післяпродажним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обслуговуванням</a:t>
            </a:r>
            <a:r>
              <a:rPr lang="ru-RU" dirty="0"/>
              <a:t> </a:t>
            </a:r>
            <a:r>
              <a:rPr lang="ru-RU" dirty="0" err="1"/>
              <a:t>проданих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збутовій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,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на ринках </a:t>
            </a:r>
            <a:r>
              <a:rPr lang="ru-RU" dirty="0" err="1"/>
              <a:t>технологічної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11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2" y="0"/>
            <a:ext cx="1188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Як правило,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та </a:t>
            </a:r>
            <a:r>
              <a:rPr lang="ru-RU" dirty="0" err="1"/>
              <a:t>споживаються</a:t>
            </a:r>
            <a:r>
              <a:rPr lang="ru-RU" dirty="0"/>
              <a:t> в один і той </a:t>
            </a:r>
            <a:r>
              <a:rPr lang="ru-RU" dirty="0" err="1"/>
              <a:t>самий</a:t>
            </a:r>
            <a:r>
              <a:rPr lang="ru-RU" dirty="0"/>
              <a:t> час,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участь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). </a:t>
            </a:r>
            <a:r>
              <a:rPr lang="ru-RU" dirty="0" err="1"/>
              <a:t>Послуги</a:t>
            </a:r>
            <a:r>
              <a:rPr lang="ru-RU" dirty="0"/>
              <a:t> часто не є </a:t>
            </a:r>
            <a:r>
              <a:rPr lang="ru-RU" dirty="0" err="1"/>
              <a:t>стандартизованими</a:t>
            </a:r>
            <a:r>
              <a:rPr lang="ru-RU" dirty="0"/>
              <a:t>: вони </a:t>
            </a:r>
            <a:r>
              <a:rPr lang="ru-RU" dirty="0" err="1"/>
              <a:t>пристосовані</a:t>
            </a:r>
            <a:r>
              <a:rPr lang="ru-RU" dirty="0"/>
              <a:t> до потреб конкретного </a:t>
            </a:r>
            <a:r>
              <a:rPr lang="ru-RU" dirty="0" err="1"/>
              <a:t>споживача</a:t>
            </a:r>
            <a:r>
              <a:rPr lang="ru-RU" dirty="0"/>
              <a:t>.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, як </a:t>
            </a:r>
            <a:r>
              <a:rPr lang="ru-RU" dirty="0" err="1"/>
              <a:t>виробничі</a:t>
            </a:r>
            <a:r>
              <a:rPr lang="ru-RU" dirty="0"/>
              <a:t> запаси.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різняться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диференціація</a:t>
            </a:r>
            <a:r>
              <a:rPr lang="ru-RU" dirty="0"/>
              <a:t>.</a:t>
            </a:r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</a:t>
            </a:r>
            <a:r>
              <a:rPr lang="ru-RU" dirty="0" err="1"/>
              <a:t>перетинання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 </a:t>
            </a:r>
            <a:r>
              <a:rPr lang="ru-RU" dirty="0" err="1"/>
              <a:t>сервісними</a:t>
            </a:r>
            <a:r>
              <a:rPr lang="ru-RU" dirty="0"/>
              <a:t> продуктами;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імпорту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, де </a:t>
            </a:r>
            <a:r>
              <a:rPr lang="ru-RU" dirty="0" err="1"/>
              <a:t>надаватиметься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	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переїзду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 з метою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869" y="2468880"/>
            <a:ext cx="800959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2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93010"/>
            <a:ext cx="11887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торгівлею</a:t>
            </a:r>
            <a:r>
              <a:rPr lang="ru-RU" dirty="0"/>
              <a:t> товарами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та </a:t>
            </a:r>
            <a:r>
              <a:rPr lang="ru-RU" dirty="0" err="1"/>
              <a:t>особливості</a:t>
            </a:r>
            <a:r>
              <a:rPr lang="ru-RU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прямих</a:t>
            </a:r>
            <a:r>
              <a:rPr lang="ru-RU" dirty="0"/>
              <a:t> контактах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та </a:t>
            </a:r>
            <a:r>
              <a:rPr lang="ru-RU" dirty="0" err="1"/>
              <a:t>споживачами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(</a:t>
            </a:r>
            <a:r>
              <a:rPr lang="ru-RU" dirty="0" err="1"/>
              <a:t>виробляються</a:t>
            </a:r>
            <a:r>
              <a:rPr lang="ru-RU" dirty="0"/>
              <a:t>) та </a:t>
            </a:r>
            <a:r>
              <a:rPr lang="ru-RU" dirty="0" err="1"/>
              <a:t>споживаються</a:t>
            </a:r>
            <a:r>
              <a:rPr lang="ru-RU" dirty="0"/>
              <a:t> в основному </a:t>
            </a:r>
            <a:r>
              <a:rPr lang="ru-RU" dirty="0" err="1"/>
              <a:t>одночасно</a:t>
            </a:r>
            <a:r>
              <a:rPr lang="ru-RU" dirty="0"/>
              <a:t> і не </a:t>
            </a:r>
            <a:r>
              <a:rPr lang="ru-RU" dirty="0" err="1"/>
              <a:t>зберігаються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не на </a:t>
            </a:r>
            <a:r>
              <a:rPr lang="ru-RU" dirty="0" err="1"/>
              <a:t>кордоні</a:t>
            </a:r>
            <a:r>
              <a:rPr lang="ru-RU" dirty="0"/>
              <a:t>, а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положеннями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через свою </a:t>
            </a:r>
            <a:r>
              <a:rPr lang="ru-RU" dirty="0" err="1"/>
              <a:t>специфіку</a:t>
            </a:r>
            <a:r>
              <a:rPr lang="ru-RU" dirty="0"/>
              <a:t> не </a:t>
            </a:r>
            <a:r>
              <a:rPr lang="ru-RU" dirty="0" err="1"/>
              <a:t>проходять</a:t>
            </a:r>
            <a:r>
              <a:rPr lang="ru-RU" dirty="0"/>
              <a:t> через </a:t>
            </a:r>
            <a:r>
              <a:rPr lang="ru-RU" dirty="0" err="1"/>
              <a:t>митний</a:t>
            </a:r>
            <a:r>
              <a:rPr lang="ru-RU" dirty="0"/>
              <a:t> контроль і не </a:t>
            </a:r>
            <a:r>
              <a:rPr lang="ru-RU" dirty="0" err="1"/>
              <a:t>оформляються</a:t>
            </a:r>
            <a:r>
              <a:rPr lang="ru-RU" dirty="0"/>
              <a:t> </a:t>
            </a:r>
            <a:r>
              <a:rPr lang="ru-RU" dirty="0" err="1"/>
              <a:t>вантажною</a:t>
            </a:r>
            <a:r>
              <a:rPr lang="ru-RU" dirty="0"/>
              <a:t> </a:t>
            </a:r>
            <a:r>
              <a:rPr lang="ru-RU" dirty="0" err="1"/>
              <a:t>митною</a:t>
            </a:r>
            <a:r>
              <a:rPr lang="ru-RU" dirty="0"/>
              <a:t> </a:t>
            </a:r>
            <a:r>
              <a:rPr lang="ru-RU" dirty="0" err="1"/>
              <a:t>декларацією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велика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складності</a:t>
            </a:r>
            <a:r>
              <a:rPr lang="ru-RU" dirty="0"/>
              <a:t> та </a:t>
            </a:r>
            <a:r>
              <a:rPr lang="ru-RU" dirty="0" err="1"/>
              <a:t>наукомісткості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маркетингове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, </a:t>
            </a:r>
            <a:r>
              <a:rPr lang="ru-RU" dirty="0" err="1"/>
              <a:t>транспортування</a:t>
            </a:r>
            <a:r>
              <a:rPr lang="ru-RU" dirty="0"/>
              <a:t> та </a:t>
            </a:r>
            <a:r>
              <a:rPr lang="ru-RU" dirty="0" err="1"/>
              <a:t>логістика</a:t>
            </a:r>
            <a:r>
              <a:rPr lang="ru-RU" dirty="0"/>
              <a:t>, </a:t>
            </a:r>
            <a:r>
              <a:rPr lang="ru-RU" dirty="0" err="1"/>
              <a:t>перепродажне</a:t>
            </a:r>
            <a:r>
              <a:rPr lang="ru-RU" dirty="0"/>
              <a:t> і </a:t>
            </a:r>
            <a:r>
              <a:rPr lang="ru-RU" dirty="0" err="1"/>
              <a:t>післяпродажне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страхування</a:t>
            </a:r>
            <a:r>
              <a:rPr lang="ru-RU" dirty="0"/>
              <a:t>, реклама, </a:t>
            </a:r>
            <a:r>
              <a:rPr lang="ru-RU" dirty="0" err="1"/>
              <a:t>банківське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купівля</a:t>
            </a:r>
            <a:r>
              <a:rPr lang="ru-RU" dirty="0"/>
              <a:t>-продаж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світовому</a:t>
            </a:r>
            <a:r>
              <a:rPr lang="ru-RU" dirty="0"/>
              <a:t> ринку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взаємодіє</a:t>
            </a:r>
            <a:r>
              <a:rPr lang="ru-RU" dirty="0"/>
              <a:t> з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та </a:t>
            </a:r>
            <a:r>
              <a:rPr lang="ru-RU" dirty="0" err="1"/>
              <a:t>міграцією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і,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капіталів</a:t>
            </a:r>
            <a:r>
              <a:rPr lang="ru-RU" dirty="0"/>
              <a:t>,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попит і </a:t>
            </a:r>
            <a:r>
              <a:rPr lang="ru-RU" dirty="0" err="1"/>
              <a:t>пропозицію</a:t>
            </a:r>
            <a:r>
              <a:rPr lang="ru-RU" dirty="0"/>
              <a:t> на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функціонально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світовим</a:t>
            </a:r>
            <a:r>
              <a:rPr lang="ru-RU" dirty="0"/>
              <a:t> ринком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(</a:t>
            </a:r>
            <a:r>
              <a:rPr lang="ru-RU" dirty="0" err="1"/>
              <a:t>найважливіші</a:t>
            </a:r>
            <a:r>
              <a:rPr lang="ru-RU" dirty="0"/>
              <a:t> характеристики ринку </a:t>
            </a:r>
            <a:r>
              <a:rPr lang="ru-RU" dirty="0" err="1"/>
              <a:t>послуг</a:t>
            </a:r>
            <a:r>
              <a:rPr lang="ru-RU" dirty="0"/>
              <a:t> і, перш за все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станом ринку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закономірностями</a:t>
            </a:r>
            <a:r>
              <a:rPr lang="ru-RU" dirty="0"/>
              <a:t> та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у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більшому</a:t>
            </a:r>
            <a:r>
              <a:rPr lang="ru-RU" dirty="0"/>
              <a:t> </a:t>
            </a:r>
            <a:r>
              <a:rPr lang="ru-RU" dirty="0" err="1"/>
              <a:t>ступені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є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умов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і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сфера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захищається</a:t>
            </a:r>
            <a:r>
              <a:rPr lang="ru-RU" dirty="0"/>
              <a:t> державою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сфера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у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протекціоністських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і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бар’єрів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	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в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(туризм, </a:t>
            </a:r>
            <a:r>
              <a:rPr lang="ru-RU" dirty="0" err="1"/>
              <a:t>освіта</a:t>
            </a:r>
            <a:r>
              <a:rPr lang="ru-RU" dirty="0"/>
              <a:t>, культура </a:t>
            </a:r>
            <a:r>
              <a:rPr lang="ru-RU" dirty="0" err="1"/>
              <a:t>тощо</a:t>
            </a:r>
            <a:r>
              <a:rPr lang="ru-RU" dirty="0"/>
              <a:t>), 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задіяні</a:t>
            </a:r>
            <a:r>
              <a:rPr lang="ru-RU" dirty="0"/>
              <a:t> в </a:t>
            </a:r>
            <a:r>
              <a:rPr lang="ru-RU" dirty="0" err="1"/>
              <a:t>господарському</a:t>
            </a:r>
            <a:r>
              <a:rPr lang="ru-RU" dirty="0"/>
              <a:t> </a:t>
            </a:r>
            <a:r>
              <a:rPr lang="ru-RU" dirty="0" err="1"/>
              <a:t>обороті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1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247582"/>
            <a:ext cx="116912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Генеральна</a:t>
            </a:r>
            <a:r>
              <a:rPr lang="ru-RU" b="1" dirty="0"/>
              <a:t> угода про </a:t>
            </a:r>
            <a:r>
              <a:rPr lang="ru-RU" b="1" dirty="0" err="1"/>
              <a:t>торгівлю</a:t>
            </a:r>
            <a:r>
              <a:rPr lang="ru-RU" b="1" dirty="0"/>
              <a:t> </a:t>
            </a:r>
            <a:r>
              <a:rPr lang="ru-RU" b="1" dirty="0" err="1"/>
              <a:t>послугами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документ,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при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товарами і </a:t>
            </a:r>
            <a:r>
              <a:rPr lang="ru-RU" dirty="0" err="1"/>
              <a:t>послугами</a:t>
            </a:r>
            <a:r>
              <a:rPr lang="ru-RU" dirty="0"/>
              <a:t>, </a:t>
            </a:r>
            <a:r>
              <a:rPr lang="ru-RU" dirty="0" err="1"/>
              <a:t>інтелектуальною</a:t>
            </a:r>
            <a:r>
              <a:rPr lang="ru-RU" dirty="0"/>
              <a:t> </a:t>
            </a:r>
            <a:r>
              <a:rPr lang="ru-RU" dirty="0" err="1"/>
              <a:t>власністю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(СОТ</a:t>
            </a:r>
            <a:r>
              <a:rPr lang="ru-RU" dirty="0" smtClean="0"/>
              <a:t>).</a:t>
            </a:r>
          </a:p>
          <a:p>
            <a:r>
              <a:rPr lang="ru-RU" dirty="0" err="1"/>
              <a:t>Класифікація</a:t>
            </a:r>
            <a:r>
              <a:rPr lang="ru-RU" dirty="0"/>
              <a:t> ГАТС/СОТ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600 </a:t>
            </a:r>
            <a:r>
              <a:rPr lang="ru-RU" dirty="0" err="1"/>
              <a:t>різновидів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Вона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стандартизованій</a:t>
            </a:r>
            <a:r>
              <a:rPr lang="ru-RU" dirty="0"/>
              <a:t> </a:t>
            </a:r>
            <a:r>
              <a:rPr lang="ru-RU" dirty="0" err="1"/>
              <a:t>промисловій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, яка </a:t>
            </a:r>
            <a:r>
              <a:rPr lang="ru-RU" dirty="0" err="1"/>
              <a:t>прийнята</a:t>
            </a:r>
            <a:r>
              <a:rPr lang="ru-RU" dirty="0"/>
              <a:t> ООН і </a:t>
            </a:r>
            <a:r>
              <a:rPr lang="ru-RU" dirty="0" err="1"/>
              <a:t>визнається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класифікацією</a:t>
            </a:r>
            <a:r>
              <a:rPr lang="ru-RU" dirty="0"/>
              <a:t> до </a:t>
            </a:r>
            <a:r>
              <a:rPr lang="ru-RU" dirty="0" err="1"/>
              <a:t>послуг</a:t>
            </a:r>
            <a:r>
              <a:rPr lang="ru-RU" dirty="0"/>
              <a:t> належать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професійні</a:t>
            </a:r>
            <a:r>
              <a:rPr lang="ru-RU" dirty="0"/>
              <a:t>, </a:t>
            </a:r>
            <a:r>
              <a:rPr lang="ru-RU" dirty="0" err="1"/>
              <a:t>комп’ютерні</a:t>
            </a:r>
            <a:r>
              <a:rPr lang="ru-RU" dirty="0"/>
              <a:t> та </a:t>
            </a:r>
            <a:r>
              <a:rPr lang="ru-RU" dirty="0" err="1"/>
              <a:t>суміжні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досліджень</a:t>
            </a:r>
            <a:r>
              <a:rPr lang="ru-RU" dirty="0"/>
              <a:t> і </a:t>
            </a:r>
            <a:r>
              <a:rPr lang="ru-RU" dirty="0" err="1"/>
              <a:t>розробок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нерухомості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супутні</a:t>
            </a:r>
            <a:r>
              <a:rPr lang="ru-RU" dirty="0"/>
              <a:t> </a:t>
            </a:r>
            <a:r>
              <a:rPr lang="ru-RU" dirty="0" err="1"/>
              <a:t>позичанню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лізингу</a:t>
            </a:r>
            <a:r>
              <a:rPr lang="ru-RU" dirty="0"/>
              <a:t> без </a:t>
            </a:r>
            <a:r>
              <a:rPr lang="ru-RU" dirty="0" err="1"/>
              <a:t>операторів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(</a:t>
            </a:r>
            <a:r>
              <a:rPr lang="ru-RU" dirty="0" err="1"/>
              <a:t>поштові</a:t>
            </a:r>
            <a:r>
              <a:rPr lang="ru-RU" dirty="0"/>
              <a:t>, </a:t>
            </a:r>
            <a:r>
              <a:rPr lang="ru-RU" dirty="0" err="1"/>
              <a:t>кур’єрські</a:t>
            </a:r>
            <a:r>
              <a:rPr lang="ru-RU" dirty="0"/>
              <a:t>, </a:t>
            </a:r>
            <a:r>
              <a:rPr lang="ru-RU" dirty="0" err="1"/>
              <a:t>телекомунікаційні</a:t>
            </a:r>
            <a:r>
              <a:rPr lang="ru-RU" dirty="0"/>
              <a:t>, </a:t>
            </a:r>
            <a:r>
              <a:rPr lang="ru-RU" dirty="0" err="1"/>
              <a:t>аудіовізуальні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); </a:t>
            </a:r>
            <a:r>
              <a:rPr lang="ru-RU" dirty="0" err="1"/>
              <a:t>будівництво</a:t>
            </a:r>
            <a:r>
              <a:rPr lang="ru-RU" dirty="0"/>
              <a:t> та </a:t>
            </a:r>
            <a:r>
              <a:rPr lang="ru-RU" dirty="0" err="1"/>
              <a:t>суміжні</a:t>
            </a:r>
            <a:r>
              <a:rPr lang="ru-RU" dirty="0"/>
              <a:t> </a:t>
            </a:r>
            <a:r>
              <a:rPr lang="ru-RU" dirty="0" err="1"/>
              <a:t>інженерні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дистриб’юторів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комісійних</a:t>
            </a:r>
            <a:r>
              <a:rPr lang="ru-RU" dirty="0"/>
              <a:t> </a:t>
            </a:r>
            <a:r>
              <a:rPr lang="ru-RU" dirty="0" err="1"/>
              <a:t>агентів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оптової</a:t>
            </a:r>
            <a:r>
              <a:rPr lang="ru-RU" dirty="0"/>
              <a:t> та </a:t>
            </a:r>
            <a:r>
              <a:rPr lang="ru-RU" dirty="0" err="1"/>
              <a:t>роздрібної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франчайзинг, </a:t>
            </a:r>
            <a:r>
              <a:rPr lang="ru-RU" dirty="0" err="1"/>
              <a:t>інші</a:t>
            </a:r>
            <a:r>
              <a:rPr lang="ru-RU" dirty="0"/>
              <a:t>); </a:t>
            </a:r>
            <a:r>
              <a:rPr lang="ru-RU" dirty="0" err="1"/>
              <a:t>послуги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туризмом,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культурних</a:t>
            </a:r>
            <a:r>
              <a:rPr lang="ru-RU" dirty="0"/>
              <a:t> і </a:t>
            </a:r>
            <a:r>
              <a:rPr lang="ru-RU" dirty="0" err="1"/>
              <a:t>спортивних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послуги</a:t>
            </a:r>
            <a:endParaRPr lang="ru-RU" dirty="0" smtClean="0"/>
          </a:p>
          <a:p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Світового</a:t>
            </a:r>
            <a:r>
              <a:rPr lang="ru-RU" b="1" dirty="0"/>
              <a:t> банку </a:t>
            </a:r>
            <a:r>
              <a:rPr lang="ru-RU" b="1" dirty="0" err="1"/>
              <a:t>передбачає</a:t>
            </a:r>
            <a:r>
              <a:rPr lang="ru-RU" b="1" dirty="0"/>
              <a:t> </a:t>
            </a:r>
            <a:r>
              <a:rPr lang="ru-RU" b="1" dirty="0" err="1"/>
              <a:t>поділ</a:t>
            </a:r>
            <a:r>
              <a:rPr lang="ru-RU" b="1" dirty="0"/>
              <a:t>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на </a:t>
            </a: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dirty="0"/>
              <a:t>:</a:t>
            </a:r>
          </a:p>
          <a:p>
            <a:r>
              <a:rPr lang="ru-RU" dirty="0"/>
              <a:t>	</a:t>
            </a:r>
            <a:r>
              <a:rPr lang="ru-RU" dirty="0" err="1"/>
              <a:t>чинникові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(доходи та </a:t>
            </a:r>
            <a:r>
              <a:rPr lang="ru-RU" dirty="0" err="1"/>
              <a:t>інвестиції</a:t>
            </a:r>
            <a:r>
              <a:rPr lang="ru-RU" dirty="0"/>
              <a:t>, </a:t>
            </a:r>
            <a:r>
              <a:rPr lang="ru-RU" dirty="0" err="1"/>
              <a:t>роялті</a:t>
            </a:r>
            <a:r>
              <a:rPr lang="ru-RU" dirty="0"/>
              <a:t>, </a:t>
            </a:r>
            <a:r>
              <a:rPr lang="ru-RU" dirty="0" err="1"/>
              <a:t>ліцензійні</a:t>
            </a:r>
            <a:r>
              <a:rPr lang="ru-RU" dirty="0"/>
              <a:t> </a:t>
            </a:r>
            <a:r>
              <a:rPr lang="ru-RU" dirty="0" err="1"/>
              <a:t>платежі</a:t>
            </a:r>
            <a:r>
              <a:rPr lang="ru-RU" dirty="0"/>
              <a:t>, зарплата нерезидентам);</a:t>
            </a:r>
          </a:p>
          <a:p>
            <a:r>
              <a:rPr lang="ru-RU" dirty="0"/>
              <a:t>	</a:t>
            </a:r>
            <a:r>
              <a:rPr lang="ru-RU" dirty="0" err="1"/>
              <a:t>нечинникові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(транспорт, </a:t>
            </a:r>
            <a:r>
              <a:rPr lang="ru-RU" dirty="0" err="1"/>
              <a:t>подорожі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нефінансові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).</a:t>
            </a:r>
          </a:p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підходом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</a:t>
            </a:r>
            <a:r>
              <a:rPr lang="ru-RU" dirty="0" err="1"/>
              <a:t>конференцією</a:t>
            </a:r>
            <a:r>
              <a:rPr lang="ru-RU" dirty="0"/>
              <a:t> ООН з </a:t>
            </a:r>
            <a:r>
              <a:rPr lang="ru-RU" dirty="0" err="1"/>
              <a:t>торгівлі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(ЮНКТАД), </a:t>
            </a:r>
            <a:r>
              <a:rPr lang="ru-RU" dirty="0" err="1"/>
              <a:t>виокремлюють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</a:t>
            </a:r>
          </a:p>
          <a:p>
            <a:r>
              <a:rPr lang="ru-RU" dirty="0"/>
              <a:t>1)	</a:t>
            </a:r>
            <a:r>
              <a:rPr lang="ru-RU" dirty="0" err="1"/>
              <a:t>фінансові</a:t>
            </a:r>
            <a:r>
              <a:rPr lang="ru-RU" dirty="0"/>
              <a:t>;</a:t>
            </a:r>
          </a:p>
          <a:p>
            <a:r>
              <a:rPr lang="ru-RU" dirty="0"/>
              <a:t>2)	</a:t>
            </a:r>
            <a:r>
              <a:rPr lang="ru-RU" dirty="0" err="1"/>
              <a:t>зв’язку</a:t>
            </a:r>
            <a:r>
              <a:rPr lang="ru-RU" dirty="0"/>
              <a:t>;</a:t>
            </a:r>
          </a:p>
          <a:p>
            <a:r>
              <a:rPr lang="ru-RU" dirty="0"/>
              <a:t>3)	</a:t>
            </a:r>
            <a:r>
              <a:rPr lang="ru-RU" dirty="0" err="1"/>
              <a:t>будівельні</a:t>
            </a:r>
            <a:r>
              <a:rPr lang="ru-RU" dirty="0"/>
              <a:t> та проектно-</a:t>
            </a:r>
            <a:r>
              <a:rPr lang="ru-RU" dirty="0" err="1"/>
              <a:t>конструкторські</a:t>
            </a:r>
            <a:r>
              <a:rPr lang="ru-RU" dirty="0"/>
              <a:t>;</a:t>
            </a:r>
          </a:p>
          <a:p>
            <a:r>
              <a:rPr lang="ru-RU" dirty="0"/>
              <a:t>4)	</a:t>
            </a:r>
            <a:r>
              <a:rPr lang="ru-RU" dirty="0" err="1"/>
              <a:t>транспортні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25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1554481"/>
            <a:ext cx="8725988" cy="52027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0445" y="77153"/>
            <a:ext cx="11665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5)	</a:t>
            </a:r>
            <a:r>
              <a:rPr lang="ru-RU" dirty="0" err="1"/>
              <a:t>професійні</a:t>
            </a:r>
            <a:r>
              <a:rPr lang="ru-RU" dirty="0"/>
              <a:t> та </a:t>
            </a:r>
            <a:r>
              <a:rPr lang="ru-RU" dirty="0" err="1"/>
              <a:t>ділові</a:t>
            </a:r>
            <a:r>
              <a:rPr lang="ru-RU" dirty="0"/>
              <a:t> (</a:t>
            </a:r>
            <a:r>
              <a:rPr lang="ru-RU" dirty="0" err="1"/>
              <a:t>юридичні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6)	</a:t>
            </a:r>
            <a:r>
              <a:rPr lang="ru-RU" dirty="0" err="1"/>
              <a:t>комерційні</a:t>
            </a:r>
            <a:r>
              <a:rPr lang="ru-RU" dirty="0"/>
              <a:t>;</a:t>
            </a:r>
          </a:p>
          <a:p>
            <a:r>
              <a:rPr lang="ru-RU" dirty="0"/>
              <a:t>7)	</a:t>
            </a:r>
            <a:r>
              <a:rPr lang="ru-RU" dirty="0" err="1"/>
              <a:t>туристичні</a:t>
            </a:r>
            <a:r>
              <a:rPr lang="ru-RU" dirty="0"/>
              <a:t>;</a:t>
            </a:r>
          </a:p>
          <a:p>
            <a:r>
              <a:rPr lang="ru-RU" dirty="0"/>
              <a:t>8)	</a:t>
            </a:r>
            <a:r>
              <a:rPr lang="ru-RU" dirty="0" err="1"/>
              <a:t>аудіовізуальні</a:t>
            </a:r>
            <a:r>
              <a:rPr lang="ru-RU" dirty="0"/>
              <a:t> (теле-, </a:t>
            </a:r>
            <a:r>
              <a:rPr lang="ru-RU" dirty="0" err="1"/>
              <a:t>відео</a:t>
            </a:r>
            <a:r>
              <a:rPr lang="ru-RU" dirty="0"/>
              <a:t>- </a:t>
            </a:r>
            <a:r>
              <a:rPr lang="ru-RU" dirty="0" err="1"/>
              <a:t>кінематографічні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943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663" y="402073"/>
            <a:ext cx="8569234" cy="60538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8720" y="0"/>
            <a:ext cx="8490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ГАТС </a:t>
            </a:r>
            <a:r>
              <a:rPr lang="ru-RU" dirty="0" err="1"/>
              <a:t>виокремлюють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4 </a:t>
            </a:r>
            <a:r>
              <a:rPr lang="ru-RU" dirty="0" err="1"/>
              <a:t>способи</a:t>
            </a:r>
            <a:r>
              <a:rPr lang="ru-RU" dirty="0"/>
              <a:t> (</a:t>
            </a:r>
            <a:r>
              <a:rPr lang="ru-RU" dirty="0" err="1"/>
              <a:t>методи</a:t>
            </a:r>
            <a:r>
              <a:rPr lang="ru-RU" dirty="0"/>
              <a:t>)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25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97346"/>
            <a:ext cx="1230521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	</a:t>
            </a:r>
            <a:r>
              <a:rPr lang="ru-RU" dirty="0" err="1"/>
              <a:t>транскордонне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: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фірмою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, а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консультаційні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через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телефонні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поштою</a:t>
            </a:r>
            <a:r>
              <a:rPr lang="ru-RU" dirty="0"/>
              <a:t>, </a:t>
            </a:r>
            <a:r>
              <a:rPr lang="ru-RU" dirty="0" err="1"/>
              <a:t>переказ</a:t>
            </a:r>
            <a:r>
              <a:rPr lang="ru-RU" dirty="0"/>
              <a:t> грошей через банки). </a:t>
            </a:r>
            <a:r>
              <a:rPr lang="ru-RU" dirty="0" err="1"/>
              <a:t>Постачальник</a:t>
            </a:r>
            <a:r>
              <a:rPr lang="ru-RU" dirty="0"/>
              <a:t> і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не </a:t>
            </a:r>
            <a:r>
              <a:rPr lang="ru-RU" dirty="0" err="1"/>
              <a:t>переміщаються</a:t>
            </a:r>
            <a:r>
              <a:rPr lang="ru-RU" dirty="0"/>
              <a:t> через кордон,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перетинає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послуга</a:t>
            </a:r>
            <a:r>
              <a:rPr lang="ru-RU" dirty="0"/>
              <a:t>;</a:t>
            </a:r>
          </a:p>
          <a:p>
            <a:r>
              <a:rPr lang="ru-RU" dirty="0"/>
              <a:t>2)	</a:t>
            </a:r>
            <a:r>
              <a:rPr lang="ru-RU" dirty="0" err="1"/>
              <a:t>споживання</a:t>
            </a:r>
            <a:r>
              <a:rPr lang="ru-RU" dirty="0"/>
              <a:t> за кордоном: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приїзджають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придбати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туристичні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освіту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в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Постачальник</a:t>
            </a:r>
            <a:r>
              <a:rPr lang="ru-RU" dirty="0"/>
              <a:t> не </a:t>
            </a:r>
            <a:r>
              <a:rPr lang="ru-RU" dirty="0" err="1"/>
              <a:t>переміщується</a:t>
            </a:r>
            <a:r>
              <a:rPr lang="ru-RU" dirty="0"/>
              <a:t>.</a:t>
            </a:r>
          </a:p>
          <a:p>
            <a:r>
              <a:rPr lang="ru-RU" dirty="0"/>
              <a:t>3)	</a:t>
            </a:r>
            <a:r>
              <a:rPr lang="ru-RU" dirty="0" err="1"/>
              <a:t>комерційна</a:t>
            </a:r>
            <a:r>
              <a:rPr lang="ru-RU" dirty="0"/>
              <a:t>  </a:t>
            </a:r>
            <a:r>
              <a:rPr lang="ru-RU" dirty="0" err="1"/>
              <a:t>присутність</a:t>
            </a:r>
            <a:r>
              <a:rPr lang="ru-RU" dirty="0"/>
              <a:t>:  </a:t>
            </a:r>
            <a:r>
              <a:rPr lang="ru-RU" dirty="0" err="1"/>
              <a:t>постачальник</a:t>
            </a:r>
            <a:r>
              <a:rPr lang="ru-RU" dirty="0"/>
              <a:t>  через	</a:t>
            </a:r>
            <a:r>
              <a:rPr lang="ru-RU" dirty="0" err="1"/>
              <a:t>філіал</a:t>
            </a:r>
            <a:r>
              <a:rPr lang="ru-RU" dirty="0"/>
              <a:t>, </a:t>
            </a:r>
            <a:r>
              <a:rPr lang="ru-RU" dirty="0" err="1"/>
              <a:t>представництво</a:t>
            </a:r>
            <a:r>
              <a:rPr lang="ru-RU" dirty="0"/>
              <a:t>, </a:t>
            </a:r>
            <a:r>
              <a:rPr lang="ru-RU" dirty="0" err="1"/>
              <a:t>дочірню</a:t>
            </a:r>
            <a:r>
              <a:rPr lang="ru-RU" dirty="0"/>
              <a:t> </a:t>
            </a:r>
            <a:r>
              <a:rPr lang="ru-RU" dirty="0" err="1"/>
              <a:t>компанію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структуру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де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філіалу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банку).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постачальник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переміщується</a:t>
            </a:r>
            <a:r>
              <a:rPr lang="ru-RU" dirty="0"/>
              <a:t>, а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.</a:t>
            </a:r>
          </a:p>
          <a:p>
            <a:pPr marL="342900" indent="-342900">
              <a:buAutoNum type="arabicParenR" startAt="4"/>
            </a:pPr>
            <a:r>
              <a:rPr lang="ru-RU" dirty="0" err="1" smtClean="0"/>
              <a:t>присутність</a:t>
            </a:r>
            <a:r>
              <a:rPr lang="ru-RU" dirty="0" smtClean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подорож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відрядження</a:t>
            </a:r>
            <a:r>
              <a:rPr lang="ru-RU" dirty="0"/>
              <a:t> </a:t>
            </a:r>
            <a:r>
              <a:rPr lang="ru-RU" dirty="0" err="1"/>
              <a:t>консультантів</a:t>
            </a:r>
            <a:r>
              <a:rPr lang="ru-RU" dirty="0"/>
              <a:t>, </a:t>
            </a:r>
            <a:r>
              <a:rPr lang="ru-RU" dirty="0" err="1"/>
              <a:t>медиків</a:t>
            </a:r>
            <a:r>
              <a:rPr lang="ru-RU" dirty="0"/>
              <a:t>, </a:t>
            </a:r>
            <a:r>
              <a:rPr lang="ru-RU" dirty="0" err="1"/>
              <a:t>гастролі</a:t>
            </a:r>
            <a:r>
              <a:rPr lang="ru-RU" dirty="0"/>
              <a:t> </a:t>
            </a:r>
            <a:r>
              <a:rPr lang="ru-RU" dirty="0" err="1"/>
              <a:t>театрів</a:t>
            </a:r>
            <a:r>
              <a:rPr lang="ru-RU" dirty="0"/>
              <a:t>, </a:t>
            </a:r>
            <a:r>
              <a:rPr lang="ru-RU" dirty="0" err="1"/>
              <a:t>артистів</a:t>
            </a:r>
            <a:r>
              <a:rPr lang="ru-RU" dirty="0"/>
              <a:t>, </a:t>
            </a:r>
            <a:r>
              <a:rPr lang="ru-RU" dirty="0" err="1"/>
              <a:t>лекції</a:t>
            </a:r>
            <a:r>
              <a:rPr lang="ru-RU" dirty="0"/>
              <a:t> </a:t>
            </a:r>
            <a:r>
              <a:rPr lang="ru-RU" dirty="0" err="1"/>
              <a:t>професорів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архітекторів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 smtClean="0"/>
              <a:t>).</a:t>
            </a:r>
          </a:p>
          <a:p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зазначене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виокремити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два блоки:</a:t>
            </a:r>
          </a:p>
          <a:p>
            <a:r>
              <a:rPr lang="ru-RU" dirty="0"/>
              <a:t>1)	</a:t>
            </a:r>
            <a:r>
              <a:rPr lang="ru-RU" b="1" dirty="0"/>
              <a:t>структурно-</a:t>
            </a:r>
            <a:r>
              <a:rPr lang="ru-RU" b="1" dirty="0" err="1"/>
              <a:t>галузеві</a:t>
            </a:r>
            <a:r>
              <a:rPr lang="ru-RU" b="1" dirty="0"/>
              <a:t> </a:t>
            </a:r>
            <a:r>
              <a:rPr lang="ru-RU" b="1" dirty="0" err="1"/>
              <a:t>компоненти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:</a:t>
            </a:r>
          </a:p>
          <a:p>
            <a:r>
              <a:rPr lang="ru-RU" dirty="0"/>
              <a:t>	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	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	</a:t>
            </a:r>
            <a:r>
              <a:rPr lang="ru-RU" dirty="0" err="1"/>
              <a:t>міжнародний</a:t>
            </a:r>
            <a:r>
              <a:rPr lang="ru-RU" dirty="0"/>
              <a:t> туризм;</a:t>
            </a:r>
          </a:p>
          <a:p>
            <a:r>
              <a:rPr lang="ru-RU" dirty="0"/>
              <a:t>	</a:t>
            </a:r>
            <a:r>
              <a:rPr lang="ru-RU" dirty="0" err="1"/>
              <a:t>банківсько-страхувальні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2)	</a:t>
            </a:r>
            <a:r>
              <a:rPr lang="ru-RU" b="1" dirty="0" err="1"/>
              <a:t>виробничо-комерційні</a:t>
            </a:r>
            <a:r>
              <a:rPr lang="ru-RU" b="1" dirty="0"/>
              <a:t> </a:t>
            </a:r>
            <a:r>
              <a:rPr lang="ru-RU" b="1" dirty="0" err="1"/>
              <a:t>операції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:</a:t>
            </a:r>
          </a:p>
          <a:p>
            <a:r>
              <a:rPr lang="ru-RU" dirty="0"/>
              <a:t>	</a:t>
            </a:r>
            <a:r>
              <a:rPr lang="ru-RU" dirty="0" err="1"/>
              <a:t>лізинг</a:t>
            </a:r>
            <a:r>
              <a:rPr lang="ru-RU" dirty="0"/>
              <a:t>;</a:t>
            </a:r>
          </a:p>
          <a:p>
            <a:r>
              <a:rPr lang="ru-RU" dirty="0"/>
              <a:t>	франчайзинг;</a:t>
            </a:r>
          </a:p>
          <a:p>
            <a:r>
              <a:rPr lang="ru-RU" dirty="0"/>
              <a:t>	</a:t>
            </a:r>
            <a:r>
              <a:rPr lang="ru-RU" dirty="0" err="1"/>
              <a:t>інжиніринг</a:t>
            </a:r>
            <a:r>
              <a:rPr lang="ru-RU" dirty="0"/>
              <a:t>;</a:t>
            </a:r>
          </a:p>
          <a:p>
            <a:r>
              <a:rPr lang="ru-RU" dirty="0"/>
              <a:t>	</a:t>
            </a:r>
            <a:r>
              <a:rPr lang="ru-RU" dirty="0" err="1"/>
              <a:t>ліцензійний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;</a:t>
            </a:r>
          </a:p>
          <a:p>
            <a:r>
              <a:rPr lang="ru-RU" dirty="0"/>
              <a:t>	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орендні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7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183645"/>
            <a:ext cx="10489474" cy="743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011" y="692331"/>
            <a:ext cx="8516983" cy="30044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696788"/>
            <a:ext cx="119655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ефективного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актуальною проблемою є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проектуванням</a:t>
            </a:r>
            <a:r>
              <a:rPr lang="ru-RU" dirty="0"/>
              <a:t> і контролем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ключову</a:t>
            </a:r>
            <a:r>
              <a:rPr lang="ru-RU" dirty="0"/>
              <a:t> роль </a:t>
            </a:r>
            <a:r>
              <a:rPr lang="ru-RU" dirty="0" err="1"/>
              <a:t>має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причин, але і </a:t>
            </a:r>
            <a:r>
              <a:rPr lang="ru-RU" dirty="0" err="1"/>
              <a:t>вивчення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потреб.</a:t>
            </a:r>
          </a:p>
          <a:p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багатогранна</a:t>
            </a:r>
            <a:r>
              <a:rPr lang="ru-RU" dirty="0"/>
              <a:t> і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  <a:r>
              <a:rPr lang="ru-RU" dirty="0" err="1"/>
              <a:t>технічні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характеристики,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передпродажної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, 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,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марки на ринку і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престижності</a:t>
            </a:r>
            <a:r>
              <a:rPr lang="ru-RU" dirty="0"/>
              <a:t> в конкурентному </a:t>
            </a:r>
            <a:r>
              <a:rPr lang="ru-RU" dirty="0" err="1"/>
              <a:t>середовищі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47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332179"/>
            <a:ext cx="10698480" cy="1543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9" y="1990046"/>
            <a:ext cx="7850777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3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19" y="451213"/>
            <a:ext cx="8817429" cy="17564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9" y="2403566"/>
            <a:ext cx="8817429" cy="16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399288"/>
            <a:ext cx="9901645" cy="60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3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0"/>
            <a:ext cx="9810206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0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046" y="93175"/>
            <a:ext cx="12043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</a:t>
            </a:r>
            <a:r>
              <a:rPr lang="ru-RU" dirty="0" err="1"/>
              <a:t>насиченому</a:t>
            </a:r>
            <a:r>
              <a:rPr lang="ru-RU" dirty="0"/>
              <a:t> ринку </a:t>
            </a:r>
            <a:r>
              <a:rPr lang="ru-RU" dirty="0" err="1"/>
              <a:t>між</a:t>
            </a:r>
            <a:r>
              <a:rPr lang="ru-RU" dirty="0"/>
              <a:t> товарами і/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однорідних</a:t>
            </a:r>
            <a:r>
              <a:rPr lang="ru-RU" dirty="0"/>
              <a:t> і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конкурентні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обумовлені</a:t>
            </a:r>
            <a:r>
              <a:rPr lang="ru-RU" dirty="0"/>
              <a:t> </a:t>
            </a:r>
            <a:r>
              <a:rPr lang="ru-RU" dirty="0" err="1"/>
              <a:t>боротьбою</a:t>
            </a:r>
            <a:r>
              <a:rPr lang="ru-RU" dirty="0"/>
              <a:t> за </a:t>
            </a:r>
            <a:r>
              <a:rPr lang="ru-RU" dirty="0" err="1"/>
              <a:t>обмежений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платоспроможного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і,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виражаються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конкурентного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закону </a:t>
            </a:r>
            <a:r>
              <a:rPr lang="ru-RU" dirty="0" err="1"/>
              <a:t>єдності</a:t>
            </a:r>
            <a:r>
              <a:rPr lang="ru-RU" dirty="0"/>
              <a:t> і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протилежностей</a:t>
            </a:r>
            <a:r>
              <a:rPr lang="ru-RU" dirty="0"/>
              <a:t> </a:t>
            </a:r>
            <a:r>
              <a:rPr lang="ru-RU" dirty="0" err="1"/>
              <a:t>знаходить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в </a:t>
            </a:r>
            <a:r>
              <a:rPr lang="ru-RU" dirty="0" err="1"/>
              <a:t>прагненні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хазяюють</a:t>
            </a:r>
            <a:r>
              <a:rPr lang="ru-RU" dirty="0"/>
              <a:t>, </a:t>
            </a:r>
            <a:r>
              <a:rPr lang="ru-RU" dirty="0" err="1"/>
              <a:t>розширювати</a:t>
            </a:r>
            <a:r>
              <a:rPr lang="ru-RU" dirty="0"/>
              <a:t> й </a:t>
            </a:r>
            <a:r>
              <a:rPr lang="ru-RU" dirty="0" err="1"/>
              <a:t>обновляти</a:t>
            </a:r>
            <a:r>
              <a:rPr lang="ru-RU" dirty="0"/>
              <a:t> </a:t>
            </a:r>
            <a:r>
              <a:rPr lang="ru-RU" dirty="0" err="1"/>
              <a:t>асортимент</a:t>
            </a:r>
            <a:r>
              <a:rPr lang="ru-RU" dirty="0"/>
              <a:t> </a:t>
            </a:r>
            <a:r>
              <a:rPr lang="ru-RU" dirty="0" err="1"/>
              <a:t>вироблених</a:t>
            </a:r>
            <a:r>
              <a:rPr lang="ru-RU" dirty="0"/>
              <a:t> і </a:t>
            </a:r>
            <a:r>
              <a:rPr lang="ru-RU" dirty="0" err="1"/>
              <a:t>реалізованих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потреб, </a:t>
            </a:r>
            <a:r>
              <a:rPr lang="ru-RU" dirty="0" err="1"/>
              <a:t>що</a:t>
            </a:r>
            <a:r>
              <a:rPr lang="ru-RU" dirty="0"/>
              <a:t> приводить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конкурентних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товарами та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випускали</a:t>
            </a:r>
            <a:r>
              <a:rPr lang="ru-RU" dirty="0"/>
              <a:t> і </a:t>
            </a:r>
            <a:r>
              <a:rPr lang="ru-RU" dirty="0" err="1"/>
              <a:t>новими</a:t>
            </a:r>
            <a:r>
              <a:rPr lang="ru-RU" dirty="0"/>
              <a:t> товарами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28" y="2010960"/>
            <a:ext cx="6187440" cy="124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70" y="3150979"/>
            <a:ext cx="5953956" cy="1152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370" y="4291774"/>
            <a:ext cx="5953956" cy="10383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686" y="5175377"/>
            <a:ext cx="6020640" cy="819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028" y="5916540"/>
            <a:ext cx="5953956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3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06" y="148810"/>
            <a:ext cx="117435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Прискореному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секторів</a:t>
            </a:r>
            <a:r>
              <a:rPr lang="ru-RU" dirty="0"/>
              <a:t>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 норма </a:t>
            </a:r>
            <a:r>
              <a:rPr lang="ru-RU" dirty="0" err="1"/>
              <a:t>прибутку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окупності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багатьма</a:t>
            </a:r>
            <a:r>
              <a:rPr lang="ru-RU" dirty="0"/>
              <a:t> «</a:t>
            </a:r>
            <a:r>
              <a:rPr lang="ru-RU" dirty="0" err="1"/>
              <a:t>товарними</a:t>
            </a:r>
            <a:r>
              <a:rPr lang="ru-RU" dirty="0"/>
              <a:t>» секторами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r>
              <a:rPr lang="ru-RU" dirty="0" err="1"/>
              <a:t>Зростання</a:t>
            </a:r>
            <a:r>
              <a:rPr lang="ru-RU" dirty="0"/>
              <a:t> потреб у </a:t>
            </a:r>
            <a:r>
              <a:rPr lang="ru-RU" dirty="0" err="1"/>
              <a:t>послугах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з </a:t>
            </a:r>
            <a:r>
              <a:rPr lang="ru-RU" dirty="0" err="1"/>
              <a:t>дією</a:t>
            </a:r>
            <a:r>
              <a:rPr lang="ru-RU" dirty="0"/>
              <a:t> таких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:</a:t>
            </a:r>
          </a:p>
          <a:p>
            <a:r>
              <a:rPr lang="ru-RU" dirty="0"/>
              <a:t>а) </a:t>
            </a:r>
            <a:r>
              <a:rPr lang="ru-RU" dirty="0" err="1"/>
              <a:t>зумовленість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(</a:t>
            </a:r>
            <a:r>
              <a:rPr lang="ru-RU" dirty="0" err="1"/>
              <a:t>промисловість</a:t>
            </a:r>
            <a:r>
              <a:rPr lang="ru-RU" dirty="0"/>
              <a:t>,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) </a:t>
            </a:r>
            <a:r>
              <a:rPr lang="ru-RU" dirty="0" err="1"/>
              <a:t>адекватним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(транспорт, </a:t>
            </a:r>
            <a:r>
              <a:rPr lang="ru-RU" dirty="0" err="1"/>
              <a:t>зв’язок</a:t>
            </a:r>
            <a:r>
              <a:rPr lang="ru-RU" dirty="0"/>
              <a:t>, </a:t>
            </a:r>
            <a:r>
              <a:rPr lang="ru-RU" dirty="0" err="1"/>
              <a:t>торгівля</a:t>
            </a:r>
            <a:r>
              <a:rPr lang="ru-RU" dirty="0"/>
              <a:t>) і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(</a:t>
            </a:r>
            <a:r>
              <a:rPr lang="ru-RU" dirty="0" err="1"/>
              <a:t>банківських</a:t>
            </a:r>
            <a:r>
              <a:rPr lang="ru-RU" dirty="0"/>
              <a:t>, </a:t>
            </a:r>
            <a:r>
              <a:rPr lang="ru-RU" dirty="0" err="1"/>
              <a:t>страхових</a:t>
            </a:r>
            <a:r>
              <a:rPr lang="ru-RU" dirty="0"/>
              <a:t>, </a:t>
            </a:r>
            <a:r>
              <a:rPr lang="ru-RU" dirty="0" err="1"/>
              <a:t>юридичних</a:t>
            </a:r>
            <a:r>
              <a:rPr lang="ru-RU" dirty="0"/>
              <a:t>, </a:t>
            </a:r>
            <a:r>
              <a:rPr lang="ru-RU" dirty="0" err="1"/>
              <a:t>інформаційних</a:t>
            </a:r>
            <a:r>
              <a:rPr lang="ru-RU" dirty="0"/>
              <a:t>,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б)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(</a:t>
            </a:r>
            <a:r>
              <a:rPr lang="ru-RU" dirty="0" err="1"/>
              <a:t>тенденція</a:t>
            </a:r>
            <a:r>
              <a:rPr lang="ru-RU" dirty="0"/>
              <a:t>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при </a:t>
            </a:r>
            <a:r>
              <a:rPr lang="ru-RU" dirty="0" err="1"/>
              <a:t>зростанні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як </a:t>
            </a:r>
            <a:r>
              <a:rPr lang="ru-RU" dirty="0" err="1"/>
              <a:t>фізичних</a:t>
            </a:r>
            <a:r>
              <a:rPr lang="ru-RU" dirty="0"/>
              <a:t>, так і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 smtClean="0"/>
              <a:t>);</a:t>
            </a:r>
          </a:p>
          <a:p>
            <a:r>
              <a:rPr lang="ru-RU" dirty="0"/>
              <a:t>в) </a:t>
            </a:r>
            <a:r>
              <a:rPr lang="ru-RU" dirty="0" err="1"/>
              <a:t>розвиток</a:t>
            </a:r>
            <a:r>
              <a:rPr lang="ru-RU" dirty="0"/>
              <a:t> науки і </a:t>
            </a:r>
            <a:r>
              <a:rPr lang="ru-RU" dirty="0" err="1"/>
              <a:t>техніки</a:t>
            </a:r>
            <a:r>
              <a:rPr lang="ru-RU" dirty="0"/>
              <a:t>, особливо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збором</a:t>
            </a:r>
            <a:r>
              <a:rPr lang="ru-RU" dirty="0"/>
              <a:t>, </a:t>
            </a:r>
            <a:r>
              <a:rPr lang="ru-RU" dirty="0" err="1"/>
              <a:t>обробкою</a:t>
            </a:r>
            <a:r>
              <a:rPr lang="ru-RU" dirty="0"/>
              <a:t>, </a:t>
            </a:r>
            <a:r>
              <a:rPr lang="ru-RU" dirty="0" err="1"/>
              <a:t>збереженням</a:t>
            </a:r>
            <a:r>
              <a:rPr lang="ru-RU" dirty="0"/>
              <a:t> та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r>
              <a:rPr lang="ru-RU" dirty="0"/>
              <a:t>г) </a:t>
            </a:r>
            <a:r>
              <a:rPr lang="ru-RU" dirty="0" err="1"/>
              <a:t>динаміка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конкурентного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спричинює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ними;</a:t>
            </a:r>
          </a:p>
          <a:p>
            <a:r>
              <a:rPr lang="ru-RU" dirty="0"/>
              <a:t>д)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орієнтація</a:t>
            </a:r>
            <a:r>
              <a:rPr lang="ru-RU" dirty="0"/>
              <a:t> </a:t>
            </a:r>
            <a:r>
              <a:rPr lang="ru-RU" dirty="0" err="1"/>
              <a:t>урядових</a:t>
            </a:r>
            <a:r>
              <a:rPr lang="ru-RU" dirty="0"/>
              <a:t> </a:t>
            </a:r>
            <a:r>
              <a:rPr lang="ru-RU" dirty="0" err="1"/>
              <a:t>політик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яка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часу та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,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стимулюють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таких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як туризм, </a:t>
            </a:r>
            <a:r>
              <a:rPr lang="ru-RU" dirty="0" err="1"/>
              <a:t>освіта</a:t>
            </a:r>
            <a:r>
              <a:rPr lang="ru-RU" dirty="0"/>
              <a:t>, спорт, </a:t>
            </a:r>
            <a:r>
              <a:rPr lang="ru-RU" dirty="0" err="1"/>
              <a:t>оздоровлення</a:t>
            </a:r>
            <a:r>
              <a:rPr lang="ru-RU" dirty="0"/>
              <a:t>, культура </a:t>
            </a:r>
            <a:r>
              <a:rPr lang="ru-RU" dirty="0" err="1"/>
              <a:t>тощо</a:t>
            </a:r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0" y="4344270"/>
            <a:ext cx="9000309" cy="25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0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3" y="624077"/>
            <a:ext cx="8817427" cy="59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69" y="733806"/>
            <a:ext cx="9065622" cy="59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287384"/>
            <a:ext cx="10972799" cy="14630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206197"/>
            <a:ext cx="11913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Невідчутність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ними як для </a:t>
            </a:r>
            <a:r>
              <a:rPr lang="ru-RU" dirty="0" err="1"/>
              <a:t>продавців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так і для </a:t>
            </a:r>
            <a:r>
              <a:rPr lang="ru-RU" dirty="0" err="1"/>
              <a:t>споживачів</a:t>
            </a:r>
            <a:r>
              <a:rPr lang="ru-RU" dirty="0"/>
              <a:t>. У </a:t>
            </a:r>
            <a:r>
              <a:rPr lang="ru-RU" dirty="0" err="1"/>
              <a:t>процесі</a:t>
            </a:r>
            <a:r>
              <a:rPr lang="ru-RU" dirty="0"/>
              <a:t> продажу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підприємствам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реалізують</a:t>
            </a:r>
            <a:r>
              <a:rPr lang="ru-RU" dirty="0"/>
              <a:t>, складно </a:t>
            </a:r>
            <a:r>
              <a:rPr lang="ru-RU" dirty="0" err="1"/>
              <a:t>продемонструвати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товар (</a:t>
            </a:r>
            <a:r>
              <a:rPr lang="ru-RU" dirty="0" err="1"/>
              <a:t>послугу</a:t>
            </a:r>
            <a:r>
              <a:rPr lang="ru-RU" dirty="0"/>
              <a:t>) і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складніше</a:t>
            </a:r>
            <a:r>
              <a:rPr lang="ru-RU" dirty="0"/>
              <a:t> </a:t>
            </a:r>
            <a:r>
              <a:rPr lang="ru-RU" dirty="0" err="1"/>
              <a:t>обґрунтувати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і </a:t>
            </a:r>
            <a:r>
              <a:rPr lang="ru-RU" dirty="0" err="1"/>
              <a:t>ціну</a:t>
            </a:r>
            <a:r>
              <a:rPr lang="ru-RU" dirty="0"/>
              <a:t> продажу. </a:t>
            </a:r>
            <a:r>
              <a:rPr lang="ru-RU" dirty="0" err="1"/>
              <a:t>Продавець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описати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отримає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оціненою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Тому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(продажу)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відчутності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 товару в </a:t>
            </a:r>
            <a:r>
              <a:rPr lang="ru-RU" dirty="0" err="1"/>
              <a:t>ній</a:t>
            </a:r>
            <a:r>
              <a:rPr lang="ru-RU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наголошення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зосередження</a:t>
            </a:r>
            <a:r>
              <a:rPr lang="ru-RU" dirty="0"/>
              <a:t>	</a:t>
            </a:r>
            <a:r>
              <a:rPr lang="ru-RU" dirty="0" err="1"/>
              <a:t>уваги</a:t>
            </a:r>
            <a:r>
              <a:rPr lang="ru-RU" dirty="0"/>
              <a:t>	на	</a:t>
            </a:r>
            <a:r>
              <a:rPr lang="ru-RU" dirty="0" err="1"/>
              <a:t>перевагах</a:t>
            </a:r>
            <a:r>
              <a:rPr lang="ru-RU" dirty="0"/>
              <a:t>	</a:t>
            </a:r>
            <a:r>
              <a:rPr lang="ru-RU" dirty="0" err="1"/>
              <a:t>технології</a:t>
            </a:r>
            <a:r>
              <a:rPr lang="ru-RU" dirty="0"/>
              <a:t>	</a:t>
            </a:r>
            <a:r>
              <a:rPr lang="ru-RU" dirty="0" err="1"/>
              <a:t>надання</a:t>
            </a:r>
            <a:r>
              <a:rPr lang="ru-RU" dirty="0"/>
              <a:t>	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рекламування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агентств, </a:t>
            </a:r>
            <a:r>
              <a:rPr lang="ru-RU" dirty="0" err="1"/>
              <a:t>впливових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3774673"/>
            <a:ext cx="11900262" cy="16956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629" y="5186285"/>
            <a:ext cx="1133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Взаємопов'язаність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нематеріальних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є </a:t>
            </a:r>
            <a:r>
              <a:rPr lang="ru-RU" dirty="0" err="1"/>
              <a:t>найхарактернішою</a:t>
            </a:r>
            <a:r>
              <a:rPr lang="ru-RU" dirty="0"/>
              <a:t> </a:t>
            </a:r>
            <a:r>
              <a:rPr lang="ru-RU" dirty="0" err="1"/>
              <a:t>особливістю</a:t>
            </a:r>
            <a:r>
              <a:rPr lang="ru-RU" dirty="0"/>
              <a:t>, яка </a:t>
            </a:r>
            <a:r>
              <a:rPr lang="ru-RU" dirty="0" err="1"/>
              <a:t>відрізняє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комерційної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невіддільністю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купівлі</a:t>
            </a:r>
            <a:r>
              <a:rPr lang="ru-RU" dirty="0"/>
              <a:t>-продажу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суб'єктом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і </a:t>
            </a:r>
            <a:r>
              <a:rPr lang="ru-RU" dirty="0" err="1"/>
              <a:t>суб'єктом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(</a:t>
            </a:r>
            <a:r>
              <a:rPr lang="ru-RU" dirty="0" err="1"/>
              <a:t>клієнтом</a:t>
            </a:r>
            <a:r>
              <a:rPr lang="ru-RU" dirty="0"/>
              <a:t>),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1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4" y="100881"/>
            <a:ext cx="120962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	</a:t>
            </a:r>
            <a:r>
              <a:rPr lang="ru-RU" dirty="0" err="1"/>
              <a:t>віддільність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без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присутності</a:t>
            </a:r>
            <a:r>
              <a:rPr lang="ru-RU" dirty="0"/>
              <a:t> (</a:t>
            </a:r>
            <a:r>
              <a:rPr lang="ru-RU" dirty="0" err="1"/>
              <a:t>хімічна</a:t>
            </a:r>
            <a:r>
              <a:rPr lang="ru-RU" dirty="0"/>
              <a:t> чистка </a:t>
            </a:r>
            <a:r>
              <a:rPr lang="ru-RU" dirty="0" err="1"/>
              <a:t>одягу</a:t>
            </a:r>
            <a:r>
              <a:rPr lang="ru-RU" dirty="0"/>
              <a:t>, </a:t>
            </a:r>
            <a:r>
              <a:rPr lang="ru-RU" dirty="0" err="1"/>
              <a:t>прання</a:t>
            </a:r>
            <a:r>
              <a:rPr lang="ru-RU" dirty="0"/>
              <a:t> </a:t>
            </a:r>
            <a:r>
              <a:rPr lang="ru-RU" dirty="0" err="1"/>
              <a:t>білизни</a:t>
            </a:r>
            <a:r>
              <a:rPr lang="ru-RU" dirty="0"/>
              <a:t>, ремонт </a:t>
            </a:r>
            <a:r>
              <a:rPr lang="ru-RU" dirty="0" err="1"/>
              <a:t>помешкань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письмових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(</a:t>
            </a:r>
            <a:r>
              <a:rPr lang="ru-RU" dirty="0" err="1"/>
              <a:t>навчальний</a:t>
            </a:r>
            <a:r>
              <a:rPr lang="ru-RU" dirty="0"/>
              <a:t> курс),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(</a:t>
            </a:r>
            <a:r>
              <a:rPr lang="ru-RU" dirty="0" err="1"/>
              <a:t>комп'ютерні</a:t>
            </a:r>
            <a:r>
              <a:rPr lang="ru-RU" dirty="0"/>
              <a:t>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банкомати</a:t>
            </a:r>
            <a:r>
              <a:rPr lang="ru-RU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	</a:t>
            </a:r>
            <a:r>
              <a:rPr lang="ru-RU" dirty="0" err="1"/>
              <a:t>невіддільність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 (</a:t>
            </a:r>
            <a:r>
              <a:rPr lang="ru-RU" dirty="0" err="1"/>
              <a:t>стоматологічні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пасажирського</a:t>
            </a:r>
            <a:r>
              <a:rPr lang="ru-RU" dirty="0"/>
              <a:t> транспорту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	</a:t>
            </a:r>
            <a:r>
              <a:rPr lang="ru-RU" dirty="0" err="1"/>
              <a:t>віддільність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(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торговельних</a:t>
            </a:r>
            <a:r>
              <a:rPr lang="ru-RU" dirty="0"/>
              <a:t> </a:t>
            </a:r>
            <a:r>
              <a:rPr lang="ru-RU" dirty="0" err="1"/>
              <a:t>автоматів</a:t>
            </a:r>
            <a:r>
              <a:rPr lang="ru-RU" dirty="0"/>
              <a:t>, </a:t>
            </a:r>
            <a:r>
              <a:rPr lang="ru-RU" dirty="0" err="1"/>
              <a:t>дистанційна</a:t>
            </a:r>
            <a:r>
              <a:rPr lang="ru-RU" dirty="0"/>
              <a:t> форма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/>
              <a:t>невіддільність</a:t>
            </a:r>
            <a:r>
              <a:rPr lang="ru-RU" dirty="0" smtClean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(</a:t>
            </a:r>
            <a:r>
              <a:rPr lang="ru-RU" dirty="0" err="1"/>
              <a:t>лікувально</a:t>
            </a:r>
            <a:r>
              <a:rPr lang="ru-RU" dirty="0"/>
              <a:t>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оздоровчі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867"/>
            <a:ext cx="11861074" cy="1338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39" y="3670663"/>
            <a:ext cx="9339943" cy="31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158821"/>
            <a:ext cx="11926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час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для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змінюваності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розробляють</a:t>
            </a:r>
            <a:r>
              <a:rPr lang="ru-RU" dirty="0"/>
              <a:t> і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59" y="1182713"/>
            <a:ext cx="6428844" cy="2553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3735977"/>
            <a:ext cx="11299371" cy="10383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4359704"/>
            <a:ext cx="11312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Переважання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 на </a:t>
            </a:r>
            <a:r>
              <a:rPr lang="ru-RU" dirty="0" err="1"/>
              <a:t>послуги</a:t>
            </a:r>
            <a:r>
              <a:rPr lang="ru-RU" dirty="0"/>
              <a:t> над </a:t>
            </a:r>
            <a:r>
              <a:rPr lang="ru-RU" dirty="0" err="1"/>
              <a:t>пропозицією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виправити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традиційній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яка за таких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товарні</a:t>
            </a:r>
            <a:r>
              <a:rPr lang="ru-RU" dirty="0"/>
              <a:t> запаси.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переважають</a:t>
            </a:r>
            <a:r>
              <a:rPr lang="ru-RU" dirty="0"/>
              <a:t> попит на них,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дохідності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4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8367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розгалужена</a:t>
            </a:r>
            <a:r>
              <a:rPr lang="ru-RU" dirty="0"/>
              <a:t> система </a:t>
            </a:r>
            <a:r>
              <a:rPr lang="ru-RU" dirty="0" err="1"/>
              <a:t>вузькоспеціалізованих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ринку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комунікацій</a:t>
            </a:r>
            <a:r>
              <a:rPr lang="ru-RU" dirty="0"/>
              <a:t>, </a:t>
            </a:r>
            <a:r>
              <a:rPr lang="ru-RU" dirty="0" err="1"/>
              <a:t>комунального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туристично-рекреаційних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рекламні</a:t>
            </a:r>
            <a:r>
              <a:rPr lang="ru-RU" dirty="0"/>
              <a:t> і </a:t>
            </a:r>
            <a:r>
              <a:rPr lang="ru-RU" dirty="0" err="1"/>
              <a:t>консалтингові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 та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агентські</a:t>
            </a:r>
            <a:r>
              <a:rPr lang="ru-RU" dirty="0"/>
              <a:t> та </a:t>
            </a:r>
            <a:r>
              <a:rPr lang="ru-RU" dirty="0" err="1"/>
              <a:t>брокерські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адвокатські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ріелтерські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франчайзинг,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ліцензіями</a:t>
            </a:r>
            <a:r>
              <a:rPr lang="ru-RU" dirty="0"/>
              <a:t> і патентами, ноу-хау, </a:t>
            </a:r>
            <a:r>
              <a:rPr lang="ru-RU" dirty="0" err="1"/>
              <a:t>промисловими</a:t>
            </a:r>
            <a:r>
              <a:rPr lang="ru-RU" dirty="0"/>
              <a:t> </a:t>
            </a:r>
            <a:r>
              <a:rPr lang="ru-RU" dirty="0" err="1"/>
              <a:t>зразками</a:t>
            </a:r>
            <a:r>
              <a:rPr lang="ru-RU" dirty="0"/>
              <a:t> та </a:t>
            </a:r>
            <a:r>
              <a:rPr lang="ru-RU" dirty="0" err="1"/>
              <a:t>корисними</a:t>
            </a:r>
            <a:r>
              <a:rPr lang="ru-RU" dirty="0"/>
              <a:t> моделями, </a:t>
            </a:r>
            <a:r>
              <a:rPr lang="ru-RU" dirty="0" err="1"/>
              <a:t>інжиніринг</a:t>
            </a:r>
            <a:r>
              <a:rPr lang="ru-RU" dirty="0"/>
              <a:t>, </a:t>
            </a:r>
            <a:r>
              <a:rPr lang="ru-RU" dirty="0" err="1"/>
              <a:t>лізингові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так само </a:t>
            </a:r>
            <a:r>
              <a:rPr lang="ru-RU" dirty="0" err="1"/>
              <a:t>формують</a:t>
            </a:r>
            <a:r>
              <a:rPr lang="ru-RU" dirty="0"/>
              <a:t> комплекс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пропонуються</a:t>
            </a:r>
            <a:r>
              <a:rPr lang="ru-RU" dirty="0"/>
              <a:t> на </a:t>
            </a:r>
            <a:r>
              <a:rPr lang="ru-RU" dirty="0" err="1"/>
              <a:t>згаданому</a:t>
            </a:r>
            <a:r>
              <a:rPr lang="ru-RU" dirty="0"/>
              <a:t> ринку. </a:t>
            </a:r>
            <a:r>
              <a:rPr lang="ru-RU" dirty="0" err="1"/>
              <a:t>Міжнародна</a:t>
            </a:r>
            <a:r>
              <a:rPr lang="ru-RU" dirty="0"/>
              <a:t> статистика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є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зростаючих</a:t>
            </a:r>
            <a:r>
              <a:rPr lang="ru-RU" dirty="0"/>
              <a:t> </a:t>
            </a:r>
            <a:r>
              <a:rPr lang="ru-RU" dirty="0" err="1"/>
              <a:t>секторів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ринку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Міжнародний</a:t>
            </a:r>
            <a:r>
              <a:rPr lang="ru-RU" b="1" dirty="0"/>
              <a:t> (</a:t>
            </a:r>
            <a:r>
              <a:rPr lang="ru-RU" b="1" dirty="0" err="1"/>
              <a:t>світовий</a:t>
            </a:r>
            <a:r>
              <a:rPr lang="ru-RU" b="1" dirty="0"/>
              <a:t>) </a:t>
            </a:r>
            <a:r>
              <a:rPr lang="ru-RU" b="1" dirty="0" err="1"/>
              <a:t>ринок</a:t>
            </a:r>
            <a:r>
              <a:rPr lang="ru-RU" b="1" dirty="0"/>
              <a:t> </a:t>
            </a:r>
            <a:r>
              <a:rPr lang="ru-RU" b="1" dirty="0" err="1"/>
              <a:t>послуг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диверсифікована</a:t>
            </a:r>
            <a:r>
              <a:rPr lang="ru-RU" dirty="0"/>
              <a:t> система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участь у </a:t>
            </a:r>
            <a:r>
              <a:rPr lang="ru-RU" dirty="0" err="1"/>
              <a:t>функціонуванні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у той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</a:t>
            </a:r>
          </a:p>
          <a:p>
            <a:r>
              <a:rPr lang="ru-RU" dirty="0"/>
              <a:t>Участь у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ринку </a:t>
            </a:r>
            <a:r>
              <a:rPr lang="ru-RU" dirty="0" err="1"/>
              <a:t>послуг</a:t>
            </a:r>
            <a:r>
              <a:rPr lang="ru-RU" dirty="0"/>
              <a:t> держав та </a:t>
            </a:r>
            <a:r>
              <a:rPr lang="ru-RU" dirty="0" err="1"/>
              <a:t>агентів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зумовлюється</a:t>
            </a:r>
            <a:r>
              <a:rPr lang="ru-RU" dirty="0"/>
              <a:t> </a:t>
            </a:r>
            <a:r>
              <a:rPr lang="ru-RU" dirty="0" err="1"/>
              <a:t>природними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та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обумовленою</a:t>
            </a:r>
            <a:r>
              <a:rPr lang="ru-RU" dirty="0"/>
              <a:t> </a:t>
            </a:r>
            <a:r>
              <a:rPr lang="ru-RU" dirty="0" err="1"/>
              <a:t>спеціалізацією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тенденціями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.</a:t>
            </a:r>
          </a:p>
          <a:p>
            <a:r>
              <a:rPr lang="ru-RU" dirty="0" err="1"/>
              <a:t>Значення</a:t>
            </a:r>
            <a:r>
              <a:rPr lang="ru-RU" dirty="0"/>
              <a:t> ринку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десятиліття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зросло</a:t>
            </a:r>
            <a:r>
              <a:rPr lang="ru-RU" dirty="0"/>
              <a:t> – як у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, так і у </a:t>
            </a:r>
            <a:r>
              <a:rPr lang="ru-RU" dirty="0" err="1"/>
              <a:t>світовій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ринку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обумовив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інтенсивний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ринку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досягнутим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соціально</a:t>
            </a:r>
            <a:r>
              <a:rPr lang="ru-RU" dirty="0"/>
              <a:t>- </a:t>
            </a:r>
            <a:r>
              <a:rPr lang="ru-RU" dirty="0" err="1"/>
              <a:t>економічними</a:t>
            </a:r>
            <a:r>
              <a:rPr lang="ru-RU" dirty="0"/>
              <a:t> та </a:t>
            </a:r>
            <a:r>
              <a:rPr lang="ru-RU" dirty="0" err="1"/>
              <a:t>науково-технічними</a:t>
            </a:r>
            <a:r>
              <a:rPr lang="ru-RU" dirty="0"/>
              <a:t> </a:t>
            </a:r>
            <a:r>
              <a:rPr lang="ru-RU" dirty="0" err="1"/>
              <a:t>досягненнями</a:t>
            </a:r>
            <a:r>
              <a:rPr lang="ru-RU" dirty="0"/>
              <a:t> й потребами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базовими</a:t>
            </a:r>
            <a:r>
              <a:rPr lang="ru-RU" dirty="0"/>
              <a:t> </a:t>
            </a:r>
            <a:r>
              <a:rPr lang="ru-RU" dirty="0" err="1"/>
              <a:t>економічними</a:t>
            </a:r>
            <a:r>
              <a:rPr lang="ru-RU" dirty="0"/>
              <a:t> принципами </a:t>
            </a:r>
            <a:r>
              <a:rPr lang="ru-RU" dirty="0" err="1"/>
              <a:t>переважно</a:t>
            </a:r>
            <a:r>
              <a:rPr lang="ru-RU" dirty="0"/>
              <a:t> не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звичайної</a:t>
            </a:r>
            <a:r>
              <a:rPr lang="ru-RU" dirty="0"/>
              <a:t> </a:t>
            </a:r>
            <a:r>
              <a:rPr lang="ru-RU" dirty="0" err="1"/>
              <a:t>товарної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. Так само, як і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відносні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закуповувати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на </a:t>
            </a:r>
            <a:r>
              <a:rPr lang="ru-RU" dirty="0" err="1"/>
              <a:t>міжнародному</a:t>
            </a:r>
            <a:r>
              <a:rPr lang="ru-RU" dirty="0"/>
              <a:t> ринку.</a:t>
            </a:r>
          </a:p>
          <a:p>
            <a:r>
              <a:rPr lang="ru-RU" dirty="0" err="1"/>
              <a:t>Сьогодні</a:t>
            </a:r>
            <a:r>
              <a:rPr lang="ru-RU" dirty="0"/>
              <a:t> сектор </a:t>
            </a:r>
            <a:r>
              <a:rPr lang="ru-RU" dirty="0" err="1"/>
              <a:t>послуг</a:t>
            </a:r>
            <a:r>
              <a:rPr lang="ru-RU" dirty="0"/>
              <a:t> у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швидкими</a:t>
            </a:r>
            <a:r>
              <a:rPr lang="ru-RU" dirty="0"/>
              <a:t> темпами,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торгівля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93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72</TotalTime>
  <Words>2272</Words>
  <Application>Microsoft Office PowerPoint</Application>
  <PresentationFormat>Широкоэкранный</PresentationFormat>
  <Paragraphs>86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Cambria</vt:lpstr>
      <vt:lpstr>Rockwell</vt:lpstr>
      <vt:lpstr>Rockwell Condensed</vt:lpstr>
      <vt:lpstr>Wingdings</vt:lpstr>
      <vt:lpstr>Дерево</vt:lpstr>
      <vt:lpstr>Товарознавство: послуги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класифікації послуг.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Товарознавство: послуги</dc:title>
  <dc:creator>Valeria Tymoshyk</dc:creator>
  <cp:lastModifiedBy>Valeria Tymoshyk</cp:lastModifiedBy>
  <cp:revision>7</cp:revision>
  <dcterms:created xsi:type="dcterms:W3CDTF">2024-04-17T15:08:55Z</dcterms:created>
  <dcterms:modified xsi:type="dcterms:W3CDTF">2024-04-17T16:21:15Z</dcterms:modified>
</cp:coreProperties>
</file>