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441" autoAdjust="0"/>
    <p:restoredTop sz="94660"/>
  </p:normalViewPr>
  <p:slideViewPr>
    <p:cSldViewPr>
      <p:cViewPr>
        <p:scale>
          <a:sx n="75" d="100"/>
          <a:sy n="75" d="100"/>
        </p:scale>
        <p:origin x="-187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B8BF9-655B-4FC2-85F3-5D6023313B7C}" type="datetimeFigureOut">
              <a:rPr lang="ru-RU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65F5D-9D51-4510-AAEF-C211789A4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3642-D5C0-4BC9-9DB2-547041833B54}" type="datetimeFigureOut">
              <a:rPr lang="ru-RU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ED42A-00D5-4A20-BF6A-FF8523920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88ED4-62F7-49DE-B532-865FF389241E}" type="datetimeFigureOut">
              <a:rPr lang="ru-RU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65342-32D8-4550-9091-97ACE6ABF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428DF-F9E2-47C9-86F1-2E71BB4915E2}" type="datetimeFigureOut">
              <a:rPr lang="ru-RU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E80A1-6265-42DF-881D-B653304455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2C329-48ED-49CF-B170-5E8368FD857D}" type="datetimeFigureOut">
              <a:rPr lang="ru-RU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BAEF1-2F83-4633-BA75-DA48D3100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BD5F8-F4E5-4D7F-88F6-67D78F63DBA6}" type="datetimeFigureOut">
              <a:rPr lang="ru-RU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5BDA4-AD21-4CF3-969D-19361B2B91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554F-6C79-47FD-99C9-BE9897EBD473}" type="datetimeFigureOut">
              <a:rPr lang="ru-RU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05718-84BA-4B08-BB41-507669B0AA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0DE91-7848-49AA-9D45-15CE6BC535BD}" type="datetimeFigureOut">
              <a:rPr lang="ru-RU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D6AF9-C173-4A1D-A965-30787772B1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47D4-4A45-416A-9B31-A682DB8F92DD}" type="datetimeFigureOut">
              <a:rPr lang="ru-RU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472AA-183B-4ECF-8951-09C220D98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774D4-F434-4FD2-BF09-BE9DDDB21463}" type="datetimeFigureOut">
              <a:rPr lang="ru-RU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DDB8B-9A5E-4A4F-BF3A-098676332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D938-DC33-4339-AB89-B755627D1895}" type="datetimeFigureOut">
              <a:rPr lang="ru-RU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6A79E-A7E9-4147-A68B-7B2A132C17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195A082-4F27-46FE-8738-337BE46EC3D7}" type="datetimeFigureOut">
              <a:rPr lang="ru-RU"/>
              <a:pPr>
                <a:defRPr/>
              </a:pPr>
              <a:t>10.03.2014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2754C34-AFAA-4A82-AA0F-E0EC51358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74" r:id="rId5"/>
    <p:sldLayoutId id="2147483667" r:id="rId6"/>
    <p:sldLayoutId id="2147483668" r:id="rId7"/>
    <p:sldLayoutId id="2147483675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088" y="2924175"/>
            <a:ext cx="7848600" cy="11668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b="1" dirty="0"/>
              <a:t>Репресивні заходи російського уряду проти українського друкованого слова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713"/>
            <a:ext cx="5554663" cy="5903912"/>
          </a:xfrm>
        </p:spPr>
        <p:txBody>
          <a:bodyPr rtlCol="0">
            <a:normAutofit fontScale="62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400" dirty="0" smtClean="0"/>
              <a:t>   З </a:t>
            </a:r>
            <a:r>
              <a:rPr lang="uk-UA" sz="3400" dirty="0"/>
              <a:t>«Автобіографії» М.Костомарова: «… я звернувся особисто до міністра внутрішніх справ Валуєва, який призначив мені побачення на своїй дачі… і   повідомив мені, що хоча думка про написання популярних творів по-українськи з метою поширення в народі корисних знань не лише не злочинна, але й похвальна, однак у теперішній час уряд за своїми міркуваннями вважає потрібним призупинити її, щоб не дати підстав </a:t>
            </a:r>
            <a:r>
              <a:rPr lang="uk-UA" sz="3400" dirty="0" err="1"/>
              <a:t>злонаміреним</a:t>
            </a:r>
            <a:r>
              <a:rPr lang="uk-UA" sz="3400" dirty="0"/>
              <a:t> людям скористатися для інших цілей і під виглядом дозволеного поширення в народі науково-популярних книг не дати їм можливості поширювати злочинні підбурювання до заколотів і безпорядків. Услід за тим я довідався, що відбулася заборона друкування по-українськи книжок, що мають навчальне значення».</a:t>
            </a:r>
            <a:endParaRPr lang="ru-RU" sz="3400" dirty="0"/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3074" name="Picture 2" descr="ac73d84f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490538"/>
            <a:ext cx="3000375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2159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100" b="1" dirty="0"/>
              <a:t>ЗМІСТ ВАЛУЄВСЬКОГО ЦИРКУЛЯРУ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836613"/>
            <a:ext cx="8496300" cy="6121400"/>
          </a:xfrm>
        </p:spPr>
        <p:txBody>
          <a:bodyPr rtlCol="0">
            <a:normAutofit fontScale="47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800" dirty="0"/>
              <a:t>1) уже давно в пресі йдуть дискусії про можливість існування самостійної української літератури. </a:t>
            </a:r>
            <a:r>
              <a:rPr lang="ru-RU" sz="3800" dirty="0" err="1"/>
              <a:t>Останнім</a:t>
            </a:r>
            <a:r>
              <a:rPr lang="ru-RU" sz="3800" dirty="0"/>
              <a:t> часом </a:t>
            </a:r>
            <a:r>
              <a:rPr lang="ru-RU" sz="3800" dirty="0" err="1"/>
              <a:t>це</a:t>
            </a:r>
            <a:r>
              <a:rPr lang="ru-RU" sz="3800" dirty="0"/>
              <a:t> </a:t>
            </a:r>
            <a:r>
              <a:rPr lang="ru-RU" sz="3800" dirty="0" err="1"/>
              <a:t>питання</a:t>
            </a:r>
            <a:r>
              <a:rPr lang="ru-RU" sz="3800" dirty="0"/>
              <a:t> </a:t>
            </a:r>
            <a:r>
              <a:rPr lang="ru-RU" sz="3800" dirty="0" err="1"/>
              <a:t>різко</a:t>
            </a:r>
            <a:r>
              <a:rPr lang="ru-RU" sz="3800" dirty="0"/>
              <a:t> </a:t>
            </a:r>
            <a:r>
              <a:rPr lang="ru-RU" sz="3800" dirty="0" err="1"/>
              <a:t>політизувалося</a:t>
            </a:r>
            <a:r>
              <a:rPr lang="ru-RU" sz="3800" dirty="0"/>
              <a:t>. </a:t>
            </a:r>
            <a:r>
              <a:rPr lang="ru-RU" sz="3800" dirty="0" err="1"/>
              <a:t>Раніше</a:t>
            </a:r>
            <a:r>
              <a:rPr lang="ru-RU" sz="3800" dirty="0"/>
              <a:t> твори </a:t>
            </a:r>
            <a:r>
              <a:rPr lang="ru-RU" sz="3800" dirty="0" err="1"/>
              <a:t>українською</a:t>
            </a:r>
            <a:r>
              <a:rPr lang="ru-RU" sz="3800" dirty="0"/>
              <a:t> </a:t>
            </a:r>
            <a:r>
              <a:rPr lang="ru-RU" sz="3800" dirty="0" err="1"/>
              <a:t>мовою</a:t>
            </a:r>
            <a:r>
              <a:rPr lang="ru-RU" sz="3800" dirty="0"/>
              <a:t> </a:t>
            </a:r>
            <a:r>
              <a:rPr lang="ru-RU" sz="3800" dirty="0" err="1"/>
              <a:t>були</a:t>
            </a:r>
            <a:r>
              <a:rPr lang="ru-RU" sz="3800" dirty="0"/>
              <a:t> </a:t>
            </a:r>
            <a:r>
              <a:rPr lang="ru-RU" sz="3800" dirty="0" err="1"/>
              <a:t>зорієнтовані</a:t>
            </a:r>
            <a:r>
              <a:rPr lang="ru-RU" sz="3800" dirty="0"/>
              <a:t> на </a:t>
            </a:r>
            <a:r>
              <a:rPr lang="ru-RU" sz="3800" dirty="0" err="1"/>
              <a:t>освічені</a:t>
            </a:r>
            <a:r>
              <a:rPr lang="ru-RU" sz="3800" dirty="0"/>
              <a:t> </a:t>
            </a:r>
            <a:r>
              <a:rPr lang="ru-RU" sz="3800" dirty="0" err="1"/>
              <a:t>верстви</a:t>
            </a:r>
            <a:r>
              <a:rPr lang="ru-RU" sz="3800" dirty="0"/>
              <a:t> </a:t>
            </a:r>
            <a:r>
              <a:rPr lang="ru-RU" sz="3800" dirty="0" err="1"/>
              <a:t>Південної</a:t>
            </a:r>
            <a:r>
              <a:rPr lang="ru-RU" sz="3800" dirty="0"/>
              <a:t> </a:t>
            </a:r>
            <a:r>
              <a:rPr lang="ru-RU" sz="3800" dirty="0" err="1"/>
              <a:t>Русі</a:t>
            </a:r>
            <a:r>
              <a:rPr lang="ru-RU" sz="3800" dirty="0"/>
              <a:t>, але </a:t>
            </a:r>
            <a:r>
              <a:rPr lang="ru-RU" sz="3800" dirty="0" err="1"/>
              <a:t>тепер</a:t>
            </a:r>
            <a:r>
              <a:rPr lang="ru-RU" sz="3800" dirty="0"/>
              <a:t> </a:t>
            </a:r>
            <a:r>
              <a:rPr lang="ru-RU" sz="3800" dirty="0" err="1"/>
              <a:t>призначаються</a:t>
            </a:r>
            <a:r>
              <a:rPr lang="ru-RU" sz="3800" dirty="0"/>
              <a:t> для «</a:t>
            </a:r>
            <a:r>
              <a:rPr lang="ru-RU" sz="3800" dirty="0" err="1"/>
              <a:t>маси</a:t>
            </a:r>
            <a:r>
              <a:rPr lang="ru-RU" sz="3800" dirty="0"/>
              <a:t> </a:t>
            </a:r>
            <a:r>
              <a:rPr lang="ru-RU" sz="3800" dirty="0" err="1"/>
              <a:t>неосвіченої</a:t>
            </a:r>
            <a:r>
              <a:rPr lang="ru-RU" sz="3800" dirty="0"/>
              <a:t>». </a:t>
            </a:r>
            <a:r>
              <a:rPr lang="ru-RU" sz="3800" dirty="0" err="1"/>
              <a:t>Під</a:t>
            </a:r>
            <a:r>
              <a:rPr lang="ru-RU" sz="3800" dirty="0"/>
              <a:t> </a:t>
            </a:r>
            <a:r>
              <a:rPr lang="ru-RU" sz="3800" dirty="0" err="1"/>
              <a:t>виглядом</a:t>
            </a:r>
            <a:r>
              <a:rPr lang="ru-RU" sz="3800" dirty="0"/>
              <a:t> </a:t>
            </a:r>
            <a:r>
              <a:rPr lang="ru-RU" sz="3800" dirty="0" err="1"/>
              <a:t>поширення</a:t>
            </a:r>
            <a:r>
              <a:rPr lang="ru-RU" sz="3800" dirty="0"/>
              <a:t> </a:t>
            </a:r>
            <a:r>
              <a:rPr lang="ru-RU" sz="3800" dirty="0" err="1"/>
              <a:t>освіти</a:t>
            </a:r>
            <a:r>
              <a:rPr lang="ru-RU" sz="3800" dirty="0"/>
              <a:t> </a:t>
            </a:r>
            <a:r>
              <a:rPr lang="ru-RU" sz="3800" dirty="0" err="1"/>
              <a:t>ці</a:t>
            </a:r>
            <a:r>
              <a:rPr lang="ru-RU" sz="3800" dirty="0"/>
              <a:t> твори </a:t>
            </a:r>
            <a:r>
              <a:rPr lang="ru-RU" sz="3800" dirty="0" err="1"/>
              <a:t>переслідують</a:t>
            </a:r>
            <a:r>
              <a:rPr lang="ru-RU" sz="3800" dirty="0"/>
              <a:t> </a:t>
            </a:r>
            <a:r>
              <a:rPr lang="ru-RU" sz="3800" dirty="0" err="1"/>
              <a:t>злочинні</a:t>
            </a:r>
            <a:r>
              <a:rPr lang="ru-RU" sz="3800" dirty="0"/>
              <a:t> </a:t>
            </a:r>
            <a:r>
              <a:rPr lang="ru-RU" sz="3800" dirty="0" err="1"/>
              <a:t>політичні</a:t>
            </a:r>
            <a:r>
              <a:rPr lang="ru-RU" sz="3800" dirty="0"/>
              <a:t> </a:t>
            </a:r>
            <a:r>
              <a:rPr lang="ru-RU" sz="3800" dirty="0" err="1"/>
              <a:t>задуми</a:t>
            </a:r>
            <a:r>
              <a:rPr lang="ru-RU" sz="3800" dirty="0"/>
              <a:t> (сепаратизм);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/>
              <a:t>2) у С.-</a:t>
            </a:r>
            <a:r>
              <a:rPr lang="ru-RU" sz="3800" dirty="0" err="1"/>
              <a:t>Петербурзі</a:t>
            </a:r>
            <a:r>
              <a:rPr lang="ru-RU" sz="3800" dirty="0"/>
              <a:t> </a:t>
            </a:r>
            <a:r>
              <a:rPr lang="ru-RU" sz="3800" dirty="0" err="1"/>
              <a:t>вже</a:t>
            </a:r>
            <a:r>
              <a:rPr lang="ru-RU" sz="3800" dirty="0"/>
              <a:t> </a:t>
            </a:r>
            <a:r>
              <a:rPr lang="ru-RU" sz="3800" dirty="0" err="1"/>
              <a:t>збираються</a:t>
            </a:r>
            <a:r>
              <a:rPr lang="ru-RU" sz="3800" dirty="0"/>
              <a:t> </a:t>
            </a:r>
            <a:r>
              <a:rPr lang="ru-RU" sz="3800" dirty="0" err="1"/>
              <a:t>пожертви</a:t>
            </a:r>
            <a:r>
              <a:rPr lang="ru-RU" sz="3800" dirty="0"/>
              <a:t> на </a:t>
            </a:r>
            <a:r>
              <a:rPr lang="ru-RU" sz="3800" dirty="0" err="1"/>
              <a:t>видання</a:t>
            </a:r>
            <a:r>
              <a:rPr lang="ru-RU" sz="3800" dirty="0"/>
              <a:t> </a:t>
            </a:r>
            <a:r>
              <a:rPr lang="ru-RU" sz="3800" dirty="0" err="1"/>
              <a:t>дешевих</a:t>
            </a:r>
            <a:r>
              <a:rPr lang="ru-RU" sz="3800" dirty="0"/>
              <a:t> </a:t>
            </a:r>
            <a:r>
              <a:rPr lang="ru-RU" sz="3800" dirty="0" err="1"/>
              <a:t>книжок</a:t>
            </a:r>
            <a:r>
              <a:rPr lang="ru-RU" sz="3800" dirty="0"/>
              <a:t> </a:t>
            </a:r>
            <a:r>
              <a:rPr lang="ru-RU" sz="3800" dirty="0" err="1"/>
              <a:t>українською</a:t>
            </a:r>
            <a:r>
              <a:rPr lang="ru-RU" sz="3800" dirty="0"/>
              <a:t> </a:t>
            </a:r>
            <a:r>
              <a:rPr lang="ru-RU" sz="3800" dirty="0" err="1"/>
              <a:t>мовою</a:t>
            </a:r>
            <a:r>
              <a:rPr lang="ru-RU" sz="3800" dirty="0"/>
              <a:t>. Цензура </a:t>
            </a:r>
            <a:r>
              <a:rPr lang="ru-RU" sz="3800" dirty="0" err="1"/>
              <a:t>відчуває</a:t>
            </a:r>
            <a:r>
              <a:rPr lang="ru-RU" sz="3800" dirty="0"/>
              <a:t> </a:t>
            </a:r>
            <a:r>
              <a:rPr lang="ru-RU" sz="3800" dirty="0" err="1"/>
              <a:t>утруднення</a:t>
            </a:r>
            <a:r>
              <a:rPr lang="ru-RU" sz="3800" dirty="0"/>
              <a:t>, </a:t>
            </a:r>
            <a:r>
              <a:rPr lang="ru-RU" sz="3800" dirty="0" err="1"/>
              <a:t>адже</a:t>
            </a:r>
            <a:r>
              <a:rPr lang="ru-RU" sz="3800" dirty="0"/>
              <a:t> в </a:t>
            </a:r>
            <a:r>
              <a:rPr lang="ru-RU" sz="3800" dirty="0" err="1"/>
              <a:t>усіх</a:t>
            </a:r>
            <a:r>
              <a:rPr lang="ru-RU" sz="3800" dirty="0"/>
              <a:t> </a:t>
            </a:r>
            <a:r>
              <a:rPr lang="ru-RU" sz="3800" dirty="0" err="1"/>
              <a:t>навчальних</a:t>
            </a:r>
            <a:r>
              <a:rPr lang="ru-RU" sz="3800" dirty="0"/>
              <a:t> закладах </a:t>
            </a:r>
            <a:r>
              <a:rPr lang="ru-RU" sz="3800" dirty="0" err="1"/>
              <a:t>Росії</a:t>
            </a:r>
            <a:r>
              <a:rPr lang="ru-RU" sz="3800" dirty="0"/>
              <a:t> до </a:t>
            </a:r>
            <a:r>
              <a:rPr lang="ru-RU" sz="3800" dirty="0" err="1"/>
              <a:t>використання</a:t>
            </a:r>
            <a:r>
              <a:rPr lang="ru-RU" sz="3800" dirty="0"/>
              <a:t> </a:t>
            </a:r>
            <a:r>
              <a:rPr lang="ru-RU" sz="3800" dirty="0" err="1"/>
              <a:t>українська</a:t>
            </a:r>
            <a:r>
              <a:rPr lang="ru-RU" sz="3800" dirty="0"/>
              <a:t> </a:t>
            </a:r>
            <a:r>
              <a:rPr lang="ru-RU" sz="3800" dirty="0" err="1"/>
              <a:t>мова</a:t>
            </a:r>
            <a:r>
              <a:rPr lang="ru-RU" sz="3800" dirty="0"/>
              <a:t> не допущена, а </a:t>
            </a:r>
            <a:r>
              <a:rPr lang="ru-RU" sz="3800" dirty="0" err="1"/>
              <a:t>питання</a:t>
            </a:r>
            <a:r>
              <a:rPr lang="ru-RU" sz="3800" dirty="0"/>
              <a:t> про </a:t>
            </a:r>
            <a:r>
              <a:rPr lang="ru-RU" sz="3800" dirty="0" err="1"/>
              <a:t>її</a:t>
            </a:r>
            <a:r>
              <a:rPr lang="ru-RU" sz="3800" dirty="0"/>
              <a:t> </a:t>
            </a:r>
            <a:r>
              <a:rPr lang="ru-RU" sz="3800" dirty="0" err="1"/>
              <a:t>використання</a:t>
            </a:r>
            <a:r>
              <a:rPr lang="ru-RU" sz="3800" dirty="0"/>
              <a:t> для </a:t>
            </a:r>
            <a:r>
              <a:rPr lang="ru-RU" sz="3800" dirty="0" err="1"/>
              <a:t>цього</a:t>
            </a:r>
            <a:r>
              <a:rPr lang="ru-RU" sz="3800" dirty="0"/>
              <a:t> </a:t>
            </a:r>
            <a:r>
              <a:rPr lang="ru-RU" sz="3800" dirty="0" err="1"/>
              <a:t>викликає</a:t>
            </a:r>
            <a:r>
              <a:rPr lang="ru-RU" sz="3800" dirty="0"/>
              <a:t> </a:t>
            </a:r>
            <a:r>
              <a:rPr lang="ru-RU" sz="3800" dirty="0" err="1"/>
              <a:t>обурення</a:t>
            </a:r>
            <a:r>
              <a:rPr lang="ru-RU" sz="3800" dirty="0"/>
              <a:t> в самих </a:t>
            </a:r>
            <a:r>
              <a:rPr lang="ru-RU" sz="3800" dirty="0" err="1"/>
              <a:t>малоросів</a:t>
            </a:r>
            <a:r>
              <a:rPr lang="ru-RU" sz="3800" dirty="0"/>
              <a:t>.</a:t>
            </a:r>
            <a:r>
              <a:rPr lang="uk-UA" sz="3800" dirty="0" err="1"/>
              <a:t>..Вони</a:t>
            </a:r>
            <a:r>
              <a:rPr lang="uk-UA" sz="3800" dirty="0"/>
              <a:t> доводять, що ніякої малоросійської мови не було, немає і бути не може…</a:t>
            </a:r>
            <a:r>
              <a:rPr lang="ru-RU" sz="3800" dirty="0"/>
              <a:t>;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/>
              <a:t>3) по цензурному </a:t>
            </a:r>
            <a:r>
              <a:rPr lang="ru-RU" sz="3800" dirty="0" err="1"/>
              <a:t>відомству</a:t>
            </a:r>
            <a:r>
              <a:rPr lang="ru-RU" sz="3800" dirty="0"/>
              <a:t> </a:t>
            </a:r>
            <a:r>
              <a:rPr lang="ru-RU" sz="3800" dirty="0" err="1"/>
              <a:t>віддавався</a:t>
            </a:r>
            <a:r>
              <a:rPr lang="ru-RU" sz="3800" dirty="0"/>
              <a:t> </a:t>
            </a:r>
            <a:r>
              <a:rPr lang="ru-RU" sz="3800" dirty="0" err="1"/>
              <a:t>такий</a:t>
            </a:r>
            <a:r>
              <a:rPr lang="ru-RU" sz="3800" dirty="0"/>
              <a:t> наказ: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800" dirty="0">
                <a:sym typeface="Symbol"/>
              </a:rPr>
              <a:t></a:t>
            </a:r>
            <a:r>
              <a:rPr lang="ru-RU" sz="3800" dirty="0"/>
              <a:t> </a:t>
            </a:r>
            <a:r>
              <a:rPr lang="ru-RU" sz="3800" dirty="0" err="1"/>
              <a:t>друкувати</a:t>
            </a:r>
            <a:r>
              <a:rPr lang="ru-RU" sz="3800" dirty="0"/>
              <a:t> </a:t>
            </a:r>
            <a:r>
              <a:rPr lang="ru-RU" sz="3800" dirty="0" err="1"/>
              <a:t>українською</a:t>
            </a:r>
            <a:r>
              <a:rPr lang="ru-RU" sz="3800" dirty="0"/>
              <a:t> </a:t>
            </a:r>
            <a:r>
              <a:rPr lang="ru-RU" sz="3800" dirty="0" err="1"/>
              <a:t>мовою</a:t>
            </a:r>
            <a:r>
              <a:rPr lang="ru-RU" sz="3800" dirty="0"/>
              <a:t> </a:t>
            </a:r>
            <a:r>
              <a:rPr lang="ru-RU" sz="3800" dirty="0" err="1"/>
              <a:t>тільки</a:t>
            </a:r>
            <a:r>
              <a:rPr lang="ru-RU" sz="3800" dirty="0"/>
              <a:t> твори </a:t>
            </a:r>
            <a:r>
              <a:rPr lang="ru-RU" sz="3800" dirty="0" err="1"/>
              <a:t>художньої</a:t>
            </a:r>
            <a:r>
              <a:rPr lang="ru-RU" sz="3800" dirty="0"/>
              <a:t> </a:t>
            </a:r>
            <a:r>
              <a:rPr lang="ru-RU" sz="3800" dirty="0" err="1"/>
              <a:t>літератури</a:t>
            </a:r>
            <a:r>
              <a:rPr lang="ru-RU" sz="3800" dirty="0"/>
              <a:t>;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800" dirty="0">
                <a:sym typeface="Symbol"/>
              </a:rPr>
              <a:t></a:t>
            </a:r>
            <a:r>
              <a:rPr lang="ru-RU" sz="3800" dirty="0"/>
              <a:t> </a:t>
            </a:r>
            <a:r>
              <a:rPr lang="ru-RU" sz="3800" dirty="0" err="1"/>
              <a:t>заборонити</a:t>
            </a:r>
            <a:r>
              <a:rPr lang="ru-RU" sz="3800" dirty="0"/>
              <a:t> </a:t>
            </a:r>
            <a:r>
              <a:rPr lang="ru-RU" sz="3800" dirty="0" err="1"/>
              <a:t>пропускання</a:t>
            </a:r>
            <a:r>
              <a:rPr lang="ru-RU" sz="3800" dirty="0"/>
              <a:t> </a:t>
            </a:r>
            <a:r>
              <a:rPr lang="ru-RU" sz="3800" dirty="0" err="1"/>
              <a:t>книжок</a:t>
            </a:r>
            <a:r>
              <a:rPr lang="ru-RU" sz="3800" dirty="0"/>
              <a:t> </a:t>
            </a:r>
            <a:r>
              <a:rPr lang="ru-RU" sz="3800" dirty="0" err="1"/>
              <a:t>українською</a:t>
            </a:r>
            <a:r>
              <a:rPr lang="ru-RU" sz="3800" dirty="0"/>
              <a:t> </a:t>
            </a:r>
            <a:r>
              <a:rPr lang="ru-RU" sz="3800" dirty="0" err="1"/>
              <a:t>мовою</a:t>
            </a:r>
            <a:r>
              <a:rPr lang="ru-RU" sz="3800" dirty="0"/>
              <a:t>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/>
              <a:t>а) духовного </a:t>
            </a:r>
            <a:r>
              <a:rPr lang="ru-RU" sz="3800" dirty="0" err="1"/>
              <a:t>змісту</a:t>
            </a:r>
            <a:r>
              <a:rPr lang="ru-RU" sz="3800" dirty="0"/>
              <a:t>,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/>
              <a:t>б) </a:t>
            </a:r>
            <a:r>
              <a:rPr lang="ru-RU" sz="3800" dirty="0" err="1"/>
              <a:t>навчальних</a:t>
            </a:r>
            <a:r>
              <a:rPr lang="ru-RU" sz="3800" dirty="0"/>
              <a:t>,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/>
              <a:t>в) </a:t>
            </a:r>
            <a:r>
              <a:rPr lang="ru-RU" sz="3800" dirty="0" err="1"/>
              <a:t>призначених</a:t>
            </a:r>
            <a:r>
              <a:rPr lang="ru-RU" sz="3800" dirty="0"/>
              <a:t> для початкового </a:t>
            </a:r>
            <a:r>
              <a:rPr lang="ru-RU" sz="3800" dirty="0" err="1"/>
              <a:t>читання</a:t>
            </a:r>
            <a:r>
              <a:rPr lang="ru-RU" sz="3800" dirty="0"/>
              <a:t> народу.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800" dirty="0" smtClean="0"/>
              <a:t>   Розпорядження </a:t>
            </a:r>
            <a:r>
              <a:rPr lang="uk-UA" sz="3800" dirty="0"/>
              <a:t>віддавалося як тимчасове, як таке, що має діяти до остаточного розв’язання в законодавчому порядку питання про навчання грамоті на місцевих рівнях.</a:t>
            </a:r>
            <a:endParaRPr lang="ru-RU" sz="3800" dirty="0"/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686800" cy="7921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100" b="1" dirty="0"/>
              <a:t>НАСЛІДКИ ДЛЯ УКРАЇНСЬКОГО ДРУКОВАНОГО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uk-UA" sz="3100" b="1" dirty="0"/>
              <a:t>СЛОВА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040313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1.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сигнал для </a:t>
            </a:r>
            <a:r>
              <a:rPr lang="ru-RU" dirty="0" err="1"/>
              <a:t>цензури</a:t>
            </a:r>
            <a:r>
              <a:rPr lang="ru-RU" dirty="0"/>
              <a:t> </a:t>
            </a:r>
            <a:r>
              <a:rPr lang="ru-RU" dirty="0" err="1"/>
              <a:t>полювати</a:t>
            </a:r>
            <a:r>
              <a:rPr lang="ru-RU" dirty="0"/>
              <a:t> на будь-яку </a:t>
            </a:r>
            <a:r>
              <a:rPr lang="ru-RU" dirty="0" err="1"/>
              <a:t>українську</a:t>
            </a:r>
            <a:r>
              <a:rPr lang="ru-RU" dirty="0"/>
              <a:t> книжку. </a:t>
            </a:r>
            <a:r>
              <a:rPr lang="ru-RU" dirty="0" err="1"/>
              <a:t>Навіть</a:t>
            </a:r>
            <a:r>
              <a:rPr lang="ru-RU" dirty="0"/>
              <a:t> твори </a:t>
            </a:r>
            <a:r>
              <a:rPr lang="ru-RU" dirty="0" err="1"/>
              <a:t>художньої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</a:t>
            </a:r>
            <a:r>
              <a:rPr lang="ru-RU" dirty="0" err="1"/>
              <a:t>нібито</a:t>
            </a:r>
            <a:r>
              <a:rPr lang="ru-RU" dirty="0"/>
              <a:t> </a:t>
            </a:r>
            <a:r>
              <a:rPr lang="ru-RU" dirty="0" err="1"/>
              <a:t>дозволені</a:t>
            </a:r>
            <a:r>
              <a:rPr lang="ru-RU" dirty="0"/>
              <a:t> до </a:t>
            </a:r>
            <a:r>
              <a:rPr lang="ru-RU" dirty="0" err="1"/>
              <a:t>друку</a:t>
            </a:r>
            <a:r>
              <a:rPr lang="ru-RU" dirty="0"/>
              <a:t> </a:t>
            </a:r>
            <a:r>
              <a:rPr lang="ru-RU" dirty="0" err="1"/>
              <a:t>Валуєвським</a:t>
            </a:r>
            <a:r>
              <a:rPr lang="ru-RU" dirty="0"/>
              <a:t> циркуляром, </a:t>
            </a:r>
            <a:r>
              <a:rPr lang="ru-RU" dirty="0" err="1"/>
              <a:t>опинилися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прискіпливою</a:t>
            </a:r>
            <a:r>
              <a:rPr lang="ru-RU" dirty="0"/>
              <a:t> </a:t>
            </a:r>
            <a:r>
              <a:rPr lang="ru-RU" dirty="0" err="1"/>
              <a:t>увагою</a:t>
            </a:r>
            <a:r>
              <a:rPr lang="ru-RU" dirty="0"/>
              <a:t> </a:t>
            </a:r>
            <a:r>
              <a:rPr lang="ru-RU" dirty="0" err="1"/>
              <a:t>контрольних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одна з десяти </a:t>
            </a:r>
            <a:r>
              <a:rPr lang="ru-RU" dirty="0" err="1"/>
              <a:t>художніх</a:t>
            </a:r>
            <a:r>
              <a:rPr lang="ru-RU" dirty="0"/>
              <a:t> </a:t>
            </a:r>
            <a:r>
              <a:rPr lang="ru-RU" dirty="0" err="1"/>
              <a:t>книжок</a:t>
            </a:r>
            <a:r>
              <a:rPr lang="ru-RU" dirty="0"/>
              <a:t> </a:t>
            </a:r>
            <a:r>
              <a:rPr lang="ru-RU" dirty="0" err="1"/>
              <a:t>дозволялася</a:t>
            </a:r>
            <a:r>
              <a:rPr lang="ru-RU" dirty="0"/>
              <a:t> до </a:t>
            </a:r>
            <a:r>
              <a:rPr lang="ru-RU" dirty="0" err="1"/>
              <a:t>друку</a:t>
            </a:r>
            <a:r>
              <a:rPr lang="ru-RU" dirty="0"/>
              <a:t>. </a:t>
            </a:r>
            <a:r>
              <a:rPr lang="ru-RU" dirty="0" err="1"/>
              <a:t>Вихід</a:t>
            </a:r>
            <a:r>
              <a:rPr lang="ru-RU" dirty="0"/>
              <a:t> у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книжок</a:t>
            </a:r>
            <a:r>
              <a:rPr lang="ru-RU" dirty="0"/>
              <a:t> к</a:t>
            </a:r>
            <a:r>
              <a:rPr lang="uk-UA" dirty="0"/>
              <a:t>а</a:t>
            </a:r>
            <a:r>
              <a:rPr lang="ru-RU" dirty="0"/>
              <a:t>т</a:t>
            </a:r>
            <a:r>
              <a:rPr lang="uk-UA" dirty="0"/>
              <a:t>а</a:t>
            </a:r>
            <a:r>
              <a:rPr lang="ru-RU" dirty="0" err="1"/>
              <a:t>строфічно</a:t>
            </a:r>
            <a:r>
              <a:rPr lang="ru-RU" dirty="0"/>
              <a:t> </a:t>
            </a:r>
            <a:r>
              <a:rPr lang="ru-RU" dirty="0" err="1"/>
              <a:t>скоротився</a:t>
            </a:r>
            <a:r>
              <a:rPr lang="ru-RU" dirty="0"/>
              <a:t>. Так, у 1866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видано </a:t>
            </a:r>
            <a:r>
              <a:rPr lang="uk-UA" dirty="0"/>
              <a:t>жодної</a:t>
            </a:r>
            <a:r>
              <a:rPr lang="ru-RU" dirty="0"/>
              <a:t>.</a:t>
            </a:r>
            <a:r>
              <a:rPr lang="uk-UA" dirty="0"/>
              <a:t> </a:t>
            </a:r>
            <a:endParaRPr lang="ru-RU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2.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Валуєвського</a:t>
            </a:r>
            <a:r>
              <a:rPr lang="ru-RU" dirty="0"/>
              <a:t> циркуляра </a:t>
            </a:r>
            <a:r>
              <a:rPr lang="ru-RU" dirty="0" err="1"/>
              <a:t>під</a:t>
            </a:r>
            <a:r>
              <a:rPr lang="ru-RU" dirty="0"/>
              <a:t> забороною </a:t>
            </a:r>
            <a:r>
              <a:rPr lang="ru-RU" dirty="0" err="1"/>
              <a:t>опинилася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журналістика</a:t>
            </a:r>
            <a:r>
              <a:rPr lang="ru-RU" dirty="0"/>
              <a:t> в </a:t>
            </a:r>
            <a:r>
              <a:rPr lang="ru-RU" dirty="0" err="1"/>
              <a:t>Росії</a:t>
            </a:r>
            <a:r>
              <a:rPr lang="ru-RU" dirty="0"/>
              <a:t>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/>
              <a:t>Протягом семи років після виходу Валуєвського циркуляру, у Росії було видано всього 23 українські книжки.</a:t>
            </a:r>
            <a:endParaRPr lang="ru-RU" dirty="0"/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505825" cy="10652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100" b="1" dirty="0"/>
              <a:t>ПЕРЕДУМОВИ ВИНИКНЕННЯ ЕМСЬКОГО УКАЗУ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 rtlCol="0">
            <a:normAutofit fontScale="700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400" dirty="0" smtClean="0"/>
              <a:t>   П</a:t>
            </a:r>
            <a:r>
              <a:rPr lang="ru-RU" sz="3400" dirty="0" err="1"/>
              <a:t>ідписанню</a:t>
            </a:r>
            <a:r>
              <a:rPr lang="ru-RU" sz="3400" dirty="0"/>
              <a:t> </a:t>
            </a:r>
            <a:r>
              <a:rPr lang="ru-RU" sz="3400" dirty="0" err="1"/>
              <a:t>Емського</a:t>
            </a:r>
            <a:r>
              <a:rPr lang="ru-RU" sz="3400" dirty="0"/>
              <a:t> указу п</a:t>
            </a:r>
            <a:r>
              <a:rPr lang="uk-UA" sz="3400" dirty="0"/>
              <a:t>е</a:t>
            </a:r>
            <a:r>
              <a:rPr lang="ru-RU" sz="3400" dirty="0" err="1"/>
              <a:t>редувало</a:t>
            </a:r>
            <a:r>
              <a:rPr lang="ru-RU" sz="3400" dirty="0"/>
              <a:t> </a:t>
            </a:r>
            <a:r>
              <a:rPr lang="ru-RU" sz="3400" dirty="0" err="1"/>
              <a:t>пожвавлення</a:t>
            </a:r>
            <a:r>
              <a:rPr lang="ru-RU" sz="3400" dirty="0"/>
              <a:t> </a:t>
            </a:r>
            <a:r>
              <a:rPr lang="ru-RU" sz="3400" dirty="0" err="1"/>
              <a:t>українського</a:t>
            </a:r>
            <a:r>
              <a:rPr lang="ru-RU" sz="3400" dirty="0"/>
              <a:t> культурного </a:t>
            </a:r>
            <a:r>
              <a:rPr lang="ru-RU" sz="3400" dirty="0" err="1"/>
              <a:t>руху</a:t>
            </a:r>
            <a:r>
              <a:rPr lang="ru-RU" sz="3400" dirty="0"/>
              <a:t>, центр </a:t>
            </a:r>
            <a:r>
              <a:rPr lang="ru-RU" sz="3400" dirty="0" err="1"/>
              <a:t>якого</a:t>
            </a:r>
            <a:r>
              <a:rPr lang="ru-RU" sz="3400" dirty="0"/>
              <a:t> </a:t>
            </a:r>
            <a:r>
              <a:rPr lang="ru-RU" sz="3400" dirty="0" err="1"/>
              <a:t>перемістився</a:t>
            </a:r>
            <a:r>
              <a:rPr lang="ru-RU" sz="3400" dirty="0"/>
              <a:t> з С.-Петербурга в </a:t>
            </a:r>
            <a:r>
              <a:rPr lang="ru-RU" sz="3400" dirty="0" err="1"/>
              <a:t>Київ</a:t>
            </a:r>
            <a:r>
              <a:rPr lang="ru-RU" sz="3400" dirty="0"/>
              <a:t>. У 1869-1870 роках </a:t>
            </a:r>
            <a:r>
              <a:rPr lang="ru-RU" sz="3400" dirty="0" err="1"/>
              <a:t>була</a:t>
            </a:r>
            <a:r>
              <a:rPr lang="ru-RU" sz="3400" dirty="0"/>
              <a:t> </a:t>
            </a:r>
            <a:r>
              <a:rPr lang="ru-RU" sz="3400" dirty="0" err="1"/>
              <a:t>здійснена</a:t>
            </a:r>
            <a:r>
              <a:rPr lang="ru-RU" sz="3400" dirty="0"/>
              <a:t> знаменита </a:t>
            </a:r>
            <a:r>
              <a:rPr lang="ru-RU" sz="3400" dirty="0" err="1"/>
              <a:t>етнографічна</a:t>
            </a:r>
            <a:r>
              <a:rPr lang="ru-RU" sz="3400" dirty="0"/>
              <a:t> </a:t>
            </a:r>
            <a:r>
              <a:rPr lang="ru-RU" sz="3400" dirty="0" err="1"/>
              <a:t>експедиція</a:t>
            </a:r>
            <a:r>
              <a:rPr lang="ru-RU" sz="3400" dirty="0"/>
              <a:t> Павла </a:t>
            </a:r>
            <a:r>
              <a:rPr lang="ru-RU" sz="3400" dirty="0" err="1"/>
              <a:t>Чубинського</a:t>
            </a:r>
            <a:r>
              <a:rPr lang="ru-RU" sz="3400" dirty="0"/>
              <a:t>, </a:t>
            </a:r>
            <a:r>
              <a:rPr lang="ru-RU" sz="3400" dirty="0" err="1"/>
              <a:t>матеріали</a:t>
            </a:r>
            <a:r>
              <a:rPr lang="ru-RU" sz="3400" dirty="0"/>
              <a:t> </a:t>
            </a:r>
            <a:r>
              <a:rPr lang="ru-RU" sz="3400" dirty="0" err="1"/>
              <a:t>якої</a:t>
            </a:r>
            <a:r>
              <a:rPr lang="ru-RU" sz="3400" dirty="0"/>
              <a:t> </a:t>
            </a:r>
            <a:r>
              <a:rPr lang="ru-RU" sz="3400" dirty="0" err="1"/>
              <a:t>оброблялись</a:t>
            </a:r>
            <a:r>
              <a:rPr lang="ru-RU" sz="3400" dirty="0"/>
              <a:t> і </a:t>
            </a:r>
            <a:r>
              <a:rPr lang="ru-RU" sz="3400" dirty="0" err="1"/>
              <a:t>друкувались</a:t>
            </a:r>
            <a:r>
              <a:rPr lang="ru-RU" sz="3400" dirty="0"/>
              <a:t> </a:t>
            </a:r>
            <a:r>
              <a:rPr lang="ru-RU" sz="3400" dirty="0" err="1"/>
              <a:t>кілька</a:t>
            </a:r>
            <a:r>
              <a:rPr lang="ru-RU" sz="3400" dirty="0"/>
              <a:t> </a:t>
            </a:r>
            <a:r>
              <a:rPr lang="ru-RU" sz="3400" dirty="0" err="1"/>
              <a:t>наступних</a:t>
            </a:r>
            <a:r>
              <a:rPr lang="ru-RU" sz="3400" dirty="0"/>
              <a:t> </a:t>
            </a:r>
            <a:r>
              <a:rPr lang="ru-RU" sz="3400" dirty="0" err="1"/>
              <a:t>років</a:t>
            </a:r>
            <a:r>
              <a:rPr lang="ru-RU" sz="3400" dirty="0"/>
              <a:t>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400" dirty="0" smtClean="0"/>
              <a:t>   У </a:t>
            </a:r>
            <a:r>
              <a:rPr lang="uk-UA" sz="3400" dirty="0"/>
              <a:t>Києві на початку 70-х років продовжувала функціонувати «Громада», що нараховувала коло ста членів, зосередилися видатні наукові сили: В.Антонович, М.Драгоманов, І.Білик, П.Житецький, К.Михальчук, П.Чубинський, Б.</a:t>
            </a:r>
            <a:r>
              <a:rPr lang="uk-UA" sz="3400" dirty="0" err="1"/>
              <a:t>Кістяківський</a:t>
            </a:r>
            <a:r>
              <a:rPr lang="uk-UA" sz="3400" dirty="0"/>
              <a:t>, М.Лисенко, М.Старицький, І.Нечуй-Левицький, Панас Мирний. </a:t>
            </a:r>
            <a:r>
              <a:rPr lang="ru-RU" sz="3400" dirty="0" err="1"/>
              <a:t>Цей</a:t>
            </a:r>
            <a:r>
              <a:rPr lang="ru-RU" sz="3400" dirty="0"/>
              <a:t> </a:t>
            </a:r>
            <a:r>
              <a:rPr lang="ru-RU" sz="3400" dirty="0" err="1"/>
              <a:t>колектив</a:t>
            </a:r>
            <a:r>
              <a:rPr lang="ru-RU" sz="3400" dirty="0"/>
              <a:t> </a:t>
            </a:r>
            <a:r>
              <a:rPr lang="ru-RU" sz="3400" dirty="0" err="1"/>
              <a:t>розгорнув</a:t>
            </a:r>
            <a:r>
              <a:rPr lang="ru-RU" sz="3400" dirty="0"/>
              <a:t> </a:t>
            </a:r>
            <a:r>
              <a:rPr lang="ru-RU" sz="3400" dirty="0" err="1"/>
              <a:t>дослідження</a:t>
            </a:r>
            <a:r>
              <a:rPr lang="ru-RU" sz="3400" dirty="0"/>
              <a:t> з </a:t>
            </a:r>
            <a:r>
              <a:rPr lang="ru-RU" sz="3400" dirty="0" err="1"/>
              <a:t>історії</a:t>
            </a:r>
            <a:r>
              <a:rPr lang="ru-RU" sz="3400" dirty="0"/>
              <a:t> </a:t>
            </a:r>
            <a:r>
              <a:rPr lang="ru-RU" sz="3400" dirty="0" err="1"/>
              <a:t>літератури</a:t>
            </a:r>
            <a:r>
              <a:rPr lang="ru-RU" sz="3400" dirty="0"/>
              <a:t> й </a:t>
            </a:r>
            <a:r>
              <a:rPr lang="ru-RU" sz="3400" dirty="0" err="1"/>
              <a:t>мови</a:t>
            </a:r>
            <a:r>
              <a:rPr lang="ru-RU" sz="3400" dirty="0"/>
              <a:t>, фольклористики, </a:t>
            </a:r>
            <a:r>
              <a:rPr lang="ru-RU" sz="3400" dirty="0" err="1"/>
              <a:t>етнографії</a:t>
            </a:r>
            <a:r>
              <a:rPr lang="ru-RU" sz="3400" dirty="0"/>
              <a:t>, </a:t>
            </a:r>
            <a:r>
              <a:rPr lang="ru-RU" sz="3400" dirty="0" err="1"/>
              <a:t>відбувалися</a:t>
            </a:r>
            <a:r>
              <a:rPr lang="ru-RU" sz="3400" dirty="0"/>
              <a:t> </a:t>
            </a:r>
            <a:r>
              <a:rPr lang="ru-RU" sz="3400" dirty="0" err="1"/>
              <a:t>цілком</a:t>
            </a:r>
            <a:r>
              <a:rPr lang="ru-RU" sz="3400" dirty="0"/>
              <a:t> </a:t>
            </a:r>
            <a:r>
              <a:rPr lang="ru-RU" sz="3400" dirty="0" err="1"/>
              <a:t>легальні</a:t>
            </a:r>
            <a:r>
              <a:rPr lang="ru-RU" sz="3400" dirty="0"/>
              <a:t> </a:t>
            </a:r>
            <a:r>
              <a:rPr lang="ru-RU" sz="3400" dirty="0" err="1"/>
              <a:t>зібрання</a:t>
            </a:r>
            <a:r>
              <a:rPr lang="ru-RU" sz="3400" dirty="0"/>
              <a:t>, на </a:t>
            </a:r>
            <a:r>
              <a:rPr lang="ru-RU" sz="3400" dirty="0" err="1"/>
              <a:t>яких</a:t>
            </a:r>
            <a:r>
              <a:rPr lang="ru-RU" sz="3400" dirty="0"/>
              <a:t> </a:t>
            </a:r>
            <a:r>
              <a:rPr lang="ru-RU" sz="3400" dirty="0" err="1"/>
              <a:t>обговорювалися</a:t>
            </a:r>
            <a:r>
              <a:rPr lang="ru-RU" sz="3400" dirty="0"/>
              <a:t> </a:t>
            </a:r>
            <a:r>
              <a:rPr lang="ru-RU" sz="3400" dirty="0" err="1"/>
              <a:t>наслідки</a:t>
            </a:r>
            <a:r>
              <a:rPr lang="ru-RU" sz="3400" dirty="0"/>
              <a:t> </a:t>
            </a:r>
            <a:r>
              <a:rPr lang="ru-RU" sz="3400" dirty="0" err="1"/>
              <a:t>наукової</a:t>
            </a:r>
            <a:r>
              <a:rPr lang="ru-RU" sz="3400" dirty="0"/>
              <a:t> </a:t>
            </a:r>
            <a:r>
              <a:rPr lang="ru-RU" sz="3400" dirty="0" err="1"/>
              <a:t>праці</a:t>
            </a:r>
            <a:r>
              <a:rPr lang="ru-RU" sz="3400" dirty="0"/>
              <a:t>, </a:t>
            </a:r>
            <a:r>
              <a:rPr lang="ru-RU" sz="3400" dirty="0" err="1"/>
              <a:t>читалися</a:t>
            </a:r>
            <a:r>
              <a:rPr lang="ru-RU" sz="3400" dirty="0"/>
              <a:t> </a:t>
            </a:r>
            <a:r>
              <a:rPr lang="ru-RU" sz="3400" dirty="0" err="1"/>
              <a:t>літературні</a:t>
            </a:r>
            <a:r>
              <a:rPr lang="ru-RU" sz="3400" dirty="0"/>
              <a:t> твори, </a:t>
            </a:r>
            <a:r>
              <a:rPr lang="ru-RU" sz="3400" dirty="0" err="1"/>
              <a:t>знову</a:t>
            </a:r>
            <a:r>
              <a:rPr lang="ru-RU" sz="3400" dirty="0"/>
              <a:t> пробивала </a:t>
            </a:r>
            <a:r>
              <a:rPr lang="ru-RU" sz="3400" dirty="0" err="1"/>
              <a:t>собі</a:t>
            </a:r>
            <a:r>
              <a:rPr lang="ru-RU" sz="3400" dirty="0"/>
              <a:t> дорогу </a:t>
            </a:r>
            <a:r>
              <a:rPr lang="ru-RU" sz="3400" dirty="0" err="1"/>
              <a:t>українська</a:t>
            </a:r>
            <a:r>
              <a:rPr lang="ru-RU" sz="3400" dirty="0"/>
              <a:t> книга.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38" y="549275"/>
            <a:ext cx="5122862" cy="6119813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uk-UA" smtClean="0"/>
              <a:t>   Саме тоді </a:t>
            </a:r>
            <a:r>
              <a:rPr lang="ru-RU" smtClean="0"/>
              <a:t>по українському відродженню знову було завдано нищівного удару. </a:t>
            </a:r>
            <a:r>
              <a:rPr lang="uk-UA" smtClean="0"/>
              <a:t>Н</a:t>
            </a:r>
            <a:r>
              <a:rPr lang="ru-RU" smtClean="0"/>
              <a:t>е обійшлося </a:t>
            </a:r>
            <a:r>
              <a:rPr lang="uk-UA" smtClean="0"/>
              <a:t>тут </a:t>
            </a:r>
            <a:r>
              <a:rPr lang="ru-RU" smtClean="0"/>
              <a:t>без ганебного доносу до поліції. </a:t>
            </a:r>
            <a:r>
              <a:rPr lang="uk-UA" smtClean="0"/>
              <a:t>Й</a:t>
            </a:r>
            <a:r>
              <a:rPr lang="ru-RU" smtClean="0"/>
              <a:t>ого автором </a:t>
            </a:r>
            <a:r>
              <a:rPr lang="uk-UA" smtClean="0"/>
              <a:t>став </a:t>
            </a:r>
            <a:r>
              <a:rPr lang="ru-RU" smtClean="0"/>
              <a:t>український діяч освіти і культури Михайло Юзефович (1802-1889), ініціатор слідства в справі Кирило-Мефодіївського братства в 1847 році. Він і виступив ініціатором антиукраїнського указу 1876 року, тому його іноді ще називають «законом Юзефовича».</a:t>
            </a:r>
          </a:p>
        </p:txBody>
      </p:sp>
      <p:pic>
        <p:nvPicPr>
          <p:cNvPr id="4098" name="Picture 2" descr="Yuzefovi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549275"/>
            <a:ext cx="3381375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597525" y="5176838"/>
            <a:ext cx="3159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/>
              <a:t>Михайло </a:t>
            </a:r>
            <a:r>
              <a:rPr lang="uk-UA" sz="2000" b="1"/>
              <a:t>Володимирович </a:t>
            </a:r>
          </a:p>
          <a:p>
            <a:r>
              <a:rPr lang="uk-UA" sz="2000" b="1"/>
              <a:t>                </a:t>
            </a:r>
            <a:r>
              <a:rPr lang="ru-RU" sz="2000" b="1"/>
              <a:t>Юзефович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/>
              <a:t>ЗМІСТ ЕМСЬКОГО УКАЗУ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5732462"/>
          </a:xfrm>
        </p:spPr>
        <p:txBody>
          <a:bodyPr rtlCol="0">
            <a:normAutofit fontScale="550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000" dirty="0"/>
              <a:t>1</a:t>
            </a:r>
            <a:r>
              <a:rPr lang="ru-RU" sz="4000" dirty="0"/>
              <a:t>. Не </a:t>
            </a:r>
            <a:r>
              <a:rPr lang="ru-RU" sz="4000" dirty="0" err="1"/>
              <a:t>допускати</a:t>
            </a:r>
            <a:r>
              <a:rPr lang="ru-RU" sz="4000" dirty="0"/>
              <a:t> </a:t>
            </a:r>
            <a:r>
              <a:rPr lang="ru-RU" sz="4000" dirty="0" err="1"/>
              <a:t>ввезення</a:t>
            </a:r>
            <a:r>
              <a:rPr lang="ru-RU" sz="4000" dirty="0"/>
              <a:t> в </a:t>
            </a:r>
            <a:r>
              <a:rPr lang="ru-RU" sz="4000" dirty="0" err="1"/>
              <a:t>межі</a:t>
            </a:r>
            <a:r>
              <a:rPr lang="ru-RU" sz="4000" dirty="0"/>
              <a:t> </a:t>
            </a:r>
            <a:r>
              <a:rPr lang="ru-RU" sz="4000" dirty="0" err="1"/>
              <a:t>імперії</a:t>
            </a:r>
            <a:r>
              <a:rPr lang="ru-RU" sz="4000" dirty="0"/>
              <a:t> без особливого </a:t>
            </a:r>
            <a:r>
              <a:rPr lang="ru-RU" sz="4000" dirty="0" err="1"/>
              <a:t>дозволу</a:t>
            </a:r>
            <a:r>
              <a:rPr lang="ru-RU" sz="4000" dirty="0"/>
              <a:t> головного </a:t>
            </a:r>
            <a:r>
              <a:rPr lang="ru-RU" sz="4000" dirty="0" err="1"/>
              <a:t>управління</a:t>
            </a:r>
            <a:r>
              <a:rPr lang="ru-RU" sz="4000" dirty="0"/>
              <a:t> в справах </a:t>
            </a:r>
            <a:r>
              <a:rPr lang="ru-RU" sz="4000" dirty="0" err="1"/>
              <a:t>друку</a:t>
            </a:r>
            <a:r>
              <a:rPr lang="ru-RU" sz="4000" dirty="0"/>
              <a:t> будь-</a:t>
            </a:r>
            <a:r>
              <a:rPr lang="ru-RU" sz="4000" dirty="0" err="1"/>
              <a:t>яких</a:t>
            </a:r>
            <a:r>
              <a:rPr lang="ru-RU" sz="4000" dirty="0"/>
              <a:t> книг і </a:t>
            </a:r>
            <a:r>
              <a:rPr lang="ru-RU" sz="4000" dirty="0" err="1"/>
              <a:t>брошур</a:t>
            </a:r>
            <a:r>
              <a:rPr lang="ru-RU" sz="4000" dirty="0"/>
              <a:t>, </a:t>
            </a:r>
            <a:r>
              <a:rPr lang="ru-RU" sz="4000" dirty="0" err="1"/>
              <a:t>що</a:t>
            </a:r>
            <a:r>
              <a:rPr lang="ru-RU" sz="4000" dirty="0"/>
              <a:t> </a:t>
            </a:r>
            <a:r>
              <a:rPr lang="ru-RU" sz="4000" dirty="0" err="1"/>
              <a:t>видаються</a:t>
            </a:r>
            <a:r>
              <a:rPr lang="ru-RU" sz="4000" dirty="0"/>
              <a:t> </a:t>
            </a:r>
            <a:r>
              <a:rPr lang="ru-RU" sz="4000" dirty="0" err="1"/>
              <a:t>українським</a:t>
            </a:r>
            <a:r>
              <a:rPr lang="ru-RU" sz="4000" dirty="0"/>
              <a:t> </a:t>
            </a:r>
            <a:r>
              <a:rPr lang="ru-RU" sz="4000" dirty="0" err="1"/>
              <a:t>наріччям</a:t>
            </a:r>
            <a:r>
              <a:rPr lang="ru-RU" sz="4000" dirty="0"/>
              <a:t>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/>
              <a:t>2. </a:t>
            </a:r>
            <a:r>
              <a:rPr lang="ru-RU" sz="4000" dirty="0" err="1"/>
              <a:t>Друкування</a:t>
            </a:r>
            <a:r>
              <a:rPr lang="ru-RU" sz="4000" dirty="0"/>
              <a:t> й </a:t>
            </a:r>
            <a:r>
              <a:rPr lang="ru-RU" sz="4000" dirty="0" err="1"/>
              <a:t>видання</a:t>
            </a:r>
            <a:r>
              <a:rPr lang="ru-RU" sz="4000" dirty="0"/>
              <a:t> в </a:t>
            </a:r>
            <a:r>
              <a:rPr lang="ru-RU" sz="4000" dirty="0" err="1"/>
              <a:t>імперії</a:t>
            </a:r>
            <a:r>
              <a:rPr lang="ru-RU" sz="4000" dirty="0"/>
              <a:t> </a:t>
            </a:r>
            <a:r>
              <a:rPr lang="ru-RU" sz="4000" dirty="0" err="1"/>
              <a:t>оригінальних</a:t>
            </a:r>
            <a:r>
              <a:rPr lang="ru-RU" sz="4000" dirty="0"/>
              <a:t> </a:t>
            </a:r>
            <a:r>
              <a:rPr lang="ru-RU" sz="4000" dirty="0" err="1"/>
              <a:t>творів</a:t>
            </a:r>
            <a:r>
              <a:rPr lang="ru-RU" sz="4000" dirty="0"/>
              <a:t> і </a:t>
            </a:r>
            <a:r>
              <a:rPr lang="ru-RU" sz="4000" dirty="0" err="1"/>
              <a:t>перекладів</a:t>
            </a:r>
            <a:r>
              <a:rPr lang="ru-RU" sz="4000" dirty="0"/>
              <a:t> </a:t>
            </a:r>
            <a:r>
              <a:rPr lang="ru-RU" sz="4000" dirty="0" err="1"/>
              <a:t>тим</a:t>
            </a:r>
            <a:r>
              <a:rPr lang="ru-RU" sz="4000" dirty="0"/>
              <a:t> же </a:t>
            </a:r>
            <a:r>
              <a:rPr lang="ru-RU" sz="4000" dirty="0" err="1"/>
              <a:t>наріччям</a:t>
            </a:r>
            <a:r>
              <a:rPr lang="ru-RU" sz="4000" dirty="0"/>
              <a:t> </a:t>
            </a:r>
            <a:r>
              <a:rPr lang="ru-RU" sz="4000" dirty="0" err="1"/>
              <a:t>заборонити</a:t>
            </a:r>
            <a:r>
              <a:rPr lang="ru-RU" sz="4000" dirty="0"/>
              <a:t>, за </a:t>
            </a:r>
            <a:r>
              <a:rPr lang="ru-RU" sz="4000" dirty="0" err="1"/>
              <a:t>винятком</a:t>
            </a:r>
            <a:r>
              <a:rPr lang="ru-RU" sz="4000" dirty="0"/>
              <a:t> </a:t>
            </a:r>
            <a:r>
              <a:rPr lang="ru-RU" sz="4000" dirty="0" err="1"/>
              <a:t>лише</a:t>
            </a:r>
            <a:r>
              <a:rPr lang="ru-RU" sz="4000" dirty="0"/>
              <a:t>: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/>
              <a:t>а) </a:t>
            </a:r>
            <a:r>
              <a:rPr lang="ru-RU" sz="4000" dirty="0" err="1"/>
              <a:t>історичних</a:t>
            </a:r>
            <a:r>
              <a:rPr lang="ru-RU" sz="4000" dirty="0"/>
              <a:t> </a:t>
            </a:r>
            <a:r>
              <a:rPr lang="ru-RU" sz="4000" dirty="0" err="1"/>
              <a:t>документів</a:t>
            </a:r>
            <a:r>
              <a:rPr lang="ru-RU" sz="4000" dirty="0"/>
              <a:t> і </a:t>
            </a:r>
            <a:r>
              <a:rPr lang="ru-RU" sz="4000" dirty="0" err="1"/>
              <a:t>пам'яток</a:t>
            </a:r>
            <a:r>
              <a:rPr lang="ru-RU" sz="4000" dirty="0"/>
              <a:t> і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/>
              <a:t>б) </a:t>
            </a:r>
            <a:r>
              <a:rPr lang="ru-RU" sz="4000" dirty="0" err="1"/>
              <a:t>творів</a:t>
            </a:r>
            <a:r>
              <a:rPr lang="ru-RU" sz="4000" dirty="0"/>
              <a:t> красного </a:t>
            </a:r>
            <a:r>
              <a:rPr lang="ru-RU" sz="4000" dirty="0" err="1"/>
              <a:t>письменства</a:t>
            </a:r>
            <a:r>
              <a:rPr lang="ru-RU" sz="4000" dirty="0"/>
              <a:t>, але з </a:t>
            </a:r>
            <a:r>
              <a:rPr lang="ru-RU" sz="4000" dirty="0" err="1"/>
              <a:t>тим</a:t>
            </a:r>
            <a:r>
              <a:rPr lang="ru-RU" sz="4000" dirty="0"/>
              <a:t>, </a:t>
            </a:r>
            <a:r>
              <a:rPr lang="ru-RU" sz="4000" dirty="0" err="1"/>
              <a:t>щоб</a:t>
            </a:r>
            <a:r>
              <a:rPr lang="ru-RU" sz="4000" dirty="0"/>
              <a:t> при </a:t>
            </a:r>
            <a:r>
              <a:rPr lang="ru-RU" sz="4000" dirty="0" err="1"/>
              <a:t>друкуванні</a:t>
            </a:r>
            <a:r>
              <a:rPr lang="ru-RU" sz="4000" dirty="0"/>
              <a:t> </a:t>
            </a:r>
            <a:r>
              <a:rPr lang="ru-RU" sz="4000" dirty="0" err="1"/>
              <a:t>історичних</a:t>
            </a:r>
            <a:r>
              <a:rPr lang="ru-RU" sz="4000" dirty="0"/>
              <a:t> </a:t>
            </a:r>
            <a:r>
              <a:rPr lang="ru-RU" sz="4000" dirty="0" err="1"/>
              <a:t>пам'яток</a:t>
            </a:r>
            <a:r>
              <a:rPr lang="ru-RU" sz="4000" dirty="0"/>
              <a:t> </a:t>
            </a:r>
            <a:r>
              <a:rPr lang="ru-RU" sz="4000" dirty="0" err="1"/>
              <a:t>безумовно</a:t>
            </a:r>
            <a:r>
              <a:rPr lang="ru-RU" sz="4000" dirty="0"/>
              <a:t> </a:t>
            </a:r>
            <a:r>
              <a:rPr lang="ru-RU" sz="4000" dirty="0" err="1"/>
              <a:t>утримувався</a:t>
            </a:r>
            <a:r>
              <a:rPr lang="ru-RU" sz="4000" dirty="0"/>
              <a:t> </a:t>
            </a:r>
            <a:r>
              <a:rPr lang="ru-RU" sz="4000" dirty="0" err="1"/>
              <a:t>правопис</a:t>
            </a:r>
            <a:r>
              <a:rPr lang="ru-RU" sz="4000" dirty="0"/>
              <a:t> </a:t>
            </a:r>
            <a:r>
              <a:rPr lang="ru-RU" sz="4000" dirty="0" err="1"/>
              <a:t>першоджерел</a:t>
            </a:r>
            <a:r>
              <a:rPr lang="ru-RU" sz="4000" dirty="0"/>
              <a:t>; у </a:t>
            </a:r>
            <a:r>
              <a:rPr lang="ru-RU" sz="4000" dirty="0" err="1"/>
              <a:t>творах</a:t>
            </a:r>
            <a:r>
              <a:rPr lang="ru-RU" sz="4000" dirty="0"/>
              <a:t> же красного </a:t>
            </a:r>
            <a:r>
              <a:rPr lang="ru-RU" sz="4000" dirty="0" err="1"/>
              <a:t>письменства</a:t>
            </a:r>
            <a:r>
              <a:rPr lang="ru-RU" sz="4000" dirty="0"/>
              <a:t> не </a:t>
            </a:r>
            <a:r>
              <a:rPr lang="ru-RU" sz="4000" dirty="0" err="1"/>
              <a:t>було</a:t>
            </a:r>
            <a:r>
              <a:rPr lang="ru-RU" sz="4000" dirty="0"/>
              <a:t> допущено </a:t>
            </a:r>
            <a:r>
              <a:rPr lang="ru-RU" sz="4000" dirty="0" err="1"/>
              <a:t>ніяких</a:t>
            </a:r>
            <a:r>
              <a:rPr lang="ru-RU" sz="4000" dirty="0"/>
              <a:t> </a:t>
            </a:r>
            <a:r>
              <a:rPr lang="ru-RU" sz="4000" dirty="0" err="1"/>
              <a:t>відступів</a:t>
            </a:r>
            <a:r>
              <a:rPr lang="ru-RU" sz="4000" dirty="0"/>
              <a:t> </a:t>
            </a:r>
            <a:r>
              <a:rPr lang="ru-RU" sz="4000" dirty="0" err="1"/>
              <a:t>від</a:t>
            </a:r>
            <a:r>
              <a:rPr lang="ru-RU" sz="4000" dirty="0"/>
              <a:t> </a:t>
            </a:r>
            <a:r>
              <a:rPr lang="ru-RU" sz="4000" dirty="0" err="1"/>
              <a:t>загальноприйнятого</a:t>
            </a:r>
            <a:r>
              <a:rPr lang="ru-RU" sz="4000" dirty="0"/>
              <a:t> </a:t>
            </a:r>
            <a:r>
              <a:rPr lang="ru-RU" sz="4000" dirty="0" err="1"/>
              <a:t>російського</a:t>
            </a:r>
            <a:r>
              <a:rPr lang="ru-RU" sz="4000" dirty="0"/>
              <a:t> </a:t>
            </a:r>
            <a:r>
              <a:rPr lang="ru-RU" sz="4000" dirty="0" err="1"/>
              <a:t>напрямку</a:t>
            </a:r>
            <a:r>
              <a:rPr lang="ru-RU" sz="4000" dirty="0"/>
              <a:t> і </a:t>
            </a:r>
            <a:r>
              <a:rPr lang="ru-RU" sz="4000" dirty="0" err="1"/>
              <a:t>щоб</a:t>
            </a:r>
            <a:r>
              <a:rPr lang="ru-RU" sz="4000" dirty="0"/>
              <a:t> </a:t>
            </a:r>
            <a:r>
              <a:rPr lang="ru-RU" sz="4000" dirty="0" err="1"/>
              <a:t>дозвіл</a:t>
            </a:r>
            <a:r>
              <a:rPr lang="ru-RU" sz="4000" dirty="0"/>
              <a:t> на </a:t>
            </a:r>
            <a:r>
              <a:rPr lang="ru-RU" sz="4000" dirty="0" err="1"/>
              <a:t>друкування</a:t>
            </a:r>
            <a:r>
              <a:rPr lang="ru-RU" sz="4000" dirty="0"/>
              <a:t> </a:t>
            </a:r>
            <a:r>
              <a:rPr lang="ru-RU" sz="4000" dirty="0" err="1"/>
              <a:t>творів</a:t>
            </a:r>
            <a:r>
              <a:rPr lang="ru-RU" sz="4000" dirty="0"/>
              <a:t> красного </a:t>
            </a:r>
            <a:r>
              <a:rPr lang="ru-RU" sz="4000" dirty="0" err="1"/>
              <a:t>письменства</a:t>
            </a:r>
            <a:r>
              <a:rPr lang="ru-RU" sz="4000" dirty="0"/>
              <a:t> </a:t>
            </a:r>
            <a:r>
              <a:rPr lang="ru-RU" sz="4000" dirty="0" err="1"/>
              <a:t>давався</a:t>
            </a:r>
            <a:r>
              <a:rPr lang="ru-RU" sz="4000" dirty="0"/>
              <a:t> не </a:t>
            </a:r>
            <a:r>
              <a:rPr lang="ru-RU" sz="4000" dirty="0" err="1"/>
              <a:t>інакше</a:t>
            </a:r>
            <a:r>
              <a:rPr lang="ru-RU" sz="4000" dirty="0"/>
              <a:t>, як </a:t>
            </a:r>
            <a:r>
              <a:rPr lang="ru-RU" sz="4000" dirty="0" err="1"/>
              <a:t>після</a:t>
            </a:r>
            <a:r>
              <a:rPr lang="ru-RU" sz="4000" dirty="0"/>
              <a:t> </a:t>
            </a:r>
            <a:r>
              <a:rPr lang="ru-RU" sz="4000" dirty="0" err="1"/>
              <a:t>розгляду</a:t>
            </a:r>
            <a:r>
              <a:rPr lang="ru-RU" sz="4000" dirty="0"/>
              <a:t> в головному </a:t>
            </a:r>
            <a:r>
              <a:rPr lang="ru-RU" sz="4000" dirty="0" err="1"/>
              <a:t>управлінні</a:t>
            </a:r>
            <a:r>
              <a:rPr lang="ru-RU" sz="4000" dirty="0"/>
              <a:t> в справах </a:t>
            </a:r>
            <a:r>
              <a:rPr lang="ru-RU" sz="4000" dirty="0" err="1"/>
              <a:t>друку</a:t>
            </a:r>
            <a:r>
              <a:rPr lang="uk-UA" sz="4000" dirty="0"/>
              <a:t>.</a:t>
            </a:r>
            <a:endParaRPr lang="ru-RU" sz="4000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/>
              <a:t>3. </a:t>
            </a:r>
            <a:r>
              <a:rPr lang="ru-RU" sz="4000" dirty="0" err="1"/>
              <a:t>Заборонити</a:t>
            </a:r>
            <a:r>
              <a:rPr lang="ru-RU" sz="4000" dirty="0"/>
              <a:t> </a:t>
            </a:r>
            <a:r>
              <a:rPr lang="ru-RU" sz="4000" dirty="0" err="1"/>
              <a:t>сценічні</a:t>
            </a:r>
            <a:r>
              <a:rPr lang="ru-RU" sz="4000" dirty="0"/>
              <a:t> </a:t>
            </a:r>
            <a:r>
              <a:rPr lang="ru-RU" sz="4000" dirty="0" err="1"/>
              <a:t>вистави</a:t>
            </a:r>
            <a:r>
              <a:rPr lang="ru-RU" sz="4000" dirty="0"/>
              <a:t> і </a:t>
            </a:r>
            <a:r>
              <a:rPr lang="ru-RU" sz="4000" dirty="0" err="1"/>
              <a:t>читання</a:t>
            </a:r>
            <a:r>
              <a:rPr lang="ru-RU" sz="4000" dirty="0"/>
              <a:t> </a:t>
            </a:r>
            <a:r>
              <a:rPr lang="ru-RU" sz="4000" dirty="0" err="1"/>
              <a:t>українською</a:t>
            </a:r>
            <a:r>
              <a:rPr lang="ru-RU" sz="4000" dirty="0"/>
              <a:t> </a:t>
            </a:r>
            <a:r>
              <a:rPr lang="ru-RU" sz="4000" dirty="0" err="1"/>
              <a:t>мовою</a:t>
            </a:r>
            <a:r>
              <a:rPr lang="ru-RU" sz="4000" dirty="0"/>
              <a:t>, а </a:t>
            </a:r>
            <a:r>
              <a:rPr lang="ru-RU" sz="4000" dirty="0" err="1"/>
              <a:t>також</a:t>
            </a:r>
            <a:r>
              <a:rPr lang="ru-RU" sz="4000" dirty="0"/>
              <a:t> </a:t>
            </a:r>
            <a:r>
              <a:rPr lang="ru-RU" sz="4000" dirty="0" err="1"/>
              <a:t>друкування</a:t>
            </a:r>
            <a:r>
              <a:rPr lang="ru-RU" sz="4000" dirty="0"/>
              <a:t> нею ж тексту до </a:t>
            </a:r>
            <a:r>
              <a:rPr lang="ru-RU" sz="4000" dirty="0" err="1"/>
              <a:t>музичних</a:t>
            </a:r>
            <a:r>
              <a:rPr lang="ru-RU" sz="4000" dirty="0"/>
              <a:t> нот.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/>
              <a:t>НАСЛІДКИ УКАЗУ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84775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Arial" charset="0"/>
              <a:buNone/>
            </a:pPr>
            <a:r>
              <a:rPr lang="uk-UA" smtClean="0"/>
              <a:t>   Задум російського уряду був цілком очевидним: призвести до цілковитої духовної непритомності слов’янський народ, асимілювати його з росіянами і за рахунок його примножити могутність імперії.</a:t>
            </a:r>
            <a:endParaRPr lang="ru-RU" smtClean="0"/>
          </a:p>
          <a:p>
            <a:pPr marL="0" indent="0" algn="just" eaLnBrk="1" hangingPunct="1">
              <a:buFont typeface="Arial" charset="0"/>
              <a:buNone/>
            </a:pPr>
            <a:r>
              <a:rPr lang="uk-UA" smtClean="0"/>
              <a:t>Усі спроби українців мати своє періодичне видання українською мовою визнавалися в Росії «не подлежащими удовлетворению». </a:t>
            </a:r>
            <a:r>
              <a:rPr lang="ru-RU" smtClean="0"/>
              <a:t>До 1905 року на теренах величезної Російської імперії не існувало жодного українського періодичного видання. </a:t>
            </a:r>
            <a:r>
              <a:rPr lang="uk-UA" smtClean="0"/>
              <a:t>Лишалася тільки можливість для проукраїнських налаштованих російських журналів і газет, як-от «Киевский телеграф», «Киевская старина», чи видання альманахової журналістики («Степь», «Луна» та ін.).</a:t>
            </a:r>
            <a:endParaRPr lang="ru-RU" smtClean="0"/>
          </a:p>
          <a:p>
            <a:pPr marL="0" indent="0"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905500"/>
          </a:xfrm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/>
              <a:t>   В </a:t>
            </a:r>
            <a:r>
              <a:rPr lang="uk-UA" sz="2800" dirty="0"/>
              <a:t>умовах тотальної заборони українського слова український народ проніс непереможне прагнення залишитися самим собою. У 1882 році в Росії виникає український театр, тривалий час пересувний. Саме він сконденсував у собі мистецьку енергію українського народу, відіграв роль каталізатора національного пробудження. </a:t>
            </a:r>
            <a:r>
              <a:rPr lang="uk-UA" sz="2800" dirty="0" smtClean="0"/>
              <a:t>    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/>
              <a:t>   Репресивні </a:t>
            </a:r>
            <a:r>
              <a:rPr lang="uk-UA" sz="2800" dirty="0"/>
              <a:t>заходи російського уряду не припинили українського книговидання, розвитку української літератури. Національне духовне життя невпинно шукало способів реалізації. </a:t>
            </a:r>
            <a:endParaRPr lang="ru-RU" sz="2800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dirty="0" smtClean="0"/>
              <a:t>   Згодом </a:t>
            </a:r>
            <a:r>
              <a:rPr lang="uk-UA" sz="2800" dirty="0"/>
              <a:t>українська журналістика поступово починає розвиватися на Галичині.</a:t>
            </a:r>
            <a:endParaRPr lang="ru-RU" sz="2800" dirty="0"/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69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/>
              <a:t>ПЛАН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smtClean="0"/>
              <a:t>1. Історичні умови, що передували Валуєвському циркуляру 1863 року.</a:t>
            </a:r>
            <a:endParaRPr lang="ru-RU" smtClean="0"/>
          </a:p>
          <a:p>
            <a:pPr marL="0" indent="0" eaLnBrk="1" hangingPunct="1">
              <a:buFont typeface="Arial" charset="0"/>
              <a:buNone/>
            </a:pPr>
            <a:r>
              <a:rPr lang="uk-UA" smtClean="0"/>
              <a:t> </a:t>
            </a:r>
            <a:endParaRPr lang="ru-RU" smtClean="0"/>
          </a:p>
          <a:p>
            <a:pPr marL="0" indent="0" eaLnBrk="1" hangingPunct="1">
              <a:buFont typeface="Arial" charset="0"/>
              <a:buNone/>
            </a:pPr>
            <a:r>
              <a:rPr lang="uk-UA" smtClean="0"/>
              <a:t>2. Зміст документа,  доля української журналістики.</a:t>
            </a:r>
            <a:endParaRPr lang="ru-RU" smtClean="0"/>
          </a:p>
          <a:p>
            <a:pPr marL="0" indent="0" eaLnBrk="1" hangingPunct="1">
              <a:buFont typeface="Arial" charset="0"/>
              <a:buNone/>
            </a:pPr>
            <a:r>
              <a:rPr lang="uk-UA" smtClean="0"/>
              <a:t> </a:t>
            </a:r>
            <a:endParaRPr lang="ru-RU" smtClean="0"/>
          </a:p>
          <a:p>
            <a:pPr marL="0" indent="0" eaLnBrk="1" hangingPunct="1">
              <a:buFont typeface="Arial" charset="0"/>
              <a:buNone/>
            </a:pPr>
            <a:r>
              <a:rPr lang="uk-UA" smtClean="0"/>
              <a:t>3. Історичні передумови Емського указу 1876 року</a:t>
            </a:r>
            <a:r>
              <a:rPr lang="ru-RU" smtClean="0"/>
              <a:t>.</a:t>
            </a:r>
            <a:r>
              <a:rPr lang="uk-UA" smtClean="0"/>
              <a:t> Зміст документа та його наслідки.</a:t>
            </a:r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600" b="1" dirty="0"/>
              <a:t>Література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954088"/>
            <a:ext cx="8301038" cy="5903912"/>
          </a:xfrm>
        </p:spPr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900" b="1" dirty="0"/>
              <a:t> </a:t>
            </a:r>
            <a:endParaRPr lang="ru-RU" sz="2900" dirty="0"/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dirty="0"/>
              <a:t>1. </a:t>
            </a:r>
            <a:r>
              <a:rPr lang="uk-UA" sz="3600" dirty="0" err="1"/>
              <a:t>Михайлин</a:t>
            </a:r>
            <a:r>
              <a:rPr lang="uk-UA" sz="3600" dirty="0"/>
              <a:t> І. Л. Історія української журналістики ХІХ століття: Підручник / І.Л.</a:t>
            </a:r>
            <a:r>
              <a:rPr lang="uk-UA" sz="3600" dirty="0" err="1"/>
              <a:t>Михайлин</a:t>
            </a:r>
            <a:r>
              <a:rPr lang="uk-UA" sz="3600" dirty="0"/>
              <a:t>. – К.: Центр навчальної літератури, 2003. – 720 с.</a:t>
            </a:r>
            <a:endParaRPr lang="ru-RU" sz="3600" dirty="0"/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dirty="0"/>
              <a:t>2. </a:t>
            </a:r>
            <a:r>
              <a:rPr lang="uk-UA" sz="3600" dirty="0" err="1"/>
              <a:t>Животко</a:t>
            </a:r>
            <a:r>
              <a:rPr lang="uk-UA" sz="3600" dirty="0"/>
              <a:t> А. Історія української преси / А.</a:t>
            </a:r>
            <a:r>
              <a:rPr lang="uk-UA" sz="3600" dirty="0" err="1"/>
              <a:t>Животко</a:t>
            </a:r>
            <a:r>
              <a:rPr lang="uk-UA" sz="3600" dirty="0"/>
              <a:t>. – К.: Наша культура і наука, 1999. – 368 с.</a:t>
            </a:r>
            <a:endParaRPr lang="ru-RU" sz="3600" dirty="0"/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dirty="0"/>
              <a:t>3. </a:t>
            </a:r>
            <a:r>
              <a:rPr lang="uk-UA" sz="3600" dirty="0" err="1"/>
              <a:t>Михайлин</a:t>
            </a:r>
            <a:r>
              <a:rPr lang="uk-UA" sz="3600" dirty="0"/>
              <a:t> І. Л. Нарис історія журналістики Харківської губернії. 1812-1917 / І.Л.</a:t>
            </a:r>
            <a:r>
              <a:rPr lang="uk-UA" sz="3600" dirty="0" err="1"/>
              <a:t>Михайлин</a:t>
            </a:r>
            <a:r>
              <a:rPr lang="uk-UA" sz="3600" dirty="0"/>
              <a:t>. – Х.: Колорит, 2007. – </a:t>
            </a:r>
            <a:r>
              <a:rPr lang="uk-UA" sz="3600" dirty="0" smtClean="0"/>
              <a:t>366с</a:t>
            </a:r>
            <a:r>
              <a:rPr lang="uk-UA" sz="3600" dirty="0"/>
              <a:t>.</a:t>
            </a:r>
            <a:endParaRPr lang="ru-RU" sz="3600" dirty="0"/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dirty="0"/>
              <a:t>4. </a:t>
            </a:r>
            <a:r>
              <a:rPr lang="uk-UA" sz="3600" dirty="0" err="1"/>
              <a:t>Тимошик</a:t>
            </a:r>
            <a:r>
              <a:rPr lang="uk-UA" sz="3600" dirty="0"/>
              <a:t> М. „К </a:t>
            </a:r>
            <a:r>
              <a:rPr lang="uk-UA" sz="3600" dirty="0" err="1"/>
              <a:t>печатанию</a:t>
            </a:r>
            <a:r>
              <a:rPr lang="uk-UA" sz="3600" dirty="0"/>
              <a:t> не </a:t>
            </a:r>
            <a:r>
              <a:rPr lang="uk-UA" sz="3600" dirty="0" err="1"/>
              <a:t>должно</a:t>
            </a:r>
            <a:r>
              <a:rPr lang="uk-UA" sz="3600" dirty="0"/>
              <a:t> </a:t>
            </a:r>
            <a:r>
              <a:rPr lang="uk-UA" sz="3600" dirty="0" err="1"/>
              <a:t>быть</a:t>
            </a:r>
            <a:r>
              <a:rPr lang="ru-RU" sz="3600" dirty="0"/>
              <a:t> позволено</a:t>
            </a:r>
            <a:r>
              <a:rPr lang="uk-UA" sz="3600" dirty="0"/>
              <a:t>” / М.</a:t>
            </a:r>
            <a:r>
              <a:rPr lang="uk-UA" sz="3600" dirty="0" err="1"/>
              <a:t>Тимошик</a:t>
            </a:r>
            <a:r>
              <a:rPr lang="uk-UA" sz="3600" dirty="0"/>
              <a:t> // Урок української. – 2000. – № 4. – С. 15-19.</a:t>
            </a:r>
            <a:endParaRPr lang="ru-RU" sz="3600" dirty="0"/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dirty="0"/>
              <a:t>5. </a:t>
            </a:r>
            <a:r>
              <a:rPr lang="uk-UA" sz="3600" dirty="0" err="1"/>
              <a:t>Тимошик</a:t>
            </a:r>
            <a:r>
              <a:rPr lang="uk-UA" sz="3600" dirty="0"/>
              <a:t> М. Валуєвський циркуляр: як, ким, чому? / М.</a:t>
            </a:r>
            <a:r>
              <a:rPr lang="uk-UA" sz="3600" dirty="0" err="1"/>
              <a:t>Тимошик</a:t>
            </a:r>
            <a:r>
              <a:rPr lang="uk-UA" sz="3600" dirty="0"/>
              <a:t> // День. – 17 липня. – 2013. – С. 4.</a:t>
            </a:r>
            <a:endParaRPr lang="ru-RU" sz="3600" dirty="0"/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dirty="0"/>
              <a:t>7. Панченко В. </a:t>
            </a:r>
            <a:r>
              <a:rPr lang="uk-UA" sz="3600" dirty="0" err="1"/>
              <a:t>„Діамант</a:t>
            </a:r>
            <a:r>
              <a:rPr lang="uk-UA" sz="3600" dirty="0"/>
              <a:t> дорогий” на роздоріжжі історії / В.Панченко // </a:t>
            </a:r>
            <a:r>
              <a:rPr lang="uk-UA" sz="3600" dirty="0" err="1"/>
              <a:t>Дивослово</a:t>
            </a:r>
            <a:r>
              <a:rPr lang="uk-UA" sz="3600" dirty="0"/>
              <a:t>. – 2005. – № 1. – С. 2-6. </a:t>
            </a:r>
            <a:endParaRPr lang="ru-RU" sz="36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7921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100" b="1" dirty="0"/>
              <a:t>ПЕРЕДУМОВИ ВИНИКНЕННЯ ВАЛУЄВСЬКОГО 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uk-UA" sz="3100" b="1" dirty="0"/>
              <a:t>ЦИРКУЛЯРУ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484313"/>
            <a:ext cx="8229600" cy="4886325"/>
          </a:xfrm>
        </p:spPr>
        <p:txBody>
          <a:bodyPr rtlCol="0">
            <a:normAutofit fontScale="85000" lnSpcReduction="10000"/>
          </a:bodyPr>
          <a:lstStyle/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1. Українське </a:t>
            </a:r>
            <a:r>
              <a:rPr lang="uk-UA" dirty="0"/>
              <a:t>відродження, яке розпочалося наприкінці 1850-х років унаслідок загальнополітичного потепління в Росії, пов'язаного з «епохою великих реформ»:</a:t>
            </a:r>
            <a:endParaRPr lang="ru-RU" dirty="0"/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>
                <a:sym typeface="Symbol"/>
              </a:rPr>
              <a:t></a:t>
            </a:r>
            <a:r>
              <a:rPr lang="uk-UA" dirty="0"/>
              <a:t> виникнення громад; заснування недільних шкіл для народу з українською мовою навчання;</a:t>
            </a:r>
            <a:endParaRPr lang="ru-RU" dirty="0"/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>
                <a:sym typeface="Symbol"/>
              </a:rPr>
              <a:t></a:t>
            </a:r>
            <a:r>
              <a:rPr lang="uk-UA" dirty="0"/>
              <a:t> активізація творчої діяльності українських письменників і українського книговидавництва; </a:t>
            </a:r>
            <a:endParaRPr lang="ru-RU" dirty="0"/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ym typeface="Symbol"/>
              </a:rPr>
              <a:t></a:t>
            </a:r>
            <a:r>
              <a:rPr lang="uk-UA" dirty="0"/>
              <a:t> перехід у журналістиці від альманахових спроб до справжніх періодичних видань. </a:t>
            </a:r>
            <a:r>
              <a:rPr lang="ru-RU" dirty="0"/>
              <a:t>На </a:t>
            </a:r>
            <a:r>
              <a:rPr lang="ru-RU" dirty="0" err="1"/>
              <a:t>твердий</a:t>
            </a:r>
            <a:r>
              <a:rPr lang="ru-RU" dirty="0"/>
              <a:t> грунт ста</a:t>
            </a:r>
            <a:r>
              <a:rPr lang="uk-UA" dirty="0"/>
              <a:t>є </a:t>
            </a:r>
            <a:r>
              <a:rPr lang="ru-RU" dirty="0"/>
              <a:t>«Основа»</a:t>
            </a:r>
            <a:r>
              <a:rPr lang="uk-UA" dirty="0"/>
              <a:t> – </a:t>
            </a:r>
            <a:r>
              <a:rPr lang="ru-RU" dirty="0"/>
              <a:t>перший у </a:t>
            </a:r>
            <a:r>
              <a:rPr lang="ru-RU" dirty="0" err="1"/>
              <a:t>Росії</a:t>
            </a:r>
            <a:r>
              <a:rPr lang="ru-RU" dirty="0"/>
              <a:t> </a:t>
            </a:r>
            <a:r>
              <a:rPr lang="ru-RU" dirty="0" err="1"/>
              <a:t>український</a:t>
            </a:r>
            <a:r>
              <a:rPr lang="ru-RU" dirty="0"/>
              <a:t> за </a:t>
            </a:r>
            <a:r>
              <a:rPr lang="ru-RU" dirty="0" err="1"/>
              <a:t>мовою</a:t>
            </a:r>
            <a:r>
              <a:rPr lang="ru-RU" dirty="0"/>
              <a:t> і </a:t>
            </a:r>
            <a:r>
              <a:rPr lang="ru-RU" dirty="0" err="1"/>
              <a:t>суттю</a:t>
            </a:r>
            <a:r>
              <a:rPr lang="ru-RU" dirty="0"/>
              <a:t> </a:t>
            </a:r>
            <a:r>
              <a:rPr lang="ru-RU" dirty="0" err="1"/>
              <a:t>друкований</a:t>
            </a:r>
            <a:r>
              <a:rPr lang="ru-RU" dirty="0"/>
              <a:t> </a:t>
            </a:r>
            <a:r>
              <a:rPr lang="ru-RU" dirty="0" err="1"/>
              <a:t>періодичний</a:t>
            </a:r>
            <a:r>
              <a:rPr lang="ru-RU" dirty="0"/>
              <a:t> орган</a:t>
            </a:r>
            <a:r>
              <a:rPr lang="uk-UA" dirty="0"/>
              <a:t>.</a:t>
            </a:r>
            <a:endParaRPr lang="ru-RU" dirty="0"/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   Процес </a:t>
            </a:r>
            <a:r>
              <a:rPr lang="uk-UA" dirty="0"/>
              <a:t>українського духовного відродження загрожував цілісності й неподільності Росії, з погляду імперського мислення він повинен був бути негайно зупинений.</a:t>
            </a:r>
            <a:endParaRPr lang="ru-RU" dirty="0"/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905500"/>
          </a:xfrm>
        </p:spPr>
        <p:txBody>
          <a:bodyPr rtlCol="0">
            <a:normAutofit fontScale="92500" lnSpcReduction="10000"/>
          </a:bodyPr>
          <a:lstStyle/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2.</a:t>
            </a:r>
            <a:r>
              <a:rPr lang="uk-UA" dirty="0"/>
              <a:t> </a:t>
            </a:r>
            <a:r>
              <a:rPr lang="ru-RU" dirty="0"/>
              <a:t>У 1863 </a:t>
            </a:r>
            <a:r>
              <a:rPr lang="ru-RU" dirty="0" err="1"/>
              <a:t>ро</a:t>
            </a:r>
            <a:r>
              <a:rPr lang="uk-UA" dirty="0"/>
              <a:t>ці</a:t>
            </a:r>
            <a:r>
              <a:rPr lang="ru-RU" dirty="0"/>
              <a:t> в </a:t>
            </a:r>
            <a:r>
              <a:rPr lang="ru-RU" dirty="0" err="1"/>
              <a:t>Польщі</a:t>
            </a:r>
            <a:r>
              <a:rPr lang="ru-RU" dirty="0"/>
              <a:t> </a:t>
            </a:r>
            <a:r>
              <a:rPr lang="ru-RU" dirty="0" err="1"/>
              <a:t>розпочалося</a:t>
            </a:r>
            <a:r>
              <a:rPr lang="ru-RU" dirty="0"/>
              <a:t> </a:t>
            </a:r>
            <a:r>
              <a:rPr lang="ru-RU" dirty="0" err="1"/>
              <a:t>національно-визвольне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, метою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реставрація</a:t>
            </a:r>
            <a:r>
              <a:rPr lang="ru-RU" dirty="0"/>
              <a:t> </a:t>
            </a:r>
            <a:r>
              <a:rPr lang="ru-RU" dirty="0" err="1"/>
              <a:t>Польської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Посполитої</a:t>
            </a:r>
            <a:r>
              <a:rPr lang="ru-RU" dirty="0"/>
              <a:t> в кордонах 1772 року, </a:t>
            </a:r>
            <a:r>
              <a:rPr lang="ru-RU" dirty="0" err="1"/>
              <a:t>тобто</a:t>
            </a:r>
            <a:r>
              <a:rPr lang="ru-RU" dirty="0"/>
              <a:t> до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>
                <a:sym typeface="Symbol"/>
              </a:rPr>
              <a:t></a:t>
            </a:r>
            <a:r>
              <a:rPr lang="ru-RU" dirty="0"/>
              <a:t> до того часу, коли вона включала в себе й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земель. </a:t>
            </a:r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Перед </a:t>
            </a:r>
            <a:r>
              <a:rPr lang="ru-RU" dirty="0" err="1"/>
              <a:t>Російською</a:t>
            </a:r>
            <a:r>
              <a:rPr lang="ru-RU" dirty="0"/>
              <a:t> </a:t>
            </a:r>
            <a:r>
              <a:rPr lang="ru-RU" dirty="0" err="1"/>
              <a:t>імперією</a:t>
            </a:r>
            <a:r>
              <a:rPr lang="ru-RU" dirty="0"/>
              <a:t> </a:t>
            </a:r>
            <a:r>
              <a:rPr lang="ru-RU" dirty="0" err="1"/>
              <a:t>постала</a:t>
            </a:r>
            <a:r>
              <a:rPr lang="ru-RU" dirty="0"/>
              <a:t> реальна </a:t>
            </a:r>
            <a:r>
              <a:rPr lang="ru-RU" dirty="0" err="1"/>
              <a:t>загроза</a:t>
            </a:r>
            <a:r>
              <a:rPr lang="ru-RU" dirty="0"/>
              <a:t> прецеденту </a:t>
            </a:r>
            <a:r>
              <a:rPr lang="ru-RU" dirty="0" err="1"/>
              <a:t>відторгнення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окраїн</a:t>
            </a:r>
            <a:r>
              <a:rPr lang="ru-RU" dirty="0"/>
              <a:t>. </a:t>
            </a:r>
            <a:r>
              <a:rPr lang="ru-RU" dirty="0" err="1"/>
              <a:t>Уся</a:t>
            </a:r>
            <a:r>
              <a:rPr lang="ru-RU" dirty="0"/>
              <a:t> </a:t>
            </a:r>
            <a:r>
              <a:rPr lang="ru-RU" dirty="0" err="1"/>
              <a:t>військова</a:t>
            </a:r>
            <a:r>
              <a:rPr lang="ru-RU" dirty="0"/>
              <a:t> й дипломатична </a:t>
            </a:r>
            <a:r>
              <a:rPr lang="ru-RU" dirty="0" err="1"/>
              <a:t>могутність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кинута на </a:t>
            </a:r>
            <a:r>
              <a:rPr lang="ru-RU" dirty="0" err="1"/>
              <a:t>придушення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. Лише в </a:t>
            </a:r>
            <a:r>
              <a:rPr lang="ru-RU" dirty="0" err="1"/>
              <a:t>травні</a:t>
            </a:r>
            <a:r>
              <a:rPr lang="ru-RU" dirty="0"/>
              <a:t> 1864 року </a:t>
            </a:r>
            <a:r>
              <a:rPr lang="uk-UA" dirty="0"/>
              <a:t>п</a:t>
            </a:r>
            <a:r>
              <a:rPr lang="ru-RU" dirty="0" err="1"/>
              <a:t>ольське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розгромлене</a:t>
            </a:r>
            <a:r>
              <a:rPr lang="ru-RU" dirty="0"/>
              <a:t> </a:t>
            </a:r>
            <a:r>
              <a:rPr lang="ru-RU" dirty="0" err="1"/>
              <a:t>Росією</a:t>
            </a:r>
            <a:r>
              <a:rPr lang="uk-UA" dirty="0"/>
              <a:t>.</a:t>
            </a:r>
            <a:endParaRPr lang="ru-RU" dirty="0"/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    Польське </a:t>
            </a:r>
            <a:r>
              <a:rPr lang="uk-UA" dirty="0"/>
              <a:t>повстання засвідчило перед російською громадською думкою, якою могутньою силою володіє будь-який національно-визвольний рух і яку страшну загрозу для імперії становить пробудження національної свідомості в мільйонних масах українського народу.</a:t>
            </a:r>
            <a:endParaRPr lang="ru-RU" dirty="0"/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128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dirty="0"/>
              <a:t>ДОКУМЕНТ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976938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   «</a:t>
            </a:r>
            <a:r>
              <a:rPr lang="ru-RU" sz="1800" dirty="0" err="1"/>
              <a:t>Цензурне</a:t>
            </a:r>
            <a:r>
              <a:rPr lang="ru-RU" sz="1800" dirty="0"/>
              <a:t> </a:t>
            </a:r>
            <a:r>
              <a:rPr lang="ru-RU" sz="1800" dirty="0" err="1"/>
              <a:t>відомство</a:t>
            </a:r>
            <a:r>
              <a:rPr lang="ru-RU" sz="1800" dirty="0"/>
              <a:t> давно </a:t>
            </a:r>
            <a:r>
              <a:rPr lang="ru-RU" sz="1800" dirty="0" err="1"/>
              <a:t>вже</a:t>
            </a:r>
            <a:r>
              <a:rPr lang="ru-RU" sz="1800" dirty="0"/>
              <a:t> </a:t>
            </a:r>
            <a:r>
              <a:rPr lang="ru-RU" sz="1800" dirty="0" err="1"/>
              <a:t>звернуло</a:t>
            </a:r>
            <a:r>
              <a:rPr lang="ru-RU" sz="1800" dirty="0"/>
              <a:t> </a:t>
            </a:r>
            <a:r>
              <a:rPr lang="ru-RU" sz="1800" dirty="0" err="1"/>
              <a:t>увагу</a:t>
            </a:r>
            <a:r>
              <a:rPr lang="ru-RU" sz="1800" dirty="0"/>
              <a:t> на </a:t>
            </a:r>
            <a:r>
              <a:rPr lang="ru-RU" sz="1800" dirty="0" err="1"/>
              <a:t>появу</a:t>
            </a:r>
            <a:r>
              <a:rPr lang="ru-RU" sz="1800" dirty="0"/>
              <a:t> в </a:t>
            </a:r>
            <a:r>
              <a:rPr lang="ru-RU" sz="1800" dirty="0" err="1"/>
              <a:t>друці</a:t>
            </a:r>
            <a:r>
              <a:rPr lang="ru-RU" sz="1800" dirty="0"/>
              <a:t> </a:t>
            </a:r>
            <a:r>
              <a:rPr lang="ru-RU" sz="1800" dirty="0" err="1"/>
              <a:t>значного</a:t>
            </a:r>
            <a:r>
              <a:rPr lang="ru-RU" sz="1800" dirty="0"/>
              <a:t> числа книг,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видаються</a:t>
            </a:r>
            <a:r>
              <a:rPr lang="ru-RU" sz="1800" dirty="0"/>
              <a:t> на </a:t>
            </a:r>
            <a:r>
              <a:rPr lang="ru-RU" sz="1800" dirty="0" err="1"/>
              <a:t>малоросійському</a:t>
            </a:r>
            <a:r>
              <a:rPr lang="ru-RU" sz="1800" dirty="0"/>
              <a:t> </a:t>
            </a:r>
            <a:r>
              <a:rPr lang="ru-RU" sz="1800" dirty="0" err="1"/>
              <a:t>наріччі</a:t>
            </a:r>
            <a:r>
              <a:rPr lang="ru-RU" sz="1800" dirty="0"/>
              <a:t>.</a:t>
            </a:r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   </a:t>
            </a:r>
            <a:r>
              <a:rPr lang="ru-RU" sz="1800" dirty="0" err="1" smtClean="0"/>
              <a:t>Стежачи</a:t>
            </a:r>
            <a:r>
              <a:rPr lang="ru-RU" sz="1800" dirty="0" smtClean="0"/>
              <a:t> </a:t>
            </a:r>
            <a:r>
              <a:rPr lang="ru-RU" sz="1800" dirty="0"/>
              <a:t>з особливою </a:t>
            </a:r>
            <a:r>
              <a:rPr lang="ru-RU" sz="1800" dirty="0" err="1"/>
              <a:t>увагою</a:t>
            </a:r>
            <a:r>
              <a:rPr lang="ru-RU" sz="1800" dirty="0"/>
              <a:t> за </a:t>
            </a:r>
            <a:r>
              <a:rPr lang="ru-RU" sz="1800" dirty="0" err="1"/>
              <a:t>спрямованістю</a:t>
            </a:r>
            <a:r>
              <a:rPr lang="ru-RU" sz="1800" dirty="0"/>
              <a:t> </a:t>
            </a:r>
            <a:r>
              <a:rPr lang="ru-RU" sz="1800" dirty="0" err="1"/>
              <a:t>усіх</a:t>
            </a:r>
            <a:r>
              <a:rPr lang="ru-RU" sz="1800" dirty="0"/>
              <a:t> </a:t>
            </a:r>
            <a:r>
              <a:rPr lang="ru-RU" sz="1800" dirty="0" err="1"/>
              <a:t>видань</a:t>
            </a:r>
            <a:r>
              <a:rPr lang="ru-RU" sz="1800" dirty="0"/>
              <a:t> для народу на </a:t>
            </a:r>
            <a:r>
              <a:rPr lang="ru-RU" sz="1800" dirty="0" err="1"/>
              <a:t>малоросійській</a:t>
            </a:r>
            <a:r>
              <a:rPr lang="ru-RU" sz="1800" dirty="0"/>
              <a:t> </a:t>
            </a:r>
            <a:r>
              <a:rPr lang="ru-RU" sz="1800" dirty="0" err="1"/>
              <a:t>мові</a:t>
            </a:r>
            <a:r>
              <a:rPr lang="ru-RU" sz="1800" dirty="0"/>
              <a:t>, </a:t>
            </a:r>
            <a:r>
              <a:rPr lang="ru-RU" sz="1800" dirty="0" err="1"/>
              <a:t>яких</a:t>
            </a:r>
            <a:r>
              <a:rPr lang="ru-RU" sz="1800" dirty="0"/>
              <a:t> </a:t>
            </a:r>
            <a:r>
              <a:rPr lang="ru-RU" sz="1800" dirty="0" err="1"/>
              <a:t>розплодилося</a:t>
            </a:r>
            <a:r>
              <a:rPr lang="ru-RU" sz="1800" dirty="0"/>
              <a:t> у </a:t>
            </a:r>
            <a:r>
              <a:rPr lang="ru-RU" sz="1800" dirty="0" err="1"/>
              <a:t>значній</a:t>
            </a:r>
            <a:r>
              <a:rPr lang="ru-RU" sz="1800" dirty="0"/>
              <a:t> </a:t>
            </a:r>
            <a:r>
              <a:rPr lang="ru-RU" sz="1800" dirty="0" err="1"/>
              <a:t>кількості</a:t>
            </a:r>
            <a:r>
              <a:rPr lang="ru-RU" sz="1800" dirty="0"/>
              <a:t>, не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було</a:t>
            </a:r>
            <a:r>
              <a:rPr lang="ru-RU" sz="1800" dirty="0"/>
              <a:t> не прийти до позитивного </a:t>
            </a:r>
            <a:r>
              <a:rPr lang="ru-RU" sz="1800" dirty="0" err="1"/>
              <a:t>висновку</a:t>
            </a:r>
            <a:r>
              <a:rPr lang="ru-RU" sz="1800" dirty="0"/>
              <a:t> в тому, </a:t>
            </a:r>
            <a:r>
              <a:rPr lang="ru-RU" sz="1800" dirty="0" err="1"/>
              <a:t>що</a:t>
            </a:r>
            <a:r>
              <a:rPr lang="ru-RU" sz="1800" dirty="0"/>
              <a:t> вся </a:t>
            </a:r>
            <a:r>
              <a:rPr lang="ru-RU" sz="1800" dirty="0" err="1"/>
              <a:t>літературна</a:t>
            </a:r>
            <a:r>
              <a:rPr lang="ru-RU" sz="1800" dirty="0"/>
              <a:t> </a:t>
            </a:r>
            <a:r>
              <a:rPr lang="ru-RU" sz="1800" dirty="0" err="1"/>
              <a:t>діяльність</a:t>
            </a:r>
            <a:r>
              <a:rPr lang="ru-RU" sz="1800" dirty="0"/>
              <a:t> так </a:t>
            </a:r>
            <a:r>
              <a:rPr lang="ru-RU" sz="1800" dirty="0" err="1"/>
              <a:t>званих</a:t>
            </a:r>
            <a:r>
              <a:rPr lang="ru-RU" sz="1800" dirty="0"/>
              <a:t> </a:t>
            </a:r>
            <a:r>
              <a:rPr lang="ru-RU" sz="1800" dirty="0" err="1"/>
              <a:t>українофілів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бути </a:t>
            </a:r>
            <a:r>
              <a:rPr lang="ru-RU" sz="1800" dirty="0" err="1"/>
              <a:t>віднесена</a:t>
            </a:r>
            <a:r>
              <a:rPr lang="ru-RU" sz="1800" dirty="0"/>
              <a:t> до </a:t>
            </a:r>
            <a:r>
              <a:rPr lang="ru-RU" sz="1800" dirty="0" err="1"/>
              <a:t>прикритого</a:t>
            </a:r>
            <a:r>
              <a:rPr lang="ru-RU" sz="1800" dirty="0"/>
              <a:t> </a:t>
            </a:r>
            <a:r>
              <a:rPr lang="ru-RU" sz="1800" dirty="0" err="1"/>
              <a:t>лише</a:t>
            </a:r>
            <a:r>
              <a:rPr lang="ru-RU" sz="1800" dirty="0"/>
              <a:t> </a:t>
            </a:r>
            <a:r>
              <a:rPr lang="ru-RU" sz="1800" dirty="0" err="1"/>
              <a:t>благовидними</a:t>
            </a:r>
            <a:r>
              <a:rPr lang="ru-RU" sz="1800" dirty="0"/>
              <a:t> формами </a:t>
            </a:r>
            <a:r>
              <a:rPr lang="ru-RU" sz="1800" dirty="0" err="1"/>
              <a:t>зазіхання</a:t>
            </a:r>
            <a:r>
              <a:rPr lang="ru-RU" sz="1800" dirty="0"/>
              <a:t> на </a:t>
            </a:r>
            <a:r>
              <a:rPr lang="ru-RU" sz="1800" dirty="0" err="1"/>
              <a:t>державну</a:t>
            </a:r>
            <a:r>
              <a:rPr lang="ru-RU" sz="1800" dirty="0"/>
              <a:t> </a:t>
            </a:r>
            <a:r>
              <a:rPr lang="ru-RU" sz="1800" dirty="0" err="1"/>
              <a:t>єдність</a:t>
            </a:r>
            <a:r>
              <a:rPr lang="ru-RU" sz="1800" dirty="0"/>
              <a:t> і </a:t>
            </a:r>
            <a:r>
              <a:rPr lang="ru-RU" sz="1800" dirty="0" err="1"/>
              <a:t>цілість</a:t>
            </a:r>
            <a:r>
              <a:rPr lang="ru-RU" sz="1800" dirty="0"/>
              <a:t> </a:t>
            </a:r>
            <a:r>
              <a:rPr lang="ru-RU" sz="1800" dirty="0" err="1"/>
              <a:t>Росії</a:t>
            </a:r>
            <a:r>
              <a:rPr lang="ru-RU" sz="1800" dirty="0"/>
              <a:t>...</a:t>
            </a:r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   У </a:t>
            </a:r>
            <a:r>
              <a:rPr lang="ru-RU" sz="1800" dirty="0" err="1"/>
              <a:t>писаннях</a:t>
            </a:r>
            <a:r>
              <a:rPr lang="ru-RU" sz="1800" dirty="0"/>
              <a:t> </a:t>
            </a:r>
            <a:r>
              <a:rPr lang="ru-RU" sz="1800" dirty="0" err="1"/>
              <a:t>сучасних</a:t>
            </a:r>
            <a:r>
              <a:rPr lang="ru-RU" sz="1800" dirty="0"/>
              <a:t> </a:t>
            </a:r>
            <a:r>
              <a:rPr lang="ru-RU" sz="1800" dirty="0" err="1"/>
              <a:t>діячів</a:t>
            </a:r>
            <a:r>
              <a:rPr lang="ru-RU" sz="1800" dirty="0"/>
              <a:t> </a:t>
            </a:r>
            <a:r>
              <a:rPr lang="ru-RU" sz="1800" dirty="0" err="1"/>
              <a:t>українофільства</a:t>
            </a:r>
            <a:r>
              <a:rPr lang="ru-RU" sz="1800" dirty="0"/>
              <a:t> не </a:t>
            </a:r>
            <a:r>
              <a:rPr lang="ru-RU" sz="1800" dirty="0" err="1"/>
              <a:t>лише</a:t>
            </a:r>
            <a:r>
              <a:rPr lang="ru-RU" sz="1800" dirty="0"/>
              <a:t> </a:t>
            </a:r>
            <a:r>
              <a:rPr lang="ru-RU" sz="1800" dirty="0" err="1"/>
              <a:t>проглядається</a:t>
            </a:r>
            <a:r>
              <a:rPr lang="ru-RU" sz="1800" dirty="0"/>
              <a:t>, а й </a:t>
            </a:r>
            <a:r>
              <a:rPr lang="ru-RU" sz="1800" dirty="0" err="1"/>
              <a:t>висловлюється</a:t>
            </a:r>
            <a:r>
              <a:rPr lang="ru-RU" sz="1800" dirty="0"/>
              <a:t> прямо думка про </a:t>
            </a:r>
            <a:r>
              <a:rPr lang="ru-RU" sz="1800" dirty="0" err="1"/>
              <a:t>відокремлення</a:t>
            </a:r>
            <a:r>
              <a:rPr lang="ru-RU" sz="1800" dirty="0"/>
              <a:t> </a:t>
            </a:r>
            <a:r>
              <a:rPr lang="ru-RU" sz="1800" dirty="0" err="1"/>
              <a:t>Малоросії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усієї</a:t>
            </a:r>
            <a:r>
              <a:rPr lang="ru-RU" sz="1800" dirty="0"/>
              <a:t> </a:t>
            </a:r>
            <a:r>
              <a:rPr lang="ru-RU" sz="1800" dirty="0" err="1"/>
              <a:t>Росії</a:t>
            </a:r>
            <a:r>
              <a:rPr lang="ru-RU" sz="1800" dirty="0"/>
              <a:t>, </a:t>
            </a:r>
            <a:r>
              <a:rPr lang="ru-RU" sz="1800" dirty="0" err="1"/>
              <a:t>відокремлення</a:t>
            </a:r>
            <a:r>
              <a:rPr lang="ru-RU" sz="1800" dirty="0"/>
              <a:t> </a:t>
            </a:r>
            <a:r>
              <a:rPr lang="ru-RU" sz="1800" dirty="0" err="1"/>
              <a:t>поки</a:t>
            </a:r>
            <a:r>
              <a:rPr lang="ru-RU" sz="1800" dirty="0"/>
              <a:t>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лише</a:t>
            </a:r>
            <a:r>
              <a:rPr lang="ru-RU" sz="1800" dirty="0"/>
              <a:t> </a:t>
            </a:r>
            <a:r>
              <a:rPr lang="ru-RU" sz="1800" dirty="0" err="1"/>
              <a:t>літературне</a:t>
            </a:r>
            <a:r>
              <a:rPr lang="ru-RU" sz="1800" dirty="0"/>
              <a:t>, але за </a:t>
            </a:r>
            <a:r>
              <a:rPr lang="ru-RU" sz="1800" dirty="0" err="1"/>
              <a:t>яким</a:t>
            </a:r>
            <a:r>
              <a:rPr lang="ru-RU" sz="1800" dirty="0"/>
              <a:t> </a:t>
            </a:r>
            <a:r>
              <a:rPr lang="ru-RU" sz="1800" dirty="0" err="1"/>
              <a:t>природно</a:t>
            </a:r>
            <a:r>
              <a:rPr lang="ru-RU" sz="1800" dirty="0"/>
              <a:t> і </a:t>
            </a:r>
            <a:r>
              <a:rPr lang="ru-RU" sz="1800" dirty="0" err="1"/>
              <a:t>навіть</a:t>
            </a:r>
            <a:r>
              <a:rPr lang="ru-RU" sz="1800" dirty="0"/>
              <a:t> неминуче </a:t>
            </a:r>
            <a:r>
              <a:rPr lang="ru-RU" sz="1800" dirty="0" err="1"/>
              <a:t>має</a:t>
            </a:r>
            <a:r>
              <a:rPr lang="ru-RU" sz="1800" dirty="0"/>
              <a:t> прийти </a:t>
            </a:r>
            <a:r>
              <a:rPr lang="ru-RU" sz="1800" dirty="0" err="1"/>
              <a:t>прагнення</a:t>
            </a:r>
            <a:r>
              <a:rPr lang="ru-RU" sz="1800" dirty="0"/>
              <a:t> до </a:t>
            </a:r>
            <a:r>
              <a:rPr lang="ru-RU" sz="1800" dirty="0" err="1"/>
              <a:t>відокремлення</a:t>
            </a:r>
            <a:r>
              <a:rPr lang="ru-RU" sz="1800" dirty="0"/>
              <a:t> </a:t>
            </a:r>
            <a:r>
              <a:rPr lang="ru-RU" sz="1800" dirty="0" err="1"/>
              <a:t>політичного</a:t>
            </a:r>
            <a:r>
              <a:rPr lang="ru-RU" sz="1800" dirty="0"/>
              <a:t>, </a:t>
            </a:r>
            <a:r>
              <a:rPr lang="ru-RU" sz="1800" dirty="0" err="1"/>
              <a:t>бо</a:t>
            </a:r>
            <a:r>
              <a:rPr lang="ru-RU" sz="1800" dirty="0"/>
              <a:t> </a:t>
            </a:r>
            <a:r>
              <a:rPr lang="ru-RU" sz="1800" dirty="0" err="1"/>
              <a:t>ніщо</a:t>
            </a:r>
            <a:r>
              <a:rPr lang="ru-RU" sz="1800" dirty="0"/>
              <a:t> не </a:t>
            </a:r>
            <a:r>
              <a:rPr lang="ru-RU" sz="1800" dirty="0" err="1"/>
              <a:t>об’єднує</a:t>
            </a:r>
            <a:r>
              <a:rPr lang="ru-RU" sz="1800" dirty="0"/>
              <a:t> людей в </a:t>
            </a:r>
            <a:r>
              <a:rPr lang="ru-RU" sz="1800" dirty="0" err="1"/>
              <a:t>політичному</a:t>
            </a:r>
            <a:r>
              <a:rPr lang="ru-RU" sz="1800" dirty="0"/>
              <a:t> </a:t>
            </a:r>
            <a:r>
              <a:rPr lang="ru-RU" sz="1800" dirty="0" err="1"/>
              <a:t>відношенні</a:t>
            </a:r>
            <a:r>
              <a:rPr lang="ru-RU" sz="1800" dirty="0"/>
              <a:t> так сильно, як </a:t>
            </a:r>
            <a:r>
              <a:rPr lang="ru-RU" sz="1800" dirty="0" err="1"/>
              <a:t>єдність</a:t>
            </a:r>
            <a:r>
              <a:rPr lang="ru-RU" sz="1800" dirty="0"/>
              <a:t> </a:t>
            </a:r>
            <a:r>
              <a:rPr lang="ru-RU" sz="1800" dirty="0" err="1"/>
              <a:t>мови</a:t>
            </a:r>
            <a:r>
              <a:rPr lang="ru-RU" sz="1800" dirty="0"/>
              <a:t> і </a:t>
            </a:r>
            <a:r>
              <a:rPr lang="ru-RU" sz="1800" dirty="0" err="1"/>
              <a:t>літератури</a:t>
            </a:r>
            <a:r>
              <a:rPr lang="ru-RU" sz="1800" dirty="0"/>
              <a:t>, і </a:t>
            </a:r>
            <a:r>
              <a:rPr lang="ru-RU" sz="1800" dirty="0" err="1"/>
              <a:t>навпаки</a:t>
            </a:r>
            <a:r>
              <a:rPr lang="ru-RU" sz="1800" dirty="0"/>
              <a:t>, </a:t>
            </a:r>
            <a:r>
              <a:rPr lang="ru-RU" sz="1800" dirty="0" err="1"/>
              <a:t>ніщо</a:t>
            </a:r>
            <a:r>
              <a:rPr lang="ru-RU" sz="1800" dirty="0"/>
              <a:t> не </a:t>
            </a:r>
            <a:r>
              <a:rPr lang="ru-RU" sz="1800" dirty="0" err="1"/>
              <a:t>роз’єднує</a:t>
            </a:r>
            <a:r>
              <a:rPr lang="ru-RU" sz="1800" dirty="0"/>
              <a:t> </a:t>
            </a:r>
            <a:r>
              <a:rPr lang="ru-RU" sz="1800" dirty="0" err="1"/>
              <a:t>їх</a:t>
            </a:r>
            <a:r>
              <a:rPr lang="ru-RU" sz="1800" dirty="0"/>
              <a:t> так, як </a:t>
            </a:r>
            <a:r>
              <a:rPr lang="ru-RU" sz="1800" dirty="0" err="1"/>
              <a:t>відмінність</a:t>
            </a:r>
            <a:r>
              <a:rPr lang="ru-RU" sz="1800" dirty="0"/>
              <a:t> </a:t>
            </a:r>
            <a:r>
              <a:rPr lang="ru-RU" sz="1800" dirty="0" err="1"/>
              <a:t>мови</a:t>
            </a:r>
            <a:r>
              <a:rPr lang="ru-RU" sz="1800" dirty="0"/>
              <a:t> і </a:t>
            </a:r>
            <a:r>
              <a:rPr lang="ru-RU" sz="1800" dirty="0" err="1"/>
              <a:t>писемності</a:t>
            </a:r>
            <a:r>
              <a:rPr lang="ru-RU" sz="1800" dirty="0"/>
              <a:t>. </a:t>
            </a:r>
            <a:r>
              <a:rPr lang="ru-RU" sz="1800" dirty="0" err="1"/>
              <a:t>Допустити</a:t>
            </a:r>
            <a:r>
              <a:rPr lang="ru-RU" sz="1800" dirty="0"/>
              <a:t> </a:t>
            </a:r>
            <a:r>
              <a:rPr lang="ru-RU" sz="1800" dirty="0" err="1"/>
              <a:t>створення</a:t>
            </a:r>
            <a:r>
              <a:rPr lang="ru-RU" sz="1800" dirty="0"/>
              <a:t> </a:t>
            </a:r>
            <a:r>
              <a:rPr lang="ru-RU" sz="1800" dirty="0" err="1"/>
              <a:t>особливої</a:t>
            </a:r>
            <a:r>
              <a:rPr lang="ru-RU" sz="1800" dirty="0"/>
              <a:t> </a:t>
            </a:r>
            <a:r>
              <a:rPr lang="ru-RU" sz="1800" dirty="0" err="1"/>
              <a:t>простонародної</a:t>
            </a:r>
            <a:r>
              <a:rPr lang="ru-RU" sz="1800" dirty="0"/>
              <a:t> </a:t>
            </a:r>
            <a:r>
              <a:rPr lang="ru-RU" sz="1800" dirty="0" err="1"/>
              <a:t>літератури</a:t>
            </a:r>
            <a:r>
              <a:rPr lang="ru-RU" sz="1800" dirty="0"/>
              <a:t> на </a:t>
            </a:r>
            <a:r>
              <a:rPr lang="ru-RU" sz="1800" dirty="0" err="1"/>
              <a:t>українському</a:t>
            </a:r>
            <a:r>
              <a:rPr lang="ru-RU" sz="1800" dirty="0"/>
              <a:t> </a:t>
            </a:r>
            <a:r>
              <a:rPr lang="ru-RU" sz="1800" dirty="0" err="1"/>
              <a:t>наріччі</a:t>
            </a:r>
            <a:r>
              <a:rPr lang="ru-RU" sz="1800" dirty="0"/>
              <a:t> означало б </a:t>
            </a:r>
            <a:r>
              <a:rPr lang="ru-RU" sz="1800" dirty="0" err="1"/>
              <a:t>покласти</a:t>
            </a:r>
            <a:r>
              <a:rPr lang="ru-RU" sz="1800" dirty="0"/>
              <a:t> </a:t>
            </a:r>
            <a:r>
              <a:rPr lang="ru-RU" sz="1800" dirty="0" err="1"/>
              <a:t>міцну</a:t>
            </a:r>
            <a:r>
              <a:rPr lang="ru-RU" sz="1800" dirty="0"/>
              <a:t> основу для </a:t>
            </a:r>
            <a:r>
              <a:rPr lang="ru-RU" sz="1800" dirty="0" err="1"/>
              <a:t>розвитку</a:t>
            </a:r>
            <a:r>
              <a:rPr lang="ru-RU" sz="1800" dirty="0"/>
              <a:t> </a:t>
            </a:r>
            <a:r>
              <a:rPr lang="ru-RU" sz="1800" dirty="0" err="1"/>
              <a:t>переконання</a:t>
            </a:r>
            <a:r>
              <a:rPr lang="ru-RU" sz="1800" dirty="0"/>
              <a:t> у </a:t>
            </a:r>
            <a:r>
              <a:rPr lang="ru-RU" sz="1800" dirty="0" err="1"/>
              <a:t>можливості</a:t>
            </a:r>
            <a:r>
              <a:rPr lang="ru-RU" sz="1800" dirty="0"/>
              <a:t> </a:t>
            </a:r>
            <a:r>
              <a:rPr lang="ru-RU" sz="1800" dirty="0" err="1"/>
              <a:t>здійснити</a:t>
            </a:r>
            <a:r>
              <a:rPr lang="ru-RU" sz="1800" dirty="0"/>
              <a:t> в </a:t>
            </a:r>
            <a:r>
              <a:rPr lang="ru-RU" sz="1800" dirty="0" err="1"/>
              <a:t>майбутньому</a:t>
            </a:r>
            <a:r>
              <a:rPr lang="ru-RU" sz="1800" dirty="0"/>
              <a:t> </a:t>
            </a:r>
            <a:r>
              <a:rPr lang="ru-RU" sz="1800" dirty="0" err="1"/>
              <a:t>відчуження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</a:t>
            </a:r>
            <a:r>
              <a:rPr lang="ru-RU" sz="1800" dirty="0" err="1"/>
              <a:t>Росії</a:t>
            </a:r>
            <a:r>
              <a:rPr lang="ru-RU" sz="1800" dirty="0"/>
              <a:t>».</a:t>
            </a: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466725"/>
            <a:ext cx="4176713" cy="554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436688" y="6069013"/>
            <a:ext cx="59832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Петро Олександрович Валуєв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9283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sz="3600" smtClean="0"/>
              <a:t>М.Костомаров 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sz="3600" smtClean="0"/>
              <a:t>у статті «Українофільство» цитує анонімну записку до пана Валуєва: «На уряді лежить відповідальність за спокій і цілісність вітчизни, і тому він зобов’язаний проти всякого явища, що загрожує спокою й цілісності, вживати всі необхідні заходи.  </a:t>
            </a:r>
            <a:endParaRPr 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350"/>
            <a:ext cx="5410200" cy="6481763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uk-UA" smtClean="0"/>
              <a:t>    Якщо ж буде доведено, що якась мова або наріччя з простого засобу для вираження думки обертають у знаряддя політичних цілей і роблять умовним знаком шкідливого напрямку, то уряду залишається зважити: чи є, крім цензурної заборони, якісь інші надійні, достатні, і причому більш зручні, засоби для відвернення зла, і тільки тоді, якщо їх немає, вдатися до заборони».</a:t>
            </a:r>
            <a:endParaRPr lang="ru-RU" smtClean="0"/>
          </a:p>
          <a:p>
            <a:pPr marL="0" indent="0" algn="just" eaLnBrk="1" hangingPunct="1">
              <a:buFont typeface="Arial" charset="0"/>
              <a:buNone/>
            </a:pPr>
            <a:r>
              <a:rPr lang="uk-UA" smtClean="0"/>
              <a:t>    Лише через багато років було назване ім’я донощика – російський публіцист, літературний критик, редактор журналу «Русский вестник» Михайло Катков.</a:t>
            </a:r>
            <a:endParaRPr lang="ru-RU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598488"/>
            <a:ext cx="2822575" cy="385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6200775" y="4578350"/>
            <a:ext cx="2943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/>
              <a:t>Михайло Катков</a:t>
            </a:r>
            <a:endParaRPr 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Ясность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187</TotalTime>
  <Words>1351</Words>
  <Application>Microsoft Office PowerPoint</Application>
  <PresentationFormat>Экран (4:3)</PresentationFormat>
  <Paragraphs>67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Symbol</vt:lpstr>
      <vt:lpstr>Ясность</vt:lpstr>
      <vt:lpstr>Ясность</vt:lpstr>
      <vt:lpstr>Ясность</vt:lpstr>
      <vt:lpstr>Ясность</vt:lpstr>
      <vt:lpstr>Ясность</vt:lpstr>
      <vt:lpstr>РЕПРЕСИВНІ ЗАХОДИ РОСІЙСЬКОГО УРЯДУ ПРОТИ УКРАЇНСЬКОГО ДРУКОВАНОГО СЛОВА </vt:lpstr>
      <vt:lpstr>ПЛАН </vt:lpstr>
      <vt:lpstr>Література</vt:lpstr>
      <vt:lpstr>ПЕРЕДУМОВИ ВИНИКНЕННЯ ВАЛУЄВСЬКОГО  ЦИРКУЛЯРУ </vt:lpstr>
      <vt:lpstr>Слайд 5</vt:lpstr>
      <vt:lpstr>ДОКУМЕНТ </vt:lpstr>
      <vt:lpstr>Слайд 7</vt:lpstr>
      <vt:lpstr>Слайд 8</vt:lpstr>
      <vt:lpstr>Слайд 9</vt:lpstr>
      <vt:lpstr>Слайд 10</vt:lpstr>
      <vt:lpstr>ЗМІСТ ВАЛУЄВСЬКОГО ЦИРКУЛЯРУ </vt:lpstr>
      <vt:lpstr>НАСЛІДКИ ДЛЯ УКРАЇНСЬКОГО ДРУКОВАНОГО СЛОВА </vt:lpstr>
      <vt:lpstr>ПЕРЕДУМОВИ ВИНИКНЕННЯ ЕМСЬКОГО УКАЗУ </vt:lpstr>
      <vt:lpstr>Слайд 14</vt:lpstr>
      <vt:lpstr>ЗМІСТ ЕМСЬКОГО УКАЗУ </vt:lpstr>
      <vt:lpstr>НАСЛІДКИ УКАЗУ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Репресивні заходи російського уряду проти українського друкованого слова </dc:title>
  <dc:creator>Дедушка</dc:creator>
  <cp:lastModifiedBy>Санек</cp:lastModifiedBy>
  <cp:revision>14</cp:revision>
  <dcterms:created xsi:type="dcterms:W3CDTF">2014-03-08T13:12:44Z</dcterms:created>
  <dcterms:modified xsi:type="dcterms:W3CDTF">2014-03-10T15:59:55Z</dcterms:modified>
</cp:coreProperties>
</file>