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9" r:id="rId4"/>
    <p:sldId id="280" r:id="rId5"/>
    <p:sldId id="276" r:id="rId6"/>
    <p:sldId id="281" r:id="rId7"/>
    <p:sldId id="258" r:id="rId8"/>
    <p:sldId id="277" r:id="rId9"/>
    <p:sldId id="278" r:id="rId10"/>
    <p:sldId id="260" r:id="rId11"/>
    <p:sldId id="261" r:id="rId12"/>
    <p:sldId id="262" r:id="rId13"/>
    <p:sldId id="263" r:id="rId14"/>
    <p:sldId id="264" r:id="rId15"/>
    <p:sldId id="26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80066-4AE7-492F-9A91-C2C5AB935D8F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4A26-6744-4F0E-9CC0-692F4CBAE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A69A7-CD07-468F-9AFE-4A569B1836BE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DA8FC-78E4-459B-BE5F-2592C2D1C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74A74-3385-4678-8602-E5194A66F94B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5BA6B-4752-4283-85A0-8E26E99DE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E2DA8-3082-4A0F-8684-2131640630F6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45D14-498E-4A32-9087-EA7686B7B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D0B97-8793-498C-8186-78180873147B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2EB92-6FB3-4853-87FE-A5E9028D0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0670A-3CC8-47FB-9030-F714878F9B76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B2C8-36EC-4E3C-A7CA-8556BD2EC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58A59-4837-462E-8528-7BAB56E4A840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6385-891D-499C-AE48-BBB37BF34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3C930-C913-4F78-A4B4-AF53C21DB760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E504-A8F7-45F8-AD26-B542975D7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AC018-187E-46E3-94EF-697316A39BD3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6A0C3-0883-48C6-B24E-68E373B05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0184B-9A6A-425D-882B-6079FA9D2A68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824B2-5ACC-424B-AFFB-16335F2F9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E985F-A966-4EAE-BB11-B0F5D5F961FD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A159-28C2-4063-BBA6-E75B88A64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375D1D-520F-4FAB-94F9-2B4D6EED7714}" type="datetimeFigureOut">
              <a:rPr lang="ru-RU"/>
              <a:pPr>
                <a:defRPr/>
              </a:pPr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1E4CF8-F27B-4C4E-AE3B-B9C1E3E44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22968" cy="12001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2000" dirty="0" smtClean="0">
                <a:solidFill>
                  <a:schemeClr val="bg1"/>
                </a:solidFill>
                <a:latin typeface="Book Antiqua" pitchFamily="18" charset="0"/>
              </a:rPr>
              <a:t>ЗАПОРІЗЬКИЙ НАЦІОНАЛЬНИЙ УНІВЕРСИТЕТ</a:t>
            </a:r>
            <a:r>
              <a:rPr lang="pl-PL" sz="2000" dirty="0" smtClean="0">
                <a:solidFill>
                  <a:schemeClr val="bg1"/>
                </a:solidFill>
              </a:rPr>
              <a:t/>
            </a:r>
            <a:br>
              <a:rPr lang="pl-PL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ПОЛЬСЬКА МОВА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l-PL" sz="3200" b="1" dirty="0" smtClean="0">
                <a:solidFill>
                  <a:schemeClr val="bg1"/>
                </a:solidFill>
              </a:rPr>
              <a:t>Język polski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103326"/>
              </p:ext>
            </p:extLst>
          </p:nvPr>
        </p:nvGraphicFramePr>
        <p:xfrm>
          <a:off x="2214563" y="500063"/>
          <a:ext cx="4857784" cy="3023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860"/>
                <a:gridCol w="4354924"/>
              </a:tblGrid>
              <a:tr h="3447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1989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Вихідний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день: на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концерті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ресторані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Dzień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wolny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koncercie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w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restаuracji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44795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Покупки (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Zakupy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1539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Природа (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Przyroda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4862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Поль</a:t>
                      </a:r>
                      <a:r>
                        <a:rPr kumimoji="0"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ща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uk-U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Видатні поляки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 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olska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Wielcy Polacy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2550" name="Picture 4" descr="http://s.tvp.pl/images2/f/5/7/uid_f57fa6c5bae9c91755d48e6eedb727781390907608650_width_753_play_0_pos_0_gs_0_height_4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3786188"/>
            <a:ext cx="4000500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1" name="Picture 6" descr="http://2.bp.blogspot.com/-z6V1qVe8hOs/VMUjPdSaNRI/AAAAAAAADUU/JJya0PWIBOM/s1600/ucze%2Bsie%2Bpolskiego.jpg"/>
          <p:cNvPicPr>
            <a:picLocks noChangeAspect="1" noChangeArrowheads="1"/>
          </p:cNvPicPr>
          <p:nvPr/>
        </p:nvPicPr>
        <p:blipFill>
          <a:blip r:embed="rId4"/>
          <a:srcRect t="3030" b="6061"/>
          <a:stretch>
            <a:fillRect/>
          </a:stretch>
        </p:blipFill>
        <p:spPr bwMode="auto">
          <a:xfrm>
            <a:off x="4643438" y="3786188"/>
            <a:ext cx="400050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500063"/>
            <a:ext cx="4286250" cy="6143625"/>
          </a:xfrm>
        </p:spPr>
        <p:txBody>
          <a:bodyPr/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Мета вивчення дисципліни </a:t>
            </a:r>
            <a:r>
              <a:rPr lang="uk-UA" sz="2400" dirty="0">
                <a:solidFill>
                  <a:schemeClr val="bg1"/>
                </a:solidFill>
              </a:rPr>
              <a:t>– засвоєння студентами основних відомостей з фонетики, граматики та орфографії польської мови, розвиток умінь використовувати граматичний матеріал польської мови у мовленнєвій </a:t>
            </a:r>
            <a:r>
              <a:rPr lang="uk-UA" sz="2400" dirty="0" smtClean="0">
                <a:solidFill>
                  <a:schemeClr val="bg1"/>
                </a:solidFill>
              </a:rPr>
              <a:t>практиці; формування вмінь і навичок перекладу польського тексту українською мовою і – навпаки.  </a:t>
            </a:r>
            <a:endParaRPr lang="ru-RU" sz="2400" dirty="0">
              <a:solidFill>
                <a:schemeClr val="bg1"/>
              </a:solidFill>
            </a:endParaRPr>
          </a:p>
          <a:p>
            <a:endParaRPr lang="ru-RU" sz="2100" dirty="0" smtClean="0">
              <a:solidFill>
                <a:schemeClr val="bg1"/>
              </a:solidFill>
            </a:endParaRPr>
          </a:p>
        </p:txBody>
      </p:sp>
      <p:pic>
        <p:nvPicPr>
          <p:cNvPr id="23555" name="Picture 2" descr="http://www.syl.ru/misc/i/ai/212167/9803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571500"/>
            <a:ext cx="37274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12" descr="http://d.infomisto.com/logo/i/128/3/1/31489533-802a-4edc-9ddd-95ad21eb29d7.png"/>
          <p:cNvPicPr>
            <a:picLocks noChangeAspect="1" noChangeArrowheads="1"/>
          </p:cNvPicPr>
          <p:nvPr/>
        </p:nvPicPr>
        <p:blipFill>
          <a:blip r:embed="rId4"/>
          <a:srcRect b="33035"/>
          <a:stretch>
            <a:fillRect/>
          </a:stretch>
        </p:blipFill>
        <p:spPr bwMode="auto">
          <a:xfrm>
            <a:off x="5643563" y="4714875"/>
            <a:ext cx="3000375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s017.radikal.ru/i407/1111/3a/406d293e890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7338" y="4000500"/>
            <a:ext cx="37766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8229600" cy="70009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Методи навчання: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1357313"/>
            <a:ext cx="6215062" cy="3857625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Комплексне використання різноманітних методів організації та здійснення навчально-пізнавальної діяльності студентів і методів стимулювання й мотивації їхнього навчання, що сприяють розвитку творчих засад особистості майбутнього фахівця, з урахуванням індивідуальних особливостей учасників навчального процесу й спілкування.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  <a:p>
            <a:pPr fontAlgn="t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З метою формування професійних компетенцій широко впроваджуються аудіо-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лінгвальний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 метод, аудіо-візуальний метод,  метод соціалізованого навчання, метод проектів, ситуативний підхід.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500" y="428625"/>
            <a:ext cx="85725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Наприкінці</a:t>
            </a:r>
            <a:r>
              <a:rPr lang="ru-RU" sz="36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курсу </a:t>
            </a:r>
            <a:r>
              <a:rPr lang="ru-RU" sz="3600" b="1" i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студенти</a:t>
            </a:r>
            <a:r>
              <a:rPr lang="ru-RU" sz="36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повинні</a:t>
            </a:r>
            <a:r>
              <a:rPr lang="ru-RU" sz="36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набути таких </a:t>
            </a:r>
            <a:r>
              <a:rPr lang="ru-RU" sz="3600" b="1" i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навичок</a:t>
            </a:r>
            <a:r>
              <a:rPr lang="ru-RU" sz="3600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1643063"/>
            <a:ext cx="7786687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•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аудіювати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різностильові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тексти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в межах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програмної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тематики та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рівня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складності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аналізувати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й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коментувати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прослуханий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матеріал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• вести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бесіду-діалог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проблемного характеру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відповідно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до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програмної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тематики та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комунікативної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функції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•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робити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самостійні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усні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монологічні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повідомлення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згідно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з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тематикою курсу,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•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читати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й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розуміти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тексти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з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пройденої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тематики,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нескладні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уривки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з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художніх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творів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5604" name="Picture 4" descr="http://www.nude-webdesign.com/wp-content/uploads/2012/04/16-succe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857625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AutoShape 6" descr="Картинки по запросу навич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pic>
        <p:nvPicPr>
          <p:cNvPr id="25606" name="Picture 8" descr="http://poradu.pp.ua/uploads/posts/2015-07/klyuchov-navichki-v-rezyume-priklad-pravilno-zaznachenih-navichok_38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4143375"/>
            <a:ext cx="3571875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50" y="428625"/>
            <a:ext cx="6858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•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зробити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невелике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повідомлення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згідно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з тематикою курсу;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•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виконувати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адекватний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письмовий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переклад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текстів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з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польської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мови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українською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навпаки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які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відповідають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тематиці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та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рівню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складності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курсу.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•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розпізнавати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та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диференціювати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складні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граматичні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явища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моделі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за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формальними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ознаками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6627" name="Picture 2" descr="http://cs306315.vk.me/v306315751/f0ca/PRAaaiJsgG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2928938"/>
            <a:ext cx="4786313" cy="334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8086724" cy="71438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bg1"/>
                </a:solidFill>
                <a:latin typeface="+mn-lt"/>
              </a:rPr>
              <a:t>Рівні знання польської мови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00174"/>
            <a:ext cx="8072494" cy="4143404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- Рівень А1 – початковий</a:t>
            </a:r>
            <a:endParaRPr lang="ru-RU" dirty="0" smtClean="0">
              <a:solidFill>
                <a:schemeClr val="bg1"/>
              </a:solidFill>
            </a:endParaRPr>
          </a:p>
          <a:p>
            <a:pPr marL="514350" indent="-51435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- Рівень А2 – початковий досвідчений</a:t>
            </a:r>
          </a:p>
          <a:p>
            <a:pPr marL="514350" indent="-51435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- Рівень В1 – середній</a:t>
            </a:r>
          </a:p>
          <a:p>
            <a:pPr marL="514350" indent="-51435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- Рівень В2 – вище середнього</a:t>
            </a:r>
          </a:p>
          <a:p>
            <a:pPr marL="514350" indent="-51435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dirty="0" smtClean="0">
                <a:solidFill>
                  <a:schemeClr val="bg1"/>
                </a:solidFill>
              </a:rPr>
              <a:t>- Рівень С1</a:t>
            </a:r>
            <a:r>
              <a:rPr lang="en-US" dirty="0" smtClean="0">
                <a:solidFill>
                  <a:schemeClr val="bg1"/>
                </a:solidFill>
              </a:rPr>
              <a:t>/C2</a:t>
            </a:r>
            <a:r>
              <a:rPr lang="uk-UA" dirty="0" smtClean="0">
                <a:solidFill>
                  <a:schemeClr val="bg1"/>
                </a:solidFill>
              </a:rPr>
              <a:t> – досвідчений</a:t>
            </a:r>
          </a:p>
        </p:txBody>
      </p:sp>
      <p:pic>
        <p:nvPicPr>
          <p:cNvPr id="14342" name="Picture 2" descr="http://opolshe.com/uploads/posts/2015-02/1425069937_polsky.png"/>
          <p:cNvPicPr>
            <a:picLocks noChangeAspect="1" noChangeArrowheads="1"/>
          </p:cNvPicPr>
          <p:nvPr/>
        </p:nvPicPr>
        <p:blipFill>
          <a:blip r:embed="rId3"/>
          <a:srcRect r="19708"/>
          <a:stretch>
            <a:fillRect/>
          </a:stretch>
        </p:blipFill>
        <p:spPr bwMode="auto">
          <a:xfrm>
            <a:off x="4143375" y="4081463"/>
            <a:ext cx="4786313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1828784" cy="9397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rgbClr val="002060"/>
                </a:solidFill>
              </a:rPr>
              <a:t>А1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4186237" cy="492918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1700" b="1" u="sng" smtClean="0">
                <a:solidFill>
                  <a:srgbClr val="0070C0"/>
                </a:solidFill>
              </a:rPr>
              <a:t>На цьому рівні польської мови студенти: </a:t>
            </a:r>
            <a:r>
              <a:rPr lang="ru-RU" sz="1700" smtClean="0">
                <a:solidFill>
                  <a:srgbClr val="0070C0"/>
                </a:solidFill>
              </a:rPr>
              <a:t/>
            </a:r>
            <a:br>
              <a:rPr lang="ru-RU" sz="1700" smtClean="0">
                <a:solidFill>
                  <a:srgbClr val="0070C0"/>
                </a:solidFill>
              </a:rPr>
            </a:br>
            <a:r>
              <a:rPr lang="ru-RU" sz="1700" smtClean="0">
                <a:solidFill>
                  <a:schemeClr val="bg1"/>
                </a:solidFill>
              </a:rPr>
              <a:t>• одержують загальне уявлення про польську мову, її структуру та фонетичну систему;</a:t>
            </a:r>
            <a:br>
              <a:rPr lang="ru-RU" sz="1700" smtClean="0">
                <a:solidFill>
                  <a:schemeClr val="bg1"/>
                </a:solidFill>
              </a:rPr>
            </a:br>
            <a:r>
              <a:rPr lang="ru-RU" sz="1700" smtClean="0">
                <a:solidFill>
                  <a:schemeClr val="bg1"/>
                </a:solidFill>
              </a:rPr>
              <a:t>• вивчають алфавіт, правила читання;</a:t>
            </a:r>
            <a:br>
              <a:rPr lang="ru-RU" sz="1700" smtClean="0">
                <a:solidFill>
                  <a:schemeClr val="bg1"/>
                </a:solidFill>
              </a:rPr>
            </a:br>
            <a:r>
              <a:rPr lang="ru-RU" sz="1700" smtClean="0">
                <a:solidFill>
                  <a:schemeClr val="bg1"/>
                </a:solidFill>
              </a:rPr>
              <a:t>• опановують більше 900 найбільш поширених слів (слів, фраз, виразів, кліше);</a:t>
            </a:r>
            <a:br>
              <a:rPr lang="ru-RU" sz="1700" smtClean="0">
                <a:solidFill>
                  <a:schemeClr val="bg1"/>
                </a:solidFill>
              </a:rPr>
            </a:br>
            <a:r>
              <a:rPr lang="ru-RU" sz="1700" smtClean="0">
                <a:solidFill>
                  <a:schemeClr val="bg1"/>
                </a:solidFill>
              </a:rPr>
              <a:t>• розвивають навички сприйняття польскої мови на слух;</a:t>
            </a:r>
            <a:br>
              <a:rPr lang="ru-RU" sz="1700" smtClean="0">
                <a:solidFill>
                  <a:schemeClr val="bg1"/>
                </a:solidFill>
              </a:rPr>
            </a:br>
            <a:r>
              <a:rPr lang="ru-RU" sz="1700" smtClean="0">
                <a:solidFill>
                  <a:schemeClr val="bg1"/>
                </a:solidFill>
              </a:rPr>
              <a:t>• опановують найбільш вживані й необхідні для повсякденного спілкування граматичні структури;</a:t>
            </a:r>
            <a:br>
              <a:rPr lang="ru-RU" sz="1700" smtClean="0">
                <a:solidFill>
                  <a:schemeClr val="bg1"/>
                </a:solidFill>
              </a:rPr>
            </a:br>
            <a:r>
              <a:rPr lang="ru-RU" sz="1700" smtClean="0">
                <a:solidFill>
                  <a:schemeClr val="bg1"/>
                </a:solidFill>
              </a:rPr>
              <a:t>• долають психологічний бар’єр;</a:t>
            </a:r>
            <a:br>
              <a:rPr lang="ru-RU" sz="1700" smtClean="0">
                <a:solidFill>
                  <a:schemeClr val="bg1"/>
                </a:solidFill>
              </a:rPr>
            </a:br>
            <a:r>
              <a:rPr lang="ru-RU" sz="1700" smtClean="0">
                <a:solidFill>
                  <a:schemeClr val="bg1"/>
                </a:solidFill>
              </a:rPr>
              <a:t>• вчаться будувати прості речення й питання.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15074" y="428604"/>
            <a:ext cx="1828784" cy="939784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100" b="1" dirty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А2</a:t>
            </a:r>
            <a:endParaRPr lang="ru-RU" sz="4100" b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43438" y="1357313"/>
            <a:ext cx="4186237" cy="44291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indent="-411480"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Студенти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на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цьому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рівні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польської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мови</a:t>
            </a:r>
            <a:r>
              <a:rPr lang="ru-RU" sz="1600" b="1" dirty="0">
                <a:solidFill>
                  <a:srgbClr val="0070C0"/>
                </a:solidFill>
                <a:latin typeface="+mn-lt"/>
              </a:rPr>
              <a:t> (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на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додаток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до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вмінь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та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навичок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опанованих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на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попередньому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рівні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):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  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будують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прості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речення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й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питання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вміють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написати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листівку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e-mail, 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невеликий запит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або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повідомлення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вміють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грамотно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почати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телефонну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розмову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 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можуть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коротко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охарактеризувати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себе;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відпрацьовують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на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практиці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вміння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спілкуватися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польською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мовою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у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різних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побутових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ситуаціях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. </a:t>
            </a:r>
            <a:endParaRPr lang="ru-RU" sz="17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366" name="Picture 2" descr="http://godlo.pl/symbole/polska-polan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542925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1828784" cy="9397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rgbClr val="002060"/>
                </a:solidFill>
              </a:rPr>
              <a:t>В1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857884" y="214290"/>
            <a:ext cx="1828784" cy="939784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100" b="1" dirty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В2</a:t>
            </a:r>
            <a:endParaRPr lang="ru-RU" sz="4100" b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6388" name="Содержимое 2"/>
          <p:cNvSpPr>
            <a:spLocks noGrp="1"/>
          </p:cNvSpPr>
          <p:nvPr>
            <p:ph idx="1"/>
          </p:nvPr>
        </p:nvSpPr>
        <p:spPr>
          <a:xfrm>
            <a:off x="4500563" y="1000125"/>
            <a:ext cx="4429125" cy="550068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1600" b="1" u="sng" smtClean="0">
                <a:solidFill>
                  <a:srgbClr val="0070C0"/>
                </a:solidFill>
              </a:rPr>
              <a:t>Студенти на цьому рівні польської мови (на додаток до вмінь та навичок опанованих на попередньому рівні):</a:t>
            </a:r>
            <a:r>
              <a:rPr lang="ru-RU" sz="1600" smtClean="0">
                <a:solidFill>
                  <a:schemeClr val="bg1"/>
                </a:solidFill>
              </a:rPr>
              <a:t/>
            </a:r>
            <a:br>
              <a:rPr lang="ru-RU" sz="1600" smtClean="0">
                <a:solidFill>
                  <a:schemeClr val="bg1"/>
                </a:solidFill>
              </a:rPr>
            </a:br>
            <a:r>
              <a:rPr lang="ru-RU" sz="1600" smtClean="0">
                <a:solidFill>
                  <a:schemeClr val="bg1"/>
                </a:solidFill>
              </a:rPr>
              <a:t>  • опановують 2200 слів та фраз, частина з яких являє собою стійкі вислови, ідіоми, фразові дієслова. Крім того, слухачі опановують різні варіанти вживання того самого слова, а також синоніми та антоніми різних лексичних одиниць;</a:t>
            </a:r>
            <a:br>
              <a:rPr lang="ru-RU" sz="1600" smtClean="0">
                <a:solidFill>
                  <a:schemeClr val="bg1"/>
                </a:solidFill>
              </a:rPr>
            </a:br>
            <a:r>
              <a:rPr lang="ru-RU" sz="1600" smtClean="0">
                <a:solidFill>
                  <a:schemeClr val="bg1"/>
                </a:solidFill>
              </a:rPr>
              <a:t>• опановують складні граматичні структури;</a:t>
            </a:r>
            <a:br>
              <a:rPr lang="ru-RU" sz="1600" smtClean="0">
                <a:solidFill>
                  <a:schemeClr val="bg1"/>
                </a:solidFill>
              </a:rPr>
            </a:br>
            <a:r>
              <a:rPr lang="ru-RU" sz="1600" smtClean="0">
                <a:solidFill>
                  <a:schemeClr val="bg1"/>
                </a:solidFill>
              </a:rPr>
              <a:t>• створюють складні речення, діалоги й тексти;</a:t>
            </a:r>
            <a:br>
              <a:rPr lang="ru-RU" sz="1600" smtClean="0">
                <a:solidFill>
                  <a:schemeClr val="bg1"/>
                </a:solidFill>
              </a:rPr>
            </a:br>
            <a:r>
              <a:rPr lang="ru-RU" sz="1600" smtClean="0">
                <a:solidFill>
                  <a:schemeClr val="bg1"/>
                </a:solidFill>
              </a:rPr>
              <a:t>• можуть підтримувати тривалу бесіду;</a:t>
            </a:r>
            <a:br>
              <a:rPr lang="ru-RU" sz="1600" smtClean="0">
                <a:solidFill>
                  <a:schemeClr val="bg1"/>
                </a:solidFill>
              </a:rPr>
            </a:br>
            <a:r>
              <a:rPr lang="ru-RU" sz="1600" smtClean="0">
                <a:solidFill>
                  <a:schemeClr val="bg1"/>
                </a:solidFill>
              </a:rPr>
              <a:t>• вміють правильно зрозуміти загальний зміст інформації з контексту й реагувати відповідним чином;</a:t>
            </a:r>
            <a:br>
              <a:rPr lang="ru-RU" sz="1600" smtClean="0">
                <a:solidFill>
                  <a:schemeClr val="bg1"/>
                </a:solidFill>
              </a:rPr>
            </a:br>
            <a:r>
              <a:rPr lang="ru-RU" sz="1600" smtClean="0">
                <a:solidFill>
                  <a:schemeClr val="bg1"/>
                </a:solidFill>
              </a:rPr>
              <a:t>• можуть доповнювати виклад тої або іншої ситуації особистими коментарями;</a:t>
            </a:r>
            <a:br>
              <a:rPr lang="ru-RU" sz="1600" smtClean="0">
                <a:solidFill>
                  <a:schemeClr val="bg1"/>
                </a:solidFill>
              </a:rPr>
            </a:br>
            <a:r>
              <a:rPr lang="ru-RU" sz="1600" smtClean="0">
                <a:solidFill>
                  <a:schemeClr val="bg1"/>
                </a:solidFill>
              </a:rPr>
              <a:t>• можуть скласти характеристику себе й інших.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1000125"/>
            <a:ext cx="4429125" cy="5500688"/>
          </a:xfrm>
          <a:prstGeom prst="rect">
            <a:avLst/>
          </a:prstGeom>
        </p:spPr>
        <p:txBody>
          <a:bodyPr/>
          <a:lstStyle/>
          <a:p>
            <a:pPr marL="548640" indent="-411480"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Студенти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на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цьому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рівні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польської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мови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(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на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додаток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до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вмінь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та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навичок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опанованих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на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попередніх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u="sng" dirty="0" err="1">
                <a:solidFill>
                  <a:srgbClr val="0070C0"/>
                </a:solidFill>
                <a:latin typeface="+mn-lt"/>
              </a:rPr>
              <a:t>рівнях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):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  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опановують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2000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поширених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слів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та фраз (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включаючи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слова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попередніх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рівнів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),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частина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з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яких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є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стійкими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висловами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ідіомами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фразовими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дієсловами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.;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засвоюють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досить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складні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граматичні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структури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надають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інформацію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особистого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й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неособистого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характеру;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можуть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описати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ситуацію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місце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або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людину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формулювати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своє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ставлення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до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предметів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, проблем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і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людей;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вміють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написати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листівку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офіційне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/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неофіційний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лист,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e-mail, 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запит,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вибачення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або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прохання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вміють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грамотно вести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телефонну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розмову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;</a:t>
            </a:r>
            <a:br>
              <a:rPr lang="ru-RU" sz="1600" dirty="0">
                <a:solidFill>
                  <a:schemeClr val="bg1"/>
                </a:solidFill>
                <a:latin typeface="+mn-lt"/>
              </a:rPr>
            </a:br>
            <a:r>
              <a:rPr lang="ru-RU" sz="1600" dirty="0">
                <a:solidFill>
                  <a:schemeClr val="bg1"/>
                </a:solidFill>
                <a:latin typeface="+mn-lt"/>
              </a:rPr>
              <a:t>•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можуть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 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охарактеризувати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+mn-lt"/>
              </a:rPr>
              <a:t>себе.м</a:t>
            </a:r>
            <a:endParaRPr lang="ru-RU" sz="1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rgbClr val="002060"/>
                </a:solidFill>
              </a:rPr>
              <a:t>Курс </a:t>
            </a:r>
            <a:r>
              <a:rPr lang="uk-UA" smtClean="0">
                <a:solidFill>
                  <a:srgbClr val="002060"/>
                </a:solidFill>
              </a:rPr>
              <a:t>вивчення </a:t>
            </a:r>
            <a:r>
              <a:rPr lang="uk-UA" smtClean="0">
                <a:solidFill>
                  <a:srgbClr val="002060"/>
                </a:solidFill>
              </a:rPr>
              <a:t>польської </a:t>
            </a:r>
            <a:r>
              <a:rPr lang="uk-UA" dirty="0" smtClean="0">
                <a:solidFill>
                  <a:srgbClr val="002060"/>
                </a:solidFill>
              </a:rPr>
              <a:t>мови </a:t>
            </a:r>
            <a:r>
              <a:rPr lang="uk-UA" dirty="0" smtClean="0">
                <a:solidFill>
                  <a:srgbClr val="002060"/>
                </a:solidFill>
              </a:rPr>
              <a:t>– А 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ru-RU" dirty="0" err="1" smtClean="0">
                <a:solidFill>
                  <a:srgbClr val="002060"/>
                </a:solidFill>
              </a:rPr>
              <a:t>має</a:t>
            </a:r>
            <a:r>
              <a:rPr lang="ru-RU" dirty="0" smtClean="0">
                <a:solidFill>
                  <a:srgbClr val="002060"/>
                </a:solidFill>
              </a:rPr>
              <a:t> на </a:t>
            </a:r>
            <a:r>
              <a:rPr lang="ru-RU" dirty="0" err="1" smtClean="0">
                <a:solidFill>
                  <a:srgbClr val="002060"/>
                </a:solidFill>
              </a:rPr>
              <a:t>меті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всебічний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розвиток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мовних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компетенцій</a:t>
            </a:r>
            <a:r>
              <a:rPr lang="ru-RU" dirty="0" smtClean="0">
                <a:solidFill>
                  <a:srgbClr val="002060"/>
                </a:solidFill>
              </a:rPr>
              <a:t> – </a:t>
            </a:r>
            <a:r>
              <a:rPr lang="ru-RU" dirty="0" err="1" smtClean="0">
                <a:solidFill>
                  <a:srgbClr val="002060"/>
                </a:solidFill>
              </a:rPr>
              <a:t>говоріння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слухання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читання</a:t>
            </a:r>
            <a:r>
              <a:rPr lang="ru-RU" dirty="0" smtClean="0">
                <a:solidFill>
                  <a:srgbClr val="002060"/>
                </a:solidFill>
              </a:rPr>
              <a:t> та письма. </a:t>
            </a:r>
            <a:r>
              <a:rPr lang="ru-RU" dirty="0" err="1" smtClean="0">
                <a:solidFill>
                  <a:srgbClr val="002060"/>
                </a:solidFill>
              </a:rPr>
              <a:t>Програма</a:t>
            </a:r>
            <a:r>
              <a:rPr lang="ru-RU" dirty="0" smtClean="0">
                <a:solidFill>
                  <a:srgbClr val="002060"/>
                </a:solidFill>
              </a:rPr>
              <a:t> курсу </a:t>
            </a:r>
            <a:r>
              <a:rPr lang="ru-RU" dirty="0" err="1" smtClean="0">
                <a:solidFill>
                  <a:srgbClr val="002060"/>
                </a:solidFill>
              </a:rPr>
              <a:t>розроблена</a:t>
            </a:r>
            <a:r>
              <a:rPr lang="ru-RU" dirty="0" smtClean="0">
                <a:solidFill>
                  <a:srgbClr val="002060"/>
                </a:solidFill>
              </a:rPr>
              <a:t> на </a:t>
            </a:r>
            <a:r>
              <a:rPr lang="ru-RU" dirty="0" err="1" smtClean="0">
                <a:solidFill>
                  <a:srgbClr val="002060"/>
                </a:solidFill>
              </a:rPr>
              <a:t>основі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польських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підручників</a:t>
            </a:r>
            <a:r>
              <a:rPr lang="ru-RU" dirty="0" smtClean="0">
                <a:solidFill>
                  <a:srgbClr val="002060"/>
                </a:solidFill>
              </a:rPr>
              <a:t>, для </a:t>
            </a:r>
            <a:r>
              <a:rPr lang="ru-RU" dirty="0" err="1" smtClean="0">
                <a:solidFill>
                  <a:srgbClr val="002060"/>
                </a:solidFill>
              </a:rPr>
              <a:t>іноземців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які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вивчають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польську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мову</a:t>
            </a:r>
            <a:r>
              <a:rPr lang="ru-RU" dirty="0" smtClean="0">
                <a:solidFill>
                  <a:srgbClr val="002060"/>
                </a:solidFill>
              </a:rPr>
              <a:t> «з нуля» –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серія</a:t>
            </a:r>
            <a:r>
              <a:rPr lang="ru-RU" dirty="0" smtClean="0">
                <a:solidFill>
                  <a:srgbClr val="002060"/>
                </a:solidFill>
              </a:rPr>
              <a:t> </a:t>
            </a:r>
            <a:r>
              <a:rPr lang="uk-UA" dirty="0" smtClean="0">
                <a:solidFill>
                  <a:srgbClr val="002060"/>
                </a:solidFill>
              </a:rPr>
              <a:t>з 3-х томів</a:t>
            </a:r>
            <a:r>
              <a:rPr lang="pl-PL" i="1" dirty="0" smtClean="0">
                <a:solidFill>
                  <a:srgbClr val="002060"/>
                </a:solidFill>
              </a:rPr>
              <a:t>”</a:t>
            </a:r>
            <a:r>
              <a:rPr lang="en-US" i="1" dirty="0" err="1" smtClean="0">
                <a:solidFill>
                  <a:srgbClr val="002060"/>
                </a:solidFill>
              </a:rPr>
              <a:t>Hurra</a:t>
            </a:r>
            <a:r>
              <a:rPr lang="en-US" i="1" dirty="0" smtClean="0">
                <a:solidFill>
                  <a:srgbClr val="002060"/>
                </a:solidFill>
              </a:rPr>
              <a:t>!!! Po </a:t>
            </a:r>
            <a:r>
              <a:rPr lang="en-US" i="1" dirty="0" err="1" smtClean="0">
                <a:solidFill>
                  <a:srgbClr val="002060"/>
                </a:solidFill>
              </a:rPr>
              <a:t>polsku</a:t>
            </a:r>
            <a:r>
              <a:rPr lang="pl-PL" i="1" dirty="0" smtClean="0">
                <a:solidFill>
                  <a:srgbClr val="002060"/>
                </a:solidFill>
              </a:rPr>
              <a:t>”</a:t>
            </a:r>
            <a:r>
              <a:rPr lang="uk-UA" i="1" dirty="0" smtClean="0">
                <a:solidFill>
                  <a:srgbClr val="002060"/>
                </a:solidFill>
              </a:rPr>
              <a:t> і підручники</a:t>
            </a:r>
            <a:r>
              <a:rPr lang="pl-PL" i="1" dirty="0" smtClean="0">
                <a:solidFill>
                  <a:srgbClr val="002060"/>
                </a:solidFill>
              </a:rPr>
              <a:t>„Cześć, jak się masz?”, „Ach, ten język polski!”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Заняттям</a:t>
            </a:r>
            <a:r>
              <a:rPr lang="ru-RU" dirty="0" smtClean="0">
                <a:solidFill>
                  <a:srgbClr val="002060"/>
                </a:solidFill>
              </a:rPr>
              <a:t> за </a:t>
            </a:r>
            <a:r>
              <a:rPr lang="ru-RU" dirty="0" err="1" smtClean="0">
                <a:solidFill>
                  <a:srgbClr val="002060"/>
                </a:solidFill>
              </a:rPr>
              <a:t>підручниками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передує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міні</a:t>
            </a:r>
            <a:r>
              <a:rPr lang="ru-RU" dirty="0" smtClean="0">
                <a:solidFill>
                  <a:srgbClr val="002060"/>
                </a:solidFill>
              </a:rPr>
              <a:t>-курс фонетики, на </a:t>
            </a:r>
            <a:r>
              <a:rPr lang="ru-RU" dirty="0" err="1" smtClean="0">
                <a:solidFill>
                  <a:srgbClr val="002060"/>
                </a:solidFill>
              </a:rPr>
              <a:t>якому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формується</a:t>
            </a:r>
            <a:r>
              <a:rPr lang="ru-RU" dirty="0" smtClean="0">
                <a:solidFill>
                  <a:srgbClr val="002060"/>
                </a:solidFill>
              </a:rPr>
              <a:t> правильна </a:t>
            </a:r>
            <a:r>
              <a:rPr lang="ru-RU" dirty="0" err="1" smtClean="0">
                <a:solidFill>
                  <a:srgbClr val="002060"/>
                </a:solidFill>
              </a:rPr>
              <a:t>вимова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Вже</a:t>
            </a:r>
            <a:r>
              <a:rPr lang="ru-RU" dirty="0" smtClean="0">
                <a:solidFill>
                  <a:srgbClr val="002060"/>
                </a:solidFill>
              </a:rPr>
              <a:t> на перших </a:t>
            </a:r>
            <a:r>
              <a:rPr lang="ru-RU" dirty="0" err="1" smtClean="0">
                <a:solidFill>
                  <a:srgbClr val="002060"/>
                </a:solidFill>
              </a:rPr>
              <a:t>заняттях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студ</a:t>
            </a:r>
            <a:r>
              <a:rPr lang="uk-UA" dirty="0">
                <a:solidFill>
                  <a:srgbClr val="002060"/>
                </a:solidFill>
              </a:rPr>
              <a:t>е</a:t>
            </a:r>
            <a:r>
              <a:rPr lang="ru-RU" dirty="0" err="1" smtClean="0">
                <a:solidFill>
                  <a:srgbClr val="002060"/>
                </a:solidFill>
              </a:rPr>
              <a:t>нти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вчаться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читати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озвучувати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написане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польською</a:t>
            </a:r>
            <a:r>
              <a:rPr lang="ru-RU" dirty="0" smtClean="0">
                <a:solidFill>
                  <a:srgbClr val="002060"/>
                </a:solidFill>
              </a:rPr>
              <a:t> і </a:t>
            </a:r>
            <a:r>
              <a:rPr lang="ru-RU" dirty="0" err="1" smtClean="0">
                <a:solidFill>
                  <a:srgbClr val="002060"/>
                </a:solidFill>
              </a:rPr>
              <a:t>одночасно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засвоюють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основні</a:t>
            </a:r>
            <a:r>
              <a:rPr lang="ru-RU" dirty="0" smtClean="0">
                <a:solidFill>
                  <a:srgbClr val="002060"/>
                </a:solidFill>
              </a:rPr>
              <a:t> правила </a:t>
            </a:r>
            <a:r>
              <a:rPr lang="ru-RU" dirty="0" err="1" smtClean="0">
                <a:solidFill>
                  <a:srgbClr val="002060"/>
                </a:solidFill>
              </a:rPr>
              <a:t>правопису</a:t>
            </a:r>
            <a:r>
              <a:rPr lang="ru-RU" dirty="0" smtClean="0">
                <a:solidFill>
                  <a:srgbClr val="002060"/>
                </a:solidFill>
              </a:rPr>
              <a:t> і </a:t>
            </a:r>
            <a:r>
              <a:rPr lang="ru-RU" dirty="0" err="1" smtClean="0">
                <a:solidFill>
                  <a:srgbClr val="002060"/>
                </a:solidFill>
              </a:rPr>
              <a:t>граматики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38" y="500063"/>
            <a:ext cx="6596062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Методичне забезпечення</a:t>
            </a:r>
            <a:endParaRPr lang="ru-RU" sz="4000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3000" y="1571625"/>
            <a:ext cx="7000875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pl-PL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Burkat </a:t>
            </a:r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A., Jasińska A.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Hurrra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polsku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Kraków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Prolog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</a:t>
            </a:r>
            <a:r>
              <a:rPr lang="pl-PL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s.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2.Gałyga 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język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polski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uk-UA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Kraków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2002. 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 s.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pl-PL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Jasińska </a:t>
            </a:r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Hurrra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polsku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Kraków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Prolog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</a:t>
            </a:r>
            <a:r>
              <a:rPr lang="pl-PL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uk-UA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s.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Kucharczyk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J.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Zaczynam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mówić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polsku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Lódź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WING, </a:t>
            </a:r>
            <a:r>
              <a:rPr lang="uk-UA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1999. 214 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Lipińska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E. Z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polskim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Kraków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2003. 293 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Małolepsza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M.,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Szymkiewicz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Hurrra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polsku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uk-UA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Kraków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Prolog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2006.  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159 s</a:t>
            </a:r>
            <a:r>
              <a:rPr lang="uk-UA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Miodunka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W.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Cześć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się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masz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uk-UA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Kraków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Universiras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2002. 277 </a:t>
            </a: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436" name="AutoShape 5" descr="Картинки по запросу книг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18437" name="AutoShape 7" descr="Картинки по запросу книг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18438" name="AutoShape 9" descr="Картинки по запросу книг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pic>
        <p:nvPicPr>
          <p:cNvPr id="18440" name="Picture 13" descr="http://www.lenagold.ru/fon/clipart/k/knig/kniga1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643313"/>
            <a:ext cx="27622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fs147.www.ex.ua/show/68684493/68684493.jpg?1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500063"/>
            <a:ext cx="4071937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 descr="http://www.ppl.dp.ua/assets/images/books/51Ql5uuT1hL._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428625"/>
            <a:ext cx="4191000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https://pp.vk.me/c622417/v622417139/1f78/WXPITTjz8Rg.jpg"/>
          <p:cNvPicPr>
            <a:picLocks noChangeAspect="1" noChangeArrowheads="1"/>
          </p:cNvPicPr>
          <p:nvPr/>
        </p:nvPicPr>
        <p:blipFill>
          <a:blip r:embed="rId3"/>
          <a:srcRect l="49786" b="49586"/>
          <a:stretch>
            <a:fillRect/>
          </a:stretch>
        </p:blipFill>
        <p:spPr bwMode="auto">
          <a:xfrm>
            <a:off x="214313" y="214313"/>
            <a:ext cx="2233612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8" descr="http://chtyvo.org.ua/content/covers/90ef0551004768fa227a444ccddd3a0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3714750"/>
            <a:ext cx="2286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https://pp.vk.me/c622417/v622417139/1f78/WXPITTjz8Rg.jpg"/>
          <p:cNvPicPr>
            <a:picLocks noChangeAspect="1" noChangeArrowheads="1"/>
          </p:cNvPicPr>
          <p:nvPr/>
        </p:nvPicPr>
        <p:blipFill>
          <a:blip r:embed="rId3"/>
          <a:srcRect t="50414" r="50214"/>
          <a:stretch>
            <a:fillRect/>
          </a:stretch>
        </p:blipFill>
        <p:spPr bwMode="auto">
          <a:xfrm>
            <a:off x="2428875" y="714375"/>
            <a:ext cx="2214563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 descr="https://pp.vk.me/c622417/v622417139/1f78/WXPITTjz8Rg.jpg"/>
          <p:cNvPicPr>
            <a:picLocks noChangeAspect="1" noChangeArrowheads="1"/>
          </p:cNvPicPr>
          <p:nvPr/>
        </p:nvPicPr>
        <p:blipFill>
          <a:blip r:embed="rId3"/>
          <a:srcRect l="52998" t="50414"/>
          <a:stretch>
            <a:fillRect/>
          </a:stretch>
        </p:blipFill>
        <p:spPr bwMode="auto">
          <a:xfrm>
            <a:off x="4643438" y="285750"/>
            <a:ext cx="2090737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0" descr="http://www.buchhaus.ch/annot/4B56696D677C7C31333235333734307C7C434F50.jpg?sq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5" y="3714750"/>
            <a:ext cx="21431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6" descr="https://encrypted-tbn2.gstatic.com/images?q=tbn:ANd9GcTJPSYb06FVXx5IMXQ4xv9XvEgUZtdjdU1OQGItsOUNC37DVk_u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50" y="285750"/>
            <a:ext cx="233362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714375" y="285750"/>
            <a:ext cx="8215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solidFill>
                  <a:srgbClr val="002060"/>
                </a:solidFill>
                <a:latin typeface="Times New Roman" pitchFamily="18" charset="0"/>
              </a:rPr>
              <a:t>Навчально-тематичний план дисципліни</a:t>
            </a:r>
            <a:endParaRPr lang="ru-RU" sz="360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881930"/>
              </p:ext>
            </p:extLst>
          </p:nvPr>
        </p:nvGraphicFramePr>
        <p:xfrm>
          <a:off x="500063" y="928688"/>
          <a:ext cx="3402330" cy="55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Привітання. Знайомство (Powitanie. Zapoznanie się)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Моя родина (</a:t>
                      </a:r>
                      <a:r>
                        <a:rPr lang="en-US" dirty="0" err="1" smtClean="0"/>
                        <a:t>Moja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rodzina</a:t>
                      </a:r>
                      <a:r>
                        <a:rPr lang="en-US" dirty="0" smtClean="0"/>
                        <a:t>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3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Місто</a:t>
                      </a:r>
                      <a:r>
                        <a:rPr lang="ru-RU" dirty="0" smtClean="0"/>
                        <a:t>. Транспорт. </a:t>
                      </a:r>
                      <a:r>
                        <a:rPr lang="ru-RU" dirty="0" err="1" smtClean="0"/>
                        <a:t>Екскурсія</a:t>
                      </a:r>
                      <a:r>
                        <a:rPr lang="ru-RU" dirty="0" smtClean="0"/>
                        <a:t> (</a:t>
                      </a:r>
                      <a:r>
                        <a:rPr lang="en-US" dirty="0" err="1" smtClean="0"/>
                        <a:t>Miasto</a:t>
                      </a:r>
                      <a:r>
                        <a:rPr lang="en-US" dirty="0" smtClean="0"/>
                        <a:t>. Transport. </a:t>
                      </a:r>
                      <a:r>
                        <a:rPr lang="en-US" dirty="0" err="1" smtClean="0"/>
                        <a:t>Wycieczka</a:t>
                      </a:r>
                      <a:r>
                        <a:rPr lang="en-US" dirty="0" smtClean="0"/>
                        <a:t>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Канікули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Відпочинок</a:t>
                      </a:r>
                      <a:r>
                        <a:rPr lang="ru-RU" dirty="0" smtClean="0"/>
                        <a:t> (</a:t>
                      </a:r>
                      <a:r>
                        <a:rPr lang="en-US" dirty="0" err="1" smtClean="0"/>
                        <a:t>Wakacje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Odpoczynek</a:t>
                      </a:r>
                      <a:r>
                        <a:rPr lang="en-US" dirty="0" smtClean="0"/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5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Подорож</a:t>
                      </a:r>
                      <a:r>
                        <a:rPr lang="ru-RU" dirty="0" smtClean="0"/>
                        <a:t> (</a:t>
                      </a:r>
                      <a:r>
                        <a:rPr lang="en-US" dirty="0" err="1" smtClean="0"/>
                        <a:t>Podróż</a:t>
                      </a:r>
                      <a:r>
                        <a:rPr lang="en-US" dirty="0" smtClean="0"/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6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 гостях (</a:t>
                      </a:r>
                      <a:r>
                        <a:rPr lang="pl-PL" dirty="0" smtClean="0"/>
                        <a:t>Z</a:t>
                      </a:r>
                      <a:r>
                        <a:rPr lang="pl-PL" baseline="0" dirty="0" smtClean="0"/>
                        <a:t> wizytą</a:t>
                      </a:r>
                      <a:r>
                        <a:rPr lang="en-US" dirty="0" smtClean="0"/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7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Листування</a:t>
                      </a:r>
                      <a:r>
                        <a:rPr lang="ru-RU" dirty="0" smtClean="0"/>
                        <a:t> (</a:t>
                      </a:r>
                      <a:r>
                        <a:rPr lang="en-US" dirty="0" err="1" smtClean="0"/>
                        <a:t>Korespondencja</a:t>
                      </a:r>
                      <a:r>
                        <a:rPr lang="en-US" dirty="0" smtClean="0"/>
                        <a:t>) 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Телефонна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розмова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Пошта</a:t>
                      </a:r>
                      <a:r>
                        <a:rPr lang="ru-RU" dirty="0" smtClean="0"/>
                        <a:t>. Телеграф (</a:t>
                      </a:r>
                      <a:r>
                        <a:rPr lang="en-US" dirty="0" err="1" smtClean="0"/>
                        <a:t>Rozmowa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telefoniczna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Poczta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Telegraf</a:t>
                      </a:r>
                      <a:r>
                        <a:rPr lang="en-US" dirty="0" smtClean="0"/>
                        <a:t>)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022474"/>
              </p:ext>
            </p:extLst>
          </p:nvPr>
        </p:nvGraphicFramePr>
        <p:xfrm>
          <a:off x="4214813" y="928688"/>
          <a:ext cx="4527112" cy="5213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630"/>
                <a:gridCol w="4058482"/>
              </a:tblGrid>
              <a:tr h="3167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672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Погода. Пори року (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Pogoda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roku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16755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Помешкання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Mieszkanie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672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иття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людини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Życie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człowieka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672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Зовнішність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Характер (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Cechy</a:t>
                      </a:r>
                      <a:r>
                        <a:rPr kumimoji="0"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ewnęt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Charakter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672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 столом.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Їжа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stole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Jedzenie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672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Планування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дня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(Planowanie dnia)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672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Розваги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Захоплення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Rozrywki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Hobby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 smtClean="0"/>
                    </a:p>
                  </a:txBody>
                  <a:tcPr/>
                </a:tc>
              </a:tr>
              <a:tr h="101535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Джерела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інформації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преса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радіо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телебачення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Źródła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informacji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prasa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radio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telewizja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269</TotalTime>
  <Words>671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ЗАПОРІЗЬКИЙ НАЦІОНАЛЬНИЙ УНІВЕРСИТЕТ </vt:lpstr>
      <vt:lpstr>Рівні знання польської мови</vt:lpstr>
      <vt:lpstr>А1</vt:lpstr>
      <vt:lpstr>В1</vt:lpstr>
      <vt:lpstr>Курс вивчення польської мови – А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 навчання: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User</cp:lastModifiedBy>
  <cp:revision>36</cp:revision>
  <dcterms:created xsi:type="dcterms:W3CDTF">2016-04-18T19:00:30Z</dcterms:created>
  <dcterms:modified xsi:type="dcterms:W3CDTF">2020-09-15T08:37:45Z</dcterms:modified>
</cp:coreProperties>
</file>