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2"/>
  </p:notesMasterIdLst>
  <p:handoutMasterIdLst>
    <p:handoutMasterId r:id="rId23"/>
  </p:handoutMasterIdLst>
  <p:sldIdLst>
    <p:sldId id="265" r:id="rId5"/>
    <p:sldId id="284" r:id="rId6"/>
    <p:sldId id="270" r:id="rId7"/>
    <p:sldId id="271" r:id="rId8"/>
    <p:sldId id="272" r:id="rId9"/>
    <p:sldId id="273" r:id="rId10"/>
    <p:sldId id="274" r:id="rId11"/>
    <p:sldId id="275" r:id="rId12"/>
    <p:sldId id="276" r:id="rId13"/>
    <p:sldId id="266" r:id="rId14"/>
    <p:sldId id="277" r:id="rId15"/>
    <p:sldId id="278" r:id="rId16"/>
    <p:sldId id="279" r:id="rId17"/>
    <p:sldId id="280" r:id="rId18"/>
    <p:sldId id="281" r:id="rId19"/>
    <p:sldId id="282" r:id="rId20"/>
    <p:sldId id="283" r:id="rId21"/>
  </p:sldIdLst>
  <p:sldSz cx="12192000" cy="6858000"/>
  <p:notesSz cx="6858000" cy="9144000"/>
  <p:defaultTextStyle>
    <a:defPPr rtl="0">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7" d="100"/>
          <a:sy n="87" d="100"/>
        </p:scale>
        <p:origin x="528" y="5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302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uk-UA" dirty="0"/>
          </a:p>
        </p:txBody>
      </p:sp>
      <p:sp>
        <p:nvSpPr>
          <p:cNvPr id="3" name="Місце для дати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6DA4BE6-BB57-4BC7-B7B3-56EF5B88B0E5}" type="datetime1">
              <a:rPr lang="uk-UA" smtClean="0"/>
              <a:t>03.09.2025</a:t>
            </a:fld>
            <a:endParaRPr lang="uk-UA" dirty="0"/>
          </a:p>
        </p:txBody>
      </p:sp>
      <p:sp>
        <p:nvSpPr>
          <p:cNvPr id="4" name="Місце для нижнього колонтитула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uk-UA" dirty="0"/>
          </a:p>
        </p:txBody>
      </p:sp>
      <p:sp>
        <p:nvSpPr>
          <p:cNvPr id="5" name="Місце для номера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78FE58C-C1A6-4C4C-90C2-B7F5B0504B2D}" type="slidenum">
              <a:rPr lang="uk-UA" smtClean="0"/>
              <a:t>‹#›</a:t>
            </a:fld>
            <a:endParaRPr lang="uk-UA" dirty="0"/>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uk-UA" noProof="0" dirty="0"/>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77D6AC-9790-4134-B8ED-B29CD8293E2A}" type="datetime1">
              <a:rPr lang="uk-UA" smtClean="0"/>
              <a:pPr/>
              <a:t>03.09.2025</a:t>
            </a:fld>
            <a:endParaRPr lang="uk-UA" dirty="0"/>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uk-UA" noProof="0" dirty="0"/>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uk-UA" noProof="0" dirty="0"/>
              <a:t>Зразки заголовків</a:t>
            </a:r>
          </a:p>
          <a:p>
            <a:pPr lvl="1" rtl="0"/>
            <a:r>
              <a:rPr lang="uk-UA" noProof="0" dirty="0"/>
              <a:t>Другий рівень</a:t>
            </a:r>
          </a:p>
          <a:p>
            <a:pPr lvl="2" rtl="0"/>
            <a:r>
              <a:rPr lang="uk-UA" noProof="0" dirty="0"/>
              <a:t>Третій рівень</a:t>
            </a:r>
          </a:p>
          <a:p>
            <a:pPr lvl="3" rtl="0"/>
            <a:r>
              <a:rPr lang="uk-UA" noProof="0" dirty="0"/>
              <a:t>Четвертий рівень</a:t>
            </a:r>
          </a:p>
          <a:p>
            <a:pPr lvl="4" rtl="0"/>
            <a:r>
              <a:rPr lang="uk-UA" noProof="0" dirty="0"/>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uk-UA" noProof="0" dirty="0"/>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10E1E9A-E921-4174-A0FC-51868D7AC568}" type="slidenum">
              <a:rPr lang="uk-UA" noProof="0" smtClean="0"/>
              <a:t>‹#›</a:t>
            </a:fld>
            <a:endParaRPr lang="uk-UA" noProof="0" dirty="0"/>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pPr rtl="0"/>
            <a:fld id="{810E1E9A-E921-4174-A0FC-51868D7AC568}" type="slidenum">
              <a:rPr lang="uk-UA" smtClean="0"/>
              <a:t>1</a:t>
            </a:fld>
            <a:endParaRPr lang="uk-UA" dirty="0"/>
          </a:p>
        </p:txBody>
      </p:sp>
    </p:spTree>
    <p:extLst>
      <p:ext uri="{BB962C8B-B14F-4D97-AF65-F5344CB8AC3E}">
        <p14:creationId xmlns:p14="http://schemas.microsoft.com/office/powerpoint/2010/main" val="3920206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pPr rtl="0"/>
            <a:fld id="{810E1E9A-E921-4174-A0FC-51868D7AC568}" type="slidenum">
              <a:rPr lang="uk-UA" smtClean="0"/>
              <a:t>10</a:t>
            </a:fld>
            <a:endParaRPr lang="uk-UA" dirty="0"/>
          </a:p>
        </p:txBody>
      </p:sp>
    </p:spTree>
    <p:extLst>
      <p:ext uri="{BB962C8B-B14F-4D97-AF65-F5344CB8AC3E}">
        <p14:creationId xmlns:p14="http://schemas.microsoft.com/office/powerpoint/2010/main" val="516458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041400"/>
            <a:ext cx="9144000" cy="2387600"/>
          </a:xfrm>
        </p:spPr>
        <p:txBody>
          <a:bodyPr rtlCol="0" anchor="b"/>
          <a:lstStyle>
            <a:lvl1pPr algn="ctr">
              <a:defRPr sz="6000"/>
            </a:lvl1pPr>
          </a:lstStyle>
          <a:p>
            <a:pPr rtl="0"/>
            <a:r>
              <a:rPr lang="uk-UA" noProof="0"/>
              <a:t>Клацніть, щоб редагувати стиль зразка заголовка</a:t>
            </a:r>
            <a:endParaRPr lang="uk-UA" noProof="0" dirty="0"/>
          </a:p>
        </p:txBody>
      </p:sp>
      <p:sp>
        <p:nvSpPr>
          <p:cNvPr id="3" name="Підзаголовок 2"/>
          <p:cNvSpPr>
            <a:spLocks noGrp="1"/>
          </p:cNvSpPr>
          <p:nvPr>
            <p:ph type="subTitle" idx="1"/>
          </p:nvPr>
        </p:nvSpPr>
        <p:spPr>
          <a:xfrm>
            <a:off x="1524000" y="3602038"/>
            <a:ext cx="9144000" cy="1655762"/>
          </a:xfrm>
        </p:spPr>
        <p:txBody>
          <a:bodyPr rtlCol="0"/>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uk-UA" noProof="0"/>
              <a:t>Клацніть, щоб редагувати стиль зразка підзаголовка</a:t>
            </a:r>
            <a:endParaRPr lang="uk-UA" noProof="0" dirty="0"/>
          </a:p>
        </p:txBody>
      </p:sp>
      <p:sp>
        <p:nvSpPr>
          <p:cNvPr id="4" name="Місце для дати 3"/>
          <p:cNvSpPr>
            <a:spLocks noGrp="1"/>
          </p:cNvSpPr>
          <p:nvPr>
            <p:ph type="dt" sz="half" idx="10"/>
          </p:nvPr>
        </p:nvSpPr>
        <p:spPr/>
        <p:txBody>
          <a:bodyPr rtlCol="0"/>
          <a:lstStyle/>
          <a:p>
            <a:pPr rtl="0"/>
            <a:fld id="{76D84C44-8B67-46CD-84B3-E9172F3EC809}" type="datetime1">
              <a:rPr lang="uk-UA" noProof="0" smtClean="0"/>
              <a:t>03.09.2025</a:t>
            </a:fld>
            <a:endParaRPr lang="uk-UA" noProof="0" dirty="0"/>
          </a:p>
        </p:txBody>
      </p:sp>
      <p:sp>
        <p:nvSpPr>
          <p:cNvPr id="5" name="Місце для нижнього колонтитула 4"/>
          <p:cNvSpPr>
            <a:spLocks noGrp="1"/>
          </p:cNvSpPr>
          <p:nvPr>
            <p:ph type="ftr" sz="quarter" idx="11"/>
          </p:nvPr>
        </p:nvSpPr>
        <p:spPr/>
        <p:txBody>
          <a:bodyPr rtlCol="0"/>
          <a:lstStyle/>
          <a:p>
            <a:pPr rtl="0"/>
            <a:r>
              <a:rPr lang="uk-UA" noProof="0" dirty="0"/>
              <a:t>Додайте нижній колонтитул</a:t>
            </a:r>
          </a:p>
        </p:txBody>
      </p:sp>
      <p:sp>
        <p:nvSpPr>
          <p:cNvPr id="6" name="Місце для номера слайда 5"/>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noProof="0"/>
              <a:t>Клацніть, щоб редагувати стиль зразка заголовка</a:t>
            </a:r>
            <a:endParaRPr lang="uk-UA" noProof="0" dirty="0"/>
          </a:p>
        </p:txBody>
      </p:sp>
      <p:sp>
        <p:nvSpPr>
          <p:cNvPr id="3" name="Місце для вертикального тексту 2"/>
          <p:cNvSpPr>
            <a:spLocks noGrp="1"/>
          </p:cNvSpPr>
          <p:nvPr>
            <p:ph type="body" orient="vert" idx="1"/>
          </p:nvPr>
        </p:nvSpPr>
        <p:spPr>
          <a:xfrm>
            <a:off x="1562100" y="1825625"/>
            <a:ext cx="9791700" cy="4351338"/>
          </a:xfrm>
        </p:spPr>
        <p:txBody>
          <a:bodyPr vert="eaVert" rtlCol="0"/>
          <a:lstStyle/>
          <a:p>
            <a:pPr lvl="0" rtl="0"/>
            <a:r>
              <a:rPr lang="uk-UA" noProof="0"/>
              <a:t>Клацніть, щоб відредагувати стилі зразків тексту</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endParaRPr lang="uk-UA" noProof="0" dirty="0"/>
          </a:p>
        </p:txBody>
      </p:sp>
      <p:sp>
        <p:nvSpPr>
          <p:cNvPr id="4" name="Місце для дати 3"/>
          <p:cNvSpPr>
            <a:spLocks noGrp="1"/>
          </p:cNvSpPr>
          <p:nvPr>
            <p:ph type="dt" sz="half" idx="10"/>
          </p:nvPr>
        </p:nvSpPr>
        <p:spPr/>
        <p:txBody>
          <a:bodyPr rtlCol="0"/>
          <a:lstStyle/>
          <a:p>
            <a:pPr rtl="0"/>
            <a:fld id="{80283929-F95A-4827-AF81-1B529DE91613}" type="datetime1">
              <a:rPr lang="uk-UA" noProof="0" smtClean="0"/>
              <a:t>03.09.2025</a:t>
            </a:fld>
            <a:endParaRPr lang="uk-UA" noProof="0" dirty="0"/>
          </a:p>
        </p:txBody>
      </p:sp>
      <p:sp>
        <p:nvSpPr>
          <p:cNvPr id="5" name="Місце для нижнього колонтитула 4"/>
          <p:cNvSpPr>
            <a:spLocks noGrp="1"/>
          </p:cNvSpPr>
          <p:nvPr>
            <p:ph type="ftr" sz="quarter" idx="11"/>
          </p:nvPr>
        </p:nvSpPr>
        <p:spPr/>
        <p:txBody>
          <a:bodyPr rtlCol="0"/>
          <a:lstStyle/>
          <a:p>
            <a:pPr rtl="0"/>
            <a:r>
              <a:rPr lang="uk-UA" noProof="0" dirty="0"/>
              <a:t>Додайте нижній колонтитул</a:t>
            </a:r>
          </a:p>
        </p:txBody>
      </p:sp>
      <p:sp>
        <p:nvSpPr>
          <p:cNvPr id="6" name="Місце для номера слайда 5"/>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rtlCol="0"/>
          <a:lstStyle/>
          <a:p>
            <a:pPr rtl="0"/>
            <a:r>
              <a:rPr lang="uk-UA" noProof="0"/>
              <a:t>Клацніть, щоб редагувати стиль зразка заголовка</a:t>
            </a:r>
            <a:endParaRPr lang="uk-UA" noProof="0" dirty="0"/>
          </a:p>
        </p:txBody>
      </p:sp>
      <p:sp>
        <p:nvSpPr>
          <p:cNvPr id="3" name="Місце для вертикального тексту 2"/>
          <p:cNvSpPr>
            <a:spLocks noGrp="1"/>
          </p:cNvSpPr>
          <p:nvPr>
            <p:ph type="body" orient="vert" idx="1"/>
          </p:nvPr>
        </p:nvSpPr>
        <p:spPr>
          <a:xfrm>
            <a:off x="1562100" y="365125"/>
            <a:ext cx="7010400" cy="5811838"/>
          </a:xfrm>
        </p:spPr>
        <p:txBody>
          <a:bodyPr vert="eaVert" rtlCol="0"/>
          <a:lstStyle/>
          <a:p>
            <a:pPr lvl="0" rtl="0"/>
            <a:r>
              <a:rPr lang="uk-UA" noProof="0"/>
              <a:t>Клацніть, щоб відредагувати стилі зразків тексту</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endParaRPr lang="uk-UA" noProof="0" dirty="0"/>
          </a:p>
        </p:txBody>
      </p:sp>
      <p:sp>
        <p:nvSpPr>
          <p:cNvPr id="4" name="Місце для дати 3"/>
          <p:cNvSpPr>
            <a:spLocks noGrp="1"/>
          </p:cNvSpPr>
          <p:nvPr>
            <p:ph type="dt" sz="half" idx="10"/>
          </p:nvPr>
        </p:nvSpPr>
        <p:spPr/>
        <p:txBody>
          <a:bodyPr rtlCol="0"/>
          <a:lstStyle/>
          <a:p>
            <a:pPr rtl="0"/>
            <a:fld id="{2056A98A-BC83-4803-AE33-DDA901C4533D}" type="datetime1">
              <a:rPr lang="uk-UA" noProof="0" smtClean="0"/>
              <a:t>03.09.2025</a:t>
            </a:fld>
            <a:endParaRPr lang="uk-UA" noProof="0" dirty="0"/>
          </a:p>
        </p:txBody>
      </p:sp>
      <p:sp>
        <p:nvSpPr>
          <p:cNvPr id="5" name="Місце для нижнього колонтитула 4"/>
          <p:cNvSpPr>
            <a:spLocks noGrp="1"/>
          </p:cNvSpPr>
          <p:nvPr>
            <p:ph type="ftr" sz="quarter" idx="11"/>
          </p:nvPr>
        </p:nvSpPr>
        <p:spPr/>
        <p:txBody>
          <a:bodyPr rtlCol="0"/>
          <a:lstStyle/>
          <a:p>
            <a:pPr rtl="0"/>
            <a:r>
              <a:rPr lang="uk-UA" noProof="0" dirty="0"/>
              <a:t>Додайте нижній колонтитул</a:t>
            </a:r>
          </a:p>
        </p:txBody>
      </p:sp>
      <p:sp>
        <p:nvSpPr>
          <p:cNvPr id="6" name="Місце для номера слайда 5"/>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Зображення з підписом">
    <p:spTree>
      <p:nvGrpSpPr>
        <p:cNvPr id="1" name=""/>
        <p:cNvGrpSpPr/>
        <p:nvPr/>
      </p:nvGrpSpPr>
      <p:grpSpPr>
        <a:xfrm>
          <a:off x="0" y="0"/>
          <a:ext cx="0" cy="0"/>
          <a:chOff x="0" y="0"/>
          <a:chExt cx="0" cy="0"/>
        </a:xfrm>
      </p:grpSpPr>
      <p:sp>
        <p:nvSpPr>
          <p:cNvPr id="9" name="Заголовок 1"/>
          <p:cNvSpPr>
            <a:spLocks noGrp="1"/>
          </p:cNvSpPr>
          <p:nvPr>
            <p:ph type="title"/>
          </p:nvPr>
        </p:nvSpPr>
        <p:spPr>
          <a:xfrm>
            <a:off x="1562100" y="457200"/>
            <a:ext cx="3932237" cy="1600200"/>
          </a:xfrm>
        </p:spPr>
        <p:txBody>
          <a:bodyPr rtlCol="0" anchor="b"/>
          <a:lstStyle>
            <a:lvl1pPr>
              <a:defRPr sz="3200"/>
            </a:lvl1pPr>
          </a:lstStyle>
          <a:p>
            <a:pPr rtl="0"/>
            <a:r>
              <a:rPr lang="uk-UA" noProof="0"/>
              <a:t>Клацніть, щоб редагувати стиль зразка заголовка</a:t>
            </a:r>
            <a:endParaRPr lang="uk-UA" noProof="0" dirty="0"/>
          </a:p>
        </p:txBody>
      </p:sp>
      <p:sp>
        <p:nvSpPr>
          <p:cNvPr id="3" name="Місце для зображення 2" descr="Пустий покажчик місця заповнення для зображення. Клацніть цей покажчик і виберіть зображення, яке потрібно додати"/>
          <p:cNvSpPr>
            <a:spLocks noGrp="1"/>
          </p:cNvSpPr>
          <p:nvPr>
            <p:ph type="pic" idx="1"/>
          </p:nvPr>
        </p:nvSpPr>
        <p:spPr>
          <a:xfrm>
            <a:off x="5678904" y="987425"/>
            <a:ext cx="5678424"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uk-UA" noProof="0"/>
              <a:t>Клацніть піктограму, щоб додати зображення</a:t>
            </a:r>
            <a:endParaRPr lang="uk-UA" noProof="0" dirty="0"/>
          </a:p>
        </p:txBody>
      </p:sp>
      <p:sp>
        <p:nvSpPr>
          <p:cNvPr id="8" name="Місце для тексту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UA" noProof="0"/>
              <a:t>Клацніть, щоб відредагувати стилі зразків тексту</a:t>
            </a:r>
          </a:p>
        </p:txBody>
      </p:sp>
      <p:sp>
        <p:nvSpPr>
          <p:cNvPr id="5" name="Місце для дати 4"/>
          <p:cNvSpPr>
            <a:spLocks noGrp="1"/>
          </p:cNvSpPr>
          <p:nvPr>
            <p:ph type="dt" sz="half" idx="10"/>
          </p:nvPr>
        </p:nvSpPr>
        <p:spPr/>
        <p:txBody>
          <a:bodyPr rtlCol="0"/>
          <a:lstStyle/>
          <a:p>
            <a:pPr rtl="0"/>
            <a:fld id="{50C3D21B-1A9D-4244-8386-7F7A046EEE5D}" type="datetime1">
              <a:rPr lang="uk-UA" noProof="0" smtClean="0"/>
              <a:t>03.09.2025</a:t>
            </a:fld>
            <a:endParaRPr lang="uk-UA" noProof="0" dirty="0"/>
          </a:p>
        </p:txBody>
      </p:sp>
      <p:sp>
        <p:nvSpPr>
          <p:cNvPr id="6" name="Місце для нижнього колонтитула 5"/>
          <p:cNvSpPr>
            <a:spLocks noGrp="1"/>
          </p:cNvSpPr>
          <p:nvPr>
            <p:ph type="ftr" sz="quarter" idx="11"/>
          </p:nvPr>
        </p:nvSpPr>
        <p:spPr/>
        <p:txBody>
          <a:bodyPr rtlCol="0"/>
          <a:lstStyle/>
          <a:p>
            <a:pPr rtl="0"/>
            <a:r>
              <a:rPr lang="uk-UA" noProof="0" dirty="0"/>
              <a:t>Додайте нижній колонтитул</a:t>
            </a:r>
          </a:p>
        </p:txBody>
      </p:sp>
      <p:sp>
        <p:nvSpPr>
          <p:cNvPr id="7" name="Місце для номера слайда 6"/>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вмі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noProof="0"/>
              <a:t>Клацніть, щоб редагувати стиль зразка заголовка</a:t>
            </a:r>
            <a:endParaRPr lang="uk-UA" noProof="0" dirty="0"/>
          </a:p>
        </p:txBody>
      </p:sp>
      <p:sp>
        <p:nvSpPr>
          <p:cNvPr id="3" name="Місце для вмісту 2"/>
          <p:cNvSpPr>
            <a:spLocks noGrp="1"/>
          </p:cNvSpPr>
          <p:nvPr>
            <p:ph idx="1"/>
          </p:nvPr>
        </p:nvSpPr>
        <p:spPr/>
        <p:txBody>
          <a:bodyPr rtlCol="0"/>
          <a:lstStyle/>
          <a:p>
            <a:pPr lvl="0" rtl="0"/>
            <a:r>
              <a:rPr lang="uk-UA" noProof="0"/>
              <a:t>Клацніть, щоб відредагувати стилі зразків тексту</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endParaRPr lang="uk-UA" noProof="0" dirty="0"/>
          </a:p>
        </p:txBody>
      </p:sp>
      <p:sp>
        <p:nvSpPr>
          <p:cNvPr id="4" name="Місце для дати 3"/>
          <p:cNvSpPr>
            <a:spLocks noGrp="1"/>
          </p:cNvSpPr>
          <p:nvPr>
            <p:ph type="dt" sz="half" idx="10"/>
          </p:nvPr>
        </p:nvSpPr>
        <p:spPr/>
        <p:txBody>
          <a:bodyPr rtlCol="0"/>
          <a:lstStyle/>
          <a:p>
            <a:pPr rtl="0"/>
            <a:fld id="{551C9351-A8EF-443E-8949-FEA6826B65FA}" type="datetime1">
              <a:rPr lang="uk-UA" noProof="0" smtClean="0"/>
              <a:t>03.09.2025</a:t>
            </a:fld>
            <a:endParaRPr lang="uk-UA" noProof="0" dirty="0"/>
          </a:p>
        </p:txBody>
      </p:sp>
      <p:sp>
        <p:nvSpPr>
          <p:cNvPr id="5" name="Місце для нижнього колонтитула 4"/>
          <p:cNvSpPr>
            <a:spLocks noGrp="1"/>
          </p:cNvSpPr>
          <p:nvPr>
            <p:ph type="ftr" sz="quarter" idx="11"/>
          </p:nvPr>
        </p:nvSpPr>
        <p:spPr/>
        <p:txBody>
          <a:bodyPr rtlCol="0"/>
          <a:lstStyle/>
          <a:p>
            <a:pPr rtl="0"/>
            <a:r>
              <a:rPr lang="uk-UA" noProof="0" dirty="0"/>
              <a:t>Додайте нижній колонтитул</a:t>
            </a:r>
          </a:p>
        </p:txBody>
      </p:sp>
      <p:sp>
        <p:nvSpPr>
          <p:cNvPr id="6" name="Місце для номера слайда 5"/>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1658" y="1709738"/>
            <a:ext cx="10105791" cy="2862262"/>
          </a:xfrm>
        </p:spPr>
        <p:txBody>
          <a:bodyPr rtlCol="0" anchor="b"/>
          <a:lstStyle>
            <a:lvl1pPr>
              <a:defRPr sz="6000"/>
            </a:lvl1pPr>
          </a:lstStyle>
          <a:p>
            <a:pPr rtl="0"/>
            <a:r>
              <a:rPr lang="uk-UA" noProof="0"/>
              <a:t>Клацніть, щоб редагувати стиль зразка заголовка</a:t>
            </a:r>
            <a:endParaRPr lang="uk-UA" noProof="0" dirty="0"/>
          </a:p>
        </p:txBody>
      </p:sp>
      <p:sp>
        <p:nvSpPr>
          <p:cNvPr id="3" name="Місце для тексту 2"/>
          <p:cNvSpPr>
            <a:spLocks noGrp="1"/>
          </p:cNvSpPr>
          <p:nvPr>
            <p:ph type="body" idx="1"/>
          </p:nvPr>
        </p:nvSpPr>
        <p:spPr>
          <a:xfrm>
            <a:off x="1241658" y="4589463"/>
            <a:ext cx="10105791" cy="1500187"/>
          </a:xfrm>
        </p:spPr>
        <p:txBody>
          <a:bodyPr rtlCol="0"/>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uk-UA" noProof="0"/>
              <a:t>Клацніть, щоб відредагувати стилі зразків тексту</a:t>
            </a:r>
          </a:p>
        </p:txBody>
      </p:sp>
      <p:sp>
        <p:nvSpPr>
          <p:cNvPr id="4" name="Місце для дати 3"/>
          <p:cNvSpPr>
            <a:spLocks noGrp="1"/>
          </p:cNvSpPr>
          <p:nvPr>
            <p:ph type="dt" sz="half" idx="10"/>
          </p:nvPr>
        </p:nvSpPr>
        <p:spPr/>
        <p:txBody>
          <a:bodyPr rtlCol="0"/>
          <a:lstStyle/>
          <a:p>
            <a:pPr rtl="0"/>
            <a:fld id="{7941E268-EA3A-46DC-9577-902CA88CAFB6}" type="datetime1">
              <a:rPr lang="uk-UA" noProof="0" smtClean="0"/>
              <a:t>03.09.2025</a:t>
            </a:fld>
            <a:endParaRPr lang="uk-UA" noProof="0" dirty="0"/>
          </a:p>
        </p:txBody>
      </p:sp>
      <p:sp>
        <p:nvSpPr>
          <p:cNvPr id="5" name="Місце для нижнього колонтитула 4"/>
          <p:cNvSpPr>
            <a:spLocks noGrp="1"/>
          </p:cNvSpPr>
          <p:nvPr>
            <p:ph type="ftr" sz="quarter" idx="11"/>
          </p:nvPr>
        </p:nvSpPr>
        <p:spPr/>
        <p:txBody>
          <a:bodyPr rtlCol="0"/>
          <a:lstStyle/>
          <a:p>
            <a:pPr rtl="0"/>
            <a:r>
              <a:rPr lang="uk-UA" noProof="0" dirty="0"/>
              <a:t>Додайте нижній колонтитул</a:t>
            </a:r>
          </a:p>
        </p:txBody>
      </p:sp>
      <p:sp>
        <p:nvSpPr>
          <p:cNvPr id="6" name="Місце для номера слайда 5"/>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елементи вмісту">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noProof="0"/>
              <a:t>Клацніть, щоб редагувати стиль зразка заголовка</a:t>
            </a:r>
            <a:endParaRPr lang="uk-UA" noProof="0" dirty="0"/>
          </a:p>
        </p:txBody>
      </p:sp>
      <p:sp>
        <p:nvSpPr>
          <p:cNvPr id="3" name="Місце для вмісту 2"/>
          <p:cNvSpPr>
            <a:spLocks noGrp="1"/>
          </p:cNvSpPr>
          <p:nvPr>
            <p:ph sz="half" idx="1"/>
          </p:nvPr>
        </p:nvSpPr>
        <p:spPr>
          <a:xfrm>
            <a:off x="1569700" y="1825625"/>
            <a:ext cx="475488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uk-UA" noProof="0"/>
              <a:t>Клацніть, щоб відредагувати стилі зразків тексту</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endParaRPr lang="uk-UA" noProof="0" dirty="0"/>
          </a:p>
        </p:txBody>
      </p:sp>
      <p:sp>
        <p:nvSpPr>
          <p:cNvPr id="4" name="Місце для вмісту 3"/>
          <p:cNvSpPr>
            <a:spLocks noGrp="1"/>
          </p:cNvSpPr>
          <p:nvPr>
            <p:ph sz="half" idx="2"/>
          </p:nvPr>
        </p:nvSpPr>
        <p:spPr>
          <a:xfrm>
            <a:off x="6605325" y="1825625"/>
            <a:ext cx="475488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uk-UA" noProof="0"/>
              <a:t>Клацніть, щоб відредагувати стилі зразків тексту</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endParaRPr lang="uk-UA" noProof="0" dirty="0"/>
          </a:p>
        </p:txBody>
      </p:sp>
      <p:sp>
        <p:nvSpPr>
          <p:cNvPr id="5" name="Місце для дати 4"/>
          <p:cNvSpPr>
            <a:spLocks noGrp="1"/>
          </p:cNvSpPr>
          <p:nvPr>
            <p:ph type="dt" sz="half" idx="10"/>
          </p:nvPr>
        </p:nvSpPr>
        <p:spPr/>
        <p:txBody>
          <a:bodyPr rtlCol="0"/>
          <a:lstStyle/>
          <a:p>
            <a:pPr rtl="0"/>
            <a:fld id="{DB6819DA-0229-48A6-A9A4-FCC30C913952}" type="datetime1">
              <a:rPr lang="uk-UA" noProof="0" smtClean="0"/>
              <a:t>03.09.2025</a:t>
            </a:fld>
            <a:endParaRPr lang="uk-UA" noProof="0" dirty="0"/>
          </a:p>
        </p:txBody>
      </p:sp>
      <p:sp>
        <p:nvSpPr>
          <p:cNvPr id="6" name="Місце для нижнього колонтитула 5"/>
          <p:cNvSpPr>
            <a:spLocks noGrp="1"/>
          </p:cNvSpPr>
          <p:nvPr>
            <p:ph type="ftr" sz="quarter" idx="11"/>
          </p:nvPr>
        </p:nvSpPr>
        <p:spPr/>
        <p:txBody>
          <a:bodyPr rtlCol="0"/>
          <a:lstStyle/>
          <a:p>
            <a:pPr rtl="0"/>
            <a:r>
              <a:rPr lang="uk-UA" noProof="0" dirty="0"/>
              <a:t>Додайте нижній колонтитул</a:t>
            </a:r>
          </a:p>
        </p:txBody>
      </p:sp>
      <p:sp>
        <p:nvSpPr>
          <p:cNvPr id="7" name="Місце для номера слайда 6"/>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4100" y="274638"/>
            <a:ext cx="9023350" cy="1143000"/>
          </a:xfrm>
        </p:spPr>
        <p:txBody>
          <a:bodyPr rtlCol="0"/>
          <a:lstStyle/>
          <a:p>
            <a:pPr rtl="0"/>
            <a:r>
              <a:rPr lang="uk-UA" noProof="0"/>
              <a:t>Клацніть, щоб редагувати стиль зразка заголовка</a:t>
            </a:r>
            <a:endParaRPr lang="uk-UA" noProof="0" dirty="0"/>
          </a:p>
        </p:txBody>
      </p:sp>
      <p:sp>
        <p:nvSpPr>
          <p:cNvPr id="3" name="Місце для тексту 2"/>
          <p:cNvSpPr>
            <a:spLocks noGrp="1"/>
          </p:cNvSpPr>
          <p:nvPr>
            <p:ph type="body" idx="1"/>
          </p:nvPr>
        </p:nvSpPr>
        <p:spPr>
          <a:xfrm>
            <a:off x="1562100" y="1489075"/>
            <a:ext cx="4754880" cy="641350"/>
          </a:xfrm>
          <a:noFill/>
          <a:ln>
            <a:noFill/>
          </a:ln>
        </p:spPr>
        <p:txBody>
          <a:bodyPr rtlCol="0"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noProof="0"/>
              <a:t>Клацніть, щоб відредагувати стилі зразків тексту</a:t>
            </a:r>
          </a:p>
        </p:txBody>
      </p:sp>
      <p:sp>
        <p:nvSpPr>
          <p:cNvPr id="4" name="Місце для вмісту 3"/>
          <p:cNvSpPr>
            <a:spLocks noGrp="1"/>
          </p:cNvSpPr>
          <p:nvPr>
            <p:ph sz="half" idx="2"/>
          </p:nvPr>
        </p:nvSpPr>
        <p:spPr>
          <a:xfrm>
            <a:off x="1562100" y="2193925"/>
            <a:ext cx="475488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uk-UA" noProof="0"/>
              <a:t>Клацніть, щоб відредагувати стилі зразків тексту</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endParaRPr lang="uk-UA" noProof="0" dirty="0"/>
          </a:p>
        </p:txBody>
      </p:sp>
      <p:sp>
        <p:nvSpPr>
          <p:cNvPr id="5" name="Місце для тексту 4"/>
          <p:cNvSpPr>
            <a:spLocks noGrp="1"/>
          </p:cNvSpPr>
          <p:nvPr>
            <p:ph type="body" sz="quarter" idx="3"/>
          </p:nvPr>
        </p:nvSpPr>
        <p:spPr>
          <a:xfrm>
            <a:off x="6598920" y="1489075"/>
            <a:ext cx="4754880" cy="641350"/>
          </a:xfrm>
          <a:noFill/>
          <a:ln>
            <a:noFill/>
          </a:ln>
        </p:spPr>
        <p:txBody>
          <a:bodyPr rtlCol="0"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uk-UA" noProof="0"/>
              <a:t>Клацніть, щоб відредагувати стилі зразків тексту</a:t>
            </a:r>
          </a:p>
        </p:txBody>
      </p:sp>
      <p:sp>
        <p:nvSpPr>
          <p:cNvPr id="6" name="Місце для вмісту 5"/>
          <p:cNvSpPr>
            <a:spLocks noGrp="1"/>
          </p:cNvSpPr>
          <p:nvPr>
            <p:ph sz="quarter" idx="4"/>
          </p:nvPr>
        </p:nvSpPr>
        <p:spPr>
          <a:xfrm>
            <a:off x="6598920" y="2193925"/>
            <a:ext cx="475488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uk-UA" noProof="0"/>
              <a:t>Клацніть, щоб відредагувати стилі зразків тексту</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endParaRPr lang="uk-UA" noProof="0" dirty="0"/>
          </a:p>
        </p:txBody>
      </p:sp>
      <p:sp>
        <p:nvSpPr>
          <p:cNvPr id="7" name="Місце для дати 6"/>
          <p:cNvSpPr>
            <a:spLocks noGrp="1"/>
          </p:cNvSpPr>
          <p:nvPr>
            <p:ph type="dt" sz="half" idx="10"/>
          </p:nvPr>
        </p:nvSpPr>
        <p:spPr/>
        <p:txBody>
          <a:bodyPr rtlCol="0"/>
          <a:lstStyle/>
          <a:p>
            <a:pPr rtl="0"/>
            <a:fld id="{86BC87AB-F179-40D7-A1E3-8196A7CCBFC6}" type="datetime1">
              <a:rPr lang="uk-UA" noProof="0" smtClean="0"/>
              <a:t>03.09.2025</a:t>
            </a:fld>
            <a:endParaRPr lang="uk-UA" noProof="0" dirty="0"/>
          </a:p>
        </p:txBody>
      </p:sp>
      <p:sp>
        <p:nvSpPr>
          <p:cNvPr id="8" name="Місце для нижнього колонтитула 7"/>
          <p:cNvSpPr>
            <a:spLocks noGrp="1"/>
          </p:cNvSpPr>
          <p:nvPr>
            <p:ph type="ftr" sz="quarter" idx="11"/>
          </p:nvPr>
        </p:nvSpPr>
        <p:spPr/>
        <p:txBody>
          <a:bodyPr rtlCol="0"/>
          <a:lstStyle/>
          <a:p>
            <a:pPr rtl="0"/>
            <a:r>
              <a:rPr lang="uk-UA" noProof="0" dirty="0"/>
              <a:t>Додайте нижній колонтитул</a:t>
            </a:r>
          </a:p>
        </p:txBody>
      </p:sp>
      <p:sp>
        <p:nvSpPr>
          <p:cNvPr id="9" name="Місце для номера слайда 8"/>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uk-UA" noProof="0"/>
              <a:t>Клацніть, щоб редагувати стиль зразка заголовка</a:t>
            </a:r>
            <a:endParaRPr lang="uk-UA" noProof="0" dirty="0"/>
          </a:p>
        </p:txBody>
      </p:sp>
      <p:sp>
        <p:nvSpPr>
          <p:cNvPr id="3" name="Місце для дати 2"/>
          <p:cNvSpPr>
            <a:spLocks noGrp="1"/>
          </p:cNvSpPr>
          <p:nvPr>
            <p:ph type="dt" sz="half" idx="10"/>
          </p:nvPr>
        </p:nvSpPr>
        <p:spPr/>
        <p:txBody>
          <a:bodyPr rtlCol="0"/>
          <a:lstStyle/>
          <a:p>
            <a:pPr rtl="0"/>
            <a:fld id="{E455C0F4-C6B9-42DD-B7D5-C8A6AECBFD5F}" type="datetime1">
              <a:rPr lang="uk-UA" noProof="0" smtClean="0"/>
              <a:t>03.09.2025</a:t>
            </a:fld>
            <a:endParaRPr lang="uk-UA" noProof="0" dirty="0"/>
          </a:p>
        </p:txBody>
      </p:sp>
      <p:sp>
        <p:nvSpPr>
          <p:cNvPr id="4" name="Місце для нижнього колонтитула 3"/>
          <p:cNvSpPr>
            <a:spLocks noGrp="1"/>
          </p:cNvSpPr>
          <p:nvPr>
            <p:ph type="ftr" sz="quarter" idx="11"/>
          </p:nvPr>
        </p:nvSpPr>
        <p:spPr/>
        <p:txBody>
          <a:bodyPr rtlCol="0"/>
          <a:lstStyle/>
          <a:p>
            <a:pPr rtl="0"/>
            <a:r>
              <a:rPr lang="uk-UA" noProof="0" dirty="0"/>
              <a:t>Додайте нижній колонтитул</a:t>
            </a:r>
          </a:p>
        </p:txBody>
      </p:sp>
      <p:sp>
        <p:nvSpPr>
          <p:cNvPr id="5" name="Місце для номера слайда 4"/>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rtlCol="0"/>
          <a:lstStyle/>
          <a:p>
            <a:pPr rtl="0"/>
            <a:fld id="{433868EE-6545-4BED-92FF-D25866E1503D}" type="datetime1">
              <a:rPr lang="uk-UA" noProof="0" smtClean="0"/>
              <a:t>03.09.2025</a:t>
            </a:fld>
            <a:endParaRPr lang="uk-UA" noProof="0" dirty="0"/>
          </a:p>
        </p:txBody>
      </p:sp>
      <p:sp>
        <p:nvSpPr>
          <p:cNvPr id="3" name="Місце для нижнього колонтитула 2"/>
          <p:cNvSpPr>
            <a:spLocks noGrp="1"/>
          </p:cNvSpPr>
          <p:nvPr>
            <p:ph type="ftr" sz="quarter" idx="11"/>
          </p:nvPr>
        </p:nvSpPr>
        <p:spPr/>
        <p:txBody>
          <a:bodyPr rtlCol="0"/>
          <a:lstStyle/>
          <a:p>
            <a:pPr rtl="0"/>
            <a:r>
              <a:rPr lang="uk-UA" noProof="0" dirty="0"/>
              <a:t>Додайте нижній колонтитул</a:t>
            </a:r>
          </a:p>
        </p:txBody>
      </p:sp>
      <p:sp>
        <p:nvSpPr>
          <p:cNvPr id="4" name="Місце для номера слайда 3"/>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2100" y="457200"/>
            <a:ext cx="3932237" cy="1600200"/>
          </a:xfrm>
        </p:spPr>
        <p:txBody>
          <a:bodyPr rtlCol="0" anchor="b"/>
          <a:lstStyle>
            <a:lvl1pPr>
              <a:defRPr sz="3200"/>
            </a:lvl1pPr>
          </a:lstStyle>
          <a:p>
            <a:pPr rtl="0"/>
            <a:r>
              <a:rPr lang="uk-UA" noProof="0"/>
              <a:t>Клацніть, щоб редагувати стиль зразка заголовка</a:t>
            </a:r>
            <a:endParaRPr lang="uk-UA" noProof="0" dirty="0"/>
          </a:p>
        </p:txBody>
      </p:sp>
      <p:sp>
        <p:nvSpPr>
          <p:cNvPr id="3" name="Місце для вмісту 2"/>
          <p:cNvSpPr>
            <a:spLocks noGrp="1"/>
          </p:cNvSpPr>
          <p:nvPr>
            <p:ph idx="1"/>
          </p:nvPr>
        </p:nvSpPr>
        <p:spPr>
          <a:xfrm>
            <a:off x="5678905" y="987425"/>
            <a:ext cx="5676483"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uk-UA" noProof="0"/>
              <a:t>Клацніть, щоб відредагувати стилі зразків тексту</a:t>
            </a:r>
          </a:p>
          <a:p>
            <a:pPr lvl="1" rtl="0"/>
            <a:r>
              <a:rPr lang="uk-UA" noProof="0"/>
              <a:t>Другий рівень</a:t>
            </a:r>
          </a:p>
          <a:p>
            <a:pPr lvl="2" rtl="0"/>
            <a:r>
              <a:rPr lang="uk-UA" noProof="0"/>
              <a:t>Третій рівень</a:t>
            </a:r>
          </a:p>
          <a:p>
            <a:pPr lvl="3" rtl="0"/>
            <a:r>
              <a:rPr lang="uk-UA" noProof="0"/>
              <a:t>Четвертий рівень</a:t>
            </a:r>
          </a:p>
          <a:p>
            <a:pPr lvl="4" rtl="0"/>
            <a:r>
              <a:rPr lang="uk-UA" noProof="0"/>
              <a:t>П’ятий рівень</a:t>
            </a:r>
            <a:endParaRPr lang="uk-UA" noProof="0" dirty="0"/>
          </a:p>
        </p:txBody>
      </p:sp>
      <p:sp>
        <p:nvSpPr>
          <p:cNvPr id="4" name="Місце для тексту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UA" noProof="0"/>
              <a:t>Клацніть, щоб відредагувати стилі зразків тексту</a:t>
            </a:r>
          </a:p>
        </p:txBody>
      </p:sp>
      <p:sp>
        <p:nvSpPr>
          <p:cNvPr id="5" name="Місце для дати 4"/>
          <p:cNvSpPr>
            <a:spLocks noGrp="1"/>
          </p:cNvSpPr>
          <p:nvPr>
            <p:ph type="dt" sz="half" idx="10"/>
          </p:nvPr>
        </p:nvSpPr>
        <p:spPr/>
        <p:txBody>
          <a:bodyPr rtlCol="0"/>
          <a:lstStyle/>
          <a:p>
            <a:pPr rtl="0"/>
            <a:fld id="{E58FEE78-E9D5-4EE5-AB61-B470989471AB}" type="datetime1">
              <a:rPr lang="uk-UA" noProof="0" smtClean="0"/>
              <a:t>03.09.2025</a:t>
            </a:fld>
            <a:endParaRPr lang="uk-UA" noProof="0" dirty="0"/>
          </a:p>
        </p:txBody>
      </p:sp>
      <p:sp>
        <p:nvSpPr>
          <p:cNvPr id="6" name="Місце для нижнього колонтитула 5"/>
          <p:cNvSpPr>
            <a:spLocks noGrp="1"/>
          </p:cNvSpPr>
          <p:nvPr>
            <p:ph type="ftr" sz="quarter" idx="11"/>
          </p:nvPr>
        </p:nvSpPr>
        <p:spPr/>
        <p:txBody>
          <a:bodyPr rtlCol="0"/>
          <a:lstStyle/>
          <a:p>
            <a:pPr rtl="0"/>
            <a:r>
              <a:rPr lang="uk-UA" noProof="0" dirty="0"/>
              <a:t>Додайте нижній колонтитул</a:t>
            </a:r>
          </a:p>
        </p:txBody>
      </p:sp>
      <p:sp>
        <p:nvSpPr>
          <p:cNvPr id="7" name="Місце для номера слайда 6"/>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Зображення з підписом">
    <p:spTree>
      <p:nvGrpSpPr>
        <p:cNvPr id="1" name=""/>
        <p:cNvGrpSpPr/>
        <p:nvPr/>
      </p:nvGrpSpPr>
      <p:grpSpPr>
        <a:xfrm>
          <a:off x="0" y="0"/>
          <a:ext cx="0" cy="0"/>
          <a:chOff x="0" y="0"/>
          <a:chExt cx="0" cy="0"/>
        </a:xfrm>
      </p:grpSpPr>
      <p:sp>
        <p:nvSpPr>
          <p:cNvPr id="9" name="Заголовок 1"/>
          <p:cNvSpPr>
            <a:spLocks noGrp="1"/>
          </p:cNvSpPr>
          <p:nvPr>
            <p:ph type="title"/>
          </p:nvPr>
        </p:nvSpPr>
        <p:spPr>
          <a:xfrm>
            <a:off x="1562100" y="457200"/>
            <a:ext cx="3932237" cy="1600200"/>
          </a:xfrm>
        </p:spPr>
        <p:txBody>
          <a:bodyPr rtlCol="0" anchor="b"/>
          <a:lstStyle>
            <a:lvl1pPr>
              <a:defRPr sz="3200"/>
            </a:lvl1pPr>
          </a:lstStyle>
          <a:p>
            <a:pPr rtl="0"/>
            <a:r>
              <a:rPr lang="uk-UA" noProof="0"/>
              <a:t>Клацніть, щоб редагувати стиль зразка заголовка</a:t>
            </a:r>
            <a:endParaRPr lang="uk-UA" noProof="0" dirty="0"/>
          </a:p>
        </p:txBody>
      </p:sp>
      <p:sp>
        <p:nvSpPr>
          <p:cNvPr id="3" name="Місце для зображення 2" descr="Пустий покажчик місця заповнення для зображення. Клацніть цей покажчик і виберіть зображення, яке потрібно додати"/>
          <p:cNvSpPr>
            <a:spLocks noGrp="1"/>
          </p:cNvSpPr>
          <p:nvPr>
            <p:ph type="pic" idx="1"/>
          </p:nvPr>
        </p:nvSpPr>
        <p:spPr>
          <a:xfrm>
            <a:off x="5678904" y="987425"/>
            <a:ext cx="5678424"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uk-UA" noProof="0"/>
              <a:t>Клацніть піктограму, щоб додати зображення</a:t>
            </a:r>
            <a:endParaRPr lang="uk-UA" noProof="0" dirty="0"/>
          </a:p>
        </p:txBody>
      </p:sp>
      <p:sp>
        <p:nvSpPr>
          <p:cNvPr id="8" name="Місце для тексту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uk-UA" noProof="0"/>
              <a:t>Клацніть, щоб відредагувати стилі зразків тексту</a:t>
            </a:r>
          </a:p>
        </p:txBody>
      </p:sp>
      <p:sp>
        <p:nvSpPr>
          <p:cNvPr id="5" name="Місце для дати 4"/>
          <p:cNvSpPr>
            <a:spLocks noGrp="1"/>
          </p:cNvSpPr>
          <p:nvPr>
            <p:ph type="dt" sz="half" idx="10"/>
          </p:nvPr>
        </p:nvSpPr>
        <p:spPr/>
        <p:txBody>
          <a:bodyPr rtlCol="0"/>
          <a:lstStyle/>
          <a:p>
            <a:pPr rtl="0"/>
            <a:fld id="{B3BEE4B9-59C6-4268-BB57-F9ADB0242D20}" type="datetime1">
              <a:rPr lang="uk-UA" noProof="0" smtClean="0"/>
              <a:t>03.09.2025</a:t>
            </a:fld>
            <a:endParaRPr lang="uk-UA" noProof="0" dirty="0"/>
          </a:p>
        </p:txBody>
      </p:sp>
      <p:sp>
        <p:nvSpPr>
          <p:cNvPr id="6" name="Місце для нижнього колонтитула 5"/>
          <p:cNvSpPr>
            <a:spLocks noGrp="1"/>
          </p:cNvSpPr>
          <p:nvPr>
            <p:ph type="ftr" sz="quarter" idx="11"/>
          </p:nvPr>
        </p:nvSpPr>
        <p:spPr/>
        <p:txBody>
          <a:bodyPr rtlCol="0"/>
          <a:lstStyle/>
          <a:p>
            <a:pPr rtl="0"/>
            <a:r>
              <a:rPr lang="uk-UA" noProof="0" dirty="0"/>
              <a:t>Додайте нижній колонтитул</a:t>
            </a:r>
          </a:p>
        </p:txBody>
      </p:sp>
      <p:sp>
        <p:nvSpPr>
          <p:cNvPr id="7" name="Місце для номера слайда 6"/>
          <p:cNvSpPr>
            <a:spLocks noGrp="1"/>
          </p:cNvSpPr>
          <p:nvPr>
            <p:ph type="sldNum" sz="quarter" idx="12"/>
          </p:nvPr>
        </p:nvSpPr>
        <p:spPr/>
        <p:txBody>
          <a:bodyPr rtlCol="0"/>
          <a:lstStyle/>
          <a:p>
            <a:pPr rtl="0"/>
            <a:fld id="{71B7BAC7-FE87-40F6-AA24-4F4685D1B022}" type="slidenum">
              <a:rPr lang="uk-UA" noProof="0" smtClean="0"/>
              <a:t>‹#›</a:t>
            </a:fld>
            <a:endParaRPr lang="uk-UA" noProof="0" dirty="0"/>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pPr rtl="0"/>
            <a:r>
              <a:rPr lang="uk-UA" noProof="0" dirty="0"/>
              <a:t>Зразок заголовка</a:t>
            </a:r>
          </a:p>
        </p:txBody>
      </p:sp>
      <p:sp>
        <p:nvSpPr>
          <p:cNvPr id="3" name="Місце для тексту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rtl="0"/>
            <a:r>
              <a:rPr lang="uk-UA" noProof="0" dirty="0"/>
              <a:t>Зразки заголовків</a:t>
            </a:r>
          </a:p>
          <a:p>
            <a:pPr lvl="1" rtl="0"/>
            <a:r>
              <a:rPr lang="uk-UA" noProof="0" dirty="0"/>
              <a:t>Другий рівень</a:t>
            </a:r>
          </a:p>
          <a:p>
            <a:pPr lvl="2" rtl="0"/>
            <a:r>
              <a:rPr lang="uk-UA" noProof="0" dirty="0"/>
              <a:t>Третій рівень</a:t>
            </a:r>
          </a:p>
          <a:p>
            <a:pPr lvl="3" rtl="0"/>
            <a:r>
              <a:rPr lang="uk-UA" noProof="0" dirty="0"/>
              <a:t>Четвертий рівень</a:t>
            </a:r>
          </a:p>
          <a:p>
            <a:pPr lvl="4" rtl="0"/>
            <a:r>
              <a:rPr lang="uk-UA" noProof="0" dirty="0"/>
              <a:t>П’ятий рівень</a:t>
            </a:r>
          </a:p>
        </p:txBody>
      </p:sp>
      <p:sp>
        <p:nvSpPr>
          <p:cNvPr id="4" name="Місце для дати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rtl="0"/>
            <a:fld id="{3321145E-25B7-44E8-B8D6-42103549CEC6}" type="datetime1">
              <a:rPr lang="uk-UA" noProof="0" smtClean="0"/>
              <a:t>03.09.2025</a:t>
            </a:fld>
            <a:endParaRPr lang="uk-UA" noProof="0" dirty="0"/>
          </a:p>
        </p:txBody>
      </p:sp>
      <p:sp>
        <p:nvSpPr>
          <p:cNvPr id="5" name="Місце для нижнього колонтитула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rtl="0"/>
            <a:r>
              <a:rPr lang="uk-UA" noProof="0" dirty="0"/>
              <a:t>Додайте нижній колонтитул</a:t>
            </a:r>
          </a:p>
        </p:txBody>
      </p:sp>
      <p:sp>
        <p:nvSpPr>
          <p:cNvPr id="6" name="Місце для номера слайда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71B7BAC7-FE87-40F6-AA24-4F4685D1B022}" type="slidenum">
              <a:rPr lang="uk-UA" noProof="0" smtClean="0"/>
              <a:pPr rtl="0"/>
              <a:t>‹#›</a:t>
            </a:fld>
            <a:endParaRPr lang="uk-UA" noProof="0" dirty="0"/>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naurok.com.ua/stvoryuemo-biznes-plan-vlasnogo-pidpriemstva-256162.html" TargetMode="External"/><Relationship Id="rId2" Type="http://schemas.openxmlformats.org/officeDocument/2006/relationships/hyperlink" Target="https://fondy.ua/uk/knowledge/business-plan/" TargetMode="External"/><Relationship Id="rId1" Type="http://schemas.openxmlformats.org/officeDocument/2006/relationships/slideLayout" Target="../slideLayouts/slideLayout2.xml"/><Relationship Id="rId4" Type="http://schemas.openxmlformats.org/officeDocument/2006/relationships/hyperlink" Target="https://www.youtube.com/watch?v=_Hb7xFeHBK4"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rtlCol="0"/>
          <a:lstStyle/>
          <a:p>
            <a:pPr rtl="0"/>
            <a:r>
              <a:rPr lang="uk-UA" dirty="0"/>
              <a:t>Планування бізнесу</a:t>
            </a:r>
          </a:p>
        </p:txBody>
      </p:sp>
      <p:sp>
        <p:nvSpPr>
          <p:cNvPr id="3" name="Підзаголовок 2"/>
          <p:cNvSpPr>
            <a:spLocks noGrp="1"/>
          </p:cNvSpPr>
          <p:nvPr>
            <p:ph type="subTitle" idx="1"/>
          </p:nvPr>
        </p:nvSpPr>
        <p:spPr/>
        <p:txBody>
          <a:bodyPr rtlCol="0"/>
          <a:lstStyle/>
          <a:p>
            <a:pPr rtl="0"/>
            <a:r>
              <a:rPr lang="uk-UA" dirty="0"/>
              <a:t>Лекція</a:t>
            </a:r>
          </a:p>
        </p:txBody>
      </p:sp>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720436" y="365125"/>
            <a:ext cx="10633364" cy="540039"/>
          </a:xfrm>
        </p:spPr>
        <p:txBody>
          <a:bodyPr rtlCol="0">
            <a:normAutofit fontScale="90000"/>
          </a:bodyPr>
          <a:lstStyle/>
          <a:p>
            <a:r>
              <a:rPr lang="uk-UA" b="1" dirty="0"/>
              <a:t/>
            </a:r>
            <a:br>
              <a:rPr lang="uk-UA" b="1" dirty="0"/>
            </a:br>
            <a:r>
              <a:rPr lang="uk-UA" b="1" dirty="0"/>
              <a:t>Критерії</a:t>
            </a:r>
            <a:r>
              <a:rPr lang="uk-UA" dirty="0"/>
              <a:t>, яким має відповідати бізнес-план:</a:t>
            </a:r>
            <a:br>
              <a:rPr lang="uk-UA" dirty="0"/>
            </a:br>
            <a:endParaRPr lang="uk-UA" dirty="0"/>
          </a:p>
        </p:txBody>
      </p:sp>
      <p:sp>
        <p:nvSpPr>
          <p:cNvPr id="14" name="Місце для вмісту 13"/>
          <p:cNvSpPr>
            <a:spLocks noGrp="1"/>
          </p:cNvSpPr>
          <p:nvPr>
            <p:ph idx="1"/>
          </p:nvPr>
        </p:nvSpPr>
        <p:spPr>
          <a:xfrm>
            <a:off x="387927" y="1052945"/>
            <a:ext cx="11499273" cy="5624946"/>
          </a:xfrm>
        </p:spPr>
        <p:txBody>
          <a:bodyPr rtlCol="0">
            <a:normAutofit fontScale="47500" lnSpcReduction="20000"/>
          </a:bodyPr>
          <a:lstStyle/>
          <a:p>
            <a:pPr lvl="0"/>
            <a:endParaRPr lang="uk-UA" i="1" dirty="0"/>
          </a:p>
          <a:p>
            <a:pPr lvl="0">
              <a:lnSpc>
                <a:spcPct val="120000"/>
              </a:lnSpc>
            </a:pPr>
            <a:r>
              <a:rPr lang="uk-UA" sz="3800" b="1" i="1" dirty="0">
                <a:latin typeface="Times New Roman" panose="02020603050405020304" pitchFamily="18" charset="0"/>
                <a:cs typeface="Times New Roman" panose="02020603050405020304" pitchFamily="18" charset="0"/>
              </a:rPr>
              <a:t>оптимальність</a:t>
            </a:r>
            <a:r>
              <a:rPr lang="uk-UA" sz="3800" i="1" dirty="0">
                <a:latin typeface="Times New Roman" panose="02020603050405020304" pitchFamily="18" charset="0"/>
                <a:cs typeface="Times New Roman" panose="02020603050405020304" pitchFamily="18" charset="0"/>
              </a:rPr>
              <a:t> </a:t>
            </a:r>
            <a:r>
              <a:rPr lang="uk-UA" sz="3800" dirty="0">
                <a:latin typeface="Times New Roman" panose="02020603050405020304" pitchFamily="18" charset="0"/>
                <a:cs typeface="Times New Roman" panose="02020603050405020304" pitchFamily="18" charset="0"/>
              </a:rPr>
              <a:t>– розробка найкращих ідей, способів та засобів їх реалізації за доречного розміру витрат і у чітко визначені часові межі;</a:t>
            </a:r>
          </a:p>
          <a:p>
            <a:pPr lvl="0">
              <a:lnSpc>
                <a:spcPct val="120000"/>
              </a:lnSpc>
            </a:pPr>
            <a:r>
              <a:rPr lang="uk-UA" sz="3800" b="1" i="1" dirty="0">
                <a:latin typeface="Times New Roman" panose="02020603050405020304" pitchFamily="18" charset="0"/>
                <a:cs typeface="Times New Roman" panose="02020603050405020304" pitchFamily="18" charset="0"/>
              </a:rPr>
              <a:t>конкретність</a:t>
            </a:r>
            <a:r>
              <a:rPr lang="uk-UA" sz="3800" i="1" dirty="0">
                <a:latin typeface="Times New Roman" panose="02020603050405020304" pitchFamily="18" charset="0"/>
                <a:cs typeface="Times New Roman" panose="02020603050405020304" pitchFamily="18" charset="0"/>
              </a:rPr>
              <a:t> </a:t>
            </a:r>
            <a:r>
              <a:rPr lang="uk-UA" sz="3800" dirty="0">
                <a:latin typeface="Times New Roman" panose="02020603050405020304" pitchFamily="18" charset="0"/>
                <a:cs typeface="Times New Roman" panose="02020603050405020304" pitchFamily="18" charset="0"/>
              </a:rPr>
              <a:t>- опис конкретних етапів завдань, вирішення яких допоможе досягти мети діяльності – отриманню стабільного прибутку;</a:t>
            </a:r>
          </a:p>
          <a:p>
            <a:pPr lvl="0">
              <a:lnSpc>
                <a:spcPct val="120000"/>
              </a:lnSpc>
            </a:pPr>
            <a:r>
              <a:rPr lang="uk-UA" sz="3800" b="1" i="1" dirty="0">
                <a:latin typeface="Times New Roman" panose="02020603050405020304" pitchFamily="18" charset="0"/>
                <a:cs typeface="Times New Roman" panose="02020603050405020304" pitchFamily="18" charset="0"/>
              </a:rPr>
              <a:t>відповідність</a:t>
            </a:r>
            <a:r>
              <a:rPr lang="uk-UA" sz="3800" i="1" dirty="0">
                <a:latin typeface="Times New Roman" panose="02020603050405020304" pitchFamily="18" charset="0"/>
                <a:cs typeface="Times New Roman" panose="02020603050405020304" pitchFamily="18" charset="0"/>
              </a:rPr>
              <a:t> </a:t>
            </a:r>
            <a:r>
              <a:rPr lang="uk-UA" sz="3800" dirty="0">
                <a:latin typeface="Times New Roman" panose="02020603050405020304" pitchFamily="18" charset="0"/>
                <a:cs typeface="Times New Roman" panose="02020603050405020304" pitchFamily="18" charset="0"/>
              </a:rPr>
              <a:t>задач поставленим цілям, способів їх вирішення – типу виконуваних завдань, засобів досягнення цілей – фінансовим, людським та виробничим можливостям компанії;</a:t>
            </a:r>
          </a:p>
          <a:p>
            <a:pPr lvl="0">
              <a:lnSpc>
                <a:spcPct val="120000"/>
              </a:lnSpc>
            </a:pPr>
            <a:r>
              <a:rPr lang="uk-UA" sz="3800" b="1" i="1" dirty="0">
                <a:latin typeface="Times New Roman" panose="02020603050405020304" pitchFamily="18" charset="0"/>
                <a:cs typeface="Times New Roman" panose="02020603050405020304" pitchFamily="18" charset="0"/>
              </a:rPr>
              <a:t>зрозумілість</a:t>
            </a:r>
            <a:r>
              <a:rPr lang="uk-UA" sz="3800" i="1" dirty="0">
                <a:latin typeface="Times New Roman" panose="02020603050405020304" pitchFamily="18" charset="0"/>
                <a:cs typeface="Times New Roman" panose="02020603050405020304" pitchFamily="18" charset="0"/>
              </a:rPr>
              <a:t> </a:t>
            </a:r>
            <a:r>
              <a:rPr lang="uk-UA" sz="3800" dirty="0">
                <a:latin typeface="Times New Roman" panose="02020603050405020304" pitchFamily="18" charset="0"/>
                <a:cs typeface="Times New Roman" panose="02020603050405020304" pitchFamily="18" charset="0"/>
              </a:rPr>
              <a:t>плану означає доступність, послідовність і прозорість етапів ведення бізнесу для інвесторів та партнерів ;</a:t>
            </a:r>
          </a:p>
          <a:p>
            <a:pPr lvl="0">
              <a:lnSpc>
                <a:spcPct val="120000"/>
              </a:lnSpc>
            </a:pPr>
            <a:r>
              <a:rPr lang="uk-UA" sz="3800" b="1" i="1" dirty="0">
                <a:latin typeface="Times New Roman" panose="02020603050405020304" pitchFamily="18" charset="0"/>
                <a:cs typeface="Times New Roman" panose="02020603050405020304" pitchFamily="18" charset="0"/>
              </a:rPr>
              <a:t>реалістичність</a:t>
            </a:r>
            <a:r>
              <a:rPr lang="uk-UA" sz="3800" i="1" dirty="0">
                <a:latin typeface="Times New Roman" panose="02020603050405020304" pitchFamily="18" charset="0"/>
                <a:cs typeface="Times New Roman" panose="02020603050405020304" pitchFamily="18" charset="0"/>
              </a:rPr>
              <a:t> </a:t>
            </a:r>
            <a:r>
              <a:rPr lang="uk-UA" sz="3800" dirty="0">
                <a:latin typeface="Times New Roman" panose="02020603050405020304" pitchFamily="18" charset="0"/>
                <a:cs typeface="Times New Roman" panose="02020603050405020304" pitchFamily="18" charset="0"/>
              </a:rPr>
              <a:t>відображається у часових термінах та доступних засобах для виконання сформульованих завдань;</a:t>
            </a:r>
          </a:p>
          <a:p>
            <a:pPr lvl="0">
              <a:lnSpc>
                <a:spcPct val="120000"/>
              </a:lnSpc>
            </a:pPr>
            <a:r>
              <a:rPr lang="uk-UA" sz="3800" b="1" i="1" dirty="0">
                <a:latin typeface="Times New Roman" panose="02020603050405020304" pitchFamily="18" charset="0"/>
                <a:cs typeface="Times New Roman" panose="02020603050405020304" pitchFamily="18" charset="0"/>
              </a:rPr>
              <a:t>чесність</a:t>
            </a:r>
            <a:r>
              <a:rPr lang="uk-UA" sz="3800" i="1" dirty="0">
                <a:latin typeface="Times New Roman" panose="02020603050405020304" pitchFamily="18" charset="0"/>
                <a:cs typeface="Times New Roman" panose="02020603050405020304" pitchFamily="18" charset="0"/>
              </a:rPr>
              <a:t> </a:t>
            </a:r>
            <a:r>
              <a:rPr lang="uk-UA" sz="3800" dirty="0">
                <a:latin typeface="Times New Roman" panose="02020603050405020304" pitchFamily="18" charset="0"/>
                <a:cs typeface="Times New Roman" panose="02020603050405020304" pitchFamily="18" charset="0"/>
              </a:rPr>
              <a:t>є наслідком прозорості та зрозумілості бізнес-плану;</a:t>
            </a:r>
          </a:p>
          <a:p>
            <a:pPr lvl="0">
              <a:lnSpc>
                <a:spcPct val="120000"/>
              </a:lnSpc>
            </a:pPr>
            <a:r>
              <a:rPr lang="uk-UA" sz="3800" b="1" i="1" dirty="0" err="1">
                <a:latin typeface="Times New Roman" panose="02020603050405020304" pitchFamily="18" charset="0"/>
                <a:cs typeface="Times New Roman" panose="02020603050405020304" pitchFamily="18" charset="0"/>
              </a:rPr>
              <a:t>перевірюваність</a:t>
            </a:r>
            <a:r>
              <a:rPr lang="uk-UA" sz="3800" i="1" dirty="0">
                <a:latin typeface="Times New Roman" panose="02020603050405020304" pitchFamily="18" charset="0"/>
                <a:cs typeface="Times New Roman" panose="02020603050405020304" pitchFamily="18" charset="0"/>
              </a:rPr>
              <a:t> </a:t>
            </a:r>
            <a:r>
              <a:rPr lang="uk-UA" sz="3800" dirty="0">
                <a:latin typeface="Times New Roman" panose="02020603050405020304" pitchFamily="18" charset="0"/>
                <a:cs typeface="Times New Roman" panose="02020603050405020304" pitchFamily="18" charset="0"/>
              </a:rPr>
              <a:t>означає можливість оцінити витрати та можливі ризики, зіставити результати планування та аналізу, реалізувати план і вчасно проконтролювати наслідки діяльності;</a:t>
            </a:r>
          </a:p>
          <a:p>
            <a:pPr lvl="0">
              <a:lnSpc>
                <a:spcPct val="120000"/>
              </a:lnSpc>
            </a:pPr>
            <a:r>
              <a:rPr lang="uk-UA" sz="3800" b="1" i="1" dirty="0">
                <a:latin typeface="Times New Roman" panose="02020603050405020304" pitchFamily="18" charset="0"/>
                <a:cs typeface="Times New Roman" panose="02020603050405020304" pitchFamily="18" charset="0"/>
              </a:rPr>
              <a:t>правдивість</a:t>
            </a:r>
            <a:r>
              <a:rPr lang="uk-UA" sz="3800" dirty="0">
                <a:latin typeface="Times New Roman" panose="02020603050405020304" pitchFamily="18" charset="0"/>
                <a:cs typeface="Times New Roman" panose="02020603050405020304" pitchFamily="18" charset="0"/>
              </a:rPr>
              <a:t>, що відображається у репрезентативності даних та їх відповідності реальній ситуації;</a:t>
            </a:r>
          </a:p>
          <a:p>
            <a:pPr lvl="0">
              <a:lnSpc>
                <a:spcPct val="120000"/>
              </a:lnSpc>
            </a:pPr>
            <a:r>
              <a:rPr lang="uk-UA" sz="3800" b="1" i="1" dirty="0">
                <a:latin typeface="Times New Roman" panose="02020603050405020304" pitchFamily="18" charset="0"/>
                <a:cs typeface="Times New Roman" panose="02020603050405020304" pitchFamily="18" charset="0"/>
              </a:rPr>
              <a:t>структурованість</a:t>
            </a:r>
            <a:r>
              <a:rPr lang="uk-UA" sz="3800" i="1" dirty="0">
                <a:latin typeface="Times New Roman" panose="02020603050405020304" pitchFamily="18" charset="0"/>
                <a:cs typeface="Times New Roman" panose="02020603050405020304" pitchFamily="18" charset="0"/>
              </a:rPr>
              <a:t> </a:t>
            </a:r>
            <a:r>
              <a:rPr lang="uk-UA" sz="3800" dirty="0">
                <a:latin typeface="Times New Roman" panose="02020603050405020304" pitchFamily="18" charset="0"/>
                <a:cs typeface="Times New Roman" panose="02020603050405020304" pitchFamily="18" charset="0"/>
              </a:rPr>
              <a:t>бізнес-плану обумовлює наявність етапів діяльності та чіткої схеми взаємодії між учасниками економічного процесу.</a:t>
            </a:r>
          </a:p>
          <a:p>
            <a:pPr marL="0" indent="0">
              <a:lnSpc>
                <a:spcPct val="120000"/>
              </a:lnSpc>
              <a:buNone/>
            </a:pPr>
            <a:endParaRPr lang="uk-UA" sz="3300" dirty="0">
              <a:latin typeface="Times New Roman" panose="02020603050405020304" pitchFamily="18" charset="0"/>
              <a:cs typeface="Times New Roman" panose="02020603050405020304" pitchFamily="18" charset="0"/>
            </a:endParaRPr>
          </a:p>
          <a:p>
            <a:pPr lvl="0"/>
            <a:endParaRPr lang="uk-UA" dirty="0"/>
          </a:p>
        </p:txBody>
      </p:sp>
    </p:spTree>
    <p:extLst>
      <p:ext uri="{BB962C8B-B14F-4D97-AF65-F5344CB8AC3E}">
        <p14:creationId xmlns:p14="http://schemas.microsoft.com/office/powerpoint/2010/main" val="236493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6D2B90-1AB3-4A88-8D8E-DDD2243DD864}"/>
              </a:ext>
            </a:extLst>
          </p:cNvPr>
          <p:cNvSpPr>
            <a:spLocks noGrp="1"/>
          </p:cNvSpPr>
          <p:nvPr>
            <p:ph type="title"/>
          </p:nvPr>
        </p:nvSpPr>
        <p:spPr>
          <a:xfrm>
            <a:off x="2324100" y="365125"/>
            <a:ext cx="9029700" cy="761711"/>
          </a:xfrm>
        </p:spPr>
        <p:txBody>
          <a:bodyPr>
            <a:normAutofit fontScale="90000"/>
          </a:bodyPr>
          <a:lstStyle/>
          <a:p>
            <a:r>
              <a:rPr lang="uk-UA" sz="2800" i="1" dirty="0">
                <a:latin typeface="Times New Roman" panose="02020603050405020304" pitchFamily="18" charset="0"/>
                <a:cs typeface="Times New Roman" panose="02020603050405020304" pitchFamily="18" charset="0"/>
              </a:rPr>
              <a:t/>
            </a:r>
            <a:br>
              <a:rPr lang="uk-UA" sz="2800" i="1" dirty="0">
                <a:latin typeface="Times New Roman" panose="02020603050405020304" pitchFamily="18" charset="0"/>
                <a:cs typeface="Times New Roman" panose="02020603050405020304" pitchFamily="18" charset="0"/>
              </a:rPr>
            </a:br>
            <a:r>
              <a:rPr lang="uk-UA" sz="2800" i="1" dirty="0">
                <a:latin typeface="Times New Roman" panose="02020603050405020304" pitchFamily="18" charset="0"/>
                <a:cs typeface="Times New Roman" panose="02020603050405020304" pitchFamily="18" charset="0"/>
              </a:rPr>
              <a:t>Інформаційні технології та сервіси для бізнес-планування</a:t>
            </a:r>
            <a:r>
              <a:rPr lang="uk-UA" sz="2800" dirty="0">
                <a:latin typeface="Times New Roman" panose="02020603050405020304" pitchFamily="18" charset="0"/>
                <a:cs typeface="Times New Roman" panose="02020603050405020304" pitchFamily="18" charset="0"/>
              </a:rPr>
              <a:t/>
            </a:r>
            <a:br>
              <a:rPr lang="uk-UA" sz="2800" dirty="0">
                <a:latin typeface="Times New Roman" panose="02020603050405020304" pitchFamily="18" charset="0"/>
                <a:cs typeface="Times New Roman" panose="02020603050405020304" pitchFamily="18" charset="0"/>
              </a:rPr>
            </a:br>
            <a:endParaRPr lang="uk-UA" sz="2800" dirty="0">
              <a:latin typeface="Times New Roman" panose="02020603050405020304" pitchFamily="18"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72BE67A6-D64D-4247-B67F-2B783FC22B97}"/>
              </a:ext>
            </a:extLst>
          </p:cNvPr>
          <p:cNvSpPr>
            <a:spLocks noGrp="1"/>
          </p:cNvSpPr>
          <p:nvPr>
            <p:ph idx="1"/>
          </p:nvPr>
        </p:nvSpPr>
        <p:spPr>
          <a:xfrm>
            <a:off x="1562100" y="1431636"/>
            <a:ext cx="9791700" cy="4745327"/>
          </a:xfrm>
        </p:spPr>
        <p:txBody>
          <a:bodyPr>
            <a:normAutofit fontScale="85000" lnSpcReduction="10000"/>
          </a:bodyPr>
          <a:lstStyle/>
          <a:p>
            <a:pPr marL="0" indent="0">
              <a:buNone/>
            </a:pPr>
            <a:r>
              <a:rPr lang="uk-UA" dirty="0">
                <a:latin typeface="Times New Roman" panose="02020603050405020304" pitchFamily="18" charset="0"/>
                <a:cs typeface="Times New Roman" panose="02020603050405020304" pitchFamily="18" charset="0"/>
              </a:rPr>
              <a:t>При розробці бізнес-плану можна використовувати як професійні програмні продукти у вільному доступі, так і звичайні, наприклад, шаблони бізнес-планів у офісних додатках Microsoft, зокрема:</a:t>
            </a:r>
          </a:p>
          <a:p>
            <a:pPr lvl="0"/>
            <a:r>
              <a:rPr lang="uk-UA" dirty="0">
                <a:latin typeface="Times New Roman" panose="02020603050405020304" pitchFamily="18" charset="0"/>
                <a:cs typeface="Times New Roman" panose="02020603050405020304" pitchFamily="18" charset="0"/>
              </a:rPr>
              <a:t>для створення бізнес-плану шаблон MS Word «Бізнес-план»;</a:t>
            </a:r>
            <a:endParaRPr lang="uk-UA" sz="2000" dirty="0">
              <a:latin typeface="Times New Roman" panose="02020603050405020304" pitchFamily="18" charset="0"/>
              <a:cs typeface="Times New Roman" panose="02020603050405020304" pitchFamily="18" charset="0"/>
            </a:endParaRPr>
          </a:p>
          <a:p>
            <a:pPr lvl="0"/>
            <a:r>
              <a:rPr lang="uk-UA" dirty="0">
                <a:latin typeface="Times New Roman" panose="02020603050405020304" pitchFamily="18" charset="0"/>
                <a:cs typeface="Times New Roman" panose="02020603050405020304" pitchFamily="18" charset="0"/>
              </a:rPr>
              <a:t>для створення   презентації   бізнес-плану   шаблон   MS   </a:t>
            </a:r>
            <a:r>
              <a:rPr lang="uk-UA" dirty="0" err="1">
                <a:latin typeface="Times New Roman" panose="02020603050405020304" pitchFamily="18" charset="0"/>
                <a:cs typeface="Times New Roman" panose="02020603050405020304" pitchFamily="18" charset="0"/>
              </a:rPr>
              <a:t>Power</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Point</a:t>
            </a:r>
            <a:endParaRPr lang="uk-UA" sz="2000"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«Презентація бізнес-плану»;</a:t>
            </a:r>
          </a:p>
          <a:p>
            <a:pPr lvl="0"/>
            <a:r>
              <a:rPr lang="uk-UA" dirty="0">
                <a:latin typeface="Times New Roman" panose="02020603050405020304" pitchFamily="18" charset="0"/>
                <a:cs typeface="Times New Roman" panose="02020603050405020304" pitchFamily="18" charset="0"/>
              </a:rPr>
              <a:t>для розробки бюджету </a:t>
            </a:r>
            <a:r>
              <a:rPr lang="uk-UA" dirty="0" err="1">
                <a:latin typeface="Times New Roman" panose="02020603050405020304" pitchFamily="18" charset="0"/>
                <a:cs typeface="Times New Roman" panose="02020603050405020304" pitchFamily="18" charset="0"/>
              </a:rPr>
              <a:t>web</a:t>
            </a:r>
            <a:r>
              <a:rPr lang="uk-UA" dirty="0">
                <a:latin typeface="Times New Roman" panose="02020603050405020304" pitchFamily="18" charset="0"/>
                <a:cs typeface="Times New Roman" panose="02020603050405020304" pitchFamily="18" charset="0"/>
              </a:rPr>
              <a:t>-сайту шаблон MS Excel «Бюджет </a:t>
            </a:r>
            <a:r>
              <a:rPr lang="uk-UA" dirty="0" err="1">
                <a:latin typeface="Times New Roman" panose="02020603050405020304" pitchFamily="18" charset="0"/>
                <a:cs typeface="Times New Roman" panose="02020603050405020304" pitchFamily="18" charset="0"/>
              </a:rPr>
              <a:t>web</a:t>
            </a:r>
            <a:r>
              <a:rPr lang="uk-UA" dirty="0">
                <a:latin typeface="Times New Roman" panose="02020603050405020304" pitchFamily="18" charset="0"/>
                <a:cs typeface="Times New Roman" panose="02020603050405020304" pitchFamily="18" charset="0"/>
              </a:rPr>
              <a:t>- сайту»;</a:t>
            </a:r>
            <a:endParaRPr lang="uk-UA" sz="2000" dirty="0">
              <a:latin typeface="Times New Roman" panose="02020603050405020304" pitchFamily="18" charset="0"/>
              <a:cs typeface="Times New Roman" panose="02020603050405020304" pitchFamily="18" charset="0"/>
            </a:endParaRPr>
          </a:p>
          <a:p>
            <a:pPr lvl="0"/>
            <a:r>
              <a:rPr lang="uk-UA" dirty="0">
                <a:latin typeface="Times New Roman" panose="02020603050405020304" pitchFamily="18" charset="0"/>
                <a:cs typeface="Times New Roman" panose="02020603050405020304" pitchFamily="18" charset="0"/>
              </a:rPr>
              <a:t>для оцінки витрат на запуск бізнесу шаблон MS Excel «Витрати на запуск бізнесу»;</a:t>
            </a:r>
            <a:endParaRPr lang="uk-UA" sz="2000" dirty="0">
              <a:latin typeface="Times New Roman" panose="02020603050405020304" pitchFamily="18" charset="0"/>
              <a:cs typeface="Times New Roman" panose="02020603050405020304" pitchFamily="18" charset="0"/>
            </a:endParaRPr>
          </a:p>
          <a:p>
            <a:pPr lvl="0"/>
            <a:r>
              <a:rPr lang="uk-UA" dirty="0">
                <a:latin typeface="Times New Roman" panose="02020603050405020304" pitchFamily="18" charset="0"/>
                <a:cs typeface="Times New Roman" panose="02020603050405020304" pitchFamily="18" charset="0"/>
              </a:rPr>
              <a:t>побудова бізнес-календаря шаблон MS Excel «Бізнес-календар»;</a:t>
            </a:r>
            <a:endParaRPr lang="uk-UA" sz="2000" dirty="0">
              <a:latin typeface="Times New Roman" panose="02020603050405020304" pitchFamily="18" charset="0"/>
              <a:cs typeface="Times New Roman" panose="02020603050405020304" pitchFamily="18" charset="0"/>
            </a:endParaRPr>
          </a:p>
          <a:p>
            <a:pPr lvl="0"/>
            <a:r>
              <a:rPr lang="uk-UA" dirty="0">
                <a:latin typeface="Times New Roman" panose="02020603050405020304" pitchFamily="18" charset="0"/>
                <a:cs typeface="Times New Roman" panose="02020603050405020304" pitchFamily="18" charset="0"/>
              </a:rPr>
              <a:t>побудова контрольного списку бізнес-плану з аналізом SWOT шаблон MS Excel «Контрольний список бізнес-плану з аналізом SWOT».</a:t>
            </a:r>
            <a:endParaRPr lang="uk-UA" sz="2000" dirty="0">
              <a:latin typeface="Times New Roman" panose="02020603050405020304" pitchFamily="18" charset="0"/>
              <a:cs typeface="Times New Roman" panose="02020603050405020304" pitchFamily="18" charset="0"/>
            </a:endParaRPr>
          </a:p>
          <a:p>
            <a:endParaRPr lang="uk-UA" dirty="0"/>
          </a:p>
        </p:txBody>
      </p:sp>
    </p:spTree>
    <p:extLst>
      <p:ext uri="{BB962C8B-B14F-4D97-AF65-F5344CB8AC3E}">
        <p14:creationId xmlns:p14="http://schemas.microsoft.com/office/powerpoint/2010/main" val="6451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13973CDD-C439-46C6-85C0-FAC1A44DAB3F}"/>
              </a:ext>
            </a:extLst>
          </p:cNvPr>
          <p:cNvSpPr>
            <a:spLocks noGrp="1"/>
          </p:cNvSpPr>
          <p:nvPr>
            <p:ph idx="1"/>
          </p:nvPr>
        </p:nvSpPr>
        <p:spPr>
          <a:xfrm>
            <a:off x="1562100" y="738909"/>
            <a:ext cx="9791700" cy="5438054"/>
          </a:xfrm>
        </p:spPr>
        <p:txBody>
          <a:bodyPr>
            <a:normAutofit/>
          </a:bodyPr>
          <a:lstStyle/>
          <a:p>
            <a:pPr marL="0" indent="457200" algn="just">
              <a:lnSpc>
                <a:spcPct val="100000"/>
              </a:lnSpc>
              <a:buNone/>
            </a:pPr>
            <a:r>
              <a:rPr lang="uk-UA" dirty="0">
                <a:latin typeface="Times New Roman" panose="02020603050405020304" pitchFamily="18" charset="0"/>
                <a:cs typeface="Times New Roman" panose="02020603050405020304" pitchFamily="18" charset="0"/>
              </a:rPr>
              <a:t>Окрім офісних шаблонів </a:t>
            </a:r>
            <a:r>
              <a:rPr lang="en-US" dirty="0">
                <a:latin typeface="Times New Roman" panose="02020603050405020304" pitchFamily="18" charset="0"/>
                <a:cs typeface="Times New Roman" panose="02020603050405020304" pitchFamily="18" charset="0"/>
              </a:rPr>
              <a:t>Microsoft </a:t>
            </a:r>
            <a:r>
              <a:rPr lang="uk-UA" dirty="0">
                <a:latin typeface="Times New Roman" panose="02020603050405020304" pitchFamily="18" charset="0"/>
                <a:cs typeface="Times New Roman" panose="02020603050405020304" pitchFamily="18" charset="0"/>
              </a:rPr>
              <a:t>існують онлайн ресурси для планування бізнесу. Серед таких доступних інструментів: додаток </a:t>
            </a:r>
            <a:r>
              <a:rPr lang="en-US" b="1" dirty="0" err="1">
                <a:latin typeface="Times New Roman" panose="02020603050405020304" pitchFamily="18" charset="0"/>
                <a:cs typeface="Times New Roman" panose="02020603050405020304" pitchFamily="18" charset="0"/>
              </a:rPr>
              <a:t>ProjectLibre</a:t>
            </a:r>
            <a:r>
              <a:rPr lang="en-US"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застосунки </a:t>
            </a:r>
            <a:r>
              <a:rPr lang="en-US" b="1" dirty="0">
                <a:latin typeface="Times New Roman" panose="02020603050405020304" pitchFamily="18" charset="0"/>
                <a:cs typeface="Times New Roman" panose="02020603050405020304" pitchFamily="18" charset="0"/>
              </a:rPr>
              <a:t>Google</a:t>
            </a:r>
            <a:r>
              <a:rPr lang="en-US"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серед яких бізнес активно використовує для планування і організації діяльності та для ведення бухгалтерської звітності в малому бізнесі.</a:t>
            </a:r>
          </a:p>
          <a:p>
            <a:pPr marL="0" indent="457200" algn="just">
              <a:lnSpc>
                <a:spcPct val="100000"/>
              </a:lnSpc>
              <a:buNone/>
            </a:pPr>
            <a:r>
              <a:rPr lang="en-US" dirty="0">
                <a:latin typeface="Times New Roman" panose="02020603050405020304" pitchFamily="18" charset="0"/>
                <a:cs typeface="Times New Roman" panose="02020603050405020304" pitchFamily="18" charset="0"/>
              </a:rPr>
              <a:t>Google </a:t>
            </a:r>
            <a:r>
              <a:rPr lang="uk-UA" dirty="0">
                <a:latin typeface="Times New Roman" panose="02020603050405020304" pitchFamily="18" charset="0"/>
                <a:cs typeface="Times New Roman" panose="02020603050405020304" pitchFamily="18" charset="0"/>
              </a:rPr>
              <a:t>містить додатки, які можна підключити та працювати в інтегрованому середовищі з документами в своєму </a:t>
            </a:r>
            <a:r>
              <a:rPr lang="en-US" dirty="0">
                <a:latin typeface="Times New Roman" panose="02020603050405020304" pitchFamily="18" charset="0"/>
                <a:cs typeface="Times New Roman" panose="02020603050405020304" pitchFamily="18" charset="0"/>
              </a:rPr>
              <a:t>Google-</a:t>
            </a:r>
            <a:r>
              <a:rPr lang="uk-UA" dirty="0">
                <a:latin typeface="Times New Roman" panose="02020603050405020304" pitchFamily="18" charset="0"/>
                <a:cs typeface="Times New Roman" panose="02020603050405020304" pitchFamily="18" charset="0"/>
              </a:rPr>
              <a:t>аккаунті. Серед цих додатків, які надають можливості бізнес-планування, використовують </a:t>
            </a:r>
            <a:r>
              <a:rPr lang="en-US" b="1" dirty="0">
                <a:latin typeface="Times New Roman" panose="02020603050405020304" pitchFamily="18" charset="0"/>
                <a:cs typeface="Times New Roman" panose="02020603050405020304" pitchFamily="18" charset="0"/>
              </a:rPr>
              <a:t>Business Process Simulator, Smartsheet, </a:t>
            </a:r>
            <a:r>
              <a:rPr lang="en-US" b="1" dirty="0" err="1">
                <a:latin typeface="Times New Roman" panose="02020603050405020304" pitchFamily="18" charset="0"/>
                <a:cs typeface="Times New Roman" panose="02020603050405020304" pitchFamily="18" charset="0"/>
              </a:rPr>
              <a:t>ZipBooks</a:t>
            </a:r>
            <a:r>
              <a:rPr lang="en-US" b="1" dirty="0">
                <a:latin typeface="Times New Roman" panose="02020603050405020304" pitchFamily="18" charset="0"/>
                <a:cs typeface="Times New Roman" panose="02020603050405020304" pitchFamily="18" charset="0"/>
              </a:rPr>
              <a:t>, VOGSY</a:t>
            </a:r>
            <a:r>
              <a:rPr lang="en-US"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та інші.</a:t>
            </a:r>
          </a:p>
          <a:p>
            <a:endParaRPr lang="uk-UA" dirty="0"/>
          </a:p>
        </p:txBody>
      </p:sp>
    </p:spTree>
    <p:extLst>
      <p:ext uri="{BB962C8B-B14F-4D97-AF65-F5344CB8AC3E}">
        <p14:creationId xmlns:p14="http://schemas.microsoft.com/office/powerpoint/2010/main" val="253386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a:extLst>
              <a:ext uri="{FF2B5EF4-FFF2-40B4-BE49-F238E27FC236}">
                <a16:creationId xmlns:a16="http://schemas.microsoft.com/office/drawing/2014/main" id="{A9600A6A-904A-48ED-A8B5-D320543A4697}"/>
              </a:ext>
            </a:extLst>
          </p:cNvPr>
          <p:cNvSpPr>
            <a:spLocks noGrp="1"/>
          </p:cNvSpPr>
          <p:nvPr>
            <p:ph sz="half" idx="1"/>
          </p:nvPr>
        </p:nvSpPr>
        <p:spPr>
          <a:xfrm>
            <a:off x="1024755" y="1108085"/>
            <a:ext cx="4754880" cy="4351338"/>
          </a:xfrm>
        </p:spPr>
        <p:txBody>
          <a:bodyPr>
            <a:normAutofit/>
          </a:bodyPr>
          <a:lstStyle/>
          <a:p>
            <a:pPr marL="0" indent="0">
              <a:buNone/>
            </a:pPr>
            <a:endParaRPr lang="uk-UA" dirty="0"/>
          </a:p>
        </p:txBody>
      </p:sp>
      <p:sp>
        <p:nvSpPr>
          <p:cNvPr id="6" name="Місце для вмісту 5">
            <a:extLst>
              <a:ext uri="{FF2B5EF4-FFF2-40B4-BE49-F238E27FC236}">
                <a16:creationId xmlns:a16="http://schemas.microsoft.com/office/drawing/2014/main" id="{0BBBC7EC-E788-4D2D-A38E-7EF6EE240E27}"/>
              </a:ext>
            </a:extLst>
          </p:cNvPr>
          <p:cNvSpPr>
            <a:spLocks noGrp="1"/>
          </p:cNvSpPr>
          <p:nvPr>
            <p:ph sz="half" idx="2"/>
          </p:nvPr>
        </p:nvSpPr>
        <p:spPr>
          <a:xfrm>
            <a:off x="6379998" y="1108085"/>
            <a:ext cx="4754880" cy="4351338"/>
          </a:xfrm>
        </p:spPr>
        <p:txBody>
          <a:bodyPr>
            <a:noAutofit/>
          </a:bodyPr>
          <a:lstStyle/>
          <a:p>
            <a:pPr marL="0" indent="0">
              <a:buNone/>
            </a:pPr>
            <a:r>
              <a:rPr lang="uk-UA" sz="2400" b="1" dirty="0" err="1">
                <a:latin typeface="Times New Roman" panose="02020603050405020304" pitchFamily="18" charset="0"/>
                <a:cs typeface="Times New Roman" panose="02020603050405020304" pitchFamily="18" charset="0"/>
              </a:rPr>
              <a:t>Business</a:t>
            </a:r>
            <a:r>
              <a:rPr lang="uk-UA" sz="2400" b="1" dirty="0">
                <a:latin typeface="Times New Roman" panose="02020603050405020304" pitchFamily="18" charset="0"/>
                <a:cs typeface="Times New Roman" panose="02020603050405020304" pitchFamily="18" charset="0"/>
              </a:rPr>
              <a:t> </a:t>
            </a:r>
            <a:r>
              <a:rPr lang="uk-UA" sz="2400" b="1" dirty="0" err="1">
                <a:latin typeface="Times New Roman" panose="02020603050405020304" pitchFamily="18" charset="0"/>
                <a:cs typeface="Times New Roman" panose="02020603050405020304" pitchFamily="18" charset="0"/>
              </a:rPr>
              <a:t>Process</a:t>
            </a:r>
            <a:r>
              <a:rPr lang="uk-UA" sz="2400" b="1" dirty="0">
                <a:latin typeface="Times New Roman" panose="02020603050405020304" pitchFamily="18" charset="0"/>
                <a:cs typeface="Times New Roman" panose="02020603050405020304" pitchFamily="18" charset="0"/>
              </a:rPr>
              <a:t> Simulator </a:t>
            </a:r>
            <a:r>
              <a:rPr lang="uk-UA" sz="2400" dirty="0">
                <a:latin typeface="Times New Roman" panose="02020603050405020304" pitchFamily="18" charset="0"/>
                <a:cs typeface="Times New Roman" panose="02020603050405020304" pitchFamily="18" charset="0"/>
              </a:rPr>
              <a:t>– програмний додаток </a:t>
            </a:r>
            <a:r>
              <a:rPr lang="uk-UA" sz="2400" dirty="0" err="1">
                <a:latin typeface="Times New Roman" panose="02020603050405020304" pitchFamily="18" charset="0"/>
                <a:cs typeface="Times New Roman" panose="02020603050405020304" pitchFamily="18" charset="0"/>
              </a:rPr>
              <a:t>Google</a:t>
            </a:r>
            <a:r>
              <a:rPr lang="uk-UA" sz="2400" dirty="0">
                <a:latin typeface="Times New Roman" panose="02020603050405020304" pitchFamily="18" charset="0"/>
                <a:cs typeface="Times New Roman" panose="02020603050405020304" pitchFamily="18" charset="0"/>
              </a:rPr>
              <a:t>, який дозволяє побудувати план діяльності, виконати розрахунок часу та вартості робіт, перевірити розрахунки, обчислити продуктивність запланованих видів робіт. Даний симулятор дозволяє побудувати візуальну модель процесу та оцінити показники ефективності. Підтримує роботу в хмарному середовищі.</a:t>
            </a:r>
          </a:p>
        </p:txBody>
      </p:sp>
      <p:grpSp>
        <p:nvGrpSpPr>
          <p:cNvPr id="7" name="Group 770">
            <a:extLst>
              <a:ext uri="{FF2B5EF4-FFF2-40B4-BE49-F238E27FC236}">
                <a16:creationId xmlns:a16="http://schemas.microsoft.com/office/drawing/2014/main" id="{E846B61B-C453-4609-8B8C-743142F37CC5}"/>
              </a:ext>
            </a:extLst>
          </p:cNvPr>
          <p:cNvGrpSpPr>
            <a:grpSpLocks/>
          </p:cNvGrpSpPr>
          <p:nvPr/>
        </p:nvGrpSpPr>
        <p:grpSpPr bwMode="auto">
          <a:xfrm>
            <a:off x="1625118" y="1108085"/>
            <a:ext cx="4082955" cy="4351338"/>
            <a:chOff x="0" y="0"/>
            <a:chExt cx="2715" cy="3001"/>
          </a:xfrm>
        </p:grpSpPr>
        <p:pic>
          <p:nvPicPr>
            <p:cNvPr id="8" name="Picture 772">
              <a:extLst>
                <a:ext uri="{FF2B5EF4-FFF2-40B4-BE49-F238E27FC236}">
                  <a16:creationId xmlns:a16="http://schemas.microsoft.com/office/drawing/2014/main" id="{913D413A-53AA-4F03-94EC-D6E900AAB5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715" cy="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71">
              <a:extLst>
                <a:ext uri="{FF2B5EF4-FFF2-40B4-BE49-F238E27FC236}">
                  <a16:creationId xmlns:a16="http://schemas.microsoft.com/office/drawing/2014/main" id="{404228EA-DB4A-4CF3-A1D3-3D0B8074C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 y="257"/>
              <a:ext cx="2217" cy="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0599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D80C44AB-FAF5-4781-B1D0-7DB25AFF7B99}"/>
              </a:ext>
            </a:extLst>
          </p:cNvPr>
          <p:cNvPicPr>
            <a:picLocks noGrp="1" noChangeAspect="1"/>
          </p:cNvPicPr>
          <p:nvPr>
            <p:ph sz="half" idx="1"/>
          </p:nvPr>
        </p:nvPicPr>
        <p:blipFill>
          <a:blip r:embed="rId2"/>
          <a:stretch>
            <a:fillRect/>
          </a:stretch>
        </p:blipFill>
        <p:spPr>
          <a:xfrm>
            <a:off x="908200" y="1083347"/>
            <a:ext cx="3571435" cy="4384579"/>
          </a:xfrm>
          <a:prstGeom prst="rect">
            <a:avLst/>
          </a:prstGeom>
        </p:spPr>
      </p:pic>
      <p:sp>
        <p:nvSpPr>
          <p:cNvPr id="4" name="Місце для вмісту 3">
            <a:extLst>
              <a:ext uri="{FF2B5EF4-FFF2-40B4-BE49-F238E27FC236}">
                <a16:creationId xmlns:a16="http://schemas.microsoft.com/office/drawing/2014/main" id="{513616DC-D13A-4926-8946-E8338102251C}"/>
              </a:ext>
            </a:extLst>
          </p:cNvPr>
          <p:cNvSpPr>
            <a:spLocks noGrp="1"/>
          </p:cNvSpPr>
          <p:nvPr>
            <p:ph sz="half" idx="2"/>
          </p:nvPr>
        </p:nvSpPr>
        <p:spPr>
          <a:xfrm>
            <a:off x="5033818" y="587951"/>
            <a:ext cx="6391564" cy="5785139"/>
          </a:xfrm>
        </p:spPr>
        <p:txBody>
          <a:bodyPr>
            <a:normAutofit fontScale="62500" lnSpcReduction="20000"/>
          </a:bodyPr>
          <a:lstStyle/>
          <a:p>
            <a:pPr marL="0" indent="0" algn="just">
              <a:lnSpc>
                <a:spcPct val="120000"/>
              </a:lnSpc>
              <a:buNone/>
            </a:pPr>
            <a:r>
              <a:rPr lang="uk-UA" b="1" dirty="0" err="1">
                <a:latin typeface="Times New Roman" panose="02020603050405020304" pitchFamily="18" charset="0"/>
                <a:cs typeface="Times New Roman" panose="02020603050405020304" pitchFamily="18" charset="0"/>
              </a:rPr>
              <a:t>Smartsheet</a:t>
            </a:r>
            <a:r>
              <a:rPr lang="uk-UA" b="1"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 це провідна, орієнтована на використання в хмарному середовищі, платформа, яка призначена для планування, управління та автоматизації ділових процесів. Використання додатку дозволяє фірмам та організаціям формувати звіти, аналізувати ефективність вихідних результатів бізнесу та швидко приймати </a:t>
            </a:r>
            <a:r>
              <a:rPr lang="uk-UA" dirty="0" err="1">
                <a:latin typeface="Times New Roman" panose="02020603050405020304" pitchFamily="18" charset="0"/>
                <a:cs typeface="Times New Roman" panose="02020603050405020304" pitchFamily="18" charset="0"/>
              </a:rPr>
              <a:t>обгрунтовані</a:t>
            </a:r>
            <a:r>
              <a:rPr lang="uk-UA" dirty="0">
                <a:latin typeface="Times New Roman" panose="02020603050405020304" pitchFamily="18" charset="0"/>
                <a:cs typeface="Times New Roman" panose="02020603050405020304" pitchFamily="18" charset="0"/>
              </a:rPr>
              <a:t> рішення. Гнучкість </a:t>
            </a:r>
            <a:r>
              <a:rPr lang="uk-UA" dirty="0" err="1">
                <a:latin typeface="Times New Roman" panose="02020603050405020304" pitchFamily="18" charset="0"/>
                <a:cs typeface="Times New Roman" panose="02020603050405020304" pitchFamily="18" charset="0"/>
              </a:rPr>
              <a:t>Smartsheet</a:t>
            </a:r>
            <a:r>
              <a:rPr lang="uk-UA" dirty="0">
                <a:latin typeface="Times New Roman" panose="02020603050405020304" pitchFamily="18" charset="0"/>
                <a:cs typeface="Times New Roman" panose="02020603050405020304" pitchFamily="18" charset="0"/>
              </a:rPr>
              <a:t> дозволяє бізнесу різних масштабів керувати проектами та процесами, починаючи від інтеграції ІТ-системи, управління потоками продажів, відстеження кандидатів на вакантні місця до обробки заяв до служби підтримки споживачів. </a:t>
            </a:r>
          </a:p>
          <a:p>
            <a:pPr marL="0" indent="0" algn="just">
              <a:lnSpc>
                <a:spcPct val="120000"/>
              </a:lnSpc>
              <a:spcBef>
                <a:spcPts val="0"/>
              </a:spcBef>
              <a:buNone/>
            </a:pPr>
            <a:r>
              <a:rPr lang="uk-UA" dirty="0">
                <a:latin typeface="Times New Roman" panose="02020603050405020304" pitchFamily="18" charset="0"/>
                <a:cs typeface="Times New Roman" panose="02020603050405020304" pitchFamily="18" charset="0"/>
              </a:rPr>
              <a:t>Система дозволяє налаштовувати нагадування та сповіщення, працювати з файлами, організовувати та проводити онлайн обговорення діяльності, формувати план завдань у форматі діаграми </a:t>
            </a:r>
            <a:r>
              <a:rPr lang="uk-UA" dirty="0" err="1">
                <a:latin typeface="Times New Roman" panose="02020603050405020304" pitchFamily="18" charset="0"/>
                <a:cs typeface="Times New Roman" panose="02020603050405020304" pitchFamily="18" charset="0"/>
              </a:rPr>
              <a:t>Ганта</a:t>
            </a:r>
            <a:r>
              <a:rPr lang="uk-UA" dirty="0">
                <a:latin typeface="Times New Roman" panose="02020603050405020304" pitchFamily="18" charset="0"/>
                <a:cs typeface="Times New Roman" panose="02020603050405020304" pitchFamily="18" charset="0"/>
              </a:rPr>
              <a:t> та працювати з календарем. Додаток забезпечує необхідний рівень доступу та захисту даних. Створювати все необхідне можна безпосередньо на </a:t>
            </a:r>
            <a:r>
              <a:rPr lang="uk-UA" dirty="0" err="1">
                <a:latin typeface="Times New Roman" panose="02020603050405020304" pitchFamily="18" charset="0"/>
                <a:cs typeface="Times New Roman" panose="02020603050405020304" pitchFamily="18" charset="0"/>
              </a:rPr>
              <a:t>Google</a:t>
            </a:r>
            <a:r>
              <a:rPr lang="uk-UA" dirty="0">
                <a:latin typeface="Times New Roman" panose="02020603050405020304" pitchFamily="18" charset="0"/>
                <a:cs typeface="Times New Roman" panose="02020603050405020304" pitchFamily="18" charset="0"/>
              </a:rPr>
              <a:t>-диску, керувати електронною поштою та виконувати синхронізацію бізнес- плану з календарем з відстеженням прогресу у виконанні</a:t>
            </a:r>
          </a:p>
          <a:p>
            <a:pPr marL="0" indent="0" algn="just">
              <a:lnSpc>
                <a:spcPct val="120000"/>
              </a:lnSpc>
              <a:spcBef>
                <a:spcPts val="0"/>
              </a:spcBef>
              <a:buNone/>
            </a:pPr>
            <a:r>
              <a:rPr lang="uk-UA" dirty="0">
                <a:latin typeface="Times New Roman" panose="02020603050405020304" pitchFamily="18" charset="0"/>
                <a:cs typeface="Times New Roman" panose="02020603050405020304" pitchFamily="18" charset="0"/>
              </a:rPr>
              <a:t>завдань.</a:t>
            </a:r>
          </a:p>
        </p:txBody>
      </p:sp>
    </p:spTree>
    <p:extLst>
      <p:ext uri="{BB962C8B-B14F-4D97-AF65-F5344CB8AC3E}">
        <p14:creationId xmlns:p14="http://schemas.microsoft.com/office/powerpoint/2010/main" val="408791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Місце для вмісту 6">
            <a:extLst>
              <a:ext uri="{FF2B5EF4-FFF2-40B4-BE49-F238E27FC236}">
                <a16:creationId xmlns:a16="http://schemas.microsoft.com/office/drawing/2014/main" id="{9C5FB4E0-45D3-4217-BBB5-7408A08C5AB5}"/>
              </a:ext>
            </a:extLst>
          </p:cNvPr>
          <p:cNvPicPr>
            <a:picLocks noGrp="1" noChangeAspect="1"/>
          </p:cNvPicPr>
          <p:nvPr>
            <p:ph sz="half" idx="1"/>
          </p:nvPr>
        </p:nvPicPr>
        <p:blipFill>
          <a:blip r:embed="rId2"/>
          <a:stretch>
            <a:fillRect/>
          </a:stretch>
        </p:blipFill>
        <p:spPr>
          <a:xfrm>
            <a:off x="763468" y="1684077"/>
            <a:ext cx="3584579" cy="4190250"/>
          </a:xfrm>
          <a:prstGeom prst="rect">
            <a:avLst/>
          </a:prstGeom>
        </p:spPr>
      </p:pic>
      <p:sp>
        <p:nvSpPr>
          <p:cNvPr id="4" name="Місце для вмісту 3">
            <a:extLst>
              <a:ext uri="{FF2B5EF4-FFF2-40B4-BE49-F238E27FC236}">
                <a16:creationId xmlns:a16="http://schemas.microsoft.com/office/drawing/2014/main" id="{85C75F6A-46C0-4978-9CAD-D6F93B83212D}"/>
              </a:ext>
            </a:extLst>
          </p:cNvPr>
          <p:cNvSpPr>
            <a:spLocks noGrp="1"/>
          </p:cNvSpPr>
          <p:nvPr>
            <p:ph sz="half" idx="2"/>
          </p:nvPr>
        </p:nvSpPr>
        <p:spPr>
          <a:xfrm>
            <a:off x="4747490" y="932873"/>
            <a:ext cx="6945745" cy="5597236"/>
          </a:xfrm>
        </p:spPr>
        <p:txBody>
          <a:bodyPr>
            <a:normAutofit/>
          </a:bodyPr>
          <a:lstStyle/>
          <a:p>
            <a:pPr marL="0" indent="0">
              <a:lnSpc>
                <a:spcPct val="100000"/>
              </a:lnSpc>
              <a:buNone/>
            </a:pPr>
            <a:r>
              <a:rPr lang="en-US" sz="2200" b="1" dirty="0" err="1">
                <a:latin typeface="Times New Roman" panose="02020603050405020304" pitchFamily="18" charset="0"/>
                <a:cs typeface="Times New Roman" panose="02020603050405020304" pitchFamily="18" charset="0"/>
              </a:rPr>
              <a:t>ZipBooks</a:t>
            </a:r>
            <a:r>
              <a:rPr lang="en-US" sz="2200" dirty="0">
                <a:latin typeface="Times New Roman" panose="02020603050405020304" pitchFamily="18" charset="0"/>
                <a:cs typeface="Times New Roman" panose="02020603050405020304" pitchFamily="18" charset="0"/>
              </a:rPr>
              <a:t> – </a:t>
            </a:r>
            <a:r>
              <a:rPr lang="uk-UA" sz="2200" dirty="0">
                <a:latin typeface="Times New Roman" panose="02020603050405020304" pitchFamily="18" charset="0"/>
                <a:cs typeface="Times New Roman" panose="02020603050405020304" pitchFamily="18" charset="0"/>
              </a:rPr>
              <a:t>потужне програмне забезпечення для бухгалтерського обліку у малому бізнесі. Додаток спрощує процеси ведення бухгалтерських книг, підключення до банку та містить інструменти для формування звітів та онлайн- виставлення рахунків. Надає можливості надсилати рахунки- фактури, відстежувати їх перегляд клієнтами, приймати онлайн платежі через системи </a:t>
            </a:r>
            <a:r>
              <a:rPr lang="en-US" sz="2200" dirty="0">
                <a:latin typeface="Times New Roman" panose="02020603050405020304" pitchFamily="18" charset="0"/>
                <a:cs typeface="Times New Roman" panose="02020603050405020304" pitchFamily="18" charset="0"/>
              </a:rPr>
              <a:t>Square </a:t>
            </a:r>
            <a:r>
              <a:rPr lang="uk-UA" sz="2200" dirty="0">
                <a:latin typeface="Times New Roman" panose="02020603050405020304" pitchFamily="18" charset="0"/>
                <a:cs typeface="Times New Roman" panose="02020603050405020304" pitchFamily="18" charset="0"/>
              </a:rPr>
              <a:t>або </a:t>
            </a:r>
            <a:r>
              <a:rPr lang="en-US" sz="2200" dirty="0">
                <a:latin typeface="Times New Roman" panose="02020603050405020304" pitchFamily="18" charset="0"/>
                <a:cs typeface="Times New Roman" panose="02020603050405020304" pitchFamily="18" charset="0"/>
              </a:rPr>
              <a:t>Stripe </a:t>
            </a:r>
            <a:r>
              <a:rPr lang="uk-UA" sz="2200" dirty="0">
                <a:latin typeface="Times New Roman" panose="02020603050405020304" pitchFamily="18" charset="0"/>
                <a:cs typeface="Times New Roman" panose="02020603050405020304" pitchFamily="18" charset="0"/>
              </a:rPr>
              <a:t>та надсилати квитанції. Додаток дозволяє працювати спільно завдяки налаштуванню доступу до бухгалтерських рахунків та документів. З допомогою </a:t>
            </a:r>
            <a:r>
              <a:rPr lang="en-US" sz="2200" dirty="0" err="1">
                <a:latin typeface="Times New Roman" panose="02020603050405020304" pitchFamily="18" charset="0"/>
                <a:cs typeface="Times New Roman" panose="02020603050405020304" pitchFamily="18" charset="0"/>
              </a:rPr>
              <a:t>ZipBooks</a:t>
            </a:r>
            <a:r>
              <a:rPr lang="en-US" sz="2200" dirty="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можна будувати інформаційні панелі (</a:t>
            </a:r>
            <a:r>
              <a:rPr lang="uk-UA" sz="2200" dirty="0" err="1">
                <a:latin typeface="Times New Roman" panose="02020603050405020304" pitchFamily="18" charset="0"/>
                <a:cs typeface="Times New Roman" panose="02020603050405020304" pitchFamily="18" charset="0"/>
              </a:rPr>
              <a:t>дашборди</a:t>
            </a:r>
            <a:r>
              <a:rPr lang="uk-UA" sz="2200" dirty="0">
                <a:latin typeface="Times New Roman" panose="02020603050405020304" pitchFamily="18" charset="0"/>
                <a:cs typeface="Times New Roman" panose="02020603050405020304" pitchFamily="18" charset="0"/>
              </a:rPr>
              <a:t>). </a:t>
            </a:r>
          </a:p>
          <a:p>
            <a:pPr marL="0" indent="0">
              <a:lnSpc>
                <a:spcPct val="100000"/>
              </a:lnSpc>
              <a:buNone/>
            </a:pPr>
            <a:r>
              <a:rPr lang="uk-UA" sz="2200" dirty="0">
                <a:latin typeface="Times New Roman" panose="02020603050405020304" pitchFamily="18" charset="0"/>
                <a:cs typeface="Times New Roman" panose="02020603050405020304" pitchFamily="18" charset="0"/>
              </a:rPr>
              <a:t>Встановлення додатку дозволяє захистити фінансові дані відповідно до стандартних протоколів безпеки з використанням паролів, логінів та зашифрованого зв’язку.</a:t>
            </a:r>
          </a:p>
          <a:p>
            <a:endParaRPr lang="uk-UA" dirty="0"/>
          </a:p>
        </p:txBody>
      </p:sp>
    </p:spTree>
    <p:extLst>
      <p:ext uri="{BB962C8B-B14F-4D97-AF65-F5344CB8AC3E}">
        <p14:creationId xmlns:p14="http://schemas.microsoft.com/office/powerpoint/2010/main" val="749901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1DCDC405-F688-45FA-BD75-74B34908FDE7}"/>
              </a:ext>
            </a:extLst>
          </p:cNvPr>
          <p:cNvPicPr>
            <a:picLocks noGrp="1" noChangeAspect="1"/>
          </p:cNvPicPr>
          <p:nvPr>
            <p:ph sz="half" idx="1"/>
          </p:nvPr>
        </p:nvPicPr>
        <p:blipFill>
          <a:blip r:embed="rId2"/>
          <a:stretch>
            <a:fillRect/>
          </a:stretch>
        </p:blipFill>
        <p:spPr>
          <a:xfrm>
            <a:off x="480291" y="938461"/>
            <a:ext cx="3934691" cy="4203697"/>
          </a:xfrm>
          <a:prstGeom prst="rect">
            <a:avLst/>
          </a:prstGeom>
        </p:spPr>
      </p:pic>
      <p:sp>
        <p:nvSpPr>
          <p:cNvPr id="4" name="Місце для вмісту 3">
            <a:extLst>
              <a:ext uri="{FF2B5EF4-FFF2-40B4-BE49-F238E27FC236}">
                <a16:creationId xmlns:a16="http://schemas.microsoft.com/office/drawing/2014/main" id="{FA1EE89B-91FE-48A2-85C5-C17942B7A4A6}"/>
              </a:ext>
            </a:extLst>
          </p:cNvPr>
          <p:cNvSpPr>
            <a:spLocks noGrp="1"/>
          </p:cNvSpPr>
          <p:nvPr>
            <p:ph sz="half" idx="2"/>
          </p:nvPr>
        </p:nvSpPr>
        <p:spPr>
          <a:xfrm>
            <a:off x="4664364" y="665018"/>
            <a:ext cx="6695841" cy="5511945"/>
          </a:xfrm>
        </p:spPr>
        <p:txBody>
          <a:bodyPr>
            <a:normAutofit fontScale="70000" lnSpcReduction="20000"/>
          </a:bodyPr>
          <a:lstStyle/>
          <a:p>
            <a:pPr marL="0" indent="0">
              <a:lnSpc>
                <a:spcPct val="120000"/>
              </a:lnSpc>
              <a:buNone/>
            </a:pPr>
            <a:r>
              <a:rPr lang="en-US" sz="2600" b="1" dirty="0">
                <a:latin typeface="Times New Roman" panose="02020603050405020304" pitchFamily="18" charset="0"/>
                <a:cs typeface="Times New Roman" panose="02020603050405020304" pitchFamily="18" charset="0"/>
              </a:rPr>
              <a:t>VOGSY</a:t>
            </a:r>
            <a:r>
              <a:rPr lang="en-US" sz="2600" dirty="0">
                <a:latin typeface="Times New Roman" panose="02020603050405020304" pitchFamily="18" charset="0"/>
                <a:cs typeface="Times New Roman" panose="02020603050405020304" pitchFamily="18" charset="0"/>
              </a:rPr>
              <a:t> – </a:t>
            </a:r>
            <a:r>
              <a:rPr lang="uk-UA" sz="2600" dirty="0">
                <a:latin typeface="Times New Roman" panose="02020603050405020304" pitchFamily="18" charset="0"/>
                <a:cs typeface="Times New Roman" panose="02020603050405020304" pitchFamily="18" charset="0"/>
              </a:rPr>
              <a:t>додаток, який представляє собою варіант </a:t>
            </a:r>
            <a:r>
              <a:rPr lang="en-US" sz="2600" dirty="0">
                <a:latin typeface="Times New Roman" panose="02020603050405020304" pitchFamily="18" charset="0"/>
                <a:cs typeface="Times New Roman" panose="02020603050405020304" pitchFamily="18" charset="0"/>
              </a:rPr>
              <a:t>ERP- </a:t>
            </a:r>
            <a:r>
              <a:rPr lang="uk-UA" sz="2600" dirty="0">
                <a:latin typeface="Times New Roman" panose="02020603050405020304" pitchFamily="18" charset="0"/>
                <a:cs typeface="Times New Roman" panose="02020603050405020304" pitchFamily="18" charset="0"/>
              </a:rPr>
              <a:t>системи з інтеграцією електронної пошти, текстових документів, електронних таблиць та </a:t>
            </a:r>
            <a:r>
              <a:rPr lang="uk-UA" sz="2600" dirty="0" err="1">
                <a:latin typeface="Times New Roman" panose="02020603050405020304" pitchFamily="18" charset="0"/>
                <a:cs typeface="Times New Roman" panose="02020603050405020304" pitchFamily="18" charset="0"/>
              </a:rPr>
              <a:t>потужностей</a:t>
            </a:r>
            <a:r>
              <a:rPr lang="uk-UA" sz="2600" dirty="0">
                <a:latin typeface="Times New Roman" panose="02020603050405020304" pitchFamily="18" charset="0"/>
                <a:cs typeface="Times New Roman" panose="02020603050405020304" pitchFamily="18" charset="0"/>
              </a:rPr>
              <a:t> диска для ефективного ведення бізнесу. Додаток дозволяє планувати діяльність, управляти проектами та ресурсами, формувати завдання, відстежувати їх виконання з використанням інтерфейсу </a:t>
            </a:r>
            <a:r>
              <a:rPr lang="en-US" sz="2600" dirty="0">
                <a:latin typeface="Times New Roman" panose="02020603050405020304" pitchFamily="18" charset="0"/>
                <a:cs typeface="Times New Roman" panose="02020603050405020304" pitchFamily="18" charset="0"/>
              </a:rPr>
              <a:t>Google. </a:t>
            </a:r>
            <a:endParaRPr lang="uk-UA" sz="2600" dirty="0">
              <a:latin typeface="Times New Roman" panose="02020603050405020304" pitchFamily="18" charset="0"/>
              <a:cs typeface="Times New Roman" panose="02020603050405020304" pitchFamily="18" charset="0"/>
            </a:endParaRPr>
          </a:p>
          <a:p>
            <a:pPr marL="0" indent="0">
              <a:lnSpc>
                <a:spcPct val="120000"/>
              </a:lnSpc>
              <a:buNone/>
            </a:pPr>
            <a:r>
              <a:rPr lang="uk-UA" sz="2600" dirty="0">
                <a:latin typeface="Times New Roman" panose="02020603050405020304" pitchFamily="18" charset="0"/>
                <a:cs typeface="Times New Roman" panose="02020603050405020304" pitchFamily="18" charset="0"/>
              </a:rPr>
              <a:t>Даний сервіс доступний для користувачів </a:t>
            </a:r>
            <a:r>
              <a:rPr lang="en-US" sz="2600" dirty="0">
                <a:latin typeface="Times New Roman" panose="02020603050405020304" pitchFamily="18" charset="0"/>
                <a:cs typeface="Times New Roman" panose="02020603050405020304" pitchFamily="18" charset="0"/>
              </a:rPr>
              <a:t>Google Workspace. VOGSY </a:t>
            </a:r>
            <a:r>
              <a:rPr lang="uk-UA" sz="2600" dirty="0">
                <a:latin typeface="Times New Roman" panose="02020603050405020304" pitchFamily="18" charset="0"/>
                <a:cs typeface="Times New Roman" panose="02020603050405020304" pitchFamily="18" charset="0"/>
              </a:rPr>
              <a:t>допомагає формувати файлову структуру на диску з метою зберігання кейсу проекту і організації документів клієнтів з можливістю налаштування миттєвого доступу до них. В додатку можна використовувати шаблони документів для формування рахунків-фактур. </a:t>
            </a:r>
          </a:p>
          <a:p>
            <a:pPr marL="0" indent="0">
              <a:lnSpc>
                <a:spcPct val="120000"/>
              </a:lnSpc>
              <a:buNone/>
            </a:pPr>
            <a:r>
              <a:rPr lang="uk-UA" sz="2600" dirty="0">
                <a:latin typeface="Times New Roman" panose="02020603050405020304" pitchFamily="18" charset="0"/>
                <a:cs typeface="Times New Roman" panose="02020603050405020304" pitchFamily="18" charset="0"/>
              </a:rPr>
              <a:t>Інструменти </a:t>
            </a:r>
            <a:r>
              <a:rPr lang="en-US" sz="2600" dirty="0">
                <a:latin typeface="Times New Roman" panose="02020603050405020304" pitchFamily="18" charset="0"/>
                <a:cs typeface="Times New Roman" panose="02020603050405020304" pitchFamily="18" charset="0"/>
              </a:rPr>
              <a:t>VOGSY </a:t>
            </a:r>
            <a:r>
              <a:rPr lang="uk-UA" sz="2600" dirty="0">
                <a:latin typeface="Times New Roman" panose="02020603050405020304" pitchFamily="18" charset="0"/>
                <a:cs typeface="Times New Roman" panose="02020603050405020304" pitchFamily="18" charset="0"/>
              </a:rPr>
              <a:t>надають можливість виконувати формування документів та їх розсилку клієнтам миттєво. З 60-ти робочих процесів фірма має можливість обрати один, найбільш зручний для своєї ефективної роботи. </a:t>
            </a:r>
            <a:r>
              <a:rPr lang="en-US" sz="2600" dirty="0">
                <a:latin typeface="Times New Roman" panose="02020603050405020304" pitchFamily="18" charset="0"/>
                <a:cs typeface="Times New Roman" panose="02020603050405020304" pitchFamily="18" charset="0"/>
              </a:rPr>
              <a:t>VOGSY </a:t>
            </a:r>
            <a:r>
              <a:rPr lang="uk-UA" sz="2600" dirty="0">
                <a:latin typeface="Times New Roman" panose="02020603050405020304" pitchFamily="18" charset="0"/>
                <a:cs typeface="Times New Roman" panose="02020603050405020304" pitchFamily="18" charset="0"/>
              </a:rPr>
              <a:t>надає широкий спектр стандартних звітів в електронних таблицях.</a:t>
            </a:r>
          </a:p>
          <a:p>
            <a:endParaRPr lang="uk-UA" dirty="0"/>
          </a:p>
        </p:txBody>
      </p:sp>
    </p:spTree>
    <p:extLst>
      <p:ext uri="{BB962C8B-B14F-4D97-AF65-F5344CB8AC3E}">
        <p14:creationId xmlns:p14="http://schemas.microsoft.com/office/powerpoint/2010/main" val="234977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B8FDCD39-FCCC-4E0E-933E-023352E4D077}"/>
              </a:ext>
            </a:extLst>
          </p:cNvPr>
          <p:cNvSpPr>
            <a:spLocks noGrp="1"/>
          </p:cNvSpPr>
          <p:nvPr>
            <p:ph type="title"/>
          </p:nvPr>
        </p:nvSpPr>
        <p:spPr/>
        <p:txBody>
          <a:bodyPr>
            <a:normAutofit/>
          </a:bodyPr>
          <a:lstStyle/>
          <a:p>
            <a:r>
              <a:rPr lang="uk-UA" sz="2800" dirty="0">
                <a:latin typeface="Times New Roman" panose="02020603050405020304" pitchFamily="18" charset="0"/>
                <a:cs typeface="Times New Roman" panose="02020603050405020304" pitchFamily="18" charset="0"/>
              </a:rPr>
              <a:t>Використані джерела:</a:t>
            </a:r>
          </a:p>
        </p:txBody>
      </p:sp>
      <p:sp>
        <p:nvSpPr>
          <p:cNvPr id="6" name="Місце для вмісту 5">
            <a:extLst>
              <a:ext uri="{FF2B5EF4-FFF2-40B4-BE49-F238E27FC236}">
                <a16:creationId xmlns:a16="http://schemas.microsoft.com/office/drawing/2014/main" id="{4E7E4E7B-6EF0-4B94-854E-3A684432B15D}"/>
              </a:ext>
            </a:extLst>
          </p:cNvPr>
          <p:cNvSpPr>
            <a:spLocks noGrp="1"/>
          </p:cNvSpPr>
          <p:nvPr>
            <p:ph idx="1"/>
          </p:nvPr>
        </p:nvSpPr>
        <p:spPr>
          <a:xfrm>
            <a:off x="932873" y="1533236"/>
            <a:ext cx="10420927" cy="4643727"/>
          </a:xfrm>
        </p:spPr>
        <p:txBody>
          <a:bodyPr>
            <a:normAutofit/>
          </a:bodyPr>
          <a:lstStyle/>
          <a:p>
            <a:pPr marL="457200" indent="-457200">
              <a:buFont typeface="+mj-lt"/>
              <a:buAutoNum type="arabicPeriod"/>
            </a:pPr>
            <a:r>
              <a:rPr lang="ru-RU" sz="2400" dirty="0">
                <a:latin typeface="Times New Roman" panose="02020603050405020304" pitchFamily="18" charset="0"/>
                <a:cs typeface="Times New Roman" panose="02020603050405020304" pitchFamily="18" charset="0"/>
              </a:rPr>
              <a:t>Як </a:t>
            </a:r>
            <a:r>
              <a:rPr lang="ru-RU" sz="2400" dirty="0" err="1">
                <a:latin typeface="Times New Roman" panose="02020603050405020304" pitchFamily="18" charset="0"/>
                <a:cs typeface="Times New Roman" panose="02020603050405020304" pitchFamily="18" charset="0"/>
              </a:rPr>
              <a:t>скласти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бізнес</a:t>
            </a:r>
            <a:r>
              <a:rPr lang="ru-RU" sz="2400" dirty="0">
                <a:latin typeface="Times New Roman" panose="02020603050405020304" pitchFamily="18" charset="0"/>
                <a:cs typeface="Times New Roman" panose="02020603050405020304" pitchFamily="18" charset="0"/>
              </a:rPr>
              <a:t>-план: </a:t>
            </a:r>
            <a:r>
              <a:rPr lang="ru-RU" sz="2400" dirty="0" err="1">
                <a:latin typeface="Times New Roman" panose="02020603050405020304" pitchFamily="18" charset="0"/>
                <a:cs typeface="Times New Roman" panose="02020603050405020304" pitchFamily="18" charset="0"/>
              </a:rPr>
              <a:t>покрокова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інструкція</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приклади</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hlinkClick r:id="rId2"/>
              </a:rPr>
              <a:t>https://fondy.ua/uk/knowledge/business-plan/</a:t>
            </a:r>
            <a:endParaRPr lang="uk-UA"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ru-RU" sz="2400" dirty="0" err="1">
                <a:latin typeface="Times New Roman" panose="02020603050405020304" pitchFamily="18" charset="0"/>
                <a:cs typeface="Times New Roman" panose="02020603050405020304" pitchFamily="18" charset="0"/>
              </a:rPr>
              <a:t>Бізнес</a:t>
            </a:r>
            <a:r>
              <a:rPr lang="ru-RU" sz="2400" dirty="0">
                <a:latin typeface="Times New Roman" panose="02020603050405020304" pitchFamily="18" charset="0"/>
                <a:cs typeface="Times New Roman" panose="02020603050405020304" pitchFamily="18" charset="0"/>
              </a:rPr>
              <a:t>-план: </a:t>
            </a:r>
            <a:r>
              <a:rPr lang="ru-RU" sz="2400" dirty="0" err="1">
                <a:latin typeface="Times New Roman" panose="02020603050405020304" pitchFamily="18" charset="0"/>
                <a:cs typeface="Times New Roman" panose="02020603050405020304" pitchFamily="18" charset="0"/>
              </a:rPr>
              <a:t>приклади</a:t>
            </a:r>
            <a:r>
              <a:rPr lang="ru-RU" sz="2400" dirty="0">
                <a:latin typeface="Times New Roman" panose="02020603050405020304" pitchFamily="18" charset="0"/>
                <a:cs typeface="Times New Roman" panose="02020603050405020304" pitchFamily="18" charset="0"/>
              </a:rPr>
              <a:t>, структура та як </a:t>
            </a:r>
            <a:r>
              <a:rPr lang="ru-RU" sz="2400" dirty="0" err="1">
                <a:latin typeface="Times New Roman" panose="02020603050405020304" pitchFamily="18" charset="0"/>
                <a:cs typeface="Times New Roman" panose="02020603050405020304" pitchFamily="18" charset="0"/>
              </a:rPr>
              <a:t>скласти</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https://ua.weblium.com/blog/biznes-plan-sho-ce-yak-sklasti-prikladi</a:t>
            </a:r>
            <a:endParaRPr lang="ru-RU"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ru-RU" sz="2400" dirty="0" err="1">
                <a:latin typeface="Times New Roman" panose="02020603050405020304" pitchFamily="18" charset="0"/>
                <a:cs typeface="Times New Roman" panose="02020603050405020304" pitchFamily="18" charset="0"/>
              </a:rPr>
              <a:t>Створюємо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бізнес</a:t>
            </a:r>
            <a:r>
              <a:rPr lang="ru-RU" sz="2400" dirty="0">
                <a:latin typeface="Times New Roman" panose="02020603050405020304" pitchFamily="18" charset="0"/>
                <a:cs typeface="Times New Roman" panose="02020603050405020304" pitchFamily="18" charset="0"/>
              </a:rPr>
              <a:t> – план </a:t>
            </a:r>
            <a:r>
              <a:rPr lang="ru-RU" sz="2400" dirty="0" err="1">
                <a:latin typeface="Times New Roman" panose="02020603050405020304" pitchFamily="18" charset="0"/>
                <a:cs typeface="Times New Roman" panose="02020603050405020304" pitchFamily="18" charset="0"/>
              </a:rPr>
              <a:t>власного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підприємства</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hlinkClick r:id="rId3"/>
              </a:rPr>
              <a:t>https://naurok.com.ua/stvoryuemo-biznes-plan-vlasnogo-pidpriemstva-256162.html</a:t>
            </a:r>
            <a:endParaRPr lang="uk-UA"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uk-UA" sz="2400" dirty="0">
                <a:latin typeface="Times New Roman" panose="02020603050405020304" pitchFamily="18" charset="0"/>
                <a:cs typeface="Times New Roman" panose="02020603050405020304" pitchFamily="18" charset="0"/>
              </a:rPr>
              <a:t>Дмитрієва В. А. Онлайн технології в електронному бізнесі: навчальний посібник. Дніпро: Ліра, 2022. 178 с</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hlinkClick r:id="rId4"/>
              </a:rPr>
              <a:t>https://www.youtube.com/watch?v=_Hb7xFeHBK4</a:t>
            </a:r>
            <a:endParaRPr lang="uk-UA"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https://www.youtube.com/watch?v=Nggg9EUfaWY</a:t>
            </a:r>
            <a:endParaRPr lang="ru-RU" sz="2400" dirty="0">
              <a:latin typeface="Times New Roman" panose="02020603050405020304" pitchFamily="18" charset="0"/>
              <a:cs typeface="Times New Roman" panose="02020603050405020304" pitchFamily="18" charset="0"/>
            </a:endParaRPr>
          </a:p>
          <a:p>
            <a:endParaRPr lang="uk-UA" b="1" dirty="0"/>
          </a:p>
          <a:p>
            <a:endParaRPr lang="ru-RU" dirty="0"/>
          </a:p>
          <a:p>
            <a:endParaRPr lang="uk-UA" dirty="0"/>
          </a:p>
        </p:txBody>
      </p:sp>
    </p:spTree>
    <p:extLst>
      <p:ext uri="{BB962C8B-B14F-4D97-AF65-F5344CB8AC3E}">
        <p14:creationId xmlns:p14="http://schemas.microsoft.com/office/powerpoint/2010/main" val="203218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99794E9B-0567-4CA0-B02A-E1AE21010E4C}"/>
              </a:ext>
            </a:extLst>
          </p:cNvPr>
          <p:cNvPicPr>
            <a:picLocks noGrp="1" noChangeAspect="1"/>
          </p:cNvPicPr>
          <p:nvPr>
            <p:ph idx="1"/>
          </p:nvPr>
        </p:nvPicPr>
        <p:blipFill>
          <a:blip r:embed="rId2"/>
          <a:stretch>
            <a:fillRect/>
          </a:stretch>
        </p:blipFill>
        <p:spPr>
          <a:xfrm>
            <a:off x="129310" y="240144"/>
            <a:ext cx="11970326" cy="6410037"/>
          </a:xfrm>
          <a:prstGeom prst="rect">
            <a:avLst/>
          </a:prstGeom>
        </p:spPr>
      </p:pic>
    </p:spTree>
    <p:extLst>
      <p:ext uri="{BB962C8B-B14F-4D97-AF65-F5344CB8AC3E}">
        <p14:creationId xmlns:p14="http://schemas.microsoft.com/office/powerpoint/2010/main" val="374330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5E2F77-43C7-4982-A97E-1706D4796C06}"/>
              </a:ext>
            </a:extLst>
          </p:cNvPr>
          <p:cNvSpPr>
            <a:spLocks noGrp="1"/>
          </p:cNvSpPr>
          <p:nvPr>
            <p:ph type="title"/>
          </p:nvPr>
        </p:nvSpPr>
        <p:spPr>
          <a:xfrm>
            <a:off x="1043709" y="365126"/>
            <a:ext cx="10310091" cy="466148"/>
          </a:xfrm>
        </p:spPr>
        <p:txBody>
          <a:bodyPr>
            <a:normAutofit fontScale="90000"/>
          </a:bodyPr>
          <a:lstStyle/>
          <a:p>
            <a:r>
              <a:rPr lang="uk-UA" i="1" dirty="0"/>
              <a:t>Основні етапи організації бізнес-діяльності</a:t>
            </a:r>
            <a:endParaRPr lang="uk-UA" dirty="0"/>
          </a:p>
        </p:txBody>
      </p:sp>
      <p:sp>
        <p:nvSpPr>
          <p:cNvPr id="3" name="Місце для вмісту 2">
            <a:extLst>
              <a:ext uri="{FF2B5EF4-FFF2-40B4-BE49-F238E27FC236}">
                <a16:creationId xmlns:a16="http://schemas.microsoft.com/office/drawing/2014/main" id="{B31CE6CC-01BD-4DB8-9026-EF161557C790}"/>
              </a:ext>
            </a:extLst>
          </p:cNvPr>
          <p:cNvSpPr>
            <a:spLocks noGrp="1"/>
          </p:cNvSpPr>
          <p:nvPr>
            <p:ph idx="1"/>
          </p:nvPr>
        </p:nvSpPr>
        <p:spPr>
          <a:xfrm>
            <a:off x="360217" y="1052945"/>
            <a:ext cx="11591637" cy="5717310"/>
          </a:xfrm>
        </p:spPr>
        <p:txBody>
          <a:bodyPr>
            <a:normAutofit fontScale="85000" lnSpcReduction="20000"/>
          </a:bodyPr>
          <a:lstStyle/>
          <a:p>
            <a:pPr marL="0" indent="0">
              <a:buNone/>
            </a:pPr>
            <a:r>
              <a:rPr lang="uk-UA" dirty="0"/>
              <a:t>Започаткування кожної бізнес-діяльності проходить кілька фаз:</a:t>
            </a:r>
          </a:p>
          <a:p>
            <a:pPr lvl="1">
              <a:lnSpc>
                <a:spcPct val="110000"/>
              </a:lnSpc>
            </a:pPr>
            <a:r>
              <a:rPr lang="uk-UA" b="1" i="1" dirty="0">
                <a:latin typeface="Times New Roman" panose="02020603050405020304" pitchFamily="18" charset="0"/>
                <a:cs typeface="Times New Roman" panose="02020603050405020304" pitchFamily="18" charset="0"/>
              </a:rPr>
              <a:t>формулювання бізнес-ідеї</a:t>
            </a:r>
            <a:r>
              <a:rPr lang="uk-UA" dirty="0">
                <a:latin typeface="Times New Roman" panose="02020603050405020304" pitchFamily="18" charset="0"/>
                <a:cs typeface="Times New Roman" panose="02020603050405020304" pitchFamily="18" charset="0"/>
              </a:rPr>
              <a:t>, що включає в себе розуміння того, що саме буде продуктом економічної діяльності, яким має бути кінцевий результат діяльності, на кого він спрямований, в чому особливість і унікальність у порівнянні з іншими учасниками ринку;</a:t>
            </a:r>
            <a:endParaRPr lang="uk-UA" sz="1800" dirty="0">
              <a:latin typeface="Times New Roman" panose="02020603050405020304" pitchFamily="18" charset="0"/>
              <a:cs typeface="Times New Roman" panose="02020603050405020304" pitchFamily="18" charset="0"/>
            </a:endParaRPr>
          </a:p>
          <a:p>
            <a:pPr lvl="1">
              <a:lnSpc>
                <a:spcPct val="110000"/>
              </a:lnSpc>
            </a:pPr>
            <a:r>
              <a:rPr lang="uk-UA" b="1" i="1" dirty="0">
                <a:latin typeface="Times New Roman" panose="02020603050405020304" pitchFamily="18" charset="0"/>
                <a:cs typeface="Times New Roman" panose="02020603050405020304" pitchFamily="18" charset="0"/>
              </a:rPr>
              <a:t>аналіз ідеї </a:t>
            </a:r>
            <a:r>
              <a:rPr lang="uk-UA" dirty="0">
                <a:latin typeface="Times New Roman" panose="02020603050405020304" pitchFamily="18" charset="0"/>
                <a:cs typeface="Times New Roman" panose="02020603050405020304" pitchFamily="18" charset="0"/>
              </a:rPr>
              <a:t>обумовлює вирішення питань, пов’язаних з можливістю її реалізації: терміни реалізації; визначення обсягу та видів матеріальних та людських ресурсів; організація діяльності, спрямованої на втілення ідеї в життя; вартість реалізації ідеї;</a:t>
            </a:r>
            <a:endParaRPr lang="uk-UA" sz="1800" dirty="0">
              <a:latin typeface="Times New Roman" panose="02020603050405020304" pitchFamily="18" charset="0"/>
              <a:cs typeface="Times New Roman" panose="02020603050405020304" pitchFamily="18" charset="0"/>
            </a:endParaRPr>
          </a:p>
          <a:p>
            <a:pPr lvl="1">
              <a:lnSpc>
                <a:spcPct val="110000"/>
              </a:lnSpc>
            </a:pPr>
            <a:r>
              <a:rPr lang="uk-UA" dirty="0">
                <a:latin typeface="Times New Roman" panose="02020603050405020304" pitchFamily="18" charset="0"/>
                <a:cs typeface="Times New Roman" panose="02020603050405020304" pitchFamily="18" charset="0"/>
              </a:rPr>
              <a:t>пошук капіталу або інвесторів для </a:t>
            </a:r>
            <a:r>
              <a:rPr lang="uk-UA" b="1" i="1" dirty="0">
                <a:latin typeface="Times New Roman" panose="02020603050405020304" pitchFamily="18" charset="0"/>
                <a:cs typeface="Times New Roman" panose="02020603050405020304" pitchFamily="18" charset="0"/>
              </a:rPr>
              <a:t>формування стартового капіталу </a:t>
            </a:r>
            <a:r>
              <a:rPr lang="uk-UA" dirty="0">
                <a:latin typeface="Times New Roman" panose="02020603050405020304" pitchFamily="18" charset="0"/>
                <a:cs typeface="Times New Roman" panose="02020603050405020304" pitchFamily="18" charset="0"/>
              </a:rPr>
              <a:t>з метою організації та започаткування бізнесу;</a:t>
            </a:r>
            <a:endParaRPr lang="uk-UA" sz="1800" dirty="0">
              <a:latin typeface="Times New Roman" panose="02020603050405020304" pitchFamily="18" charset="0"/>
              <a:cs typeface="Times New Roman" panose="02020603050405020304" pitchFamily="18" charset="0"/>
            </a:endParaRPr>
          </a:p>
          <a:p>
            <a:pPr lvl="1">
              <a:lnSpc>
                <a:spcPct val="110000"/>
              </a:lnSpc>
            </a:pPr>
            <a:r>
              <a:rPr lang="uk-UA" b="1" i="1" dirty="0">
                <a:latin typeface="Times New Roman" panose="02020603050405020304" pitchFamily="18" charset="0"/>
                <a:cs typeface="Times New Roman" panose="02020603050405020304" pitchFamily="18" charset="0"/>
              </a:rPr>
              <a:t>розробка бізнес-плану</a:t>
            </a:r>
            <a:r>
              <a:rPr lang="uk-UA" dirty="0">
                <a:latin typeface="Times New Roman" panose="02020603050405020304" pitchFamily="18" charset="0"/>
                <a:cs typeface="Times New Roman" panose="02020603050405020304" pitchFamily="18" charset="0"/>
              </a:rPr>
              <a:t>, детальне проектування, опис та грошова оцінка кожного етапу діяльності;</a:t>
            </a:r>
            <a:endParaRPr lang="uk-UA" sz="1800" dirty="0">
              <a:latin typeface="Times New Roman" panose="02020603050405020304" pitchFamily="18" charset="0"/>
              <a:cs typeface="Times New Roman" panose="02020603050405020304" pitchFamily="18" charset="0"/>
            </a:endParaRPr>
          </a:p>
          <a:p>
            <a:pPr lvl="1">
              <a:lnSpc>
                <a:spcPct val="110000"/>
              </a:lnSpc>
            </a:pPr>
            <a:r>
              <a:rPr lang="uk-UA" b="1" i="1" dirty="0">
                <a:latin typeface="Times New Roman" panose="02020603050405020304" pitchFamily="18" charset="0"/>
                <a:cs typeface="Times New Roman" panose="02020603050405020304" pitchFamily="18" charset="0"/>
              </a:rPr>
              <a:t>формування бізнес-моделі </a:t>
            </a:r>
            <a:r>
              <a:rPr lang="uk-UA" dirty="0">
                <a:latin typeface="Times New Roman" panose="02020603050405020304" pitchFamily="18" charset="0"/>
                <a:cs typeface="Times New Roman" panose="02020603050405020304" pitchFamily="18" charset="0"/>
              </a:rPr>
              <a:t>для </a:t>
            </a:r>
            <a:r>
              <a:rPr lang="uk-UA" dirty="0" err="1">
                <a:latin typeface="Times New Roman" panose="02020603050405020304" pitchFamily="18" charset="0"/>
                <a:cs typeface="Times New Roman" panose="02020603050405020304" pitchFamily="18" charset="0"/>
              </a:rPr>
              <a:t>реалізацї</a:t>
            </a:r>
            <a:r>
              <a:rPr lang="uk-UA" dirty="0">
                <a:latin typeface="Times New Roman" panose="02020603050405020304" pitchFamily="18" charset="0"/>
                <a:cs typeface="Times New Roman" panose="02020603050405020304" pitchFamily="18" charset="0"/>
              </a:rPr>
              <a:t> ідеї; вирішення питань щодо того, що саме має бути запропонованим кінцевому споживачеві, ким має бути кінцевий споживач (фізична чи юридична особа, державна чи приватна установа), шляхи комунікації та способи доставки; можливі програми лояльності (акції, знижки, новинки, накопичувальні бонуси тощо);</a:t>
            </a:r>
            <a:endParaRPr lang="uk-UA" sz="1800" dirty="0">
              <a:latin typeface="Times New Roman" panose="02020603050405020304" pitchFamily="18" charset="0"/>
              <a:cs typeface="Times New Roman" panose="02020603050405020304" pitchFamily="18" charset="0"/>
            </a:endParaRPr>
          </a:p>
          <a:p>
            <a:pPr lvl="1">
              <a:lnSpc>
                <a:spcPct val="110000"/>
              </a:lnSpc>
            </a:pPr>
            <a:r>
              <a:rPr lang="uk-UA" b="1" i="1" dirty="0">
                <a:latin typeface="Times New Roman" panose="02020603050405020304" pitchFamily="18" charset="0"/>
                <a:cs typeface="Times New Roman" panose="02020603050405020304" pitchFamily="18" charset="0"/>
              </a:rPr>
              <a:t>реєстрація бізнесу відповідного типу</a:t>
            </a:r>
            <a:r>
              <a:rPr lang="uk-UA" dirty="0">
                <a:latin typeface="Times New Roman" panose="02020603050405020304" pitchFamily="18" charset="0"/>
                <a:cs typeface="Times New Roman" panose="02020603050405020304" pitchFamily="18" charset="0"/>
              </a:rPr>
              <a:t>: вирішення питання щодо типу та розмірів підприємницької діяльності (фізична особа-підприємець, приватне підприємство, товариство з обмеженою відповідальністю), оскільки це обумовлює тип податків, який має платити та чи інша категорія бізнесу залежно від обсягу прибутку та числа працівників.</a:t>
            </a:r>
            <a:endParaRPr lang="uk-UA" sz="1800" dirty="0">
              <a:latin typeface="Times New Roman" panose="02020603050405020304" pitchFamily="18" charset="0"/>
              <a:cs typeface="Times New Roman" panose="02020603050405020304" pitchFamily="18" charset="0"/>
            </a:endParaRPr>
          </a:p>
          <a:p>
            <a:endParaRPr lang="uk-UA" dirty="0"/>
          </a:p>
        </p:txBody>
      </p:sp>
    </p:spTree>
    <p:extLst>
      <p:ext uri="{BB962C8B-B14F-4D97-AF65-F5344CB8AC3E}">
        <p14:creationId xmlns:p14="http://schemas.microsoft.com/office/powerpoint/2010/main" val="268618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55E627-9F36-4B9F-8C5B-2D993DED318E}"/>
              </a:ext>
            </a:extLst>
          </p:cNvPr>
          <p:cNvSpPr>
            <a:spLocks noGrp="1"/>
          </p:cNvSpPr>
          <p:nvPr>
            <p:ph type="title"/>
          </p:nvPr>
        </p:nvSpPr>
        <p:spPr>
          <a:xfrm>
            <a:off x="1099127" y="365125"/>
            <a:ext cx="10254673" cy="438439"/>
          </a:xfrm>
        </p:spPr>
        <p:txBody>
          <a:bodyPr>
            <a:normAutofit fontScale="90000"/>
          </a:bodyPr>
          <a:lstStyle/>
          <a:p>
            <a:pPr algn="ctr"/>
            <a:r>
              <a:rPr lang="uk-UA" dirty="0">
                <a:latin typeface="Times New Roman" panose="02020603050405020304" pitchFamily="18" charset="0"/>
                <a:cs typeface="Times New Roman" panose="02020603050405020304" pitchFamily="18" charset="0"/>
              </a:rPr>
              <a:t>Бізнес-план</a:t>
            </a:r>
          </a:p>
        </p:txBody>
      </p:sp>
      <p:sp>
        <p:nvSpPr>
          <p:cNvPr id="3" name="Місце для вмісту 2">
            <a:extLst>
              <a:ext uri="{FF2B5EF4-FFF2-40B4-BE49-F238E27FC236}">
                <a16:creationId xmlns:a16="http://schemas.microsoft.com/office/drawing/2014/main" id="{645F7CC6-5F25-4192-BFA3-D0A9D2E00BED}"/>
              </a:ext>
            </a:extLst>
          </p:cNvPr>
          <p:cNvSpPr>
            <a:spLocks noGrp="1"/>
          </p:cNvSpPr>
          <p:nvPr>
            <p:ph idx="1"/>
          </p:nvPr>
        </p:nvSpPr>
        <p:spPr>
          <a:xfrm>
            <a:off x="369455" y="1117600"/>
            <a:ext cx="11351490" cy="5643417"/>
          </a:xfrm>
        </p:spPr>
        <p:txBody>
          <a:bodyPr>
            <a:normAutofit/>
          </a:bodyPr>
          <a:lstStyle/>
          <a:p>
            <a:pPr marL="0" indent="0">
              <a:lnSpc>
                <a:spcPct val="120000"/>
              </a:lnSpc>
              <a:buNone/>
            </a:pPr>
            <a:r>
              <a:rPr lang="uk-UA" sz="1900" dirty="0">
                <a:latin typeface="Times New Roman" panose="02020603050405020304" pitchFamily="18" charset="0"/>
                <a:cs typeface="Times New Roman" panose="02020603050405020304" pitchFamily="18" charset="0"/>
              </a:rPr>
              <a:t>Результати детального проектування старту бізнесу подають у бізнес-плані. Такий документ розробляється для опису ключових питань діяльності і потрібен </a:t>
            </a:r>
            <a:r>
              <a:rPr lang="uk-UA" sz="1900" i="1" dirty="0">
                <a:latin typeface="Times New Roman" panose="02020603050405020304" pitchFamily="18" charset="0"/>
                <a:cs typeface="Times New Roman" panose="02020603050405020304" pitchFamily="18" charset="0"/>
              </a:rPr>
              <a:t>власникам бізнесу </a:t>
            </a:r>
            <a:r>
              <a:rPr lang="uk-UA" sz="1900" dirty="0">
                <a:latin typeface="Times New Roman" panose="02020603050405020304" pitchFamily="18" charset="0"/>
                <a:cs typeface="Times New Roman" panose="02020603050405020304" pitchFamily="18" charset="0"/>
              </a:rPr>
              <a:t>– для формування уявлення про початкові етапи бізнесу, їх вартість та окупність, </a:t>
            </a:r>
            <a:r>
              <a:rPr lang="uk-UA" sz="1900" i="1" dirty="0">
                <a:latin typeface="Times New Roman" panose="02020603050405020304" pitchFamily="18" charset="0"/>
                <a:cs typeface="Times New Roman" panose="02020603050405020304" pitchFamily="18" charset="0"/>
              </a:rPr>
              <a:t>інвесторам </a:t>
            </a:r>
            <a:r>
              <a:rPr lang="uk-UA" sz="1900" dirty="0">
                <a:latin typeface="Times New Roman" panose="02020603050405020304" pitchFamily="18" charset="0"/>
                <a:cs typeface="Times New Roman" panose="02020603050405020304" pitchFamily="18" charset="0"/>
              </a:rPr>
              <a:t>– з метою залучення капіталу та </a:t>
            </a:r>
            <a:r>
              <a:rPr lang="uk-UA" sz="1900" i="1" dirty="0">
                <a:latin typeface="Times New Roman" panose="02020603050405020304" pitchFamily="18" charset="0"/>
                <a:cs typeface="Times New Roman" panose="02020603050405020304" pitchFamily="18" charset="0"/>
              </a:rPr>
              <a:t>партнерам </a:t>
            </a:r>
            <a:r>
              <a:rPr lang="uk-UA" sz="1900" dirty="0">
                <a:latin typeface="Times New Roman" panose="02020603050405020304" pitchFamily="18" charset="0"/>
                <a:cs typeface="Times New Roman" panose="02020603050405020304" pitchFamily="18" charset="0"/>
              </a:rPr>
              <a:t>– з метою заручитися підтримкою для своєї діяльності.</a:t>
            </a:r>
          </a:p>
          <a:p>
            <a:pPr marL="0" indent="0">
              <a:lnSpc>
                <a:spcPct val="120000"/>
              </a:lnSpc>
              <a:buNone/>
            </a:pPr>
            <a:r>
              <a:rPr lang="uk-UA" b="1" dirty="0">
                <a:latin typeface="Times New Roman" panose="02020603050405020304" pitchFamily="18" charset="0"/>
                <a:cs typeface="Times New Roman" panose="02020603050405020304" pitchFamily="18" charset="0"/>
              </a:rPr>
              <a:t>Бізнес-план </a:t>
            </a:r>
            <a:r>
              <a:rPr lang="uk-UA" i="1" dirty="0">
                <a:latin typeface="Times New Roman" panose="02020603050405020304" pitchFamily="18" charset="0"/>
                <a:cs typeface="Times New Roman" panose="02020603050405020304" pitchFamily="18" charset="0"/>
              </a:rPr>
              <a:t>як документ </a:t>
            </a:r>
            <a:r>
              <a:rPr lang="uk-UA" dirty="0">
                <a:latin typeface="Times New Roman" panose="02020603050405020304" pitchFamily="18" charset="0"/>
                <a:cs typeface="Times New Roman" panose="02020603050405020304" pitchFamily="18" charset="0"/>
              </a:rPr>
              <a:t>має містити такі основні складові:</a:t>
            </a:r>
            <a:endParaRPr lang="uk-UA" sz="2000" dirty="0">
              <a:latin typeface="Times New Roman" panose="02020603050405020304" pitchFamily="18" charset="0"/>
              <a:cs typeface="Times New Roman" panose="02020603050405020304" pitchFamily="18" charset="0"/>
            </a:endParaRPr>
          </a:p>
          <a:p>
            <a:pPr lvl="2">
              <a:lnSpc>
                <a:spcPct val="120000"/>
              </a:lnSpc>
            </a:pPr>
            <a:r>
              <a:rPr lang="uk-UA" sz="1900" b="1" i="1" dirty="0">
                <a:latin typeface="Times New Roman" panose="02020603050405020304" pitchFamily="18" charset="0"/>
                <a:cs typeface="Times New Roman" panose="02020603050405020304" pitchFamily="18" charset="0"/>
              </a:rPr>
              <a:t>титульний аркуш з усіма реквізитами,</a:t>
            </a:r>
          </a:p>
          <a:p>
            <a:pPr lvl="2">
              <a:lnSpc>
                <a:spcPct val="120000"/>
              </a:lnSpc>
            </a:pPr>
            <a:r>
              <a:rPr lang="uk-UA" sz="1900" b="1" i="1" dirty="0">
                <a:latin typeface="Times New Roman" panose="02020603050405020304" pitchFamily="18" charset="0"/>
                <a:cs typeface="Times New Roman" panose="02020603050405020304" pitchFamily="18" charset="0"/>
              </a:rPr>
              <a:t>резюме;</a:t>
            </a:r>
          </a:p>
          <a:p>
            <a:pPr lvl="2">
              <a:lnSpc>
                <a:spcPct val="120000"/>
              </a:lnSpc>
            </a:pPr>
            <a:r>
              <a:rPr lang="uk-UA" sz="1900" b="1" i="1" dirty="0">
                <a:latin typeface="Times New Roman" panose="02020603050405020304" pitchFamily="18" charset="0"/>
                <a:cs typeface="Times New Roman" panose="02020603050405020304" pitchFamily="18" charset="0"/>
              </a:rPr>
              <a:t>результати проведення аналізу ринку;</a:t>
            </a:r>
          </a:p>
          <a:p>
            <a:pPr lvl="2">
              <a:lnSpc>
                <a:spcPct val="120000"/>
              </a:lnSpc>
            </a:pPr>
            <a:r>
              <a:rPr lang="uk-UA" sz="1900" b="1" i="1" dirty="0">
                <a:latin typeface="Times New Roman" panose="02020603050405020304" pitchFamily="18" charset="0"/>
                <a:cs typeface="Times New Roman" panose="02020603050405020304" pitchFamily="18" charset="0"/>
              </a:rPr>
              <a:t>опис характеристики та планування діяльності</a:t>
            </a:r>
          </a:p>
          <a:p>
            <a:pPr lvl="2">
              <a:lnSpc>
                <a:spcPct val="120000"/>
              </a:lnSpc>
            </a:pPr>
            <a:r>
              <a:rPr lang="uk-UA" sz="1900" b="1" i="1" dirty="0">
                <a:latin typeface="Times New Roman" panose="02020603050405020304" pitchFamily="18" charset="0"/>
                <a:cs typeface="Times New Roman" panose="02020603050405020304" pitchFamily="18" charset="0"/>
              </a:rPr>
              <a:t>представлення рішення питань з управління і власності;</a:t>
            </a:r>
          </a:p>
          <a:p>
            <a:pPr lvl="2">
              <a:lnSpc>
                <a:spcPct val="120000"/>
              </a:lnSpc>
            </a:pPr>
            <a:r>
              <a:rPr lang="uk-UA" sz="1900" b="1" i="1" dirty="0">
                <a:latin typeface="Times New Roman" panose="02020603050405020304" pitchFamily="18" charset="0"/>
                <a:cs typeface="Times New Roman" panose="02020603050405020304" pitchFamily="18" charset="0"/>
              </a:rPr>
              <a:t>фінансове планування;</a:t>
            </a:r>
          </a:p>
          <a:p>
            <a:pPr lvl="2">
              <a:lnSpc>
                <a:spcPct val="120000"/>
              </a:lnSpc>
            </a:pPr>
            <a:r>
              <a:rPr lang="uk-UA" sz="1900" b="1" i="1" dirty="0">
                <a:latin typeface="Times New Roman" panose="02020603050405020304" pitchFamily="18" charset="0"/>
                <a:cs typeface="Times New Roman" panose="02020603050405020304" pitchFamily="18" charset="0"/>
              </a:rPr>
              <a:t>оцінка імовірних ризиків.</a:t>
            </a:r>
          </a:p>
          <a:p>
            <a:endParaRPr lang="uk-UA" dirty="0"/>
          </a:p>
        </p:txBody>
      </p:sp>
    </p:spTree>
    <p:extLst>
      <p:ext uri="{BB962C8B-B14F-4D97-AF65-F5344CB8AC3E}">
        <p14:creationId xmlns:p14="http://schemas.microsoft.com/office/powerpoint/2010/main" val="393934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A802608-E752-48EE-BCCE-4FD09DD125F4}"/>
              </a:ext>
            </a:extLst>
          </p:cNvPr>
          <p:cNvSpPr>
            <a:spLocks noGrp="1"/>
          </p:cNvSpPr>
          <p:nvPr>
            <p:ph idx="1"/>
          </p:nvPr>
        </p:nvSpPr>
        <p:spPr>
          <a:xfrm>
            <a:off x="480291" y="147782"/>
            <a:ext cx="11259127" cy="6345093"/>
          </a:xfrm>
        </p:spPr>
        <p:txBody>
          <a:bodyPr>
            <a:normAutofit fontScale="62500" lnSpcReduction="20000"/>
          </a:bodyPr>
          <a:lstStyle/>
          <a:p>
            <a:pPr marL="0" indent="0">
              <a:lnSpc>
                <a:spcPct val="120000"/>
              </a:lnSpc>
              <a:buNone/>
            </a:pPr>
            <a:r>
              <a:rPr lang="uk-UA" dirty="0">
                <a:latin typeface="Times New Roman" panose="02020603050405020304" pitchFamily="18" charset="0"/>
                <a:cs typeface="Times New Roman" panose="02020603050405020304" pitchFamily="18" charset="0"/>
              </a:rPr>
              <a:t>На </a:t>
            </a:r>
            <a:r>
              <a:rPr lang="uk-UA" b="1" i="1" dirty="0">
                <a:latin typeface="Times New Roman" panose="02020603050405020304" pitchFamily="18" charset="0"/>
                <a:cs typeface="Times New Roman" panose="02020603050405020304" pitchFamily="18" charset="0"/>
              </a:rPr>
              <a:t>титульному аркуші </a:t>
            </a:r>
            <a:r>
              <a:rPr lang="uk-UA" dirty="0">
                <a:latin typeface="Times New Roman" panose="02020603050405020304" pitchFamily="18" charset="0"/>
                <a:cs typeface="Times New Roman" panose="02020603050405020304" pitchFamily="18" charset="0"/>
              </a:rPr>
              <a:t>має бути відображено:</a:t>
            </a:r>
          </a:p>
          <a:p>
            <a:pPr lvl="0">
              <a:lnSpc>
                <a:spcPct val="120000"/>
              </a:lnSpc>
            </a:pPr>
            <a:r>
              <a:rPr lang="uk-UA" dirty="0">
                <a:latin typeface="Times New Roman" panose="02020603050405020304" pitchFamily="18" charset="0"/>
                <a:cs typeface="Times New Roman" panose="02020603050405020304" pitchFamily="18" charset="0"/>
              </a:rPr>
              <a:t>назву реалізатора бізнес-ідеї (назва фірми або компанії);</a:t>
            </a:r>
          </a:p>
          <a:p>
            <a:pPr lvl="0">
              <a:lnSpc>
                <a:spcPct val="120000"/>
              </a:lnSpc>
            </a:pPr>
            <a:r>
              <a:rPr lang="uk-UA" dirty="0">
                <a:latin typeface="Times New Roman" panose="02020603050405020304" pitchFamily="18" charset="0"/>
                <a:cs typeface="Times New Roman" panose="02020603050405020304" pitchFamily="18" charset="0"/>
              </a:rPr>
              <a:t>дійсну адресу розташування бізнес-офісу, контактні дані та способи зв’язку з керівником або організатором бізнесу;</a:t>
            </a:r>
          </a:p>
          <a:p>
            <a:pPr lvl="0">
              <a:lnSpc>
                <a:spcPct val="120000"/>
              </a:lnSpc>
            </a:pPr>
            <a:r>
              <a:rPr lang="uk-UA" dirty="0">
                <a:latin typeface="Times New Roman" panose="02020603050405020304" pitchFamily="18" charset="0"/>
                <a:cs typeface="Times New Roman" panose="02020603050405020304" pitchFamily="18" charset="0"/>
              </a:rPr>
              <a:t>назву та адресу сайту організації для випадку, якщо фірма (компанія) планує просування своєї продукції чи послуг через інтернет-магазини, то передбачити наявність в бізнес-плані вихідних даних власника магазину;</a:t>
            </a:r>
          </a:p>
          <a:p>
            <a:pPr lvl="0">
              <a:lnSpc>
                <a:spcPct val="120000"/>
              </a:lnSpc>
            </a:pPr>
            <a:r>
              <a:rPr lang="uk-UA" dirty="0">
                <a:latin typeface="Times New Roman" panose="02020603050405020304" pitchFamily="18" charset="0"/>
                <a:cs typeface="Times New Roman" panose="02020603050405020304" pitchFamily="18" charset="0"/>
              </a:rPr>
              <a:t>дату створення бізнес-плану;</a:t>
            </a:r>
          </a:p>
          <a:p>
            <a:pPr lvl="0">
              <a:lnSpc>
                <a:spcPct val="120000"/>
              </a:lnSpc>
            </a:pPr>
            <a:r>
              <a:rPr lang="uk-UA" dirty="0">
                <a:latin typeface="Times New Roman" panose="02020603050405020304" pitchFamily="18" charset="0"/>
                <a:cs typeface="Times New Roman" panose="02020603050405020304" pitchFamily="18" charset="0"/>
              </a:rPr>
              <a:t>умови конфіденційності використання документу та ідей, в ньому викладених і обґрунтованих.</a:t>
            </a:r>
          </a:p>
          <a:p>
            <a:pPr marL="0" lvl="0" indent="0">
              <a:lnSpc>
                <a:spcPct val="120000"/>
              </a:lnSpc>
              <a:buNone/>
            </a:pPr>
            <a:endParaRPr lang="uk-UA" dirty="0">
              <a:latin typeface="Times New Roman" panose="02020603050405020304" pitchFamily="18" charset="0"/>
              <a:cs typeface="Times New Roman" panose="02020603050405020304" pitchFamily="18" charset="0"/>
            </a:endParaRPr>
          </a:p>
          <a:p>
            <a:pPr marL="0" indent="0">
              <a:lnSpc>
                <a:spcPct val="120000"/>
              </a:lnSpc>
              <a:buNone/>
            </a:pPr>
            <a:r>
              <a:rPr lang="uk-UA" b="1" i="1" dirty="0">
                <a:latin typeface="Times New Roman" panose="02020603050405020304" pitchFamily="18" charset="0"/>
                <a:cs typeface="Times New Roman" panose="02020603050405020304" pitchFamily="18" charset="0"/>
              </a:rPr>
              <a:t>Резюме </a:t>
            </a:r>
            <a:r>
              <a:rPr lang="uk-UA" dirty="0">
                <a:latin typeface="Times New Roman" panose="02020603050405020304" pitchFamily="18" charset="0"/>
                <a:cs typeface="Times New Roman" panose="02020603050405020304" pitchFamily="18" charset="0"/>
              </a:rPr>
              <a:t>представляє собою стислий опис:</a:t>
            </a:r>
          </a:p>
          <a:p>
            <a:pPr lvl="0">
              <a:lnSpc>
                <a:spcPct val="120000"/>
              </a:lnSpc>
            </a:pPr>
            <a:r>
              <a:rPr lang="uk-UA" dirty="0">
                <a:latin typeface="Times New Roman" panose="02020603050405020304" pitchFamily="18" charset="0"/>
                <a:cs typeface="Times New Roman" panose="02020603050405020304" pitchFamily="18" charset="0"/>
              </a:rPr>
              <a:t>завдання та цілі бізнес-компанії (фірми);</a:t>
            </a:r>
          </a:p>
          <a:p>
            <a:pPr lvl="0">
              <a:lnSpc>
                <a:spcPct val="120000"/>
              </a:lnSpc>
            </a:pPr>
            <a:r>
              <a:rPr lang="uk-UA" dirty="0">
                <a:latin typeface="Times New Roman" panose="02020603050405020304" pitchFamily="18" charset="0"/>
                <a:cs typeface="Times New Roman" panose="02020603050405020304" pitchFamily="18" charset="0"/>
              </a:rPr>
              <a:t>етапи реалізації завдань та досягнення цілей;</a:t>
            </a:r>
          </a:p>
          <a:p>
            <a:pPr lvl="0">
              <a:lnSpc>
                <a:spcPct val="120000"/>
              </a:lnSpc>
            </a:pPr>
            <a:r>
              <a:rPr lang="uk-UA" dirty="0">
                <a:latin typeface="Times New Roman" panose="02020603050405020304" pitchFamily="18" charset="0"/>
                <a:cs typeface="Times New Roman" panose="02020603050405020304" pitchFamily="18" charset="0"/>
              </a:rPr>
              <a:t>перелік основних ресурсів для реалізації завдань та досягнення цілей;</a:t>
            </a:r>
          </a:p>
          <a:p>
            <a:pPr lvl="0">
              <a:lnSpc>
                <a:spcPct val="120000"/>
              </a:lnSpc>
            </a:pPr>
            <a:r>
              <a:rPr lang="uk-UA" dirty="0">
                <a:latin typeface="Times New Roman" panose="02020603050405020304" pitchFamily="18" charset="0"/>
                <a:cs typeface="Times New Roman" panose="02020603050405020304" pitchFamily="18" charset="0"/>
              </a:rPr>
              <a:t>стисла оцінка конкурентоспроможності фірми;</a:t>
            </a:r>
          </a:p>
          <a:p>
            <a:pPr lvl="0">
              <a:lnSpc>
                <a:spcPct val="120000"/>
              </a:lnSpc>
            </a:pPr>
            <a:r>
              <a:rPr lang="uk-UA" dirty="0">
                <a:latin typeface="Times New Roman" panose="02020603050405020304" pitchFamily="18" charset="0"/>
                <a:cs typeface="Times New Roman" panose="02020603050405020304" pitchFamily="18" charset="0"/>
              </a:rPr>
              <a:t>прогноз прибутків (збитків) від діяльності;</a:t>
            </a:r>
          </a:p>
          <a:p>
            <a:pPr lvl="0">
              <a:lnSpc>
                <a:spcPct val="120000"/>
              </a:lnSpc>
            </a:pPr>
            <a:r>
              <a:rPr lang="uk-UA" dirty="0">
                <a:latin typeface="Times New Roman" panose="02020603050405020304" pitchFamily="18" charset="0"/>
                <a:cs typeface="Times New Roman" panose="02020603050405020304" pitchFamily="18" charset="0"/>
              </a:rPr>
              <a:t>ключові пункти ефективності діяльності.</a:t>
            </a:r>
          </a:p>
          <a:p>
            <a:endParaRPr lang="uk-UA" dirty="0"/>
          </a:p>
        </p:txBody>
      </p:sp>
    </p:spTree>
    <p:extLst>
      <p:ext uri="{BB962C8B-B14F-4D97-AF65-F5344CB8AC3E}">
        <p14:creationId xmlns:p14="http://schemas.microsoft.com/office/powerpoint/2010/main" val="35667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371A5D1A-B630-4E63-AEE0-E8D7C3451D4A}"/>
              </a:ext>
            </a:extLst>
          </p:cNvPr>
          <p:cNvSpPr>
            <a:spLocks noGrp="1"/>
          </p:cNvSpPr>
          <p:nvPr>
            <p:ph idx="1"/>
          </p:nvPr>
        </p:nvSpPr>
        <p:spPr>
          <a:xfrm>
            <a:off x="785091" y="147782"/>
            <a:ext cx="11083636" cy="6622473"/>
          </a:xfrm>
        </p:spPr>
        <p:txBody>
          <a:bodyPr>
            <a:normAutofit fontScale="62500" lnSpcReduction="20000"/>
          </a:bodyPr>
          <a:lstStyle/>
          <a:p>
            <a:pPr marL="0" indent="0">
              <a:lnSpc>
                <a:spcPct val="120000"/>
              </a:lnSpc>
              <a:buNone/>
            </a:pPr>
            <a:r>
              <a:rPr lang="uk-UA" b="1" dirty="0">
                <a:latin typeface="Times New Roman" panose="02020603050405020304" pitchFamily="18" charset="0"/>
                <a:cs typeface="Times New Roman" panose="02020603050405020304" pitchFamily="18" charset="0"/>
              </a:rPr>
              <a:t>Бізнес-план</a:t>
            </a:r>
            <a:r>
              <a:rPr lang="uk-UA" dirty="0">
                <a:latin typeface="Times New Roman" panose="02020603050405020304" pitchFamily="18" charset="0"/>
                <a:cs typeface="Times New Roman" panose="02020603050405020304" pitchFamily="18" charset="0"/>
              </a:rPr>
              <a:t> змістовно має включати опис продукту діяльності, характеристику ринкової ніші, маркетингові заходи, опис процесу виробництва, розкрити організаційні етапи ведення бізнесу, представити фінансову оцінку витрат та прибутків, проаналізувати та оцінити імовірні ризики. </a:t>
            </a:r>
            <a:endParaRPr lang="uk-UA" dirty="0"/>
          </a:p>
          <a:p>
            <a:endParaRPr lang="uk-UA" dirty="0"/>
          </a:p>
          <a:p>
            <a:endParaRPr lang="uk-UA" dirty="0"/>
          </a:p>
          <a:p>
            <a:endParaRPr lang="uk-UA" dirty="0"/>
          </a:p>
          <a:p>
            <a:endParaRPr lang="uk-UA" dirty="0"/>
          </a:p>
          <a:p>
            <a:endParaRPr lang="uk-UA" dirty="0"/>
          </a:p>
          <a:p>
            <a:endParaRPr lang="uk-UA" dirty="0"/>
          </a:p>
          <a:p>
            <a:endParaRPr lang="uk-UA" dirty="0"/>
          </a:p>
          <a:p>
            <a:endParaRPr lang="uk-UA" dirty="0"/>
          </a:p>
          <a:p>
            <a:endParaRPr lang="uk-UA" dirty="0"/>
          </a:p>
          <a:p>
            <a:endParaRPr lang="uk-UA" dirty="0"/>
          </a:p>
          <a:p>
            <a:endParaRPr lang="uk-UA" dirty="0"/>
          </a:p>
          <a:p>
            <a:endParaRPr lang="uk-UA" dirty="0"/>
          </a:p>
          <a:p>
            <a:endParaRPr lang="uk-UA" dirty="0"/>
          </a:p>
          <a:p>
            <a:endParaRPr lang="uk-UA" dirty="0"/>
          </a:p>
          <a:p>
            <a:pPr marL="0" indent="0">
              <a:buNone/>
            </a:pPr>
            <a:endParaRPr lang="uk-UA" dirty="0"/>
          </a:p>
          <a:p>
            <a:pPr marL="0" indent="0">
              <a:buNone/>
            </a:pPr>
            <a:endParaRPr lang="uk-UA" dirty="0"/>
          </a:p>
          <a:p>
            <a:pPr marL="0" indent="0">
              <a:buNone/>
            </a:pPr>
            <a:endParaRPr lang="uk-UA" dirty="0"/>
          </a:p>
          <a:p>
            <a:pPr marL="0" indent="0">
              <a:buNone/>
            </a:pPr>
            <a:endParaRPr lang="uk-UA" dirty="0"/>
          </a:p>
          <a:p>
            <a:pPr marL="0" indent="0" algn="ctr">
              <a:buNone/>
            </a:pPr>
            <a:endParaRPr lang="uk-UA" dirty="0">
              <a:latin typeface="Times New Roman" panose="02020603050405020304" pitchFamily="18" charset="0"/>
              <a:cs typeface="Times New Roman" panose="02020603050405020304" pitchFamily="18" charset="0"/>
            </a:endParaRPr>
          </a:p>
          <a:p>
            <a:pPr marL="0" indent="0" algn="ctr">
              <a:buNone/>
            </a:pPr>
            <a:r>
              <a:rPr lang="uk-UA" dirty="0">
                <a:latin typeface="Times New Roman" panose="02020603050405020304" pitchFamily="18" charset="0"/>
                <a:cs typeface="Times New Roman" panose="02020603050405020304" pitchFamily="18" charset="0"/>
              </a:rPr>
              <a:t>Складові бізнес-плану</a:t>
            </a:r>
          </a:p>
          <a:p>
            <a:endParaRPr lang="uk-UA" dirty="0"/>
          </a:p>
        </p:txBody>
      </p:sp>
      <p:pic>
        <p:nvPicPr>
          <p:cNvPr id="5" name="Рисунок 4">
            <a:extLst>
              <a:ext uri="{FF2B5EF4-FFF2-40B4-BE49-F238E27FC236}">
                <a16:creationId xmlns:a16="http://schemas.microsoft.com/office/drawing/2014/main" id="{411197D8-AF77-45EB-A5E9-6DFF98A406D9}"/>
              </a:ext>
            </a:extLst>
          </p:cNvPr>
          <p:cNvPicPr>
            <a:picLocks noChangeAspect="1"/>
          </p:cNvPicPr>
          <p:nvPr/>
        </p:nvPicPr>
        <p:blipFill>
          <a:blip r:embed="rId2"/>
          <a:stretch>
            <a:fillRect/>
          </a:stretch>
        </p:blipFill>
        <p:spPr>
          <a:xfrm>
            <a:off x="2521527" y="1052944"/>
            <a:ext cx="6197600" cy="5098473"/>
          </a:xfrm>
          <a:prstGeom prst="rect">
            <a:avLst/>
          </a:prstGeom>
        </p:spPr>
      </p:pic>
    </p:spTree>
    <p:extLst>
      <p:ext uri="{BB962C8B-B14F-4D97-AF65-F5344CB8AC3E}">
        <p14:creationId xmlns:p14="http://schemas.microsoft.com/office/powerpoint/2010/main" val="270058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39FD73AC-D4DE-4CB2-92FD-7CE41FA26629}"/>
              </a:ext>
            </a:extLst>
          </p:cNvPr>
          <p:cNvSpPr>
            <a:spLocks noGrp="1"/>
          </p:cNvSpPr>
          <p:nvPr>
            <p:ph idx="1"/>
          </p:nvPr>
        </p:nvSpPr>
        <p:spPr>
          <a:xfrm>
            <a:off x="674255" y="295564"/>
            <a:ext cx="10679545" cy="5881399"/>
          </a:xfrm>
        </p:spPr>
        <p:txBody>
          <a:bodyPr>
            <a:normAutofit fontScale="62500" lnSpcReduction="20000"/>
          </a:bodyPr>
          <a:lstStyle/>
          <a:p>
            <a:pPr marL="0" indent="0">
              <a:buNone/>
            </a:pPr>
            <a:r>
              <a:rPr lang="uk-UA" dirty="0">
                <a:latin typeface="Times New Roman" panose="02020603050405020304" pitchFamily="18" charset="0"/>
                <a:cs typeface="Times New Roman" panose="02020603050405020304" pitchFamily="18" charset="0"/>
              </a:rPr>
              <a:t>При </a:t>
            </a:r>
            <a:r>
              <a:rPr lang="uk-UA" b="1" i="1" dirty="0">
                <a:latin typeface="Times New Roman" panose="02020603050405020304" pitchFamily="18" charset="0"/>
                <a:cs typeface="Times New Roman" panose="02020603050405020304" pitchFamily="18" charset="0"/>
              </a:rPr>
              <a:t>описанні продукту бізнес-діяльності </a:t>
            </a:r>
            <a:r>
              <a:rPr lang="uk-UA" dirty="0">
                <a:latin typeface="Times New Roman" panose="02020603050405020304" pitchFamily="18" charset="0"/>
                <a:cs typeface="Times New Roman" panose="02020603050405020304" pitchFamily="18" charset="0"/>
              </a:rPr>
              <a:t>приділяють увагу таким аспектам:</a:t>
            </a:r>
          </a:p>
          <a:p>
            <a:pPr>
              <a:tabLst>
                <a:tab pos="268288" algn="l"/>
              </a:tabLst>
            </a:pPr>
            <a:r>
              <a:rPr lang="uk-UA" dirty="0">
                <a:latin typeface="Times New Roman" panose="02020603050405020304" pitchFamily="18" charset="0"/>
                <a:cs typeface="Times New Roman" panose="02020603050405020304" pitchFamily="18" charset="0"/>
              </a:rPr>
              <a:t>	вказати особливість, унікальність та переваги продукту у порівнянні з продуктами конкурентів;</a:t>
            </a:r>
          </a:p>
          <a:p>
            <a:pPr>
              <a:tabLst>
                <a:tab pos="268288" algn="l"/>
              </a:tabLst>
            </a:pPr>
            <a:r>
              <a:rPr lang="uk-UA" dirty="0">
                <a:latin typeface="Times New Roman" panose="02020603050405020304" pitchFamily="18" charset="0"/>
                <a:cs typeface="Times New Roman" panose="02020603050405020304" pitchFamily="18" charset="0"/>
              </a:rPr>
              <a:t>	зазначити позиції конкурентоспроможності продукту;</a:t>
            </a:r>
          </a:p>
          <a:p>
            <a:pPr>
              <a:tabLst>
                <a:tab pos="268288" algn="l"/>
              </a:tabLst>
            </a:pPr>
            <a:r>
              <a:rPr lang="uk-UA" dirty="0">
                <a:latin typeface="Times New Roman" panose="02020603050405020304" pitchFamily="18" charset="0"/>
                <a:cs typeface="Times New Roman" panose="02020603050405020304" pitchFamily="18" charset="0"/>
              </a:rPr>
              <a:t>	вказати свідоцтво якості продукту (сертифікат, патент або ліцензію);</a:t>
            </a:r>
          </a:p>
          <a:p>
            <a:pPr>
              <a:tabLst>
                <a:tab pos="268288" algn="l"/>
              </a:tabLst>
            </a:pPr>
            <a:r>
              <a:rPr lang="uk-UA" dirty="0">
                <a:latin typeface="Times New Roman" panose="02020603050405020304" pitchFamily="18" charset="0"/>
                <a:cs typeface="Times New Roman" panose="02020603050405020304" pitchFamily="18" charset="0"/>
              </a:rPr>
              <a:t>	наявність передових технологій його виробництва, корисність для споживачів та екологічність для середовища;</a:t>
            </a:r>
          </a:p>
          <a:p>
            <a:pPr>
              <a:tabLst>
                <a:tab pos="268288" algn="l"/>
              </a:tabLst>
            </a:pPr>
            <a:r>
              <a:rPr lang="uk-UA" dirty="0">
                <a:latin typeface="Times New Roman" panose="02020603050405020304" pitchFamily="18" charset="0"/>
                <a:cs typeface="Times New Roman" panose="02020603050405020304" pitchFamily="18" charset="0"/>
              </a:rPr>
              <a:t>	естетичність	та	ергономічність	(зручність)	використання (споживання);</a:t>
            </a:r>
          </a:p>
          <a:p>
            <a:pPr marL="0" indent="0">
              <a:buNone/>
              <a:tabLst>
                <a:tab pos="268288" algn="l"/>
              </a:tabLst>
            </a:pPr>
            <a:r>
              <a:rPr lang="uk-UA" dirty="0">
                <a:latin typeface="Times New Roman" panose="02020603050405020304" pitchFamily="18" charset="0"/>
                <a:cs typeface="Times New Roman" panose="02020603050405020304" pitchFamily="18" charset="0"/>
              </a:rPr>
              <a:t> 	дизайн упаковки продукту;</a:t>
            </a:r>
          </a:p>
          <a:p>
            <a:pPr>
              <a:tabLst>
                <a:tab pos="268288" algn="l"/>
              </a:tabLst>
            </a:pPr>
            <a:r>
              <a:rPr lang="uk-UA" dirty="0">
                <a:latin typeface="Times New Roman" panose="02020603050405020304" pitchFamily="18" charset="0"/>
                <a:cs typeface="Times New Roman" panose="02020603050405020304" pitchFamily="18" charset="0"/>
              </a:rPr>
              <a:t>	способи доставки до споживача;</a:t>
            </a:r>
          </a:p>
          <a:p>
            <a:pPr>
              <a:tabLst>
                <a:tab pos="268288" algn="l"/>
              </a:tabLst>
            </a:pPr>
            <a:r>
              <a:rPr lang="uk-UA" dirty="0">
                <a:latin typeface="Times New Roman" panose="02020603050405020304" pitchFamily="18" charset="0"/>
                <a:cs typeface="Times New Roman" panose="02020603050405020304" pitchFamily="18" charset="0"/>
              </a:rPr>
              <a:t>	інтернет-сервіс (технологія, платформа, вид) для інтернет-магазину.</a:t>
            </a:r>
          </a:p>
          <a:p>
            <a:pPr>
              <a:tabLst>
                <a:tab pos="268288" algn="l"/>
              </a:tabLst>
            </a:pPr>
            <a:endParaRPr lang="uk-UA" dirty="0">
              <a:latin typeface="Times New Roman" panose="02020603050405020304" pitchFamily="18" charset="0"/>
              <a:cs typeface="Times New Roman" panose="02020603050405020304" pitchFamily="18" charset="0"/>
            </a:endParaRPr>
          </a:p>
          <a:p>
            <a:pPr marL="0" indent="0">
              <a:buNone/>
              <a:tabLst>
                <a:tab pos="268288" algn="l"/>
              </a:tabLst>
            </a:pPr>
            <a:endParaRPr lang="uk-UA" dirty="0">
              <a:latin typeface="Times New Roman" panose="02020603050405020304" pitchFamily="18" charset="0"/>
              <a:cs typeface="Times New Roman" panose="02020603050405020304" pitchFamily="18" charset="0"/>
            </a:endParaRPr>
          </a:p>
          <a:p>
            <a:pPr marL="0" indent="0">
              <a:buNone/>
            </a:pPr>
            <a:r>
              <a:rPr lang="uk-UA" dirty="0">
                <a:latin typeface="Times New Roman" panose="02020603050405020304" pitchFamily="18" charset="0"/>
                <a:cs typeface="Times New Roman" panose="02020603050405020304" pitchFamily="18" charset="0"/>
              </a:rPr>
              <a:t>В результатах </a:t>
            </a:r>
            <a:r>
              <a:rPr lang="uk-UA" b="1" i="1" dirty="0">
                <a:latin typeface="Times New Roman" panose="02020603050405020304" pitchFamily="18" charset="0"/>
                <a:cs typeface="Times New Roman" panose="02020603050405020304" pitchFamily="18" charset="0"/>
              </a:rPr>
              <a:t>проведення аналізу ринку </a:t>
            </a:r>
            <a:r>
              <a:rPr lang="uk-UA" dirty="0">
                <a:latin typeface="Times New Roman" panose="02020603050405020304" pitchFamily="18" charset="0"/>
                <a:cs typeface="Times New Roman" panose="02020603050405020304" pitchFamily="18" charset="0"/>
              </a:rPr>
              <a:t>вказати характеристики ринкової ніші, яку заплановано зайняти для ведення бізнесу:</a:t>
            </a:r>
          </a:p>
          <a:p>
            <a:pPr>
              <a:tabLst>
                <a:tab pos="360363" algn="l"/>
              </a:tabLst>
            </a:pPr>
            <a:r>
              <a:rPr lang="uk-UA" dirty="0">
                <a:latin typeface="Times New Roman" panose="02020603050405020304" pitchFamily="18" charset="0"/>
                <a:cs typeface="Times New Roman" panose="02020603050405020304" pitchFamily="18" charset="0"/>
              </a:rPr>
              <a:t>	аналіз поточного стану, тенденцій розвитку в даній галузі;</a:t>
            </a:r>
          </a:p>
          <a:p>
            <a:pPr marL="0" indent="0">
              <a:buNone/>
              <a:tabLst>
                <a:tab pos="360363" algn="l"/>
              </a:tabLst>
            </a:pPr>
            <a:r>
              <a:rPr lang="uk-UA" dirty="0">
                <a:latin typeface="Times New Roman" panose="02020603050405020304" pitchFamily="18" charset="0"/>
                <a:cs typeface="Times New Roman" panose="02020603050405020304" pitchFamily="18" charset="0"/>
              </a:rPr>
              <a:t>	перспективність обраної галузі діяльності;</a:t>
            </a:r>
          </a:p>
          <a:p>
            <a:pPr>
              <a:tabLst>
                <a:tab pos="360363" algn="l"/>
              </a:tabLst>
            </a:pPr>
            <a:r>
              <a:rPr lang="uk-UA" dirty="0">
                <a:latin typeface="Times New Roman" panose="02020603050405020304" pitchFamily="18" charset="0"/>
                <a:cs typeface="Times New Roman" panose="02020603050405020304" pitchFamily="18" charset="0"/>
              </a:rPr>
              <a:t>	оцінка вигідності діяльності та реалізації продукту в межах даної ринкової ніші;</a:t>
            </a:r>
          </a:p>
          <a:p>
            <a:pPr>
              <a:tabLst>
                <a:tab pos="360363" algn="l"/>
              </a:tabLst>
            </a:pPr>
            <a:r>
              <a:rPr lang="uk-UA" dirty="0">
                <a:latin typeface="Times New Roman" panose="02020603050405020304" pitchFamily="18" charset="0"/>
                <a:cs typeface="Times New Roman" panose="02020603050405020304" pitchFamily="18" charset="0"/>
              </a:rPr>
              <a:t>	оцінка сильних та слабких сторін конкурентів, діяльність яких пов’язана з цією галуззю;</a:t>
            </a:r>
          </a:p>
          <a:p>
            <a:pPr>
              <a:tabLst>
                <a:tab pos="360363" algn="l"/>
              </a:tabLst>
            </a:pPr>
            <a:r>
              <a:rPr lang="uk-UA" dirty="0">
                <a:latin typeface="Times New Roman" panose="02020603050405020304" pitchFamily="18" charset="0"/>
                <a:cs typeface="Times New Roman" panose="02020603050405020304" pitchFamily="18" charset="0"/>
              </a:rPr>
              <a:t>	оцінка здатності конкурувати з іншими представниками бізнесу;</a:t>
            </a:r>
          </a:p>
          <a:p>
            <a:pPr>
              <a:tabLst>
                <a:tab pos="360363" algn="l"/>
              </a:tabLst>
            </a:pPr>
            <a:r>
              <a:rPr lang="uk-UA"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SWOT-</a:t>
            </a:r>
            <a:r>
              <a:rPr lang="uk-UA" dirty="0">
                <a:latin typeface="Times New Roman" panose="02020603050405020304" pitchFamily="18" charset="0"/>
                <a:cs typeface="Times New Roman" panose="02020603050405020304" pitchFamily="18" charset="0"/>
              </a:rPr>
              <a:t>аналіз. </a:t>
            </a:r>
            <a:r>
              <a:rPr lang="uk-UA"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аналітичний</a:t>
            </a:r>
            <a:r>
              <a:rPr lang="ru-RU" sz="2000" dirty="0">
                <a:latin typeface="Times New Roman" panose="02020603050405020304" pitchFamily="18" charset="0"/>
                <a:cs typeface="Times New Roman" panose="02020603050405020304" pitchFamily="18" charset="0"/>
              </a:rPr>
              <a:t> метод, </a:t>
            </a:r>
            <a:r>
              <a:rPr lang="ru-RU" sz="2000" dirty="0" err="1">
                <a:latin typeface="Times New Roman" panose="02020603050405020304" pitchFamily="18" charset="0"/>
                <a:cs typeface="Times New Roman" panose="02020603050405020304" pitchFamily="18" charset="0"/>
              </a:rPr>
              <a:t>який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використовується</a:t>
            </a:r>
            <a:r>
              <a:rPr lang="ru-RU" sz="2000" dirty="0">
                <a:latin typeface="Times New Roman" panose="02020603050405020304" pitchFamily="18" charset="0"/>
                <a:cs typeface="Times New Roman" panose="02020603050405020304" pitchFamily="18" charset="0"/>
              </a:rPr>
              <a:t> для </a:t>
            </a:r>
            <a:r>
              <a:rPr lang="ru-RU" sz="2000" dirty="0" err="1">
                <a:latin typeface="Times New Roman" panose="02020603050405020304" pitchFamily="18" charset="0"/>
                <a:cs typeface="Times New Roman" panose="02020603050405020304" pitchFamily="18" charset="0"/>
              </a:rPr>
              <a:t>оцінювання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сильних</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слабких</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сторін</a:t>
            </a:r>
            <a:r>
              <a:rPr lang="ru-RU" sz="2000" dirty="0">
                <a:latin typeface="Times New Roman" panose="02020603050405020304" pitchFamily="18" charset="0"/>
                <a:cs typeface="Times New Roman" panose="02020603050405020304" pitchFamily="18" charset="0"/>
              </a:rPr>
              <a:t>, а </a:t>
            </a:r>
            <a:r>
              <a:rPr lang="ru-RU" sz="2000" dirty="0" err="1">
                <a:latin typeface="Times New Roman" panose="02020603050405020304" pitchFamily="18" charset="0"/>
                <a:cs typeface="Times New Roman" panose="02020603050405020304" pitchFamily="18" charset="0"/>
              </a:rPr>
              <a:t>також</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можливостей</a:t>
            </a:r>
            <a:r>
              <a:rPr lang="ru-RU" sz="2000" dirty="0">
                <a:latin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cs typeface="Times New Roman" panose="02020603050405020304" pitchFamily="18" charset="0"/>
              </a:rPr>
              <a:t>загроз</a:t>
            </a:r>
            <a:r>
              <a:rPr lang="uk-UA" sz="2000" dirty="0">
                <a:latin typeface="Times New Roman" panose="02020603050405020304" pitchFamily="18" charset="0"/>
                <a:cs typeface="Times New Roman" panose="02020603050405020304" pitchFamily="18" charset="0"/>
              </a:rPr>
              <a:t>)</a:t>
            </a:r>
          </a:p>
          <a:p>
            <a:endParaRPr lang="uk-UA" dirty="0"/>
          </a:p>
        </p:txBody>
      </p:sp>
    </p:spTree>
    <p:extLst>
      <p:ext uri="{BB962C8B-B14F-4D97-AF65-F5344CB8AC3E}">
        <p14:creationId xmlns:p14="http://schemas.microsoft.com/office/powerpoint/2010/main" val="264985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0ACB5C7E-80A2-4B1C-AE3C-56799D2936C3}"/>
              </a:ext>
            </a:extLst>
          </p:cNvPr>
          <p:cNvSpPr>
            <a:spLocks noGrp="1"/>
          </p:cNvSpPr>
          <p:nvPr>
            <p:ph idx="1"/>
          </p:nvPr>
        </p:nvSpPr>
        <p:spPr>
          <a:xfrm>
            <a:off x="988291" y="471055"/>
            <a:ext cx="10365509" cy="5705908"/>
          </a:xfrm>
        </p:spPr>
        <p:txBody>
          <a:bodyPr>
            <a:normAutofit lnSpcReduction="10000"/>
          </a:bodyPr>
          <a:lstStyle/>
          <a:p>
            <a:pPr marL="0" indent="0">
              <a:buNone/>
            </a:pPr>
            <a:r>
              <a:rPr lang="uk-UA" b="1" i="1" dirty="0">
                <a:latin typeface="Times New Roman" panose="02020603050405020304" pitchFamily="18" charset="0"/>
                <a:cs typeface="Times New Roman" panose="02020603050405020304" pitchFamily="18" charset="0"/>
              </a:rPr>
              <a:t>Маркетингова складова </a:t>
            </a:r>
            <a:r>
              <a:rPr lang="uk-UA" dirty="0">
                <a:latin typeface="Times New Roman" panose="02020603050405020304" pitchFamily="18" charset="0"/>
                <a:cs typeface="Times New Roman" panose="02020603050405020304" pitchFamily="18" charset="0"/>
              </a:rPr>
              <a:t>бізнес-плану має визначити:</a:t>
            </a:r>
          </a:p>
          <a:p>
            <a:pPr lvl="0"/>
            <a:r>
              <a:rPr lang="uk-UA" dirty="0">
                <a:latin typeface="Times New Roman" panose="02020603050405020304" pitchFamily="18" charset="0"/>
                <a:cs typeface="Times New Roman" panose="02020603050405020304" pitchFamily="18" charset="0"/>
              </a:rPr>
              <a:t>категорію споживачів продукції фірми (компанії);</a:t>
            </a:r>
          </a:p>
          <a:p>
            <a:pPr lvl="0"/>
            <a:r>
              <a:rPr lang="uk-UA" dirty="0">
                <a:latin typeface="Times New Roman" panose="02020603050405020304" pitchFamily="18" charset="0"/>
                <a:cs typeface="Times New Roman" panose="02020603050405020304" pitchFamily="18" charset="0"/>
              </a:rPr>
              <a:t>вказати, чому дана продукція є необхідною для споживачів і вони неодмінно її купуватимуть;</a:t>
            </a:r>
          </a:p>
          <a:p>
            <a:pPr lvl="0"/>
            <a:r>
              <a:rPr lang="uk-UA" dirty="0">
                <a:latin typeface="Times New Roman" panose="02020603050405020304" pitchFamily="18" charset="0"/>
                <a:cs typeface="Times New Roman" panose="02020603050405020304" pitchFamily="18" charset="0"/>
              </a:rPr>
              <a:t>канали реалізації продукції;</a:t>
            </a:r>
          </a:p>
          <a:p>
            <a:pPr lvl="0"/>
            <a:r>
              <a:rPr lang="uk-UA" dirty="0">
                <a:latin typeface="Times New Roman" panose="02020603050405020304" pitchFamily="18" charset="0"/>
                <a:cs typeface="Times New Roman" panose="02020603050405020304" pitchFamily="18" charset="0"/>
              </a:rPr>
              <a:t>заходи для зростання попиту на продукцію.</a:t>
            </a:r>
          </a:p>
          <a:p>
            <a:pPr marL="0" indent="0">
              <a:buNone/>
            </a:pPr>
            <a:r>
              <a:rPr lang="uk-UA" dirty="0">
                <a:latin typeface="Times New Roman" panose="02020603050405020304" pitchFamily="18" charset="0"/>
                <a:cs typeface="Times New Roman" panose="02020603050405020304" pitchFamily="18" charset="0"/>
              </a:rPr>
              <a:t>Бізнес-план може включати частину </a:t>
            </a:r>
            <a:r>
              <a:rPr lang="uk-UA" b="1" i="1" dirty="0">
                <a:latin typeface="Times New Roman" panose="02020603050405020304" pitchFamily="18" charset="0"/>
                <a:cs typeface="Times New Roman" panose="02020603050405020304" pitchFamily="18" charset="0"/>
              </a:rPr>
              <a:t>опису процесу виробництва продукту</a:t>
            </a:r>
            <a:r>
              <a:rPr lang="uk-UA" dirty="0">
                <a:latin typeface="Times New Roman" panose="02020603050405020304" pitchFamily="18" charset="0"/>
                <a:cs typeface="Times New Roman" panose="02020603050405020304" pitchFamily="18" charset="0"/>
              </a:rPr>
              <a:t>, що обумовлює розкриття таких пунктів:</a:t>
            </a:r>
          </a:p>
          <a:p>
            <a:pPr lvl="0"/>
            <a:r>
              <a:rPr lang="uk-UA" dirty="0">
                <a:latin typeface="Times New Roman" panose="02020603050405020304" pitchFamily="18" charset="0"/>
                <a:cs typeface="Times New Roman" panose="02020603050405020304" pitchFamily="18" charset="0"/>
              </a:rPr>
              <a:t>обладнання та матеріали;</a:t>
            </a:r>
          </a:p>
          <a:p>
            <a:pPr lvl="0"/>
            <a:r>
              <a:rPr lang="uk-UA" dirty="0">
                <a:latin typeface="Times New Roman" panose="02020603050405020304" pitchFamily="18" charset="0"/>
                <a:cs typeface="Times New Roman" panose="02020603050405020304" pitchFamily="18" charset="0"/>
              </a:rPr>
              <a:t>вирішення питань з постачальниками та підрядниками;</a:t>
            </a:r>
          </a:p>
          <a:p>
            <a:pPr lvl="0"/>
            <a:r>
              <a:rPr lang="uk-UA" dirty="0">
                <a:latin typeface="Times New Roman" panose="02020603050405020304" pitchFamily="18" charset="0"/>
                <a:cs typeface="Times New Roman" panose="02020603050405020304" pitchFamily="18" charset="0"/>
              </a:rPr>
              <a:t>розрахунок собівартості продукції;</a:t>
            </a:r>
          </a:p>
          <a:p>
            <a:pPr lvl="0"/>
            <a:r>
              <a:rPr lang="uk-UA" dirty="0">
                <a:latin typeface="Times New Roman" panose="02020603050405020304" pitchFamily="18" charset="0"/>
                <a:cs typeface="Times New Roman" panose="02020603050405020304" pitchFamily="18" charset="0"/>
              </a:rPr>
              <a:t>перспективи зміни обсягів виробництва продукції.</a:t>
            </a:r>
          </a:p>
          <a:p>
            <a:endParaRPr lang="uk-UA" dirty="0"/>
          </a:p>
        </p:txBody>
      </p:sp>
    </p:spTree>
    <p:extLst>
      <p:ext uri="{BB962C8B-B14F-4D97-AF65-F5344CB8AC3E}">
        <p14:creationId xmlns:p14="http://schemas.microsoft.com/office/powerpoint/2010/main" val="182329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004A8BB-BFFD-4AE7-B7BD-5134A443E528}"/>
              </a:ext>
            </a:extLst>
          </p:cNvPr>
          <p:cNvSpPr>
            <a:spLocks noGrp="1"/>
          </p:cNvSpPr>
          <p:nvPr>
            <p:ph idx="1"/>
          </p:nvPr>
        </p:nvSpPr>
        <p:spPr>
          <a:xfrm>
            <a:off x="110835" y="175492"/>
            <a:ext cx="11896437" cy="6682508"/>
          </a:xfrm>
        </p:spPr>
        <p:txBody>
          <a:bodyPr>
            <a:normAutofit fontScale="77500" lnSpcReduction="20000"/>
          </a:bodyPr>
          <a:lstStyle/>
          <a:p>
            <a:pPr marL="0" indent="0">
              <a:lnSpc>
                <a:spcPct val="120000"/>
              </a:lnSpc>
              <a:buNone/>
            </a:pPr>
            <a:r>
              <a:rPr lang="uk-UA" sz="2300" dirty="0">
                <a:latin typeface="Times New Roman" panose="02020603050405020304" pitchFamily="18" charset="0"/>
                <a:cs typeface="Times New Roman" panose="02020603050405020304" pitchFamily="18" charset="0"/>
              </a:rPr>
              <a:t>Вирішення </a:t>
            </a:r>
            <a:r>
              <a:rPr lang="uk-UA" sz="2300" b="1" i="1" dirty="0">
                <a:latin typeface="Times New Roman" panose="02020603050405020304" pitchFamily="18" charset="0"/>
                <a:cs typeface="Times New Roman" panose="02020603050405020304" pitchFamily="18" charset="0"/>
              </a:rPr>
              <a:t>організаційних питань </a:t>
            </a:r>
            <a:r>
              <a:rPr lang="uk-UA" sz="2300" dirty="0">
                <a:latin typeface="Times New Roman" panose="02020603050405020304" pitchFamily="18" charset="0"/>
                <a:cs typeface="Times New Roman" panose="02020603050405020304" pitchFamily="18" charset="0"/>
              </a:rPr>
              <a:t>бізнес-діяльності в плані має бути представленим в пунктах:</a:t>
            </a:r>
          </a:p>
          <a:p>
            <a:pPr lvl="0">
              <a:lnSpc>
                <a:spcPct val="120000"/>
              </a:lnSpc>
            </a:pPr>
            <a:r>
              <a:rPr lang="uk-UA" sz="2300" dirty="0">
                <a:latin typeface="Times New Roman" panose="02020603050405020304" pitchFamily="18" charset="0"/>
                <a:cs typeface="Times New Roman" panose="02020603050405020304" pitchFamily="18" charset="0"/>
              </a:rPr>
              <a:t>предмет діяльності організації (фірми, компанії);</a:t>
            </a:r>
          </a:p>
          <a:p>
            <a:pPr lvl="0">
              <a:lnSpc>
                <a:spcPct val="120000"/>
              </a:lnSpc>
            </a:pPr>
            <a:r>
              <a:rPr lang="uk-UA" sz="2300" dirty="0">
                <a:latin typeface="Times New Roman" panose="02020603050405020304" pitchFamily="18" charset="0"/>
                <a:cs typeface="Times New Roman" panose="02020603050405020304" pitchFamily="18" charset="0"/>
              </a:rPr>
              <a:t>керівний склад, контакти та адреса компанії;</a:t>
            </a:r>
          </a:p>
          <a:p>
            <a:pPr lvl="0">
              <a:lnSpc>
                <a:spcPct val="120000"/>
              </a:lnSpc>
            </a:pPr>
            <a:r>
              <a:rPr lang="uk-UA" sz="2300" dirty="0">
                <a:latin typeface="Times New Roman" panose="02020603050405020304" pitchFamily="18" charset="0"/>
                <a:cs typeface="Times New Roman" panose="02020603050405020304" pitchFamily="18" charset="0"/>
              </a:rPr>
              <a:t>організаційна структура;</a:t>
            </a:r>
          </a:p>
          <a:p>
            <a:pPr lvl="0">
              <a:lnSpc>
                <a:spcPct val="120000"/>
              </a:lnSpc>
            </a:pPr>
            <a:r>
              <a:rPr lang="uk-UA" sz="2300" dirty="0">
                <a:latin typeface="Times New Roman" panose="02020603050405020304" pitchFamily="18" charset="0"/>
                <a:cs typeface="Times New Roman" panose="02020603050405020304" pitchFamily="18" charset="0"/>
              </a:rPr>
              <a:t>правова основа для діяльності;</a:t>
            </a:r>
          </a:p>
          <a:p>
            <a:pPr lvl="0">
              <a:lnSpc>
                <a:spcPct val="120000"/>
              </a:lnSpc>
            </a:pPr>
            <a:r>
              <a:rPr lang="uk-UA" sz="2300" dirty="0">
                <a:latin typeface="Times New Roman" panose="02020603050405020304" pitchFamily="18" charset="0"/>
                <a:cs typeface="Times New Roman" panose="02020603050405020304" pitchFamily="18" charset="0"/>
              </a:rPr>
              <a:t>продукція, представлена для реалізації через інтернет;</a:t>
            </a:r>
          </a:p>
          <a:p>
            <a:pPr lvl="0">
              <a:lnSpc>
                <a:spcPct val="120000"/>
              </a:lnSpc>
            </a:pPr>
            <a:r>
              <a:rPr lang="uk-UA" sz="2300" dirty="0">
                <a:latin typeface="Times New Roman" panose="02020603050405020304" pitchFamily="18" charset="0"/>
                <a:cs typeface="Times New Roman" panose="02020603050405020304" pitchFamily="18" charset="0"/>
              </a:rPr>
              <a:t>сезонність/</a:t>
            </a:r>
            <a:r>
              <a:rPr lang="uk-UA" sz="2300" dirty="0" err="1">
                <a:latin typeface="Times New Roman" panose="02020603050405020304" pitchFamily="18" charset="0"/>
                <a:cs typeface="Times New Roman" panose="02020603050405020304" pitchFamily="18" charset="0"/>
              </a:rPr>
              <a:t>несезонність</a:t>
            </a:r>
            <a:r>
              <a:rPr lang="uk-UA" sz="2300" dirty="0">
                <a:latin typeface="Times New Roman" panose="02020603050405020304" pitchFamily="18" charset="0"/>
                <a:cs typeface="Times New Roman" panose="02020603050405020304" pitchFamily="18" charset="0"/>
              </a:rPr>
              <a:t> випуску продукції;</a:t>
            </a:r>
          </a:p>
          <a:p>
            <a:pPr lvl="0">
              <a:lnSpc>
                <a:spcPct val="120000"/>
              </a:lnSpc>
            </a:pPr>
            <a:r>
              <a:rPr lang="uk-UA" sz="2300" dirty="0">
                <a:latin typeface="Times New Roman" panose="02020603050405020304" pitchFamily="18" charset="0"/>
                <a:cs typeface="Times New Roman" panose="02020603050405020304" pitchFamily="18" charset="0"/>
              </a:rPr>
              <a:t>опис типового споживача продукції – клієнта інтернет-магазину;</a:t>
            </a:r>
          </a:p>
          <a:p>
            <a:pPr lvl="0">
              <a:lnSpc>
                <a:spcPct val="120000"/>
              </a:lnSpc>
            </a:pPr>
            <a:r>
              <a:rPr lang="uk-UA" sz="2300" dirty="0">
                <a:latin typeface="Times New Roman" panose="02020603050405020304" pitchFamily="18" charset="0"/>
                <a:cs typeface="Times New Roman" panose="02020603050405020304" pitchFamily="18" charset="0"/>
              </a:rPr>
              <a:t>ключові дати відкриття фірми та початку діяльності.</a:t>
            </a:r>
          </a:p>
          <a:p>
            <a:pPr marL="0" indent="0">
              <a:lnSpc>
                <a:spcPct val="120000"/>
              </a:lnSpc>
              <a:buNone/>
            </a:pPr>
            <a:r>
              <a:rPr lang="uk-UA" sz="2300" b="1" i="1" dirty="0">
                <a:latin typeface="Times New Roman" panose="02020603050405020304" pitchFamily="18" charset="0"/>
                <a:cs typeface="Times New Roman" panose="02020603050405020304" pitchFamily="18" charset="0"/>
              </a:rPr>
              <a:t>Фінансова оцінка</a:t>
            </a:r>
            <a:r>
              <a:rPr lang="uk-UA" sz="2300" i="1" dirty="0">
                <a:latin typeface="Times New Roman" panose="02020603050405020304" pitchFamily="18" charset="0"/>
                <a:cs typeface="Times New Roman" panose="02020603050405020304" pitchFamily="18" charset="0"/>
              </a:rPr>
              <a:t> </a:t>
            </a:r>
            <a:r>
              <a:rPr lang="uk-UA" sz="2300" dirty="0">
                <a:latin typeface="Times New Roman" panose="02020603050405020304" pitchFamily="18" charset="0"/>
                <a:cs typeface="Times New Roman" panose="02020603050405020304" pitchFamily="18" charset="0"/>
              </a:rPr>
              <a:t>бізнес-плану має включати:</a:t>
            </a:r>
          </a:p>
          <a:p>
            <a:pPr lvl="0">
              <a:lnSpc>
                <a:spcPct val="120000"/>
              </a:lnSpc>
            </a:pPr>
            <a:r>
              <a:rPr lang="uk-UA" sz="2300" dirty="0">
                <a:latin typeface="Times New Roman" panose="02020603050405020304" pitchFamily="18" charset="0"/>
                <a:cs typeface="Times New Roman" panose="02020603050405020304" pitchFamily="18" charset="0"/>
              </a:rPr>
              <a:t>обсяг коштів, які необхідні для оплати оренди приміщення, запуску виробництва, закупки товарів, створення інтернет-магазину;</a:t>
            </a:r>
          </a:p>
          <a:p>
            <a:pPr lvl="0">
              <a:lnSpc>
                <a:spcPct val="120000"/>
              </a:lnSpc>
            </a:pPr>
            <a:r>
              <a:rPr lang="uk-UA" sz="2300" dirty="0">
                <a:latin typeface="Times New Roman" panose="02020603050405020304" pitchFamily="18" charset="0"/>
                <a:cs typeface="Times New Roman" panose="02020603050405020304" pitchFamily="18" charset="0"/>
              </a:rPr>
              <a:t>перспективний план доходів та витрат на поточний та кілька наступних роки;</a:t>
            </a:r>
          </a:p>
          <a:p>
            <a:pPr lvl="0">
              <a:lnSpc>
                <a:spcPct val="120000"/>
              </a:lnSpc>
            </a:pPr>
            <a:r>
              <a:rPr lang="uk-UA" sz="2300" dirty="0">
                <a:latin typeface="Times New Roman" panose="02020603050405020304" pitchFamily="18" charset="0"/>
                <a:cs typeface="Times New Roman" panose="02020603050405020304" pitchFamily="18" charset="0"/>
              </a:rPr>
              <a:t>аналіз точки беззбитковості діяльності фірми;</a:t>
            </a:r>
          </a:p>
          <a:p>
            <a:pPr lvl="0">
              <a:lnSpc>
                <a:spcPct val="120000"/>
              </a:lnSpc>
            </a:pPr>
            <a:r>
              <a:rPr lang="uk-UA" sz="2300" dirty="0">
                <a:latin typeface="Times New Roman" panose="02020603050405020304" pitchFamily="18" charset="0"/>
                <a:cs typeface="Times New Roman" panose="02020603050405020304" pitchFamily="18" charset="0"/>
              </a:rPr>
              <a:t>баланс коштів;</a:t>
            </a:r>
          </a:p>
          <a:p>
            <a:pPr lvl="0">
              <a:lnSpc>
                <a:spcPct val="120000"/>
              </a:lnSpc>
            </a:pPr>
            <a:r>
              <a:rPr lang="uk-UA" sz="2300" dirty="0">
                <a:latin typeface="Times New Roman" panose="02020603050405020304" pitchFamily="18" charset="0"/>
                <a:cs typeface="Times New Roman" panose="02020603050405020304" pitchFamily="18" charset="0"/>
              </a:rPr>
              <a:t>етапи окупності інвестицій та періоди погашення кредитів;</a:t>
            </a:r>
          </a:p>
          <a:p>
            <a:pPr lvl="0">
              <a:lnSpc>
                <a:spcPct val="120000"/>
              </a:lnSpc>
            </a:pPr>
            <a:r>
              <a:rPr lang="uk-UA" sz="2300" dirty="0">
                <a:latin typeface="Times New Roman" panose="02020603050405020304" pitchFamily="18" charset="0"/>
                <a:cs typeface="Times New Roman" panose="02020603050405020304" pitchFamily="18" charset="0"/>
              </a:rPr>
              <a:t>розрахунок ефективності бізнес-проекту.</a:t>
            </a:r>
          </a:p>
          <a:p>
            <a:pPr marL="0" indent="0">
              <a:lnSpc>
                <a:spcPct val="120000"/>
              </a:lnSpc>
              <a:buNone/>
            </a:pPr>
            <a:r>
              <a:rPr lang="uk-UA" sz="2300" dirty="0">
                <a:latin typeface="Times New Roman" panose="02020603050405020304" pitchFamily="18" charset="0"/>
                <a:cs typeface="Times New Roman" panose="02020603050405020304" pitchFamily="18" charset="0"/>
              </a:rPr>
              <a:t>Бізнес-план має включати </a:t>
            </a:r>
            <a:r>
              <a:rPr lang="uk-UA" sz="2300" b="1" i="1" dirty="0">
                <a:latin typeface="Times New Roman" panose="02020603050405020304" pitchFamily="18" charset="0"/>
                <a:cs typeface="Times New Roman" panose="02020603050405020304" pitchFamily="18" charset="0"/>
              </a:rPr>
              <a:t>аналіз імовірних ризиків </a:t>
            </a:r>
            <a:r>
              <a:rPr lang="uk-UA" sz="2300" dirty="0">
                <a:latin typeface="Times New Roman" panose="02020603050405020304" pitchFamily="18" charset="0"/>
                <a:cs typeface="Times New Roman" panose="02020603050405020304" pitchFamily="18" charset="0"/>
              </a:rPr>
              <a:t>та опису заходів для їх усунення або мінімізації втрат від потенційних технологічних ризиків; економічні ризики та способи мінімізації шкоди ризиків на діяльність фірми.</a:t>
            </a:r>
          </a:p>
          <a:p>
            <a:pPr lvl="0"/>
            <a:endParaRPr lang="uk-UA" dirty="0"/>
          </a:p>
          <a:p>
            <a:endParaRPr lang="uk-UA" dirty="0"/>
          </a:p>
        </p:txBody>
      </p:sp>
    </p:spTree>
    <p:extLst>
      <p:ext uri="{BB962C8B-B14F-4D97-AF65-F5344CB8AC3E}">
        <p14:creationId xmlns:p14="http://schemas.microsoft.com/office/powerpoint/2010/main" val="259807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Шаблон з оформленням хмарного шкіпера">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ffice_13665947_TF03460508" id="{7C268A1D-865A-469C-B6B3-FA30F15611E1}" vid="{FA4F909C-786D-4D56-B34A-04F7CEE089A5}"/>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DD01B8-816B-49B7-8C81-03AB51D87C54}">
  <ds:schemaRefs>
    <ds:schemaRef ds:uri="http://purl.org/dc/elements/1.1/"/>
    <ds:schemaRef ds:uri="http://schemas.microsoft.com/office/2006/metadata/properties"/>
    <ds:schemaRef ds:uri="a4f35948-e619-41b3-aa29-22878b09cfd2"/>
    <ds:schemaRef ds:uri="http://schemas.microsoft.com/office/infopath/2007/PartnerControls"/>
    <ds:schemaRef ds:uri="http://purl.org/dc/terms/"/>
    <ds:schemaRef ds:uri="40262f94-9f35-4ac3-9a90-690165a166b7"/>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B024FD56-CE1B-42FC-9E83-BFBF160724C6}">
  <ds:schemaRefs>
    <ds:schemaRef ds:uri="http://schemas.microsoft.com/sharepoint/v3/contenttype/forms"/>
  </ds:schemaRefs>
</ds:datastoreItem>
</file>

<file path=customXml/itemProps3.xml><?xml version="1.0" encoding="utf-8"?>
<ds:datastoreItem xmlns:ds="http://schemas.openxmlformats.org/officeDocument/2006/customXml" ds:itemID="{6253D857-4181-4777-8893-6E45A690F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Слайди з оформленням хмарного шкіпера</Template>
  <TotalTime>1237</TotalTime>
  <Words>1549</Words>
  <Application>Microsoft Office PowerPoint</Application>
  <PresentationFormat>Широкоэкранный</PresentationFormat>
  <Paragraphs>141</Paragraphs>
  <Slides>17</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Calibri</vt:lpstr>
      <vt:lpstr>Cambria</vt:lpstr>
      <vt:lpstr>Times New Roman</vt:lpstr>
      <vt:lpstr>Шаблон з оформленням хмарного шкіпера</vt:lpstr>
      <vt:lpstr>Планування бізнесу</vt:lpstr>
      <vt:lpstr>Презентация PowerPoint</vt:lpstr>
      <vt:lpstr>Основні етапи організації бізнес-діяльності</vt:lpstr>
      <vt:lpstr>Бізнес-план</vt:lpstr>
      <vt:lpstr>Презентация PowerPoint</vt:lpstr>
      <vt:lpstr>Презентация PowerPoint</vt:lpstr>
      <vt:lpstr>Презентация PowerPoint</vt:lpstr>
      <vt:lpstr>Презентация PowerPoint</vt:lpstr>
      <vt:lpstr>Презентация PowerPoint</vt:lpstr>
      <vt:lpstr> Критерії, яким має відповідати бізнес-план: </vt:lpstr>
      <vt:lpstr> Інформаційні технології та сервіси для бізнес-планування </vt:lpstr>
      <vt:lpstr>Презентация PowerPoint</vt:lpstr>
      <vt:lpstr>Презентация PowerPoint</vt:lpstr>
      <vt:lpstr>Презентация PowerPoint</vt:lpstr>
      <vt:lpstr>Презентация PowerPoint</vt:lpstr>
      <vt:lpstr>Презентация PowerPoint</vt:lpstr>
      <vt:lpstr>Використані джерела: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Планування бізнесу</dc:title>
  <dc:creator>Оксана</dc:creator>
  <cp:lastModifiedBy>Professor</cp:lastModifiedBy>
  <cp:revision>12</cp:revision>
  <dcterms:created xsi:type="dcterms:W3CDTF">2024-11-05T18:40:49Z</dcterms:created>
  <dcterms:modified xsi:type="dcterms:W3CDTF">2025-09-03T18:04:47Z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