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4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26C3-469C-4881-B716-543DFA9E09CA}" type="datetimeFigureOut">
              <a:rPr lang="uk-UA" smtClean="0"/>
              <a:t>29.05.2016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C9D3-D965-4261-9232-250DEB3B6EF1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13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26C3-469C-4881-B716-543DFA9E09CA}" type="datetimeFigureOut">
              <a:rPr lang="uk-UA" smtClean="0"/>
              <a:t>29.05.2016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C9D3-D965-4261-9232-250DEB3B6E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300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26C3-469C-4881-B716-543DFA9E09CA}" type="datetimeFigureOut">
              <a:rPr lang="uk-UA" smtClean="0"/>
              <a:t>29.05.2016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C9D3-D965-4261-9232-250DEB3B6E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546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26C3-469C-4881-B716-543DFA9E09CA}" type="datetimeFigureOut">
              <a:rPr lang="uk-UA" smtClean="0"/>
              <a:t>29.05.2016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C9D3-D965-4261-9232-250DEB3B6EF1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4170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26C3-469C-4881-B716-543DFA9E09CA}" type="datetimeFigureOut">
              <a:rPr lang="uk-UA" smtClean="0"/>
              <a:t>29.05.2016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C9D3-D965-4261-9232-250DEB3B6E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5560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26C3-469C-4881-B716-543DFA9E09CA}" type="datetimeFigureOut">
              <a:rPr lang="uk-UA" smtClean="0"/>
              <a:t>29.05.2016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C9D3-D965-4261-9232-250DEB3B6EF1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8492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26C3-469C-4881-B716-543DFA9E09CA}" type="datetimeFigureOut">
              <a:rPr lang="uk-UA" smtClean="0"/>
              <a:t>29.05.2016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C9D3-D965-4261-9232-250DEB3B6E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4739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26C3-469C-4881-B716-543DFA9E09CA}" type="datetimeFigureOut">
              <a:rPr lang="uk-UA" smtClean="0"/>
              <a:t>29.05.2016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C9D3-D965-4261-9232-250DEB3B6E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6910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26C3-469C-4881-B716-543DFA9E09CA}" type="datetimeFigureOut">
              <a:rPr lang="uk-UA" smtClean="0"/>
              <a:t>29.05.2016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C9D3-D965-4261-9232-250DEB3B6E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4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26C3-469C-4881-B716-543DFA9E09CA}" type="datetimeFigureOut">
              <a:rPr lang="uk-UA" smtClean="0"/>
              <a:t>29.05.2016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C9D3-D965-4261-9232-250DEB3B6E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129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26C3-469C-4881-B716-543DFA9E09CA}" type="datetimeFigureOut">
              <a:rPr lang="uk-UA" smtClean="0"/>
              <a:t>29.05.2016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C9D3-D965-4261-9232-250DEB3B6E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75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26C3-469C-4881-B716-543DFA9E09CA}" type="datetimeFigureOut">
              <a:rPr lang="uk-UA" smtClean="0"/>
              <a:t>29.05.2016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C9D3-D965-4261-9232-250DEB3B6E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5179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26C3-469C-4881-B716-543DFA9E09CA}" type="datetimeFigureOut">
              <a:rPr lang="uk-UA" smtClean="0"/>
              <a:t>29.05.2016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C9D3-D965-4261-9232-250DEB3B6E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19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26C3-469C-4881-B716-543DFA9E09CA}" type="datetimeFigureOut">
              <a:rPr lang="uk-UA" smtClean="0"/>
              <a:t>29.05.2016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C9D3-D965-4261-9232-250DEB3B6E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882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26C3-469C-4881-B716-543DFA9E09CA}" type="datetimeFigureOut">
              <a:rPr lang="uk-UA" smtClean="0"/>
              <a:t>29.05.2016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C9D3-D965-4261-9232-250DEB3B6E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15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26C3-469C-4881-B716-543DFA9E09CA}" type="datetimeFigureOut">
              <a:rPr lang="uk-UA" smtClean="0"/>
              <a:t>29.05.2016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C9D3-D965-4261-9232-250DEB3B6E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604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26C3-469C-4881-B716-543DFA9E09CA}" type="datetimeFigureOut">
              <a:rPr lang="uk-UA" smtClean="0"/>
              <a:t>29.05.2016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C9D3-D965-4261-9232-250DEB3B6E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932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D326C3-469C-4881-B716-543DFA9E09CA}" type="datetimeFigureOut">
              <a:rPr lang="uk-UA" smtClean="0"/>
              <a:t>29.05.2016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A0DC9D3-D965-4261-9232-250DEB3B6E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16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9737"/>
            <a:ext cx="12192001" cy="69077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32669" y="4908389"/>
            <a:ext cx="8946293" cy="1582309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/>
            </a:r>
            <a:br>
              <a:rPr lang="en-US" sz="6600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en-US" sz="6600" dirty="0"/>
              <a:t/>
            </a:r>
            <a:br>
              <a:rPr lang="en-US" sz="6600" dirty="0"/>
            </a:br>
            <a:r>
              <a:rPr lang="ru-RU" sz="8900" b="1" i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«</a:t>
            </a:r>
            <a:r>
              <a:rPr lang="de-DE" b="1" i="1" dirty="0">
                <a:solidFill>
                  <a:srgbClr val="002060"/>
                </a:solidFill>
                <a:latin typeface="Arial Rounded MT Bold" panose="020F0704030504030204" pitchFamily="34" charset="0"/>
                <a:cs typeface="Angsana New" panose="02020603050405020304" pitchFamily="18" charset="-34"/>
              </a:rPr>
              <a:t>The </a:t>
            </a:r>
            <a:r>
              <a:rPr lang="de-DE" b="1" i="1" dirty="0" err="1">
                <a:solidFill>
                  <a:srgbClr val="002060"/>
                </a:solidFill>
                <a:latin typeface="Arial Rounded MT Bold" panose="020F0704030504030204" pitchFamily="34" charset="0"/>
                <a:cs typeface="Angsana New" panose="02020603050405020304" pitchFamily="18" charset="-34"/>
              </a:rPr>
              <a:t>phenomen</a:t>
            </a:r>
            <a:r>
              <a:rPr lang="de-DE" b="1" i="1" dirty="0">
                <a:solidFill>
                  <a:srgbClr val="002060"/>
                </a:solidFill>
                <a:latin typeface="Arial Rounded MT Bold" panose="020F0704030504030204" pitchFamily="34" charset="0"/>
                <a:cs typeface="Angsana New" panose="02020603050405020304" pitchFamily="18" charset="-34"/>
              </a:rPr>
              <a:t> of </a:t>
            </a:r>
            <a:r>
              <a:rPr lang="de-DE" b="1" i="1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ngsana New" panose="02020603050405020304" pitchFamily="18" charset="-34"/>
              </a:rPr>
              <a:t>Power </a:t>
            </a:r>
            <a:r>
              <a:rPr lang="de-DE" b="1" i="1" dirty="0">
                <a:solidFill>
                  <a:srgbClr val="002060"/>
                </a:solidFill>
                <a:latin typeface="Arial Rounded MT Bold" panose="020F0704030504030204" pitchFamily="34" charset="0"/>
                <a:cs typeface="Angsana New" panose="02020603050405020304" pitchFamily="18" charset="-34"/>
              </a:rPr>
              <a:t>in </a:t>
            </a:r>
            <a:r>
              <a:rPr lang="de-DE" b="1" i="1" dirty="0" err="1">
                <a:solidFill>
                  <a:srgbClr val="002060"/>
                </a:solidFill>
                <a:latin typeface="Arial Rounded MT Bold" panose="020F0704030504030204" pitchFamily="34" charset="0"/>
                <a:cs typeface="Angsana New" panose="02020603050405020304" pitchFamily="18" charset="-34"/>
              </a:rPr>
              <a:t>the</a:t>
            </a:r>
            <a:r>
              <a:rPr lang="de-DE" b="1" i="1" dirty="0">
                <a:solidFill>
                  <a:srgbClr val="002060"/>
                </a:solidFill>
                <a:latin typeface="Arial Rounded MT Bold" panose="020F0704030504030204" pitchFamily="34" charset="0"/>
                <a:cs typeface="Angsana New" panose="02020603050405020304" pitchFamily="18" charset="-34"/>
              </a:rPr>
              <a:t> </a:t>
            </a:r>
            <a:r>
              <a:rPr lang="de-DE" b="1" i="1" dirty="0" err="1">
                <a:solidFill>
                  <a:srgbClr val="002060"/>
                </a:solidFill>
                <a:latin typeface="Arial Rounded MT Bold" panose="020F0704030504030204" pitchFamily="34" charset="0"/>
                <a:cs typeface="Angsana New" panose="02020603050405020304" pitchFamily="18" charset="-34"/>
              </a:rPr>
              <a:t>geopolitical</a:t>
            </a:r>
            <a:r>
              <a:rPr lang="de-DE" b="1" i="1" dirty="0">
                <a:solidFill>
                  <a:srgbClr val="002060"/>
                </a:solidFill>
                <a:latin typeface="Arial Rounded MT Bold" panose="020F0704030504030204" pitchFamily="34" charset="0"/>
                <a:cs typeface="Angsana New" panose="02020603050405020304" pitchFamily="18" charset="-34"/>
              </a:rPr>
              <a:t> </a:t>
            </a:r>
            <a:r>
              <a:rPr lang="de-DE" b="1" i="1" dirty="0" err="1">
                <a:solidFill>
                  <a:srgbClr val="002060"/>
                </a:solidFill>
                <a:latin typeface="Arial Rounded MT Bold" panose="020F0704030504030204" pitchFamily="34" charset="0"/>
                <a:cs typeface="Angsana New" panose="02020603050405020304" pitchFamily="18" charset="-34"/>
              </a:rPr>
              <a:t>space</a:t>
            </a:r>
            <a:r>
              <a:rPr lang="ru-RU" b="1" i="1" dirty="0">
                <a:solidFill>
                  <a:srgbClr val="002060"/>
                </a:solidFill>
                <a:latin typeface="Arial Rounded MT Bold" panose="020F0704030504030204" pitchFamily="34" charset="0"/>
                <a:cs typeface="Angsana New" panose="02020603050405020304" pitchFamily="18" charset="-34"/>
              </a:rPr>
              <a:t>»</a:t>
            </a:r>
            <a:endParaRPr lang="uk-UA" b="1" i="1" dirty="0">
              <a:solidFill>
                <a:srgbClr val="002060"/>
              </a:solidFill>
              <a:latin typeface="Arial Rounded MT Bold" panose="020F07040305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7719" y="3698789"/>
            <a:ext cx="5861034" cy="1367481"/>
          </a:xfrm>
        </p:spPr>
        <p:txBody>
          <a:bodyPr>
            <a:normAutofit fontScale="92500"/>
          </a:bodyPr>
          <a:lstStyle/>
          <a:p>
            <a:r>
              <a:rPr lang="en-US" sz="5400" b="1" i="1" dirty="0" err="1" smtClean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Angsana New" panose="02020603050405020304" pitchFamily="18" charset="-34"/>
              </a:rPr>
              <a:t>Natalyia</a:t>
            </a:r>
            <a:r>
              <a:rPr lang="en-US" sz="5400" b="1" i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Angsana New" panose="02020603050405020304" pitchFamily="18" charset="-34"/>
              </a:rPr>
              <a:t> </a:t>
            </a:r>
            <a:r>
              <a:rPr lang="en-US" sz="5400" b="1" i="1" dirty="0" err="1" smtClean="0">
                <a:solidFill>
                  <a:srgbClr val="002060"/>
                </a:solidFill>
                <a:latin typeface="Arial Rounded MT Bold" panose="020F0704030504030204" pitchFamily="34" charset="0"/>
                <a:ea typeface="+mj-ea"/>
                <a:cs typeface="Angsana New" panose="02020603050405020304" pitchFamily="18" charset="-34"/>
              </a:rPr>
              <a:t>Lepskaya</a:t>
            </a:r>
            <a:endParaRPr lang="en-US" sz="5400" b="1" i="1" dirty="0">
              <a:solidFill>
                <a:srgbClr val="002060"/>
              </a:solidFill>
              <a:latin typeface="Arial Rounded MT Bold" panose="020F0704030504030204" pitchFamily="34" charset="0"/>
              <a:ea typeface="+mj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780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conomic_slovar.jofo.ru/data/userfiles/850/images/380157-img1970298_mirovaya_ekonom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370966" cy="6857999"/>
          </a:xfrm>
          <a:prstGeom prst="rect">
            <a:avLst/>
          </a:pr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046" y="4897290"/>
            <a:ext cx="11685920" cy="1854486"/>
          </a:xfrm>
          <a:gradFill flip="none" rotWithShape="1"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5400000" scaled="1"/>
            <a:tileRect/>
          </a:gra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Arial Rounded MT Bold" panose="020F0704030504030204" pitchFamily="34" charset="0"/>
                <a:cs typeface="Utsaah" panose="020B0604020202020204" pitchFamily="34" charset="0"/>
              </a:rPr>
              <a:t>Geopolitics</a:t>
            </a:r>
            <a:r>
              <a:rPr lang="en-US" sz="2400" b="1" dirty="0">
                <a:solidFill>
                  <a:srgbClr val="C00000"/>
                </a:solidFill>
                <a:latin typeface="Arial Rounded MT Bold" panose="020F0704030504030204" pitchFamily="34" charset="0"/>
                <a:cs typeface="Utsaah" panose="020B0604020202020204" pitchFamily="34" charset="0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Utsaah" panose="020B0604020202020204" pitchFamily="34" charset="0"/>
              </a:rPr>
              <a:t> - a system of knowledge of the distribution regularities or redistribution of influence spheres of the various states and non-state actors in a multidimensional communication space, the organization of hegemony and control over the space.</a:t>
            </a:r>
            <a:endParaRPr lang="uk-UA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045" y="5353234"/>
            <a:ext cx="11857990" cy="132499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cs typeface="Utsaah" panose="020B0604020202020204" pitchFamily="34" charset="0"/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cs typeface="Utsaah" panose="020B0604020202020204" pitchFamily="34" charset="0"/>
              </a:rPr>
            </a:b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836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93" y="673351"/>
            <a:ext cx="5347580" cy="1373863"/>
          </a:xfrm>
        </p:spPr>
        <p:txBody>
          <a:bodyPr>
            <a:noAutofit/>
          </a:bodyPr>
          <a:lstStyle/>
          <a:p>
            <a:pPr algn="just"/>
            <a:r>
              <a:rPr lang="en-US" sz="1800" b="1" cap="none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The history of geopolitics formation is very difficult, because it always </a:t>
            </a:r>
            <a:r>
              <a:rPr lang="en-US" sz="1800" b="1" cap="none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had to prove its scientific status </a:t>
            </a:r>
            <a:r>
              <a:rPr lang="en-US" sz="1800" b="1" cap="none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among other socio-political disciplines. Until now, some scientists accuse it of occult, extravagance, </a:t>
            </a:r>
            <a:r>
              <a:rPr lang="en-US" sz="1800" b="1" cap="none" dirty="0" err="1">
                <a:solidFill>
                  <a:srgbClr val="7030A0"/>
                </a:solidFill>
                <a:latin typeface="+mn-lt"/>
                <a:ea typeface="+mn-ea"/>
                <a:cs typeface="+mn-cs"/>
              </a:rPr>
              <a:t>publicistic</a:t>
            </a:r>
            <a:r>
              <a:rPr lang="en-US" sz="1800" b="1" cap="none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800" b="1" cap="none" dirty="0" err="1">
                <a:solidFill>
                  <a:srgbClr val="7030A0"/>
                </a:solidFill>
                <a:latin typeface="+mn-lt"/>
                <a:ea typeface="+mn-ea"/>
                <a:cs typeface="+mn-cs"/>
              </a:rPr>
              <a:t>superidelogisation</a:t>
            </a:r>
            <a:r>
              <a:rPr lang="en-US" sz="1800" b="1" cap="none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. </a:t>
            </a:r>
            <a:endParaRPr lang="uk-UA" sz="1800" b="1" cap="none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231" y="4092166"/>
            <a:ext cx="5368705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7030A0"/>
                </a:solidFill>
              </a:rPr>
              <a:t>Geopolitics </a:t>
            </a:r>
            <a:r>
              <a:rPr lang="en-US" b="1" dirty="0">
                <a:solidFill>
                  <a:srgbClr val="7030A0"/>
                </a:solidFill>
              </a:rPr>
              <a:t>is </a:t>
            </a:r>
            <a:r>
              <a:rPr lang="en-US" b="1" dirty="0">
                <a:solidFill>
                  <a:srgbClr val="FF0000"/>
                </a:solidFill>
              </a:rPr>
              <a:t>a trend in social science discourse </a:t>
            </a:r>
            <a:r>
              <a:rPr lang="en-US" b="1" dirty="0">
                <a:solidFill>
                  <a:srgbClr val="7030A0"/>
                </a:solidFill>
              </a:rPr>
              <a:t>at present and experts refer to it to </a:t>
            </a:r>
            <a:r>
              <a:rPr lang="en-US" b="1" dirty="0">
                <a:solidFill>
                  <a:srgbClr val="FF0000"/>
                </a:solidFill>
              </a:rPr>
              <a:t>analyze  the highly complex problems the dynamics of the spatial organization of the modern world</a:t>
            </a:r>
            <a:r>
              <a:rPr lang="en-US" b="1" dirty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100" name="Picture 4" descr="http://smalltalks.ru/images/stories/mondialis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940" y="733331"/>
            <a:ext cx="7122059" cy="606355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1232" y="2314832"/>
            <a:ext cx="5689396" cy="1416909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</a:rPr>
              <a:t>The </a:t>
            </a:r>
            <a:r>
              <a:rPr lang="en-US" sz="1800" b="1" dirty="0">
                <a:solidFill>
                  <a:srgbClr val="7030A0"/>
                </a:solidFill>
              </a:rPr>
              <a:t>complexity of geopolitical analysis process often </a:t>
            </a:r>
            <a:r>
              <a:rPr lang="en-US" sz="1800" b="1" dirty="0">
                <a:solidFill>
                  <a:srgbClr val="FF0000"/>
                </a:solidFill>
              </a:rPr>
              <a:t>leads </a:t>
            </a:r>
            <a:r>
              <a:rPr lang="en-US" sz="1800" b="1" dirty="0" smtClean="0">
                <a:solidFill>
                  <a:srgbClr val="FF0000"/>
                </a:solidFill>
              </a:rPr>
              <a:t>to </a:t>
            </a:r>
            <a:r>
              <a:rPr lang="en-US" sz="1800" b="1" dirty="0">
                <a:solidFill>
                  <a:srgbClr val="FF0000"/>
                </a:solidFill>
              </a:rPr>
              <a:t>fragmentation and biased studies</a:t>
            </a:r>
            <a:r>
              <a:rPr lang="en-US" sz="1800" b="1" dirty="0">
                <a:solidFill>
                  <a:srgbClr val="7030A0"/>
                </a:solidFill>
              </a:rPr>
              <a:t>, </a:t>
            </a:r>
            <a:r>
              <a:rPr lang="en-US" sz="1800" b="1" dirty="0" smtClean="0">
                <a:solidFill>
                  <a:srgbClr val="7030A0"/>
                </a:solidFill>
              </a:rPr>
              <a:t>so it </a:t>
            </a:r>
            <a:r>
              <a:rPr lang="en-US" sz="1800" b="1" dirty="0">
                <a:solidFill>
                  <a:srgbClr val="FF0000"/>
                </a:solidFill>
              </a:rPr>
              <a:t>distorts the understanding of geopolitical opportunities</a:t>
            </a:r>
            <a:r>
              <a:rPr lang="en-US" sz="1800" b="1" dirty="0">
                <a:solidFill>
                  <a:srgbClr val="7030A0"/>
                </a:solidFill>
              </a:rPr>
              <a:t> and </a:t>
            </a:r>
            <a:r>
              <a:rPr lang="en-US" sz="1800" b="1" dirty="0">
                <a:solidFill>
                  <a:srgbClr val="FF0000"/>
                </a:solidFill>
              </a:rPr>
              <a:t>unfairly infringes its </a:t>
            </a:r>
            <a:r>
              <a:rPr lang="en-US" sz="1800" b="1" dirty="0" smtClean="0">
                <a:solidFill>
                  <a:srgbClr val="FF0000"/>
                </a:solidFill>
              </a:rPr>
              <a:t>reputation</a:t>
            </a:r>
            <a:r>
              <a:rPr lang="en-US" sz="1800" b="1" dirty="0" smtClean="0">
                <a:solidFill>
                  <a:srgbClr val="7030A0"/>
                </a:solidFill>
              </a:rPr>
              <a:t>. </a:t>
            </a:r>
            <a:endParaRPr lang="uk-UA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60000"/>
                <a:lumOff val="40000"/>
              </a:schemeClr>
            </a:gs>
            <a:gs pos="24040">
              <a:srgbClr val="88E0F5"/>
            </a:gs>
            <a:gs pos="2186">
              <a:schemeClr val="bg2">
                <a:lumMod val="60000"/>
                <a:lumOff val="40000"/>
              </a:schemeClr>
            </a:gs>
            <a:gs pos="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16" y="606582"/>
            <a:ext cx="5313406" cy="1376127"/>
          </a:xfrm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en-US" sz="1800" b="1" cap="none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800" b="1" dirty="0" smtClean="0"/>
              <a:t> </a:t>
            </a:r>
            <a:r>
              <a:rPr lang="en-US" sz="1800" b="1" cap="none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deeper study of today problems requires </a:t>
            </a:r>
            <a:r>
              <a:rPr lang="en-US" sz="1800" b="1" cap="none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"power"</a:t>
            </a:r>
            <a:r>
              <a:rPr lang="en-US" sz="1800" b="1" cap="none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800" b="1" cap="none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"might" </a:t>
            </a:r>
            <a:r>
              <a:rPr lang="en-US" sz="1800" b="1" cap="none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in the geopolitical space.</a:t>
            </a:r>
            <a:endParaRPr lang="uk-UA" sz="1800" b="1" cap="none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http://im7.asset.yvimg.kz/userimages/g-git/15Wm5k35Pzm6bsc47qk2g3HOVwyb9D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41" y="808206"/>
            <a:ext cx="6813259" cy="5309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9256" y="2544025"/>
            <a:ext cx="5024673" cy="2137288"/>
          </a:xfrm>
        </p:spPr>
        <p:txBody>
          <a:bodyPr>
            <a:normAutofit/>
          </a:bodyPr>
          <a:lstStyle/>
          <a:p>
            <a:pPr algn="just"/>
            <a:r>
              <a:rPr lang="en-US" sz="1800" b="1" dirty="0">
                <a:ln w="3175" cmpd="sng">
                  <a:noFill/>
                </a:ln>
                <a:solidFill>
                  <a:srgbClr val="7030A0"/>
                </a:solidFill>
              </a:rPr>
              <a:t>Traditional geopolitics of the late 19th century - the mid-20th century </a:t>
            </a:r>
            <a:r>
              <a:rPr lang="en-US" sz="1800" b="1" dirty="0">
                <a:ln w="3175" cmpd="sng">
                  <a:noFill/>
                </a:ln>
                <a:solidFill>
                  <a:srgbClr val="FF0000"/>
                </a:solidFill>
              </a:rPr>
              <a:t>explored the world from the standpoint of its duality</a:t>
            </a:r>
            <a:r>
              <a:rPr lang="en-US" sz="1800" b="1" dirty="0">
                <a:ln w="3175" cmpd="sng">
                  <a:noFill/>
                </a:ln>
                <a:solidFill>
                  <a:srgbClr val="7030A0"/>
                </a:solidFill>
              </a:rPr>
              <a:t> that is, from the point of view of </a:t>
            </a:r>
            <a:r>
              <a:rPr lang="en-US" sz="1800" b="1" u="sng" dirty="0">
                <a:ln w="3175" cmpd="sng">
                  <a:noFill/>
                </a:ln>
                <a:solidFill>
                  <a:srgbClr val="FF0000"/>
                </a:solidFill>
              </a:rPr>
              <a:t>sea power </a:t>
            </a:r>
            <a:r>
              <a:rPr lang="en-US" sz="1800" b="1" dirty="0">
                <a:ln w="3175" cmpd="sng">
                  <a:noFill/>
                </a:ln>
                <a:solidFill>
                  <a:srgbClr val="7030A0"/>
                </a:solidFill>
              </a:rPr>
              <a:t>and </a:t>
            </a:r>
            <a:r>
              <a:rPr lang="en-US" sz="1800" b="1" u="sng" dirty="0">
                <a:ln w="3175" cmpd="sng">
                  <a:noFill/>
                </a:ln>
                <a:solidFill>
                  <a:srgbClr val="FF0000"/>
                </a:solidFill>
              </a:rPr>
              <a:t>continental power</a:t>
            </a:r>
            <a:r>
              <a:rPr lang="en-US" sz="1800" b="1" dirty="0">
                <a:ln w="3175" cmpd="sng">
                  <a:noFill/>
                </a:ln>
                <a:solidFill>
                  <a:srgbClr val="7030A0"/>
                </a:solidFill>
              </a:rPr>
              <a:t>, because geopolitical space at that time viewed in two formats - </a:t>
            </a:r>
            <a:r>
              <a:rPr lang="en-US" sz="1800" b="1" dirty="0">
                <a:ln w="3175" cmpd="sng">
                  <a:noFill/>
                </a:ln>
                <a:solidFill>
                  <a:srgbClr val="FF0000"/>
                </a:solidFill>
              </a:rPr>
              <a:t>Land</a:t>
            </a:r>
            <a:r>
              <a:rPr lang="en-US" sz="1800" b="1" dirty="0">
                <a:ln w="3175" cmpd="sng">
                  <a:noFill/>
                </a:ln>
                <a:solidFill>
                  <a:srgbClr val="7030A0"/>
                </a:solidFill>
              </a:rPr>
              <a:t> and </a:t>
            </a:r>
            <a:r>
              <a:rPr lang="en-US" sz="1800" b="1" dirty="0">
                <a:ln w="3175" cmpd="sng">
                  <a:noFill/>
                </a:ln>
                <a:solidFill>
                  <a:srgbClr val="FF0000"/>
                </a:solidFill>
              </a:rPr>
              <a:t>Sea.</a:t>
            </a:r>
            <a:r>
              <a:rPr lang="en-US" sz="1800" b="1" dirty="0">
                <a:ln w="3175" cmpd="sng">
                  <a:noFill/>
                </a:ln>
                <a:solidFill>
                  <a:srgbClr val="7030A0"/>
                </a:solidFill>
              </a:rPr>
              <a:t> </a:t>
            </a:r>
            <a:endParaRPr lang="uk-UA" sz="1800" b="1" dirty="0">
              <a:ln w="3175" cmpd="sng">
                <a:noFill/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36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3580" y="167812"/>
            <a:ext cx="7966047" cy="1364045"/>
          </a:xfrm>
        </p:spPr>
        <p:txBody>
          <a:bodyPr>
            <a:normAutofit/>
          </a:bodyPr>
          <a:lstStyle/>
          <a:p>
            <a:r>
              <a:rPr lang="en-US" sz="2000" b="1" cap="none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Now </a:t>
            </a:r>
            <a:r>
              <a:rPr lang="en-US" sz="2000" b="1" cap="none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the world has gone far beyond the two-dimensional coordinate system</a:t>
            </a:r>
            <a:r>
              <a:rPr lang="en-US" sz="2000" b="1" cap="none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, as other types of spaces are updated: </a:t>
            </a:r>
            <a:r>
              <a:rPr lang="en-US" sz="2000" b="1" cap="none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000" b="1" cap="none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en-US" sz="2000" b="1" cap="none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air</a:t>
            </a:r>
            <a:r>
              <a:rPr lang="en-US" sz="2000" b="1" cap="none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, cosmic, media, information, cognitive and others. </a:t>
            </a:r>
            <a:endParaRPr lang="uk-UA" sz="2000" b="1" cap="none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92437" y="4437581"/>
            <a:ext cx="3657600" cy="2091267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122" name="Picture 2" descr="http://proxy10.media.online.ua/news/r2-d3/005/156/276/4da063ca7197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8075">
            <a:off x="235877" y="399928"/>
            <a:ext cx="3904983" cy="2530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vistanews.ru/uploads/posts/2015-07/1437000472_turetskij-istrebitel-f-16-vypustil-po-nemu-dve-rakety_dd299abac824a89fe595436236a058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077" y="3786726"/>
            <a:ext cx="4572923" cy="3071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018.radikal.ru/i507/1408/7c/183dbe18bef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6579">
            <a:off x="358407" y="2909533"/>
            <a:ext cx="4762500" cy="333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c1.static.km.ru/sites/default/files/imagecache/240x150/img/article/2013/5/27/informas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663" y="1707375"/>
            <a:ext cx="3320940" cy="2306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revivkazosh.at.ua/image_news/interne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9986">
            <a:off x="4076579" y="4207182"/>
            <a:ext cx="3402752" cy="2552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cs419625.userapi.com/v419625666/473/U_tVxf9OtM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053">
            <a:off x="8618840" y="1672378"/>
            <a:ext cx="3462947" cy="2770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6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ainfo.org/static/img/_/v/_v_ukraine_3_500x3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385" y="140369"/>
            <a:ext cx="7710615" cy="620162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875830"/>
            <a:ext cx="5218648" cy="297783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b="1" i="1" u="sng" dirty="0" err="1">
                <a:solidFill>
                  <a:srgbClr val="C00000"/>
                </a:solidFill>
              </a:rPr>
              <a:t>Limitrophe</a:t>
            </a:r>
            <a:r>
              <a:rPr lang="en-US" sz="1800" b="1" dirty="0">
                <a:solidFill>
                  <a:srgbClr val="7030A0"/>
                </a:solidFill>
              </a:rPr>
              <a:t> – a category of geopolitics, which is used to denote </a:t>
            </a:r>
            <a:r>
              <a:rPr lang="en-US" sz="1800" b="1" dirty="0">
                <a:solidFill>
                  <a:srgbClr val="C00000"/>
                </a:solidFill>
              </a:rPr>
              <a:t>the border states</a:t>
            </a:r>
            <a:r>
              <a:rPr lang="en-US" sz="1800" b="1" dirty="0">
                <a:solidFill>
                  <a:srgbClr val="7030A0"/>
                </a:solidFill>
              </a:rPr>
              <a:t>, the geopolitical space of which feels the </a:t>
            </a:r>
            <a:r>
              <a:rPr lang="en-US" sz="1800" b="1" dirty="0">
                <a:solidFill>
                  <a:srgbClr val="C00000"/>
                </a:solidFill>
              </a:rPr>
              <a:t>dominant influence and control by more powerful geopolitical actor</a:t>
            </a:r>
            <a:r>
              <a:rPr lang="en-US" sz="1800" b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en-US" sz="1800" b="1" dirty="0" smtClean="0">
                <a:solidFill>
                  <a:srgbClr val="7030A0"/>
                </a:solidFill>
              </a:rPr>
              <a:t> </a:t>
            </a:r>
            <a:r>
              <a:rPr lang="en-US" sz="1800" b="1" dirty="0">
                <a:solidFill>
                  <a:srgbClr val="7030A0"/>
                </a:solidFill>
              </a:rPr>
              <a:t>In addition, some researchers view as the current </a:t>
            </a:r>
            <a:r>
              <a:rPr lang="en-US" sz="1800" b="1" dirty="0">
                <a:solidFill>
                  <a:srgbClr val="C00000"/>
                </a:solidFill>
              </a:rPr>
              <a:t>geopolitical </a:t>
            </a:r>
            <a:r>
              <a:rPr lang="en-US" sz="1800" b="1" u="sng" dirty="0" err="1">
                <a:solidFill>
                  <a:srgbClr val="C00000"/>
                </a:solidFill>
              </a:rPr>
              <a:t>limitrophe</a:t>
            </a:r>
            <a:r>
              <a:rPr lang="en-US" sz="1800" b="1" u="sng" dirty="0">
                <a:solidFill>
                  <a:srgbClr val="C00000"/>
                </a:solidFill>
              </a:rPr>
              <a:t> technology</a:t>
            </a:r>
            <a:r>
              <a:rPr lang="en-US" sz="1800" b="1" dirty="0">
                <a:solidFill>
                  <a:srgbClr val="7030A0"/>
                </a:solidFill>
              </a:rPr>
              <a:t>, with which it is impossible not to agree, because it shows the current dynamics of global processes.</a:t>
            </a:r>
            <a:endParaRPr lang="uk-UA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politics.ru/img/art/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827" y="-1"/>
            <a:ext cx="7582173" cy="55189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19" y="217281"/>
            <a:ext cx="5445661" cy="1457609"/>
          </a:xfrm>
        </p:spPr>
        <p:txBody>
          <a:bodyPr>
            <a:noAutofit/>
          </a:bodyPr>
          <a:lstStyle/>
          <a:p>
            <a:r>
              <a:rPr lang="en-US" sz="1800" b="1" cap="none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800" b="1" cap="none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subject </a:t>
            </a:r>
            <a:r>
              <a:rPr lang="en-US" sz="1800" b="1" cap="none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of my research is precisely involves </a:t>
            </a:r>
            <a:r>
              <a:rPr lang="en-US" sz="1800" b="1" cap="none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the problem of forces geopolitics</a:t>
            </a:r>
            <a:r>
              <a:rPr lang="en-US" sz="1800" b="1" cap="none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800" b="1" cap="none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geopolitical technologies </a:t>
            </a:r>
            <a:r>
              <a:rPr lang="en-US" sz="1800" b="1" cap="none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and in particular </a:t>
            </a:r>
            <a:r>
              <a:rPr lang="en-US" sz="1800" b="1" cap="none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the states dominance</a:t>
            </a:r>
            <a:r>
              <a:rPr lang="en-US" sz="1800" b="1" cap="none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800" b="1" cap="none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limitrophisation</a:t>
            </a:r>
            <a:r>
              <a:rPr lang="en-US" sz="1800" b="1" cap="none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800" b="1" cap="none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marginalization</a:t>
            </a:r>
            <a:r>
              <a:rPr lang="en-US" sz="1800" b="1" cap="none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etc.</a:t>
            </a:r>
            <a:endParaRPr lang="uk-UA" sz="1800" b="1" cap="none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http://portalsafety.at.ua/_nw/47/059017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23" y="1166514"/>
            <a:ext cx="6225766" cy="549964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2035" y="5214796"/>
            <a:ext cx="6089965" cy="1543616"/>
          </a:xfrm>
        </p:spPr>
        <p:txBody>
          <a:bodyPr>
            <a:noAutofit/>
          </a:bodyPr>
          <a:lstStyle/>
          <a:p>
            <a:r>
              <a:rPr lang="en-US" sz="2000" b="1" dirty="0">
                <a:ln w="3175" cmpd="sng">
                  <a:noFill/>
                </a:ln>
                <a:solidFill>
                  <a:srgbClr val="002060"/>
                </a:solidFill>
              </a:rPr>
              <a:t>The problem of this is relevant because in the future such studies will enable</a:t>
            </a:r>
            <a:r>
              <a:rPr lang="en-US" sz="2000" b="1" dirty="0">
                <a:ln w="3175" cmpd="sng">
                  <a:noFill/>
                </a:ln>
                <a:solidFill>
                  <a:srgbClr val="C00000"/>
                </a:solidFill>
              </a:rPr>
              <a:t> to diagnose the complexity of global processes</a:t>
            </a:r>
            <a:r>
              <a:rPr lang="en-US" sz="2000" b="1" dirty="0">
                <a:ln w="3175" cmpd="sng">
                  <a:noFill/>
                </a:ln>
                <a:solidFill>
                  <a:srgbClr val="7030A0"/>
                </a:solidFill>
              </a:rPr>
              <a:t>, </a:t>
            </a:r>
            <a:r>
              <a:rPr lang="en-US" sz="2000" b="1" dirty="0">
                <a:ln w="3175" cmpd="sng">
                  <a:noFill/>
                </a:ln>
                <a:solidFill>
                  <a:srgbClr val="C00000"/>
                </a:solidFill>
              </a:rPr>
              <a:t>to adequately respond to their calls</a:t>
            </a:r>
            <a:r>
              <a:rPr lang="en-US" sz="2000" b="1" dirty="0">
                <a:ln w="3175" cmpd="sng">
                  <a:noFill/>
                </a:ln>
                <a:solidFill>
                  <a:srgbClr val="002060"/>
                </a:solidFill>
              </a:rPr>
              <a:t>, and </a:t>
            </a:r>
            <a:r>
              <a:rPr lang="en-US" sz="2000" b="1" dirty="0">
                <a:ln w="3175" cmpd="sng">
                  <a:noFill/>
                </a:ln>
                <a:solidFill>
                  <a:srgbClr val="C00000"/>
                </a:solidFill>
              </a:rPr>
              <a:t>in response to forecast possible future scenarios</a:t>
            </a:r>
            <a:r>
              <a:rPr lang="en-US" sz="2000" b="1" dirty="0">
                <a:ln w="3175" cmpd="sng">
                  <a:noFill/>
                </a:ln>
                <a:solidFill>
                  <a:srgbClr val="7030A0"/>
                </a:solidFill>
              </a:rPr>
              <a:t>.</a:t>
            </a:r>
            <a:endParaRPr lang="uk-UA" sz="2000" b="1" dirty="0">
              <a:ln w="3175" cmpd="sng">
                <a:noFill/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3280" y="2100404"/>
            <a:ext cx="5133314" cy="463989"/>
          </a:xfrm>
        </p:spPr>
        <p:txBody>
          <a:bodyPr>
            <a:normAutofit/>
          </a:bodyPr>
          <a:lstStyle/>
          <a:p>
            <a:r>
              <a:rPr lang="de-DE" b="1" i="1" dirty="0" err="1" smtClean="0">
                <a:solidFill>
                  <a:srgbClr val="0070C0"/>
                </a:solidFill>
              </a:rPr>
              <a:t>Thank</a:t>
            </a:r>
            <a:r>
              <a:rPr lang="de-DE" b="1" i="1" dirty="0" smtClean="0">
                <a:solidFill>
                  <a:srgbClr val="0070C0"/>
                </a:solidFill>
              </a:rPr>
              <a:t> </a:t>
            </a:r>
            <a:r>
              <a:rPr lang="de-DE" b="1" i="1" dirty="0" err="1" smtClean="0">
                <a:solidFill>
                  <a:srgbClr val="0070C0"/>
                </a:solidFill>
              </a:rPr>
              <a:t>You</a:t>
            </a:r>
            <a:r>
              <a:rPr lang="de-DE" b="1" i="1" dirty="0" smtClean="0">
                <a:solidFill>
                  <a:srgbClr val="0070C0"/>
                </a:solidFill>
              </a:rPr>
              <a:t> </a:t>
            </a:r>
            <a:r>
              <a:rPr lang="de-DE" b="1" i="1" dirty="0" err="1" smtClean="0">
                <a:solidFill>
                  <a:srgbClr val="0070C0"/>
                </a:solidFill>
              </a:rPr>
              <a:t>for</a:t>
            </a:r>
            <a:r>
              <a:rPr lang="de-DE" b="1" i="1" dirty="0" smtClean="0">
                <a:solidFill>
                  <a:srgbClr val="0070C0"/>
                </a:solidFill>
              </a:rPr>
              <a:t> Attention!</a:t>
            </a:r>
            <a:endParaRPr lang="uk-UA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209</TotalTime>
  <Words>365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Angsana New</vt:lpstr>
      <vt:lpstr>Arial Rounded MT Bold</vt:lpstr>
      <vt:lpstr>Century Gothic</vt:lpstr>
      <vt:lpstr>Utsaah</vt:lpstr>
      <vt:lpstr>Wingdings 3</vt:lpstr>
      <vt:lpstr>Сектор</vt:lpstr>
      <vt:lpstr>   «The phenomen of Power in the geopolitical space»</vt:lpstr>
      <vt:lpstr> </vt:lpstr>
      <vt:lpstr>The history of geopolitics formation is very difficult, because it always had to prove its scientific status among other socio-political disciplines. Until now, some scientists accuse it of occult, extravagance, publicistic and superidelogisation. </vt:lpstr>
      <vt:lpstr>A deeper study of today problems requires "power" and "might" in the geopolitical space.</vt:lpstr>
      <vt:lpstr>Now the world has gone far beyond the two-dimensional coordinate system, as other types of spaces are updated:  air, cosmic, media, information, cognitive and others. </vt:lpstr>
      <vt:lpstr>Презентация PowerPoint</vt:lpstr>
      <vt:lpstr>The subject of my research is precisely involves the problem of forces geopolitics, geopolitical technologies and in particular the states dominance, limitrophisation, marginalization etc.</vt:lpstr>
      <vt:lpstr>Thank You for Attention!</vt:lpstr>
    </vt:vector>
  </TitlesOfParts>
  <Company>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geopolitics forces</dc:title>
  <dc:creator>1</dc:creator>
  <cp:lastModifiedBy>1</cp:lastModifiedBy>
  <cp:revision>24</cp:revision>
  <dcterms:created xsi:type="dcterms:W3CDTF">2016-05-27T23:03:27Z</dcterms:created>
  <dcterms:modified xsi:type="dcterms:W3CDTF">2016-05-29T13:36:52Z</dcterms:modified>
</cp:coreProperties>
</file>