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sldIdLst>
    <p:sldId id="256" r:id="rId2"/>
    <p:sldId id="257" r:id="rId3"/>
    <p:sldId id="269" r:id="rId4"/>
    <p:sldId id="258" r:id="rId5"/>
    <p:sldId id="259" r:id="rId6"/>
    <p:sldId id="267" r:id="rId7"/>
    <p:sldId id="260" r:id="rId8"/>
    <p:sldId id="261" r:id="rId9"/>
    <p:sldId id="262" r:id="rId10"/>
    <p:sldId id="263" r:id="rId11"/>
    <p:sldId id="264" r:id="rId12"/>
    <p:sldId id="265" r:id="rId13"/>
    <p:sldId id="266" r:id="rId14"/>
    <p:sldId id="26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97"/>
    <p:restoredTop sz="94726"/>
  </p:normalViewPr>
  <p:slideViewPr>
    <p:cSldViewPr snapToGrid="0">
      <p:cViewPr varScale="1">
        <p:scale>
          <a:sx n="122" d="100"/>
          <a:sy n="122" d="100"/>
        </p:scale>
        <p:origin x="224" y="22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3174D40-EB88-4AAC-B97A-6A6CA9CE4BDE}" type="doc">
      <dgm:prSet loTypeId="urn:microsoft.com/office/officeart/2005/8/layout/vProcess5" loCatId="process" qsTypeId="urn:microsoft.com/office/officeart/2005/8/quickstyle/simple1" qsCatId="simple" csTypeId="urn:microsoft.com/office/officeart/2005/8/colors/colorful5" csCatId="colorful" phldr="1"/>
      <dgm:spPr/>
      <dgm:t>
        <a:bodyPr/>
        <a:lstStyle/>
        <a:p>
          <a:endParaRPr lang="en-US"/>
        </a:p>
      </dgm:t>
    </dgm:pt>
    <dgm:pt modelId="{39F622E5-455D-40CA-A86A-5FB3194E4B89}">
      <dgm:prSet/>
      <dgm:spPr/>
      <dgm:t>
        <a:bodyPr/>
        <a:lstStyle/>
        <a:p>
          <a:r>
            <a:rPr lang="uk-UA" b="1" i="0" baseline="0" dirty="0"/>
            <a:t>а</a:t>
          </a:r>
          <a:r>
            <a:rPr lang="en-US" b="1" i="0" baseline="0" dirty="0" err="1"/>
            <a:t>дміністративне</a:t>
          </a:r>
          <a:r>
            <a:rPr lang="en-US" b="1" i="0" baseline="0" dirty="0"/>
            <a:t> </a:t>
          </a:r>
          <a:r>
            <a:rPr lang="en-US" b="1" i="0" baseline="0" dirty="0" err="1"/>
            <a:t>затримання</a:t>
          </a:r>
          <a:r>
            <a:rPr lang="en-US" b="1" i="0" baseline="0" dirty="0"/>
            <a:t>:</a:t>
          </a:r>
          <a:r>
            <a:rPr lang="en-US" b="0" i="0" baseline="0" dirty="0"/>
            <a:t> </a:t>
          </a:r>
          <a:r>
            <a:rPr lang="en-US" b="0" i="0" baseline="0" dirty="0" err="1"/>
            <a:t>тримання</a:t>
          </a:r>
          <a:r>
            <a:rPr lang="en-US" b="0" i="0" baseline="0" dirty="0"/>
            <a:t> </a:t>
          </a:r>
          <a:r>
            <a:rPr lang="en-US" b="0" i="0" baseline="0" dirty="0" err="1"/>
            <a:t>особи</a:t>
          </a:r>
          <a:r>
            <a:rPr lang="en-US" b="0" i="0" baseline="0" dirty="0"/>
            <a:t> </a:t>
          </a:r>
          <a:r>
            <a:rPr lang="en-US" b="0" i="0" baseline="0" dirty="0" err="1"/>
            <a:t>в</a:t>
          </a:r>
          <a:r>
            <a:rPr lang="en-US" b="0" i="0" baseline="0" dirty="0"/>
            <a:t> </a:t>
          </a:r>
          <a:r>
            <a:rPr lang="en-US" b="0" i="0" baseline="0" dirty="0" err="1"/>
            <a:t>спеціально</a:t>
          </a:r>
          <a:r>
            <a:rPr lang="en-US" b="0" i="0" baseline="0" dirty="0"/>
            <a:t> </a:t>
          </a:r>
          <a:r>
            <a:rPr lang="en-US" b="0" i="0" baseline="0" dirty="0" err="1"/>
            <a:t>відведених</a:t>
          </a:r>
          <a:r>
            <a:rPr lang="en-US" b="0" i="0" baseline="0" dirty="0"/>
            <a:t> </a:t>
          </a:r>
          <a:r>
            <a:rPr lang="en-US" b="0" i="0" baseline="0" dirty="0" err="1"/>
            <a:t>місцях</a:t>
          </a:r>
          <a:r>
            <a:rPr lang="en-US" b="0" i="0" baseline="0" dirty="0"/>
            <a:t> (</a:t>
          </a:r>
          <a:r>
            <a:rPr lang="en-US" b="0" i="0" baseline="0" dirty="0" err="1"/>
            <a:t>кімнатах</a:t>
          </a:r>
          <a:r>
            <a:rPr lang="en-US" b="0" i="0" baseline="0" dirty="0"/>
            <a:t> </a:t>
          </a:r>
          <a:endParaRPr lang="en-US" dirty="0"/>
        </a:p>
      </dgm:t>
    </dgm:pt>
    <dgm:pt modelId="{59A9933B-0C53-4F52-BCEE-DD6F623A1963}" type="parTrans" cxnId="{EBA1795B-7BDA-4731-B574-38BDF54C1D75}">
      <dgm:prSet/>
      <dgm:spPr/>
      <dgm:t>
        <a:bodyPr/>
        <a:lstStyle/>
        <a:p>
          <a:endParaRPr lang="en-US"/>
        </a:p>
      </dgm:t>
    </dgm:pt>
    <dgm:pt modelId="{0CF859D8-C022-415F-82B4-C54A6DCE6E55}" type="sibTrans" cxnId="{EBA1795B-7BDA-4731-B574-38BDF54C1D75}">
      <dgm:prSet/>
      <dgm:spPr/>
      <dgm:t>
        <a:bodyPr/>
        <a:lstStyle/>
        <a:p>
          <a:endParaRPr lang="en-US"/>
        </a:p>
      </dgm:t>
    </dgm:pt>
    <dgm:pt modelId="{5940FCE0-16AE-463F-B364-24572EAB36BC}">
      <dgm:prSet/>
      <dgm:spPr/>
      <dgm:t>
        <a:bodyPr/>
        <a:lstStyle/>
        <a:p>
          <a:r>
            <a:rPr lang="en-US" b="0" i="0" baseline="0" dirty="0" err="1"/>
            <a:t>для</a:t>
          </a:r>
          <a:r>
            <a:rPr lang="en-US" b="0" i="0" baseline="0" dirty="0"/>
            <a:t> </a:t>
          </a:r>
          <a:r>
            <a:rPr lang="en-US" b="0" i="0" baseline="0" dirty="0" err="1"/>
            <a:t>затриманих</a:t>
          </a:r>
          <a:r>
            <a:rPr lang="en-US" b="0" i="0" baseline="0" dirty="0"/>
            <a:t>, ІТТ) </a:t>
          </a:r>
          <a:r>
            <a:rPr lang="en-US" b="0" i="0" baseline="0" dirty="0" err="1"/>
            <a:t>для</a:t>
          </a:r>
          <a:r>
            <a:rPr lang="en-US" b="0" i="0" baseline="0" dirty="0"/>
            <a:t> </a:t>
          </a:r>
          <a:r>
            <a:rPr lang="en-US" b="0" i="0" baseline="0" dirty="0" err="1"/>
            <a:t>складення</a:t>
          </a:r>
          <a:r>
            <a:rPr lang="en-US" b="0" i="0" baseline="0" dirty="0"/>
            <a:t> </a:t>
          </a:r>
          <a:r>
            <a:rPr lang="en-US" b="0" i="0" baseline="0" dirty="0" err="1"/>
            <a:t>протоколу</a:t>
          </a:r>
          <a:r>
            <a:rPr lang="en-US" b="0" i="0" baseline="0" dirty="0"/>
            <a:t> </a:t>
          </a:r>
          <a:r>
            <a:rPr lang="en-US" b="0" i="0" baseline="0" dirty="0" err="1"/>
            <a:t>або</a:t>
          </a:r>
          <a:r>
            <a:rPr lang="en-US" b="0" i="0" baseline="0" dirty="0"/>
            <a:t> </a:t>
          </a:r>
          <a:r>
            <a:rPr lang="en-US" b="0" i="0" baseline="0" dirty="0" err="1"/>
            <a:t>припинення</a:t>
          </a:r>
          <a:r>
            <a:rPr lang="en-US" b="0" i="0" baseline="0" dirty="0"/>
            <a:t> </a:t>
          </a:r>
          <a:r>
            <a:rPr lang="en-US" b="0" i="0" baseline="0" dirty="0" err="1"/>
            <a:t>правопорушення</a:t>
          </a:r>
          <a:r>
            <a:rPr lang="en-US" b="0" i="0" baseline="0" dirty="0"/>
            <a:t>.</a:t>
          </a:r>
          <a:endParaRPr lang="en-US" dirty="0"/>
        </a:p>
      </dgm:t>
    </dgm:pt>
    <dgm:pt modelId="{8052027E-9F24-4EDE-B515-31BC74242B6B}" type="parTrans" cxnId="{0D02D53D-8B4D-4453-B74A-FA04A662D0E6}">
      <dgm:prSet/>
      <dgm:spPr/>
      <dgm:t>
        <a:bodyPr/>
        <a:lstStyle/>
        <a:p>
          <a:endParaRPr lang="en-US"/>
        </a:p>
      </dgm:t>
    </dgm:pt>
    <dgm:pt modelId="{644640F4-B3D3-4710-8444-BCA214ECEC96}" type="sibTrans" cxnId="{0D02D53D-8B4D-4453-B74A-FA04A662D0E6}">
      <dgm:prSet/>
      <dgm:spPr/>
      <dgm:t>
        <a:bodyPr/>
        <a:lstStyle/>
        <a:p>
          <a:endParaRPr lang="en-US"/>
        </a:p>
      </dgm:t>
    </dgm:pt>
    <dgm:pt modelId="{DF0A21D9-9ABC-4B19-A6AF-52D0C5F73F91}">
      <dgm:prSet/>
      <dgm:spPr/>
      <dgm:t>
        <a:bodyPr/>
        <a:lstStyle/>
        <a:p>
          <a:r>
            <a:rPr lang="en-US" b="1" i="0" baseline="0" dirty="0" err="1"/>
            <a:t>Адміністративний</a:t>
          </a:r>
          <a:r>
            <a:rPr lang="en-US" b="1" i="0" baseline="0" dirty="0"/>
            <a:t> </a:t>
          </a:r>
          <a:r>
            <a:rPr lang="en-US" b="1" i="0" baseline="0" dirty="0" err="1"/>
            <a:t>арешт</a:t>
          </a:r>
          <a:r>
            <a:rPr lang="en-US" b="1" i="0" baseline="0" dirty="0"/>
            <a:t>:</a:t>
          </a:r>
          <a:r>
            <a:rPr lang="en-US" b="0" i="0" baseline="0" dirty="0"/>
            <a:t> </a:t>
          </a:r>
          <a:r>
            <a:rPr lang="en-US" b="0" i="0" baseline="0" dirty="0" err="1"/>
            <a:t>вид</a:t>
          </a:r>
          <a:r>
            <a:rPr lang="en-US" b="0" i="0" baseline="0" dirty="0"/>
            <a:t> </a:t>
          </a:r>
          <a:r>
            <a:rPr lang="en-US" b="0" i="0" baseline="0" dirty="0" err="1"/>
            <a:t>стягнення</a:t>
          </a:r>
          <a:r>
            <a:rPr lang="en-US" b="0" i="0" baseline="0" dirty="0"/>
            <a:t>, </a:t>
          </a:r>
          <a:r>
            <a:rPr lang="en-US" b="0" i="0" baseline="0" dirty="0" err="1"/>
            <a:t>що</a:t>
          </a:r>
          <a:r>
            <a:rPr lang="en-US" b="0" i="0" baseline="0" dirty="0"/>
            <a:t> </a:t>
          </a:r>
          <a:r>
            <a:rPr lang="en-US" b="0" i="0" baseline="0" dirty="0" err="1"/>
            <a:t>відбуваєтся</a:t>
          </a:r>
          <a:r>
            <a:rPr lang="en-US" b="0" i="0" baseline="0" dirty="0"/>
            <a:t> </a:t>
          </a:r>
          <a:r>
            <a:rPr lang="en-US" b="0" i="0" baseline="0" dirty="0" err="1"/>
            <a:t>в</a:t>
          </a:r>
          <a:r>
            <a:rPr lang="en-US" b="0" i="0" baseline="0" dirty="0"/>
            <a:t> </a:t>
          </a:r>
          <a:r>
            <a:rPr lang="en-US" b="0" i="0" baseline="0" dirty="0" err="1"/>
            <a:t>ізоляторах</a:t>
          </a:r>
          <a:r>
            <a:rPr lang="en-US" b="0" i="0" baseline="0" dirty="0"/>
            <a:t> </a:t>
          </a:r>
          <a:r>
            <a:rPr lang="en-US" b="0" i="0" baseline="0" dirty="0" err="1"/>
            <a:t>тимчасового</a:t>
          </a:r>
          <a:r>
            <a:rPr lang="en-US" b="0" i="0" baseline="0" dirty="0"/>
            <a:t> </a:t>
          </a:r>
          <a:r>
            <a:rPr lang="en-US" b="0" i="0" baseline="0" dirty="0" err="1"/>
            <a:t>тримання</a:t>
          </a:r>
          <a:r>
            <a:rPr lang="en-US" b="0" i="0" baseline="0" dirty="0"/>
            <a:t> (ІТТ).</a:t>
          </a:r>
          <a:endParaRPr lang="en-US" dirty="0"/>
        </a:p>
      </dgm:t>
    </dgm:pt>
    <dgm:pt modelId="{0966DB24-D2DE-4695-9DB1-513371BAF1CF}" type="parTrans" cxnId="{C2224730-5B9C-4B81-BBC2-FAF627F9ED36}">
      <dgm:prSet/>
      <dgm:spPr/>
      <dgm:t>
        <a:bodyPr/>
        <a:lstStyle/>
        <a:p>
          <a:endParaRPr lang="en-US"/>
        </a:p>
      </dgm:t>
    </dgm:pt>
    <dgm:pt modelId="{AADBB875-3493-4D2B-98BB-C1B8EB889091}" type="sibTrans" cxnId="{C2224730-5B9C-4B81-BBC2-FAF627F9ED36}">
      <dgm:prSet/>
      <dgm:spPr/>
      <dgm:t>
        <a:bodyPr/>
        <a:lstStyle/>
        <a:p>
          <a:endParaRPr lang="en-US"/>
        </a:p>
      </dgm:t>
    </dgm:pt>
    <dgm:pt modelId="{7E0AEDEA-3C48-49A1-B81A-459FCF491428}">
      <dgm:prSet/>
      <dgm:spPr/>
      <dgm:t>
        <a:bodyPr/>
        <a:lstStyle/>
        <a:p>
          <a:r>
            <a:rPr lang="en-US" b="1" i="0" baseline="0" dirty="0" err="1"/>
            <a:t>Арешт</a:t>
          </a:r>
          <a:r>
            <a:rPr lang="en-US" b="1" i="0" baseline="0" dirty="0"/>
            <a:t> </a:t>
          </a:r>
          <a:r>
            <a:rPr lang="en-US" b="1" i="0" baseline="0" dirty="0" err="1"/>
            <a:t>з</a:t>
          </a:r>
          <a:r>
            <a:rPr lang="en-US" b="1" i="0" baseline="0" dirty="0"/>
            <a:t> </a:t>
          </a:r>
          <a:r>
            <a:rPr lang="en-US" b="1" i="0" baseline="0" dirty="0" err="1"/>
            <a:t>утриманням</a:t>
          </a:r>
          <a:r>
            <a:rPr lang="en-US" b="1" i="0" baseline="0" dirty="0"/>
            <a:t> </a:t>
          </a:r>
          <a:r>
            <a:rPr lang="en-US" b="1" i="0" baseline="0" dirty="0" err="1"/>
            <a:t>на</a:t>
          </a:r>
          <a:r>
            <a:rPr lang="en-US" b="1" i="0" baseline="0" dirty="0"/>
            <a:t> </a:t>
          </a:r>
          <a:r>
            <a:rPr lang="en-US" b="1" i="0" baseline="0" dirty="0" err="1"/>
            <a:t>гауп</a:t>
          </a:r>
          <a:r>
            <a:rPr lang="uk-UA" b="1" i="0" baseline="0" dirty="0" err="1"/>
            <a:t>твахті</a:t>
          </a:r>
          <a:r>
            <a:rPr lang="uk-UA" b="1" i="0" baseline="0" dirty="0"/>
            <a:t> військовослужбовців.</a:t>
          </a:r>
        </a:p>
      </dgm:t>
    </dgm:pt>
    <dgm:pt modelId="{00CCB836-FCBB-4F2D-A339-15BE1C825882}" type="parTrans" cxnId="{AD2DAB17-A914-420E-8B5A-816EF2A7BCD2}">
      <dgm:prSet/>
      <dgm:spPr/>
      <dgm:t>
        <a:bodyPr/>
        <a:lstStyle/>
        <a:p>
          <a:endParaRPr lang="en-US"/>
        </a:p>
      </dgm:t>
    </dgm:pt>
    <dgm:pt modelId="{CD03A33E-3ED9-40FD-9693-09EE1C2D6051}" type="sibTrans" cxnId="{AD2DAB17-A914-420E-8B5A-816EF2A7BCD2}">
      <dgm:prSet/>
      <dgm:spPr/>
      <dgm:t>
        <a:bodyPr/>
        <a:lstStyle/>
        <a:p>
          <a:endParaRPr lang="en-US"/>
        </a:p>
      </dgm:t>
    </dgm:pt>
    <dgm:pt modelId="{860E3AFA-4094-41E0-BAA4-4A8AD5D97389}">
      <dgm:prSet/>
      <dgm:spPr/>
      <dgm:t>
        <a:bodyPr/>
        <a:lstStyle/>
        <a:p>
          <a:r>
            <a:rPr lang="uk-UA" dirty="0"/>
            <a:t>Примусові заходи медичного характеру</a:t>
          </a:r>
          <a:endParaRPr lang="en-US" dirty="0"/>
        </a:p>
      </dgm:t>
    </dgm:pt>
    <dgm:pt modelId="{70776FD9-002F-4FFE-BBBF-371563CD3378}" type="parTrans" cxnId="{CCBF97AD-955D-47AE-9932-A917BC6883D1}">
      <dgm:prSet/>
      <dgm:spPr/>
      <dgm:t>
        <a:bodyPr/>
        <a:lstStyle/>
        <a:p>
          <a:endParaRPr lang="en-US"/>
        </a:p>
      </dgm:t>
    </dgm:pt>
    <dgm:pt modelId="{C4192B41-EC0F-4963-9849-BF45A415BA31}" type="sibTrans" cxnId="{CCBF97AD-955D-47AE-9932-A917BC6883D1}">
      <dgm:prSet/>
      <dgm:spPr/>
      <dgm:t>
        <a:bodyPr/>
        <a:lstStyle/>
        <a:p>
          <a:endParaRPr lang="en-US"/>
        </a:p>
      </dgm:t>
    </dgm:pt>
    <dgm:pt modelId="{76F6F21B-2FCA-6C4E-B090-9EC9D9D690C5}" type="pres">
      <dgm:prSet presAssocID="{83174D40-EB88-4AAC-B97A-6A6CA9CE4BDE}" presName="outerComposite" presStyleCnt="0">
        <dgm:presLayoutVars>
          <dgm:chMax val="5"/>
          <dgm:dir/>
          <dgm:resizeHandles val="exact"/>
        </dgm:presLayoutVars>
      </dgm:prSet>
      <dgm:spPr/>
    </dgm:pt>
    <dgm:pt modelId="{A9639C07-50FC-0E40-BC91-E4C561DE3778}" type="pres">
      <dgm:prSet presAssocID="{83174D40-EB88-4AAC-B97A-6A6CA9CE4BDE}" presName="dummyMaxCanvas" presStyleCnt="0">
        <dgm:presLayoutVars/>
      </dgm:prSet>
      <dgm:spPr/>
    </dgm:pt>
    <dgm:pt modelId="{194E1ECC-EAB4-7A41-900E-765FA42AEA39}" type="pres">
      <dgm:prSet presAssocID="{83174D40-EB88-4AAC-B97A-6A6CA9CE4BDE}" presName="FiveNodes_1" presStyleLbl="node1" presStyleIdx="0" presStyleCnt="5">
        <dgm:presLayoutVars>
          <dgm:bulletEnabled val="1"/>
        </dgm:presLayoutVars>
      </dgm:prSet>
      <dgm:spPr/>
    </dgm:pt>
    <dgm:pt modelId="{4BD999AA-DC4A-C941-9589-15B64A5DFC52}" type="pres">
      <dgm:prSet presAssocID="{83174D40-EB88-4AAC-B97A-6A6CA9CE4BDE}" presName="FiveNodes_2" presStyleLbl="node1" presStyleIdx="1" presStyleCnt="5">
        <dgm:presLayoutVars>
          <dgm:bulletEnabled val="1"/>
        </dgm:presLayoutVars>
      </dgm:prSet>
      <dgm:spPr/>
    </dgm:pt>
    <dgm:pt modelId="{D8DA2F4F-C079-1B40-A211-A264F9A7763F}" type="pres">
      <dgm:prSet presAssocID="{83174D40-EB88-4AAC-B97A-6A6CA9CE4BDE}" presName="FiveNodes_3" presStyleLbl="node1" presStyleIdx="2" presStyleCnt="5">
        <dgm:presLayoutVars>
          <dgm:bulletEnabled val="1"/>
        </dgm:presLayoutVars>
      </dgm:prSet>
      <dgm:spPr/>
    </dgm:pt>
    <dgm:pt modelId="{D583785B-083C-184F-B52A-830BE8B5235E}" type="pres">
      <dgm:prSet presAssocID="{83174D40-EB88-4AAC-B97A-6A6CA9CE4BDE}" presName="FiveNodes_4" presStyleLbl="node1" presStyleIdx="3" presStyleCnt="5">
        <dgm:presLayoutVars>
          <dgm:bulletEnabled val="1"/>
        </dgm:presLayoutVars>
      </dgm:prSet>
      <dgm:spPr/>
    </dgm:pt>
    <dgm:pt modelId="{0FEEAC78-8C56-4545-85D4-26383DF62384}" type="pres">
      <dgm:prSet presAssocID="{83174D40-EB88-4AAC-B97A-6A6CA9CE4BDE}" presName="FiveNodes_5" presStyleLbl="node1" presStyleIdx="4" presStyleCnt="5">
        <dgm:presLayoutVars>
          <dgm:bulletEnabled val="1"/>
        </dgm:presLayoutVars>
      </dgm:prSet>
      <dgm:spPr/>
    </dgm:pt>
    <dgm:pt modelId="{091804B1-AFBA-0F42-80A1-C5540DCF5DFF}" type="pres">
      <dgm:prSet presAssocID="{83174D40-EB88-4AAC-B97A-6A6CA9CE4BDE}" presName="FiveConn_1-2" presStyleLbl="fgAccFollowNode1" presStyleIdx="0" presStyleCnt="4">
        <dgm:presLayoutVars>
          <dgm:bulletEnabled val="1"/>
        </dgm:presLayoutVars>
      </dgm:prSet>
      <dgm:spPr/>
    </dgm:pt>
    <dgm:pt modelId="{87378DB6-5ECC-A141-A282-EFA440EAF334}" type="pres">
      <dgm:prSet presAssocID="{83174D40-EB88-4AAC-B97A-6A6CA9CE4BDE}" presName="FiveConn_2-3" presStyleLbl="fgAccFollowNode1" presStyleIdx="1" presStyleCnt="4">
        <dgm:presLayoutVars>
          <dgm:bulletEnabled val="1"/>
        </dgm:presLayoutVars>
      </dgm:prSet>
      <dgm:spPr/>
    </dgm:pt>
    <dgm:pt modelId="{14E9B326-0B41-FB49-9327-38433E9D656E}" type="pres">
      <dgm:prSet presAssocID="{83174D40-EB88-4AAC-B97A-6A6CA9CE4BDE}" presName="FiveConn_3-4" presStyleLbl="fgAccFollowNode1" presStyleIdx="2" presStyleCnt="4">
        <dgm:presLayoutVars>
          <dgm:bulletEnabled val="1"/>
        </dgm:presLayoutVars>
      </dgm:prSet>
      <dgm:spPr/>
    </dgm:pt>
    <dgm:pt modelId="{9A92B7AD-5B68-D948-A027-790BAD01F421}" type="pres">
      <dgm:prSet presAssocID="{83174D40-EB88-4AAC-B97A-6A6CA9CE4BDE}" presName="FiveConn_4-5" presStyleLbl="fgAccFollowNode1" presStyleIdx="3" presStyleCnt="4">
        <dgm:presLayoutVars>
          <dgm:bulletEnabled val="1"/>
        </dgm:presLayoutVars>
      </dgm:prSet>
      <dgm:spPr/>
    </dgm:pt>
    <dgm:pt modelId="{9ABB3FC9-48A8-764B-A5B7-25086195F499}" type="pres">
      <dgm:prSet presAssocID="{83174D40-EB88-4AAC-B97A-6A6CA9CE4BDE}" presName="FiveNodes_1_text" presStyleLbl="node1" presStyleIdx="4" presStyleCnt="5">
        <dgm:presLayoutVars>
          <dgm:bulletEnabled val="1"/>
        </dgm:presLayoutVars>
      </dgm:prSet>
      <dgm:spPr/>
    </dgm:pt>
    <dgm:pt modelId="{490C42BD-9971-FF4D-9A13-9010A661D3C7}" type="pres">
      <dgm:prSet presAssocID="{83174D40-EB88-4AAC-B97A-6A6CA9CE4BDE}" presName="FiveNodes_2_text" presStyleLbl="node1" presStyleIdx="4" presStyleCnt="5">
        <dgm:presLayoutVars>
          <dgm:bulletEnabled val="1"/>
        </dgm:presLayoutVars>
      </dgm:prSet>
      <dgm:spPr/>
    </dgm:pt>
    <dgm:pt modelId="{E2E82B6D-FD40-E94D-AF03-17F3CEEBF14C}" type="pres">
      <dgm:prSet presAssocID="{83174D40-EB88-4AAC-B97A-6A6CA9CE4BDE}" presName="FiveNodes_3_text" presStyleLbl="node1" presStyleIdx="4" presStyleCnt="5">
        <dgm:presLayoutVars>
          <dgm:bulletEnabled val="1"/>
        </dgm:presLayoutVars>
      </dgm:prSet>
      <dgm:spPr/>
    </dgm:pt>
    <dgm:pt modelId="{97CCFFE7-4FBD-4E49-85D2-74814626B8DC}" type="pres">
      <dgm:prSet presAssocID="{83174D40-EB88-4AAC-B97A-6A6CA9CE4BDE}" presName="FiveNodes_4_text" presStyleLbl="node1" presStyleIdx="4" presStyleCnt="5">
        <dgm:presLayoutVars>
          <dgm:bulletEnabled val="1"/>
        </dgm:presLayoutVars>
      </dgm:prSet>
      <dgm:spPr/>
    </dgm:pt>
    <dgm:pt modelId="{865D5BBC-DAC8-0547-924E-3F8C13B23DFF}" type="pres">
      <dgm:prSet presAssocID="{83174D40-EB88-4AAC-B97A-6A6CA9CE4BDE}" presName="FiveNodes_5_text" presStyleLbl="node1" presStyleIdx="4" presStyleCnt="5">
        <dgm:presLayoutVars>
          <dgm:bulletEnabled val="1"/>
        </dgm:presLayoutVars>
      </dgm:prSet>
      <dgm:spPr/>
    </dgm:pt>
  </dgm:ptLst>
  <dgm:cxnLst>
    <dgm:cxn modelId="{0203F607-C4C3-8A48-9058-60DF8D38DA09}" type="presOf" srcId="{CD03A33E-3ED9-40FD-9693-09EE1C2D6051}" destId="{9A92B7AD-5B68-D948-A027-790BAD01F421}" srcOrd="0" destOrd="0" presId="urn:microsoft.com/office/officeart/2005/8/layout/vProcess5"/>
    <dgm:cxn modelId="{AD2DAB17-A914-420E-8B5A-816EF2A7BCD2}" srcId="{83174D40-EB88-4AAC-B97A-6A6CA9CE4BDE}" destId="{7E0AEDEA-3C48-49A1-B81A-459FCF491428}" srcOrd="3" destOrd="0" parTransId="{00CCB836-FCBB-4F2D-A339-15BE1C825882}" sibTransId="{CD03A33E-3ED9-40FD-9693-09EE1C2D6051}"/>
    <dgm:cxn modelId="{C2224730-5B9C-4B81-BBC2-FAF627F9ED36}" srcId="{83174D40-EB88-4AAC-B97A-6A6CA9CE4BDE}" destId="{DF0A21D9-9ABC-4B19-A6AF-52D0C5F73F91}" srcOrd="2" destOrd="0" parTransId="{0966DB24-D2DE-4695-9DB1-513371BAF1CF}" sibTransId="{AADBB875-3493-4D2B-98BB-C1B8EB889091}"/>
    <dgm:cxn modelId="{BDF9E332-457B-754E-AACB-D20A4A82231F}" type="presOf" srcId="{83174D40-EB88-4AAC-B97A-6A6CA9CE4BDE}" destId="{76F6F21B-2FCA-6C4E-B090-9EC9D9D690C5}" srcOrd="0" destOrd="0" presId="urn:microsoft.com/office/officeart/2005/8/layout/vProcess5"/>
    <dgm:cxn modelId="{0D02D53D-8B4D-4453-B74A-FA04A662D0E6}" srcId="{83174D40-EB88-4AAC-B97A-6A6CA9CE4BDE}" destId="{5940FCE0-16AE-463F-B364-24572EAB36BC}" srcOrd="1" destOrd="0" parTransId="{8052027E-9F24-4EDE-B515-31BC74242B6B}" sibTransId="{644640F4-B3D3-4710-8444-BCA214ECEC96}"/>
    <dgm:cxn modelId="{C0974F3F-53FB-B649-A251-2133AF00F64C}" type="presOf" srcId="{5940FCE0-16AE-463F-B364-24572EAB36BC}" destId="{490C42BD-9971-FF4D-9A13-9010A661D3C7}" srcOrd="1" destOrd="0" presId="urn:microsoft.com/office/officeart/2005/8/layout/vProcess5"/>
    <dgm:cxn modelId="{9C6D744A-A114-8643-936A-9D61B4F43DB7}" type="presOf" srcId="{DF0A21D9-9ABC-4B19-A6AF-52D0C5F73F91}" destId="{E2E82B6D-FD40-E94D-AF03-17F3CEEBF14C}" srcOrd="1" destOrd="0" presId="urn:microsoft.com/office/officeart/2005/8/layout/vProcess5"/>
    <dgm:cxn modelId="{25DE5858-69A4-EC4C-B070-D45BF88D51C7}" type="presOf" srcId="{0CF859D8-C022-415F-82B4-C54A6DCE6E55}" destId="{091804B1-AFBA-0F42-80A1-C5540DCF5DFF}" srcOrd="0" destOrd="0" presId="urn:microsoft.com/office/officeart/2005/8/layout/vProcess5"/>
    <dgm:cxn modelId="{EBA1795B-7BDA-4731-B574-38BDF54C1D75}" srcId="{83174D40-EB88-4AAC-B97A-6A6CA9CE4BDE}" destId="{39F622E5-455D-40CA-A86A-5FB3194E4B89}" srcOrd="0" destOrd="0" parTransId="{59A9933B-0C53-4F52-BCEE-DD6F623A1963}" sibTransId="{0CF859D8-C022-415F-82B4-C54A6DCE6E55}"/>
    <dgm:cxn modelId="{BE4B3C5C-7944-744F-9129-B7C5F90D77BA}" type="presOf" srcId="{860E3AFA-4094-41E0-BAA4-4A8AD5D97389}" destId="{0FEEAC78-8C56-4545-85D4-26383DF62384}" srcOrd="0" destOrd="0" presId="urn:microsoft.com/office/officeart/2005/8/layout/vProcess5"/>
    <dgm:cxn modelId="{5199F96D-0611-934C-8CE9-BF80DBAAD899}" type="presOf" srcId="{39F622E5-455D-40CA-A86A-5FB3194E4B89}" destId="{9ABB3FC9-48A8-764B-A5B7-25086195F499}" srcOrd="1" destOrd="0" presId="urn:microsoft.com/office/officeart/2005/8/layout/vProcess5"/>
    <dgm:cxn modelId="{3F28646F-B4B2-984D-A90E-0DCDA018786D}" type="presOf" srcId="{7E0AEDEA-3C48-49A1-B81A-459FCF491428}" destId="{D583785B-083C-184F-B52A-830BE8B5235E}" srcOrd="0" destOrd="0" presId="urn:microsoft.com/office/officeart/2005/8/layout/vProcess5"/>
    <dgm:cxn modelId="{38A4D47D-5EB3-8946-88A5-C9494FC19310}" type="presOf" srcId="{7E0AEDEA-3C48-49A1-B81A-459FCF491428}" destId="{97CCFFE7-4FBD-4E49-85D2-74814626B8DC}" srcOrd="1" destOrd="0" presId="urn:microsoft.com/office/officeart/2005/8/layout/vProcess5"/>
    <dgm:cxn modelId="{C54D878B-0B6B-6F4A-B719-2BDA6DFA8D1F}" type="presOf" srcId="{644640F4-B3D3-4710-8444-BCA214ECEC96}" destId="{87378DB6-5ECC-A141-A282-EFA440EAF334}" srcOrd="0" destOrd="0" presId="urn:microsoft.com/office/officeart/2005/8/layout/vProcess5"/>
    <dgm:cxn modelId="{A940178F-F905-0D49-BE6A-05648340AF51}" type="presOf" srcId="{AADBB875-3493-4D2B-98BB-C1B8EB889091}" destId="{14E9B326-0B41-FB49-9327-38433E9D656E}" srcOrd="0" destOrd="0" presId="urn:microsoft.com/office/officeart/2005/8/layout/vProcess5"/>
    <dgm:cxn modelId="{CCBF97AD-955D-47AE-9932-A917BC6883D1}" srcId="{83174D40-EB88-4AAC-B97A-6A6CA9CE4BDE}" destId="{860E3AFA-4094-41E0-BAA4-4A8AD5D97389}" srcOrd="4" destOrd="0" parTransId="{70776FD9-002F-4FFE-BBBF-371563CD3378}" sibTransId="{C4192B41-EC0F-4963-9849-BF45A415BA31}"/>
    <dgm:cxn modelId="{E73D37AF-813D-A244-B5C9-AF55F393B1B9}" type="presOf" srcId="{5940FCE0-16AE-463F-B364-24572EAB36BC}" destId="{4BD999AA-DC4A-C941-9589-15B64A5DFC52}" srcOrd="0" destOrd="0" presId="urn:microsoft.com/office/officeart/2005/8/layout/vProcess5"/>
    <dgm:cxn modelId="{E3C2DCD2-A644-FB4F-A82A-9E774926BE54}" type="presOf" srcId="{DF0A21D9-9ABC-4B19-A6AF-52D0C5F73F91}" destId="{D8DA2F4F-C079-1B40-A211-A264F9A7763F}" srcOrd="0" destOrd="0" presId="urn:microsoft.com/office/officeart/2005/8/layout/vProcess5"/>
    <dgm:cxn modelId="{7C5A42E1-FF34-C34E-8AEA-19AB8FC8ED19}" type="presOf" srcId="{860E3AFA-4094-41E0-BAA4-4A8AD5D97389}" destId="{865D5BBC-DAC8-0547-924E-3F8C13B23DFF}" srcOrd="1" destOrd="0" presId="urn:microsoft.com/office/officeart/2005/8/layout/vProcess5"/>
    <dgm:cxn modelId="{766E3BFA-4B3D-C849-9C93-778A67C19D7D}" type="presOf" srcId="{39F622E5-455D-40CA-A86A-5FB3194E4B89}" destId="{194E1ECC-EAB4-7A41-900E-765FA42AEA39}" srcOrd="0" destOrd="0" presId="urn:microsoft.com/office/officeart/2005/8/layout/vProcess5"/>
    <dgm:cxn modelId="{EC1EBEB1-0C8B-E64E-893B-5B3384BEBABF}" type="presParOf" srcId="{76F6F21B-2FCA-6C4E-B090-9EC9D9D690C5}" destId="{A9639C07-50FC-0E40-BC91-E4C561DE3778}" srcOrd="0" destOrd="0" presId="urn:microsoft.com/office/officeart/2005/8/layout/vProcess5"/>
    <dgm:cxn modelId="{F871BE17-4702-BC42-89B4-417BFFC7C5DD}" type="presParOf" srcId="{76F6F21B-2FCA-6C4E-B090-9EC9D9D690C5}" destId="{194E1ECC-EAB4-7A41-900E-765FA42AEA39}" srcOrd="1" destOrd="0" presId="urn:microsoft.com/office/officeart/2005/8/layout/vProcess5"/>
    <dgm:cxn modelId="{1956DC78-5C13-D949-9594-F60F553B2FC5}" type="presParOf" srcId="{76F6F21B-2FCA-6C4E-B090-9EC9D9D690C5}" destId="{4BD999AA-DC4A-C941-9589-15B64A5DFC52}" srcOrd="2" destOrd="0" presId="urn:microsoft.com/office/officeart/2005/8/layout/vProcess5"/>
    <dgm:cxn modelId="{D144DA06-B3AF-CC4E-898D-51CCFC41DFCA}" type="presParOf" srcId="{76F6F21B-2FCA-6C4E-B090-9EC9D9D690C5}" destId="{D8DA2F4F-C079-1B40-A211-A264F9A7763F}" srcOrd="3" destOrd="0" presId="urn:microsoft.com/office/officeart/2005/8/layout/vProcess5"/>
    <dgm:cxn modelId="{837DEFF7-ABD1-A54F-8EB5-00F86F9A9468}" type="presParOf" srcId="{76F6F21B-2FCA-6C4E-B090-9EC9D9D690C5}" destId="{D583785B-083C-184F-B52A-830BE8B5235E}" srcOrd="4" destOrd="0" presId="urn:microsoft.com/office/officeart/2005/8/layout/vProcess5"/>
    <dgm:cxn modelId="{107C1272-293A-1442-B02F-677EABF1D36C}" type="presParOf" srcId="{76F6F21B-2FCA-6C4E-B090-9EC9D9D690C5}" destId="{0FEEAC78-8C56-4545-85D4-26383DF62384}" srcOrd="5" destOrd="0" presId="urn:microsoft.com/office/officeart/2005/8/layout/vProcess5"/>
    <dgm:cxn modelId="{0C86C31B-E195-2441-925E-1488F8E90394}" type="presParOf" srcId="{76F6F21B-2FCA-6C4E-B090-9EC9D9D690C5}" destId="{091804B1-AFBA-0F42-80A1-C5540DCF5DFF}" srcOrd="6" destOrd="0" presId="urn:microsoft.com/office/officeart/2005/8/layout/vProcess5"/>
    <dgm:cxn modelId="{DFEAA948-E3CB-B242-A973-9AF08B3DE2C8}" type="presParOf" srcId="{76F6F21B-2FCA-6C4E-B090-9EC9D9D690C5}" destId="{87378DB6-5ECC-A141-A282-EFA440EAF334}" srcOrd="7" destOrd="0" presId="urn:microsoft.com/office/officeart/2005/8/layout/vProcess5"/>
    <dgm:cxn modelId="{BF69B8DB-1A9D-D24B-B8D8-67ADEF9FAD6B}" type="presParOf" srcId="{76F6F21B-2FCA-6C4E-B090-9EC9D9D690C5}" destId="{14E9B326-0B41-FB49-9327-38433E9D656E}" srcOrd="8" destOrd="0" presId="urn:microsoft.com/office/officeart/2005/8/layout/vProcess5"/>
    <dgm:cxn modelId="{470663EE-D5F2-2344-BB98-C6A5BAA8F8E5}" type="presParOf" srcId="{76F6F21B-2FCA-6C4E-B090-9EC9D9D690C5}" destId="{9A92B7AD-5B68-D948-A027-790BAD01F421}" srcOrd="9" destOrd="0" presId="urn:microsoft.com/office/officeart/2005/8/layout/vProcess5"/>
    <dgm:cxn modelId="{97FB3827-F778-6D4E-8BF1-9453259899CE}" type="presParOf" srcId="{76F6F21B-2FCA-6C4E-B090-9EC9D9D690C5}" destId="{9ABB3FC9-48A8-764B-A5B7-25086195F499}" srcOrd="10" destOrd="0" presId="urn:microsoft.com/office/officeart/2005/8/layout/vProcess5"/>
    <dgm:cxn modelId="{75F68D37-2361-7043-9760-70F0E553C7EC}" type="presParOf" srcId="{76F6F21B-2FCA-6C4E-B090-9EC9D9D690C5}" destId="{490C42BD-9971-FF4D-9A13-9010A661D3C7}" srcOrd="11" destOrd="0" presId="urn:microsoft.com/office/officeart/2005/8/layout/vProcess5"/>
    <dgm:cxn modelId="{5994199E-9A9F-FE43-A166-448666E583C4}" type="presParOf" srcId="{76F6F21B-2FCA-6C4E-B090-9EC9D9D690C5}" destId="{E2E82B6D-FD40-E94D-AF03-17F3CEEBF14C}" srcOrd="12" destOrd="0" presId="urn:microsoft.com/office/officeart/2005/8/layout/vProcess5"/>
    <dgm:cxn modelId="{D77FD43C-8987-BB46-AA25-6E1FA9B5C55C}" type="presParOf" srcId="{76F6F21B-2FCA-6C4E-B090-9EC9D9D690C5}" destId="{97CCFFE7-4FBD-4E49-85D2-74814626B8DC}" srcOrd="13" destOrd="0" presId="urn:microsoft.com/office/officeart/2005/8/layout/vProcess5"/>
    <dgm:cxn modelId="{7E9DCD74-885A-6140-B5E5-4052340774D0}" type="presParOf" srcId="{76F6F21B-2FCA-6C4E-B090-9EC9D9D690C5}" destId="{865D5BBC-DAC8-0547-924E-3F8C13B23DFF}" srcOrd="14" destOrd="0" presId="urn:microsoft.com/office/officeart/2005/8/layout/vProcess5"/>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4E1ECC-EAB4-7A41-900E-765FA42AEA39}">
      <dsp:nvSpPr>
        <dsp:cNvPr id="0" name=""/>
        <dsp:cNvSpPr/>
      </dsp:nvSpPr>
      <dsp:spPr>
        <a:xfrm>
          <a:off x="0" y="0"/>
          <a:ext cx="3959272" cy="973264"/>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uk-UA" sz="1400" b="1" i="0" kern="1200" baseline="0" dirty="0"/>
            <a:t>а</a:t>
          </a:r>
          <a:r>
            <a:rPr lang="en-US" sz="1400" b="1" i="0" kern="1200" baseline="0" dirty="0" err="1"/>
            <a:t>дміністративне</a:t>
          </a:r>
          <a:r>
            <a:rPr lang="en-US" sz="1400" b="1" i="0" kern="1200" baseline="0" dirty="0"/>
            <a:t> </a:t>
          </a:r>
          <a:r>
            <a:rPr lang="en-US" sz="1400" b="1" i="0" kern="1200" baseline="0" dirty="0" err="1"/>
            <a:t>затримання</a:t>
          </a:r>
          <a:r>
            <a:rPr lang="en-US" sz="1400" b="1" i="0" kern="1200" baseline="0" dirty="0"/>
            <a:t>:</a:t>
          </a:r>
          <a:r>
            <a:rPr lang="en-US" sz="1400" b="0" i="0" kern="1200" baseline="0" dirty="0"/>
            <a:t> </a:t>
          </a:r>
          <a:r>
            <a:rPr lang="en-US" sz="1400" b="0" i="0" kern="1200" baseline="0" dirty="0" err="1"/>
            <a:t>тримання</a:t>
          </a:r>
          <a:r>
            <a:rPr lang="en-US" sz="1400" b="0" i="0" kern="1200" baseline="0" dirty="0"/>
            <a:t> </a:t>
          </a:r>
          <a:r>
            <a:rPr lang="en-US" sz="1400" b="0" i="0" kern="1200" baseline="0" dirty="0" err="1"/>
            <a:t>особи</a:t>
          </a:r>
          <a:r>
            <a:rPr lang="en-US" sz="1400" b="0" i="0" kern="1200" baseline="0" dirty="0"/>
            <a:t> </a:t>
          </a:r>
          <a:r>
            <a:rPr lang="en-US" sz="1400" b="0" i="0" kern="1200" baseline="0" dirty="0" err="1"/>
            <a:t>в</a:t>
          </a:r>
          <a:r>
            <a:rPr lang="en-US" sz="1400" b="0" i="0" kern="1200" baseline="0" dirty="0"/>
            <a:t> </a:t>
          </a:r>
          <a:r>
            <a:rPr lang="en-US" sz="1400" b="0" i="0" kern="1200" baseline="0" dirty="0" err="1"/>
            <a:t>спеціально</a:t>
          </a:r>
          <a:r>
            <a:rPr lang="en-US" sz="1400" b="0" i="0" kern="1200" baseline="0" dirty="0"/>
            <a:t> </a:t>
          </a:r>
          <a:r>
            <a:rPr lang="en-US" sz="1400" b="0" i="0" kern="1200" baseline="0" dirty="0" err="1"/>
            <a:t>відведених</a:t>
          </a:r>
          <a:r>
            <a:rPr lang="en-US" sz="1400" b="0" i="0" kern="1200" baseline="0" dirty="0"/>
            <a:t> </a:t>
          </a:r>
          <a:r>
            <a:rPr lang="en-US" sz="1400" b="0" i="0" kern="1200" baseline="0" dirty="0" err="1"/>
            <a:t>місцях</a:t>
          </a:r>
          <a:r>
            <a:rPr lang="en-US" sz="1400" b="0" i="0" kern="1200" baseline="0" dirty="0"/>
            <a:t> (</a:t>
          </a:r>
          <a:r>
            <a:rPr lang="en-US" sz="1400" b="0" i="0" kern="1200" baseline="0" dirty="0" err="1"/>
            <a:t>кімнатах</a:t>
          </a:r>
          <a:r>
            <a:rPr lang="en-US" sz="1400" b="0" i="0" kern="1200" baseline="0" dirty="0"/>
            <a:t> </a:t>
          </a:r>
          <a:endParaRPr lang="en-US" sz="1400" kern="1200" dirty="0"/>
        </a:p>
      </dsp:txBody>
      <dsp:txXfrm>
        <a:off x="28506" y="28506"/>
        <a:ext cx="2795171" cy="916252"/>
      </dsp:txXfrm>
    </dsp:sp>
    <dsp:sp modelId="{4BD999AA-DC4A-C941-9589-15B64A5DFC52}">
      <dsp:nvSpPr>
        <dsp:cNvPr id="0" name=""/>
        <dsp:cNvSpPr/>
      </dsp:nvSpPr>
      <dsp:spPr>
        <a:xfrm>
          <a:off x="295659" y="1108440"/>
          <a:ext cx="3959272" cy="973264"/>
        </a:xfrm>
        <a:prstGeom prst="roundRect">
          <a:avLst>
            <a:gd name="adj" fmla="val 10000"/>
          </a:avLst>
        </a:prstGeom>
        <a:solidFill>
          <a:schemeClr val="accent5">
            <a:hueOff val="-5330781"/>
            <a:satOff val="3030"/>
            <a:lumOff val="-250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b="0" i="0" kern="1200" baseline="0" dirty="0" err="1"/>
            <a:t>для</a:t>
          </a:r>
          <a:r>
            <a:rPr lang="en-US" sz="1400" b="0" i="0" kern="1200" baseline="0" dirty="0"/>
            <a:t> </a:t>
          </a:r>
          <a:r>
            <a:rPr lang="en-US" sz="1400" b="0" i="0" kern="1200" baseline="0" dirty="0" err="1"/>
            <a:t>затриманих</a:t>
          </a:r>
          <a:r>
            <a:rPr lang="en-US" sz="1400" b="0" i="0" kern="1200" baseline="0" dirty="0"/>
            <a:t>, ІТТ) </a:t>
          </a:r>
          <a:r>
            <a:rPr lang="en-US" sz="1400" b="0" i="0" kern="1200" baseline="0" dirty="0" err="1"/>
            <a:t>для</a:t>
          </a:r>
          <a:r>
            <a:rPr lang="en-US" sz="1400" b="0" i="0" kern="1200" baseline="0" dirty="0"/>
            <a:t> </a:t>
          </a:r>
          <a:r>
            <a:rPr lang="en-US" sz="1400" b="0" i="0" kern="1200" baseline="0" dirty="0" err="1"/>
            <a:t>складення</a:t>
          </a:r>
          <a:r>
            <a:rPr lang="en-US" sz="1400" b="0" i="0" kern="1200" baseline="0" dirty="0"/>
            <a:t> </a:t>
          </a:r>
          <a:r>
            <a:rPr lang="en-US" sz="1400" b="0" i="0" kern="1200" baseline="0" dirty="0" err="1"/>
            <a:t>протоколу</a:t>
          </a:r>
          <a:r>
            <a:rPr lang="en-US" sz="1400" b="0" i="0" kern="1200" baseline="0" dirty="0"/>
            <a:t> </a:t>
          </a:r>
          <a:r>
            <a:rPr lang="en-US" sz="1400" b="0" i="0" kern="1200" baseline="0" dirty="0" err="1"/>
            <a:t>або</a:t>
          </a:r>
          <a:r>
            <a:rPr lang="en-US" sz="1400" b="0" i="0" kern="1200" baseline="0" dirty="0"/>
            <a:t> </a:t>
          </a:r>
          <a:r>
            <a:rPr lang="en-US" sz="1400" b="0" i="0" kern="1200" baseline="0" dirty="0" err="1"/>
            <a:t>припинення</a:t>
          </a:r>
          <a:r>
            <a:rPr lang="en-US" sz="1400" b="0" i="0" kern="1200" baseline="0" dirty="0"/>
            <a:t> </a:t>
          </a:r>
          <a:r>
            <a:rPr lang="en-US" sz="1400" b="0" i="0" kern="1200" baseline="0" dirty="0" err="1"/>
            <a:t>правопорушення</a:t>
          </a:r>
          <a:r>
            <a:rPr lang="en-US" sz="1400" b="0" i="0" kern="1200" baseline="0" dirty="0"/>
            <a:t>.</a:t>
          </a:r>
          <a:endParaRPr lang="en-US" sz="1400" kern="1200" dirty="0"/>
        </a:p>
      </dsp:txBody>
      <dsp:txXfrm>
        <a:off x="324165" y="1136946"/>
        <a:ext cx="2973978" cy="916252"/>
      </dsp:txXfrm>
    </dsp:sp>
    <dsp:sp modelId="{D8DA2F4F-C079-1B40-A211-A264F9A7763F}">
      <dsp:nvSpPr>
        <dsp:cNvPr id="0" name=""/>
        <dsp:cNvSpPr/>
      </dsp:nvSpPr>
      <dsp:spPr>
        <a:xfrm>
          <a:off x="591319" y="2216880"/>
          <a:ext cx="3959272" cy="973264"/>
        </a:xfrm>
        <a:prstGeom prst="roundRect">
          <a:avLst>
            <a:gd name="adj" fmla="val 10000"/>
          </a:avLst>
        </a:prstGeom>
        <a:solidFill>
          <a:schemeClr val="accent5">
            <a:hueOff val="-10661562"/>
            <a:satOff val="6060"/>
            <a:lumOff val="-500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b="1" i="0" kern="1200" baseline="0" dirty="0" err="1"/>
            <a:t>Адміністративний</a:t>
          </a:r>
          <a:r>
            <a:rPr lang="en-US" sz="1400" b="1" i="0" kern="1200" baseline="0" dirty="0"/>
            <a:t> </a:t>
          </a:r>
          <a:r>
            <a:rPr lang="en-US" sz="1400" b="1" i="0" kern="1200" baseline="0" dirty="0" err="1"/>
            <a:t>арешт</a:t>
          </a:r>
          <a:r>
            <a:rPr lang="en-US" sz="1400" b="1" i="0" kern="1200" baseline="0" dirty="0"/>
            <a:t>:</a:t>
          </a:r>
          <a:r>
            <a:rPr lang="en-US" sz="1400" b="0" i="0" kern="1200" baseline="0" dirty="0"/>
            <a:t> </a:t>
          </a:r>
          <a:r>
            <a:rPr lang="en-US" sz="1400" b="0" i="0" kern="1200" baseline="0" dirty="0" err="1"/>
            <a:t>вид</a:t>
          </a:r>
          <a:r>
            <a:rPr lang="en-US" sz="1400" b="0" i="0" kern="1200" baseline="0" dirty="0"/>
            <a:t> </a:t>
          </a:r>
          <a:r>
            <a:rPr lang="en-US" sz="1400" b="0" i="0" kern="1200" baseline="0" dirty="0" err="1"/>
            <a:t>стягнення</a:t>
          </a:r>
          <a:r>
            <a:rPr lang="en-US" sz="1400" b="0" i="0" kern="1200" baseline="0" dirty="0"/>
            <a:t>, </a:t>
          </a:r>
          <a:r>
            <a:rPr lang="en-US" sz="1400" b="0" i="0" kern="1200" baseline="0" dirty="0" err="1"/>
            <a:t>що</a:t>
          </a:r>
          <a:r>
            <a:rPr lang="en-US" sz="1400" b="0" i="0" kern="1200" baseline="0" dirty="0"/>
            <a:t> </a:t>
          </a:r>
          <a:r>
            <a:rPr lang="en-US" sz="1400" b="0" i="0" kern="1200" baseline="0" dirty="0" err="1"/>
            <a:t>відбуваєтся</a:t>
          </a:r>
          <a:r>
            <a:rPr lang="en-US" sz="1400" b="0" i="0" kern="1200" baseline="0" dirty="0"/>
            <a:t> </a:t>
          </a:r>
          <a:r>
            <a:rPr lang="en-US" sz="1400" b="0" i="0" kern="1200" baseline="0" dirty="0" err="1"/>
            <a:t>в</a:t>
          </a:r>
          <a:r>
            <a:rPr lang="en-US" sz="1400" b="0" i="0" kern="1200" baseline="0" dirty="0"/>
            <a:t> </a:t>
          </a:r>
          <a:r>
            <a:rPr lang="en-US" sz="1400" b="0" i="0" kern="1200" baseline="0" dirty="0" err="1"/>
            <a:t>ізоляторах</a:t>
          </a:r>
          <a:r>
            <a:rPr lang="en-US" sz="1400" b="0" i="0" kern="1200" baseline="0" dirty="0"/>
            <a:t> </a:t>
          </a:r>
          <a:r>
            <a:rPr lang="en-US" sz="1400" b="0" i="0" kern="1200" baseline="0" dirty="0" err="1"/>
            <a:t>тимчасового</a:t>
          </a:r>
          <a:r>
            <a:rPr lang="en-US" sz="1400" b="0" i="0" kern="1200" baseline="0" dirty="0"/>
            <a:t> </a:t>
          </a:r>
          <a:r>
            <a:rPr lang="en-US" sz="1400" b="0" i="0" kern="1200" baseline="0" dirty="0" err="1"/>
            <a:t>тримання</a:t>
          </a:r>
          <a:r>
            <a:rPr lang="en-US" sz="1400" b="0" i="0" kern="1200" baseline="0" dirty="0"/>
            <a:t> (ІТТ).</a:t>
          </a:r>
          <a:endParaRPr lang="en-US" sz="1400" kern="1200" dirty="0"/>
        </a:p>
      </dsp:txBody>
      <dsp:txXfrm>
        <a:off x="619825" y="2245386"/>
        <a:ext cx="2973978" cy="916252"/>
      </dsp:txXfrm>
    </dsp:sp>
    <dsp:sp modelId="{D583785B-083C-184F-B52A-830BE8B5235E}">
      <dsp:nvSpPr>
        <dsp:cNvPr id="0" name=""/>
        <dsp:cNvSpPr/>
      </dsp:nvSpPr>
      <dsp:spPr>
        <a:xfrm>
          <a:off x="886979" y="3325320"/>
          <a:ext cx="3959272" cy="973264"/>
        </a:xfrm>
        <a:prstGeom prst="roundRect">
          <a:avLst>
            <a:gd name="adj" fmla="val 10000"/>
          </a:avLst>
        </a:prstGeom>
        <a:solidFill>
          <a:schemeClr val="accent5">
            <a:hueOff val="-15992344"/>
            <a:satOff val="9089"/>
            <a:lumOff val="-750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b="1" i="0" kern="1200" baseline="0" dirty="0" err="1"/>
            <a:t>Арешт</a:t>
          </a:r>
          <a:r>
            <a:rPr lang="en-US" sz="1400" b="1" i="0" kern="1200" baseline="0" dirty="0"/>
            <a:t> </a:t>
          </a:r>
          <a:r>
            <a:rPr lang="en-US" sz="1400" b="1" i="0" kern="1200" baseline="0" dirty="0" err="1"/>
            <a:t>з</a:t>
          </a:r>
          <a:r>
            <a:rPr lang="en-US" sz="1400" b="1" i="0" kern="1200" baseline="0" dirty="0"/>
            <a:t> </a:t>
          </a:r>
          <a:r>
            <a:rPr lang="en-US" sz="1400" b="1" i="0" kern="1200" baseline="0" dirty="0" err="1"/>
            <a:t>утриманням</a:t>
          </a:r>
          <a:r>
            <a:rPr lang="en-US" sz="1400" b="1" i="0" kern="1200" baseline="0" dirty="0"/>
            <a:t> </a:t>
          </a:r>
          <a:r>
            <a:rPr lang="en-US" sz="1400" b="1" i="0" kern="1200" baseline="0" dirty="0" err="1"/>
            <a:t>на</a:t>
          </a:r>
          <a:r>
            <a:rPr lang="en-US" sz="1400" b="1" i="0" kern="1200" baseline="0" dirty="0"/>
            <a:t> </a:t>
          </a:r>
          <a:r>
            <a:rPr lang="en-US" sz="1400" b="1" i="0" kern="1200" baseline="0" dirty="0" err="1"/>
            <a:t>гауп</a:t>
          </a:r>
          <a:r>
            <a:rPr lang="uk-UA" sz="1400" b="1" i="0" kern="1200" baseline="0" dirty="0" err="1"/>
            <a:t>твахті</a:t>
          </a:r>
          <a:r>
            <a:rPr lang="uk-UA" sz="1400" b="1" i="0" kern="1200" baseline="0" dirty="0"/>
            <a:t> військовослужбовців.</a:t>
          </a:r>
        </a:p>
      </dsp:txBody>
      <dsp:txXfrm>
        <a:off x="915485" y="3353826"/>
        <a:ext cx="2973978" cy="916252"/>
      </dsp:txXfrm>
    </dsp:sp>
    <dsp:sp modelId="{0FEEAC78-8C56-4545-85D4-26383DF62384}">
      <dsp:nvSpPr>
        <dsp:cNvPr id="0" name=""/>
        <dsp:cNvSpPr/>
      </dsp:nvSpPr>
      <dsp:spPr>
        <a:xfrm>
          <a:off x="1182639" y="4433760"/>
          <a:ext cx="3959272" cy="973264"/>
        </a:xfrm>
        <a:prstGeom prst="roundRect">
          <a:avLst>
            <a:gd name="adj" fmla="val 10000"/>
          </a:avLst>
        </a:prstGeom>
        <a:solidFill>
          <a:schemeClr val="accent5">
            <a:hueOff val="-21323124"/>
            <a:satOff val="12119"/>
            <a:lumOff val="-1000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uk-UA" sz="1400" kern="1200" dirty="0"/>
            <a:t>Примусові заходи медичного характеру</a:t>
          </a:r>
          <a:endParaRPr lang="en-US" sz="1400" kern="1200" dirty="0"/>
        </a:p>
      </dsp:txBody>
      <dsp:txXfrm>
        <a:off x="1211145" y="4462266"/>
        <a:ext cx="2973978" cy="916252"/>
      </dsp:txXfrm>
    </dsp:sp>
    <dsp:sp modelId="{091804B1-AFBA-0F42-80A1-C5540DCF5DFF}">
      <dsp:nvSpPr>
        <dsp:cNvPr id="0" name=""/>
        <dsp:cNvSpPr/>
      </dsp:nvSpPr>
      <dsp:spPr>
        <a:xfrm>
          <a:off x="3326650" y="711023"/>
          <a:ext cx="632621" cy="632621"/>
        </a:xfrm>
        <a:prstGeom prst="downArrow">
          <a:avLst>
            <a:gd name="adj1" fmla="val 55000"/>
            <a:gd name="adj2" fmla="val 45000"/>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830" tIns="36830" rIns="36830" bIns="36830" numCol="1" spcCol="1270" anchor="ctr" anchorCtr="0">
          <a:noAutofit/>
        </a:bodyPr>
        <a:lstStyle/>
        <a:p>
          <a:pPr marL="0" lvl="0" indent="0" algn="ctr" defTabSz="1289050">
            <a:lnSpc>
              <a:spcPct val="90000"/>
            </a:lnSpc>
            <a:spcBef>
              <a:spcPct val="0"/>
            </a:spcBef>
            <a:spcAft>
              <a:spcPct val="35000"/>
            </a:spcAft>
            <a:buNone/>
          </a:pPr>
          <a:endParaRPr lang="en-US" sz="2900" kern="1200"/>
        </a:p>
      </dsp:txBody>
      <dsp:txXfrm>
        <a:off x="3468990" y="711023"/>
        <a:ext cx="347941" cy="476047"/>
      </dsp:txXfrm>
    </dsp:sp>
    <dsp:sp modelId="{87378DB6-5ECC-A141-A282-EFA440EAF334}">
      <dsp:nvSpPr>
        <dsp:cNvPr id="0" name=""/>
        <dsp:cNvSpPr/>
      </dsp:nvSpPr>
      <dsp:spPr>
        <a:xfrm>
          <a:off x="3622310" y="1819463"/>
          <a:ext cx="632621" cy="632621"/>
        </a:xfrm>
        <a:prstGeom prst="downArrow">
          <a:avLst>
            <a:gd name="adj1" fmla="val 55000"/>
            <a:gd name="adj2" fmla="val 45000"/>
          </a:avLst>
        </a:prstGeom>
        <a:solidFill>
          <a:schemeClr val="accent5">
            <a:tint val="40000"/>
            <a:alpha val="90000"/>
            <a:hueOff val="-7112271"/>
            <a:satOff val="1537"/>
            <a:lumOff val="-625"/>
            <a:alphaOff val="0"/>
          </a:schemeClr>
        </a:solidFill>
        <a:ln w="1270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830" tIns="36830" rIns="36830" bIns="36830" numCol="1" spcCol="1270" anchor="ctr" anchorCtr="0">
          <a:noAutofit/>
        </a:bodyPr>
        <a:lstStyle/>
        <a:p>
          <a:pPr marL="0" lvl="0" indent="0" algn="ctr" defTabSz="1289050">
            <a:lnSpc>
              <a:spcPct val="90000"/>
            </a:lnSpc>
            <a:spcBef>
              <a:spcPct val="0"/>
            </a:spcBef>
            <a:spcAft>
              <a:spcPct val="35000"/>
            </a:spcAft>
            <a:buNone/>
          </a:pPr>
          <a:endParaRPr lang="en-US" sz="2900" kern="1200"/>
        </a:p>
      </dsp:txBody>
      <dsp:txXfrm>
        <a:off x="3764650" y="1819463"/>
        <a:ext cx="347941" cy="476047"/>
      </dsp:txXfrm>
    </dsp:sp>
    <dsp:sp modelId="{14E9B326-0B41-FB49-9327-38433E9D656E}">
      <dsp:nvSpPr>
        <dsp:cNvPr id="0" name=""/>
        <dsp:cNvSpPr/>
      </dsp:nvSpPr>
      <dsp:spPr>
        <a:xfrm>
          <a:off x="3917970" y="2911682"/>
          <a:ext cx="632621" cy="632621"/>
        </a:xfrm>
        <a:prstGeom prst="downArrow">
          <a:avLst>
            <a:gd name="adj1" fmla="val 55000"/>
            <a:gd name="adj2" fmla="val 45000"/>
          </a:avLst>
        </a:prstGeom>
        <a:solidFill>
          <a:schemeClr val="accent5">
            <a:tint val="40000"/>
            <a:alpha val="90000"/>
            <a:hueOff val="-14224541"/>
            <a:satOff val="3075"/>
            <a:lumOff val="-1249"/>
            <a:alphaOff val="0"/>
          </a:schemeClr>
        </a:solidFill>
        <a:ln w="1270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830" tIns="36830" rIns="36830" bIns="36830" numCol="1" spcCol="1270" anchor="ctr" anchorCtr="0">
          <a:noAutofit/>
        </a:bodyPr>
        <a:lstStyle/>
        <a:p>
          <a:pPr marL="0" lvl="0" indent="0" algn="ctr" defTabSz="1289050">
            <a:lnSpc>
              <a:spcPct val="90000"/>
            </a:lnSpc>
            <a:spcBef>
              <a:spcPct val="0"/>
            </a:spcBef>
            <a:spcAft>
              <a:spcPct val="35000"/>
            </a:spcAft>
            <a:buNone/>
          </a:pPr>
          <a:endParaRPr lang="en-US" sz="2900" kern="1200"/>
        </a:p>
      </dsp:txBody>
      <dsp:txXfrm>
        <a:off x="4060310" y="2911682"/>
        <a:ext cx="347941" cy="476047"/>
      </dsp:txXfrm>
    </dsp:sp>
    <dsp:sp modelId="{9A92B7AD-5B68-D948-A027-790BAD01F421}">
      <dsp:nvSpPr>
        <dsp:cNvPr id="0" name=""/>
        <dsp:cNvSpPr/>
      </dsp:nvSpPr>
      <dsp:spPr>
        <a:xfrm>
          <a:off x="4213630" y="4030937"/>
          <a:ext cx="632621" cy="632621"/>
        </a:xfrm>
        <a:prstGeom prst="downArrow">
          <a:avLst>
            <a:gd name="adj1" fmla="val 55000"/>
            <a:gd name="adj2" fmla="val 45000"/>
          </a:avLst>
        </a:prstGeom>
        <a:solidFill>
          <a:schemeClr val="accent5">
            <a:tint val="40000"/>
            <a:alpha val="90000"/>
            <a:hueOff val="-21336812"/>
            <a:satOff val="4612"/>
            <a:lumOff val="-1874"/>
            <a:alphaOff val="0"/>
          </a:schemeClr>
        </a:solidFill>
        <a:ln w="1270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830" tIns="36830" rIns="36830" bIns="36830" numCol="1" spcCol="1270" anchor="ctr" anchorCtr="0">
          <a:noAutofit/>
        </a:bodyPr>
        <a:lstStyle/>
        <a:p>
          <a:pPr marL="0" lvl="0" indent="0" algn="ctr" defTabSz="1289050">
            <a:lnSpc>
              <a:spcPct val="90000"/>
            </a:lnSpc>
            <a:spcBef>
              <a:spcPct val="0"/>
            </a:spcBef>
            <a:spcAft>
              <a:spcPct val="35000"/>
            </a:spcAft>
            <a:buNone/>
          </a:pPr>
          <a:endParaRPr lang="en-US" sz="2900" kern="1200"/>
        </a:p>
      </dsp:txBody>
      <dsp:txXfrm>
        <a:off x="4355970" y="4030937"/>
        <a:ext cx="347941" cy="476047"/>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smtClean="0"/>
              <a:t>2/1/26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942361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7157CC2-0FC8-4686-B024-99790E0F5162}" type="datetimeFigureOut">
              <a:rPr lang="en-US" smtClean="0"/>
              <a:t>2/1/26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35362568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smtClean="0"/>
              <a:t>2/1/26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13586516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smtClean="0"/>
              <a:t>2/1/26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34050823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smtClean="0"/>
              <a:t>2/1/26</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043559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smtClean="0"/>
              <a:t>2/1/26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4249378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smtClean="0"/>
              <a:t>2/1/26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10723781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677919A6-33EB-49BD-A62F-1FA56B9F9712}" type="datetimeFigureOut">
              <a:rPr lang="en-US" smtClean="0"/>
              <a:t>2/1/26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a:p>
        </p:txBody>
      </p:sp>
      <p:sp>
        <p:nvSpPr>
          <p:cNvPr id="6" name="Title 5"/>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681886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smtClean="0"/>
              <a:t>2/1/26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4922624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A16AA21-1863-4931-97CB-99D0A168701B}" type="datetimeFigureOut">
              <a:rPr lang="en-US" smtClean="0"/>
              <a:t>2/1/26</a:t>
            </a:fld>
            <a:endParaRPr lang="en-US"/>
          </a:p>
        </p:txBody>
      </p:sp>
      <p:sp>
        <p:nvSpPr>
          <p:cNvPr id="6" name="Footer Placeholder 5"/>
          <p:cNvSpPr>
            <a:spLocks noGrp="1"/>
          </p:cNvSpPr>
          <p:nvPr>
            <p:ph type="ftr" sz="quarter" idx="11"/>
          </p:nvPr>
        </p:nvSpPr>
        <p:spPr/>
        <p:txBody>
          <a:bodyPr/>
          <a:lstStyle/>
          <a:p>
            <a:endParaRPr lang="en-US"/>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14838976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p:cNvSpPr>
          <p:nvPr>
            <p:ph type="pic" idx="1"/>
          </p:nvPr>
        </p:nvSpPr>
        <p:spPr>
          <a:xfrm>
            <a:off x="0" y="0"/>
            <a:ext cx="8303740" cy="6858000"/>
          </a:xfrm>
          <a:solidFill>
            <a:schemeClr val="tx2">
              <a:lumMod val="20000"/>
              <a:lumOff val="80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772C379-9A7C-4C87-A116-CBE9F58B04C5}" type="datetimeFigureOut">
              <a:rPr lang="en-US" smtClean="0"/>
              <a:t>2/1/26</a:t>
            </a:fld>
            <a:endParaRPr lang="en-US"/>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42166151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smtClean="0"/>
              <a:t>2/1/26</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877551537"/>
      </p:ext>
    </p:extLst>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hyperlink" Target="https://zakon.rada.gov.ua/laws/show/v0400905-21?find=1&amp;text=%D0%BF%D1%80%D0%B8%D0%B9%D0%BE%D0%BC#w1_2" TargetMode="Externa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jpeg"/><Relationship Id="rId5" Type="http://schemas.microsoft.com/office/2007/relationships/hdphoto" Target="../media/hdphoto2.wdp"/><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diagramQuickStyle" Target="../diagrams/quickStyle1.xml"/><Relationship Id="rId3" Type="http://schemas.microsoft.com/office/2007/relationships/hdphoto" Target="../media/hdphoto3.wdp"/><Relationship Id="rId7" Type="http://schemas.openxmlformats.org/officeDocument/2006/relationships/diagramLayout" Target="../diagrams/layout1.xml"/><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diagramData" Target="../diagrams/data1.xml"/><Relationship Id="rId5" Type="http://schemas.microsoft.com/office/2007/relationships/hdphoto" Target="../media/hdphoto2.wdp"/><Relationship Id="rId10" Type="http://schemas.microsoft.com/office/2007/relationships/diagramDrawing" Target="../diagrams/drawing1.xml"/><Relationship Id="rId4" Type="http://schemas.openxmlformats.org/officeDocument/2006/relationships/image" Target="../media/image4.png"/><Relationship Id="rId9" Type="http://schemas.openxmlformats.org/officeDocument/2006/relationships/diagramColors" Target="../diagrams/colors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s://zakon.rada.gov.ua/laws/show/2341-14#n3486" TargetMode="External"/><Relationship Id="rId7" Type="http://schemas.openxmlformats.org/officeDocument/2006/relationships/hyperlink" Target="https://zakon.rada.gov.ua/laws/show/2341-14#n2675" TargetMode="External"/><Relationship Id="rId2" Type="http://schemas.openxmlformats.org/officeDocument/2006/relationships/hyperlink" Target="https://zakon.rada.gov.ua/laws/show/2341-14#n816" TargetMode="External"/><Relationship Id="rId1" Type="http://schemas.openxmlformats.org/officeDocument/2006/relationships/slideLayout" Target="../slideLayouts/slideLayout1.xml"/><Relationship Id="rId6" Type="http://schemas.openxmlformats.org/officeDocument/2006/relationships/hyperlink" Target="https://zakon.rada.gov.ua/laws/show/2341-14#n2669" TargetMode="External"/><Relationship Id="rId5" Type="http://schemas.openxmlformats.org/officeDocument/2006/relationships/hyperlink" Target="https://zakon.rada.gov.ua/laws/show/2341-14#n2656" TargetMode="External"/><Relationship Id="rId4" Type="http://schemas.openxmlformats.org/officeDocument/2006/relationships/hyperlink" Target="https://zakon.rada.gov.ua/laws/show/2341-14#n2554"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zakon.rada.gov.ua/laws/show/4651-17#n4130" TargetMode="External"/><Relationship Id="rId2" Type="http://schemas.openxmlformats.org/officeDocument/2006/relationships/hyperlink" Target="https://zakon.rada.gov.ua/laws/show/4651-17#n4128"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6FAF2F-B967-0307-1746-C0ECA6D9B6B8}"/>
              </a:ext>
            </a:extLst>
          </p:cNvPr>
          <p:cNvSpPr>
            <a:spLocks noGrp="1"/>
          </p:cNvSpPr>
          <p:nvPr>
            <p:ph type="ctrTitle"/>
          </p:nvPr>
        </p:nvSpPr>
        <p:spPr>
          <a:xfrm>
            <a:off x="1051560" y="1500554"/>
            <a:ext cx="9966960" cy="2766645"/>
          </a:xfrm>
        </p:spPr>
        <p:txBody>
          <a:bodyPr/>
          <a:lstStyle/>
          <a:p>
            <a:pPr algn="ctr"/>
            <a:r>
              <a:rPr lang="uk-UA" sz="2000" b="1" dirty="0">
                <a:latin typeface="Times New Roman" panose="02020603050405020304" pitchFamily="18" charset="0"/>
                <a:cs typeface="Times New Roman" panose="02020603050405020304" pitchFamily="18" charset="0"/>
              </a:rPr>
              <a:t>ТЕМА: </a:t>
            </a:r>
            <a:br>
              <a:rPr lang="uk-UA" sz="2000" b="1" dirty="0">
                <a:latin typeface="Times New Roman" panose="02020603050405020304" pitchFamily="18" charset="0"/>
                <a:cs typeface="Times New Roman" panose="02020603050405020304" pitchFamily="18" charset="0"/>
              </a:rPr>
            </a:br>
            <a:r>
              <a:rPr lang="uk-UA" sz="2000" b="1" dirty="0">
                <a:latin typeface="Times New Roman" panose="02020603050405020304" pitchFamily="18" charset="0"/>
                <a:cs typeface="Times New Roman" panose="02020603050405020304" pitchFamily="18" charset="0"/>
              </a:rPr>
              <a:t>Нагляд за додержанням законів</a:t>
            </a:r>
            <a:br>
              <a:rPr lang="uk-UA" sz="2000" b="1" dirty="0">
                <a:latin typeface="Times New Roman" panose="02020603050405020304" pitchFamily="18" charset="0"/>
                <a:cs typeface="Times New Roman" panose="02020603050405020304" pitchFamily="18" charset="0"/>
              </a:rPr>
            </a:br>
            <a:r>
              <a:rPr lang="uk-UA" sz="2000" b="1" dirty="0">
                <a:latin typeface="Times New Roman" panose="02020603050405020304" pitchFamily="18" charset="0"/>
                <a:cs typeface="Times New Roman" panose="02020603050405020304" pitchFamily="18" charset="0"/>
              </a:rPr>
              <a:t>при виконанні судових рішень</a:t>
            </a:r>
            <a:br>
              <a:rPr lang="uk-UA" sz="2000" b="1" dirty="0">
                <a:latin typeface="Times New Roman" panose="02020603050405020304" pitchFamily="18" charset="0"/>
                <a:cs typeface="Times New Roman" panose="02020603050405020304" pitchFamily="18" charset="0"/>
              </a:rPr>
            </a:br>
            <a:r>
              <a:rPr lang="uk-UA" sz="2000" b="1" dirty="0">
                <a:latin typeface="Times New Roman" panose="02020603050405020304" pitchFamily="18" charset="0"/>
                <a:cs typeface="Times New Roman" panose="02020603050405020304" pitchFamily="18" charset="0"/>
              </a:rPr>
              <a:t>у кримінальних справах, а також</a:t>
            </a:r>
            <a:br>
              <a:rPr lang="uk-UA" sz="2000" b="1" dirty="0">
                <a:latin typeface="Times New Roman" panose="02020603050405020304" pitchFamily="18" charset="0"/>
                <a:cs typeface="Times New Roman" panose="02020603050405020304" pitchFamily="18" charset="0"/>
              </a:rPr>
            </a:br>
            <a:r>
              <a:rPr lang="uk-UA" sz="2000" b="1" dirty="0">
                <a:latin typeface="Times New Roman" panose="02020603050405020304" pitchFamily="18" charset="0"/>
                <a:cs typeface="Times New Roman" panose="02020603050405020304" pitchFamily="18" charset="0"/>
              </a:rPr>
              <a:t>при застосуванні інших заходів примусового</a:t>
            </a:r>
            <a:br>
              <a:rPr lang="uk-UA" sz="2000" b="1" dirty="0">
                <a:latin typeface="Times New Roman" panose="02020603050405020304" pitchFamily="18" charset="0"/>
                <a:cs typeface="Times New Roman" panose="02020603050405020304" pitchFamily="18" charset="0"/>
              </a:rPr>
            </a:br>
            <a:r>
              <a:rPr lang="uk-UA" sz="2000" b="1" dirty="0">
                <a:latin typeface="Times New Roman" panose="02020603050405020304" pitchFamily="18" charset="0"/>
                <a:cs typeface="Times New Roman" panose="02020603050405020304" pitchFamily="18" charset="0"/>
              </a:rPr>
              <a:t>характеру, пов’язаних з обмеженням</a:t>
            </a:r>
            <a:br>
              <a:rPr lang="uk-UA" sz="2000" b="1" dirty="0">
                <a:latin typeface="Times New Roman" panose="02020603050405020304" pitchFamily="18" charset="0"/>
                <a:cs typeface="Times New Roman" panose="02020603050405020304" pitchFamily="18" charset="0"/>
              </a:rPr>
            </a:br>
            <a:r>
              <a:rPr lang="uk-UA" sz="2000" b="1" dirty="0">
                <a:latin typeface="Times New Roman" panose="02020603050405020304" pitchFamily="18" charset="0"/>
                <a:cs typeface="Times New Roman" panose="02020603050405020304" pitchFamily="18" charset="0"/>
              </a:rPr>
              <a:t>особистої свободи громадян</a:t>
            </a:r>
            <a:endParaRPr lang="en-UA"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188707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90C52A-6906-984F-45C9-B66A413783E0}"/>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0CEAD12E-B9D8-6C94-E03F-58ECD28F55FB}"/>
              </a:ext>
            </a:extLst>
          </p:cNvPr>
          <p:cNvSpPr>
            <a:spLocks noGrp="1"/>
          </p:cNvSpPr>
          <p:nvPr>
            <p:ph type="subTitle" idx="1"/>
          </p:nvPr>
        </p:nvSpPr>
        <p:spPr>
          <a:xfrm>
            <a:off x="860613" y="878541"/>
            <a:ext cx="10201834" cy="4912659"/>
          </a:xfrm>
        </p:spPr>
        <p:txBody>
          <a:bodyPr>
            <a:normAutofit fontScale="92500" lnSpcReduction="10000"/>
          </a:bodyPr>
          <a:lstStyle/>
          <a:p>
            <a:pPr algn="just"/>
            <a:r>
              <a:rPr lang="uk-UA" b="1" dirty="0">
                <a:latin typeface="Times New Roman" panose="02020603050405020304" pitchFamily="18" charset="0"/>
                <a:cs typeface="Times New Roman" panose="02020603050405020304" pitchFamily="18" charset="0"/>
              </a:rPr>
              <a:t>Основні завдання на зазначених напрямах: </a:t>
            </a:r>
          </a:p>
          <a:p>
            <a:pPr algn="just"/>
            <a:r>
              <a:rPr lang="uk-UA" b="1" dirty="0">
                <a:latin typeface="Times New Roman" panose="02020603050405020304" pitchFamily="18" charset="0"/>
                <a:cs typeface="Times New Roman" panose="02020603050405020304" pitchFamily="18" charset="0"/>
              </a:rPr>
              <a:t>3.3. Забезпечення нагляду за додержанням:</a:t>
            </a:r>
          </a:p>
          <a:p>
            <a:pPr algn="just"/>
            <a:r>
              <a:rPr lang="uk-UA" dirty="0">
                <a:latin typeface="Times New Roman" panose="02020603050405020304" pitchFamily="18" charset="0"/>
                <a:cs typeface="Times New Roman" panose="02020603050405020304" pitchFamily="18" charset="0"/>
              </a:rPr>
              <a:t> прав і свобод людини, загальних інтересів суспільства і держави при виконанні </a:t>
            </a:r>
            <a:r>
              <a:rPr lang="uk-UA" b="1" dirty="0">
                <a:latin typeface="Times New Roman" panose="02020603050405020304" pitchFamily="18" charset="0"/>
                <a:cs typeface="Times New Roman" panose="02020603050405020304" pitchFamily="18" charset="0"/>
              </a:rPr>
              <a:t>покарань</a:t>
            </a:r>
            <a:r>
              <a:rPr lang="uk-UA" dirty="0">
                <a:latin typeface="Times New Roman" panose="02020603050405020304" pitchFamily="18" charset="0"/>
                <a:cs typeface="Times New Roman" panose="02020603050405020304" pitchFamily="18" charset="0"/>
              </a:rPr>
              <a:t> та </a:t>
            </a:r>
            <a:r>
              <a:rPr lang="uk-UA" b="1" dirty="0">
                <a:latin typeface="Times New Roman" panose="02020603050405020304" pitchFamily="18" charset="0"/>
                <a:cs typeface="Times New Roman" panose="02020603050405020304" pitchFamily="18" charset="0"/>
              </a:rPr>
              <a:t>інших заходів примусового характеру, пов'язаних з обмеженням особистої свободи, </a:t>
            </a:r>
            <a:r>
              <a:rPr lang="uk-UA" dirty="0">
                <a:latin typeface="Times New Roman" panose="02020603050405020304" pitchFamily="18" charset="0"/>
                <a:cs typeface="Times New Roman" panose="02020603050405020304" pitchFamily="18" charset="0"/>
              </a:rPr>
              <a:t>відповідно до законів України, міжнародних договорів, згода на обов'язковість яких надана Верховною Радою України;</a:t>
            </a:r>
          </a:p>
          <a:p>
            <a:pPr algn="just"/>
            <a:r>
              <a:rPr lang="uk-UA" dirty="0">
                <a:latin typeface="Times New Roman" panose="02020603050405020304" pitchFamily="18" charset="0"/>
                <a:cs typeface="Times New Roman" panose="02020603050405020304" pitchFamily="18" charset="0"/>
              </a:rPr>
              <a:t>законодавства щодо запобігання катуванню чи нелюдському або такому, що принижує гідність, поводженню із затриманими, взятими під варту та засудженими чи їх покаранню;</a:t>
            </a:r>
          </a:p>
          <a:p>
            <a:pPr algn="just"/>
            <a:r>
              <a:rPr lang="uk-UA" dirty="0">
                <a:latin typeface="Times New Roman" panose="02020603050405020304" pitchFamily="18" charset="0"/>
                <a:cs typeface="Times New Roman" panose="02020603050405020304" pitchFamily="18" charset="0"/>
              </a:rPr>
              <a:t>передбачених законодавством вимог режиму, порядку та умов тримання затриманих, осіб, до яких застосовано запобіжні заходи у вигляді тримання під вартою, поміщення до психіатричного закладу в умовах, що виключають їхню небезпечну поведінку, а також осіб, до яких застосовано інші заходи примусового характеру;</a:t>
            </a:r>
          </a:p>
          <a:p>
            <a:pPr algn="just"/>
            <a:r>
              <a:rPr lang="uk-UA" dirty="0">
                <a:latin typeface="Times New Roman" panose="02020603050405020304" pitchFamily="18" charset="0"/>
                <a:cs typeface="Times New Roman" panose="02020603050405020304" pitchFamily="18" charset="0"/>
              </a:rPr>
              <a:t>визначених законодавством вимог режиму, порядку та умов тримання, а також відбування покарань в'язнями, у тому числі щодо використання бюджетних коштів, майна та інших ресурсів держави, спрямованих на ці цілі;</a:t>
            </a:r>
            <a:endParaRPr lang="en-UA"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853504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96F6AE-74E8-2A99-B75F-5A664246C477}"/>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3BA81ABF-6763-C06C-2E0B-0ABFDEDDAE2A}"/>
              </a:ext>
            </a:extLst>
          </p:cNvPr>
          <p:cNvSpPr>
            <a:spLocks noGrp="1"/>
          </p:cNvSpPr>
          <p:nvPr>
            <p:ph type="subTitle" idx="1"/>
          </p:nvPr>
        </p:nvSpPr>
        <p:spPr>
          <a:xfrm>
            <a:off x="860613" y="878541"/>
            <a:ext cx="10201834" cy="4912659"/>
          </a:xfrm>
        </p:spPr>
        <p:txBody>
          <a:bodyPr>
            <a:normAutofit/>
          </a:bodyPr>
          <a:lstStyle/>
          <a:p>
            <a:pPr algn="just"/>
            <a:r>
              <a:rPr lang="uk-UA" b="1" dirty="0">
                <a:latin typeface="Times New Roman" panose="02020603050405020304" pitchFamily="18" charset="0"/>
                <a:cs typeface="Times New Roman" panose="02020603050405020304" pitchFamily="18" charset="0"/>
              </a:rPr>
              <a:t>Основні завдання на зазначених напрямах: </a:t>
            </a:r>
          </a:p>
          <a:p>
            <a:pPr algn="just"/>
            <a:r>
              <a:rPr lang="uk-UA" b="1" dirty="0"/>
              <a:t>3.3. Забезпечення нагляду за додержанням:</a:t>
            </a:r>
          </a:p>
          <a:p>
            <a:pPr algn="just"/>
            <a:r>
              <a:rPr lang="uk-UA" dirty="0"/>
              <a:t>  законодавства під час виконання покарань, не пов'язаних з позбавленням волі, та </a:t>
            </a:r>
            <a:r>
              <a:rPr lang="uk-UA" dirty="0" err="1"/>
              <a:t>пробації</a:t>
            </a:r>
            <a:r>
              <a:rPr lang="uk-UA" dirty="0"/>
              <a:t>;</a:t>
            </a:r>
          </a:p>
          <a:p>
            <a:pPr algn="just"/>
            <a:r>
              <a:rPr lang="uk-UA" dirty="0"/>
              <a:t>законів під час здійснення оперативно-розшукової діяльності оперативними підрозділами органів і установ виконання покарань та слідчих ізоляторів Державної кримінально-виконавчої служби України;</a:t>
            </a:r>
          </a:p>
          <a:p>
            <a:pPr algn="just"/>
            <a:r>
              <a:rPr lang="uk-UA" dirty="0"/>
              <a:t>законодавства при застосуванні за адміністративні правопорушення заходів примусового характеру, пов'язаних з обмеженням особистої свободи громадян</a:t>
            </a:r>
            <a:endParaRPr lang="en-UA"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442887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83633C-FBCA-57B8-A36B-14725C06A0E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2B9C540C-F760-DAD9-0E86-5C89CE28458F}"/>
              </a:ext>
            </a:extLst>
          </p:cNvPr>
          <p:cNvSpPr>
            <a:spLocks noGrp="1"/>
          </p:cNvSpPr>
          <p:nvPr>
            <p:ph type="subTitle" idx="1"/>
          </p:nvPr>
        </p:nvSpPr>
        <p:spPr>
          <a:xfrm>
            <a:off x="860613" y="878541"/>
            <a:ext cx="10201834" cy="4912659"/>
          </a:xfrm>
        </p:spPr>
        <p:txBody>
          <a:bodyPr>
            <a:normAutofit fontScale="92500"/>
          </a:bodyPr>
          <a:lstStyle/>
          <a:p>
            <a:pPr algn="just"/>
            <a:r>
              <a:rPr lang="uk-UA" dirty="0">
                <a:latin typeface="Times New Roman" panose="02020603050405020304" pitchFamily="18" charset="0"/>
                <a:cs typeface="Times New Roman" panose="02020603050405020304" pitchFamily="18" charset="0"/>
              </a:rPr>
              <a:t>Організація діяльності прокурорів під час здійснення нагляду за додержанням законів при виконанні судових рішень у кримінальних справах, а також при застосуванні інших заходів примусового характеру, пов’язаних з обмеженням особистої свободи громадян, включає:</a:t>
            </a:r>
          </a:p>
          <a:p>
            <a:pPr algn="just"/>
            <a:r>
              <a:rPr lang="uk-UA" b="1" i="1" dirty="0">
                <a:latin typeface="Times New Roman" panose="02020603050405020304" pitchFamily="18" charset="0"/>
                <a:cs typeface="Times New Roman" panose="02020603050405020304" pitchFamily="18" charset="0"/>
              </a:rPr>
              <a:t>Перевірки – комплексні, поточні (регулярні), раптові </a:t>
            </a:r>
            <a:r>
              <a:rPr lang="uk-UA" i="1" dirty="0">
                <a:latin typeface="Times New Roman" panose="02020603050405020304" pitchFamily="18" charset="0"/>
                <a:cs typeface="Times New Roman" panose="02020603050405020304" pitchFamily="18" charset="0"/>
              </a:rPr>
              <a:t>(вночі або святкові чи вихідні дні,</a:t>
            </a:r>
            <a:r>
              <a:rPr lang="uk-UA" b="1" i="1" dirty="0">
                <a:latin typeface="Times New Roman" panose="02020603050405020304" pitchFamily="18" charset="0"/>
                <a:cs typeface="Times New Roman" panose="02020603050405020304" pitchFamily="18" charset="0"/>
              </a:rPr>
              <a:t> цільові (</a:t>
            </a:r>
            <a:r>
              <a:rPr lang="uk-UA" i="1" dirty="0">
                <a:latin typeface="Times New Roman" panose="02020603050405020304" pitchFamily="18" charset="0"/>
                <a:cs typeface="Times New Roman" panose="02020603050405020304" pitchFamily="18" charset="0"/>
              </a:rPr>
              <a:t>у випадку отримання скарги на катування, ненадання допомоги медичної, смерті</a:t>
            </a:r>
            <a:r>
              <a:rPr lang="uk-UA" b="1" i="1" dirty="0">
                <a:latin typeface="Times New Roman" panose="02020603050405020304" pitchFamily="18" charset="0"/>
                <a:cs typeface="Times New Roman" panose="02020603050405020304" pitchFamily="18" charset="0"/>
              </a:rPr>
              <a:t>)</a:t>
            </a:r>
            <a:r>
              <a:rPr lang="uk-UA" dirty="0">
                <a:latin typeface="Times New Roman" panose="02020603050405020304" pitchFamily="18" charset="0"/>
                <a:cs typeface="Times New Roman" panose="02020603050405020304" pitchFamily="18" charset="0"/>
              </a:rPr>
              <a:t>;</a:t>
            </a:r>
          </a:p>
          <a:p>
            <a:r>
              <a:rPr lang="uk-UA" b="1" dirty="0">
                <a:latin typeface="Times New Roman" panose="02020603050405020304" pitchFamily="18" charset="0"/>
                <a:cs typeface="Times New Roman" panose="02020603050405020304" pitchFamily="18" charset="0"/>
              </a:rPr>
              <a:t>Документальна фіксація порушень (акти реагування)</a:t>
            </a:r>
            <a:r>
              <a:rPr lang="uk-UA" dirty="0">
                <a:latin typeface="Times New Roman" panose="02020603050405020304" pitchFamily="18" charset="0"/>
                <a:cs typeface="Times New Roman" panose="02020603050405020304" pitchFamily="18" charset="0"/>
              </a:rPr>
              <a:t>. Прокурори повинні фіксувати порушення законів, причини та умови, що їм сприяли, і вживати заходів для їх усунення;</a:t>
            </a:r>
          </a:p>
          <a:p>
            <a:r>
              <a:rPr lang="uk-UA" b="1" i="1" dirty="0">
                <a:latin typeface="Times New Roman" panose="02020603050405020304" pitchFamily="18" charset="0"/>
                <a:cs typeface="Times New Roman" panose="02020603050405020304" pitchFamily="18" charset="0"/>
              </a:rPr>
              <a:t>Документи реагування: вказівки (</a:t>
            </a:r>
            <a:r>
              <a:rPr lang="uk-UA" i="1" dirty="0">
                <a:latin typeface="Times New Roman" panose="02020603050405020304" pitchFamily="18" charset="0"/>
                <a:cs typeface="Times New Roman" panose="02020603050405020304" pitchFamily="18" charset="0"/>
              </a:rPr>
              <a:t>письмовий документ, де чітко зазначено, яке право порушено і що має зробити адміністрація установи для виправлення ситуації, має бути виконано негайно), </a:t>
            </a:r>
            <a:r>
              <a:rPr lang="uk-UA" b="1" i="1" dirty="0">
                <a:latin typeface="Times New Roman" panose="02020603050405020304" pitchFamily="18" charset="0"/>
                <a:cs typeface="Times New Roman" panose="02020603050405020304" pitchFamily="18" charset="0"/>
              </a:rPr>
              <a:t>Постанова </a:t>
            </a:r>
            <a:r>
              <a:rPr lang="uk-UA" i="1" dirty="0">
                <a:latin typeface="Times New Roman" panose="02020603050405020304" pitchFamily="18" charset="0"/>
                <a:cs typeface="Times New Roman" panose="02020603050405020304" pitchFamily="18" charset="0"/>
              </a:rPr>
              <a:t>про звільнення особи з під варти  </a:t>
            </a:r>
            <a:r>
              <a:rPr lang="uk-UA" dirty="0">
                <a:latin typeface="Times New Roman" panose="02020603050405020304" pitchFamily="18" charset="0"/>
                <a:cs typeface="Times New Roman" panose="02020603050405020304" pitchFamily="18" charset="0"/>
              </a:rPr>
              <a:t>;</a:t>
            </a:r>
          </a:p>
          <a:p>
            <a:r>
              <a:rPr lang="uk-UA" b="1" i="1" dirty="0">
                <a:latin typeface="Times New Roman" panose="02020603050405020304" pitchFamily="18" charset="0"/>
                <a:cs typeface="Times New Roman" panose="02020603050405020304" pitchFamily="18" charset="0"/>
              </a:rPr>
              <a:t>Особистий прийом</a:t>
            </a:r>
            <a:r>
              <a:rPr lang="uk-UA" dirty="0">
                <a:latin typeface="Times New Roman" panose="02020603050405020304" pitchFamily="18" charset="0"/>
                <a:cs typeface="Times New Roman" panose="02020603050405020304" pitchFamily="18" charset="0"/>
              </a:rPr>
              <a:t>. Прокурори здійснюють особистий прийом взятих під варту та засуджених осіб, перевіряють стан додержання їхніх прав на листування та звернення, законність дій службових осіб, накладення дисциплінарних стягнень </a:t>
            </a:r>
          </a:p>
          <a:p>
            <a:endParaRPr lang="uk-UA" dirty="0">
              <a:latin typeface="Times New Roman" panose="02020603050405020304" pitchFamily="18" charset="0"/>
              <a:cs typeface="Times New Roman" panose="02020603050405020304" pitchFamily="18" charset="0"/>
            </a:endParaRPr>
          </a:p>
          <a:p>
            <a:endParaRPr lang="uk-UA" dirty="0"/>
          </a:p>
          <a:p>
            <a:pPr algn="just"/>
            <a:endParaRPr lang="uk-UA" dirty="0">
              <a:latin typeface="Times New Roman" panose="02020603050405020304" pitchFamily="18" charset="0"/>
              <a:cs typeface="Times New Roman" panose="02020603050405020304" pitchFamily="18" charset="0"/>
            </a:endParaRPr>
          </a:p>
          <a:p>
            <a:endParaRPr lang="uk-UA" dirty="0"/>
          </a:p>
          <a:p>
            <a:pPr algn="just"/>
            <a:endParaRPr lang="en-UA"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38564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6AB913-D8E7-C588-500A-9165A886769E}"/>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CA827F1C-ADAB-5B34-FCF7-2E41DAF16E4C}"/>
              </a:ext>
            </a:extLst>
          </p:cNvPr>
          <p:cNvSpPr>
            <a:spLocks noGrp="1"/>
          </p:cNvSpPr>
          <p:nvPr>
            <p:ph type="subTitle" idx="1"/>
          </p:nvPr>
        </p:nvSpPr>
        <p:spPr>
          <a:xfrm>
            <a:off x="860613" y="878542"/>
            <a:ext cx="10201834" cy="3633824"/>
          </a:xfrm>
        </p:spPr>
        <p:txBody>
          <a:bodyPr>
            <a:normAutofit/>
          </a:bodyPr>
          <a:lstStyle/>
          <a:p>
            <a:pPr algn="just"/>
            <a:r>
              <a:rPr lang="uk-UA" dirty="0">
                <a:latin typeface="Times New Roman" panose="02020603050405020304" pitchFamily="18" charset="0"/>
                <a:cs typeface="Times New Roman" panose="02020603050405020304" pitchFamily="18" charset="0"/>
              </a:rPr>
              <a:t>В </a:t>
            </a:r>
            <a:r>
              <a:rPr lang="uk-UA" b="1" dirty="0">
                <a:latin typeface="Times New Roman" panose="02020603050405020304" pitchFamily="18" charset="0"/>
                <a:cs typeface="Times New Roman" panose="02020603050405020304" pitchFamily="18" charset="0"/>
              </a:rPr>
              <a:t>установах попереднього ув'язнення </a:t>
            </a:r>
            <a:r>
              <a:rPr lang="uk-UA" dirty="0">
                <a:latin typeface="Times New Roman" panose="02020603050405020304" pitchFamily="18" charset="0"/>
                <a:cs typeface="Times New Roman" panose="02020603050405020304" pitchFamily="18" charset="0"/>
              </a:rPr>
              <a:t>та </a:t>
            </a:r>
            <a:r>
              <a:rPr lang="uk-UA" b="1" dirty="0">
                <a:latin typeface="Times New Roman" panose="02020603050405020304" pitchFamily="18" charset="0"/>
                <a:cs typeface="Times New Roman" panose="02020603050405020304" pitchFamily="18" charset="0"/>
              </a:rPr>
              <a:t>виконання покарань </a:t>
            </a:r>
            <a:r>
              <a:rPr lang="uk-UA" dirty="0">
                <a:latin typeface="Times New Roman" panose="02020603050405020304" pitchFamily="18" charset="0"/>
                <a:cs typeface="Times New Roman" panose="02020603050405020304" pitchFamily="18" charset="0"/>
              </a:rPr>
              <a:t>Державної кримінально-виконавчої служби України, </a:t>
            </a:r>
            <a:r>
              <a:rPr lang="uk-UA" b="1" dirty="0">
                <a:latin typeface="Times New Roman" panose="02020603050405020304" pitchFamily="18" charset="0"/>
                <a:cs typeface="Times New Roman" panose="02020603050405020304" pitchFamily="18" charset="0"/>
              </a:rPr>
              <a:t>на гауптвахтах </a:t>
            </a:r>
            <a:r>
              <a:rPr lang="uk-UA" dirty="0">
                <a:latin typeface="Times New Roman" panose="02020603050405020304" pitchFamily="18" charset="0"/>
                <a:cs typeface="Times New Roman" panose="02020603050405020304" pitchFamily="18" charset="0"/>
              </a:rPr>
              <a:t>та у </a:t>
            </a:r>
            <a:r>
              <a:rPr lang="uk-UA" b="1" dirty="0">
                <a:latin typeface="Times New Roman" panose="02020603050405020304" pitchFamily="18" charset="0"/>
                <a:cs typeface="Times New Roman" panose="02020603050405020304" pitchFamily="18" charset="0"/>
              </a:rPr>
              <a:t>Дисциплінарному батальйоні Військової служби правопорядку </a:t>
            </a:r>
            <a:r>
              <a:rPr lang="uk-UA" dirty="0">
                <a:latin typeface="Times New Roman" panose="02020603050405020304" pitchFamily="18" charset="0"/>
                <a:cs typeface="Times New Roman" panose="02020603050405020304" pitchFamily="18" charset="0"/>
              </a:rPr>
              <a:t>у Збройних Силах України прокурорам </a:t>
            </a:r>
            <a:r>
              <a:rPr lang="uk-UA" b="1" dirty="0">
                <a:latin typeface="Times New Roman" panose="02020603050405020304" pitchFamily="18" charset="0"/>
                <a:cs typeface="Times New Roman" panose="02020603050405020304" pitchFamily="18" charset="0"/>
              </a:rPr>
              <a:t>не рідше одного разу на місяць </a:t>
            </a:r>
            <a:r>
              <a:rPr lang="uk-UA" dirty="0">
                <a:latin typeface="Times New Roman" panose="02020603050405020304" pitchFamily="18" charset="0"/>
                <a:cs typeface="Times New Roman" panose="02020603050405020304" pitchFamily="18" charset="0"/>
              </a:rPr>
              <a:t>у межах компетенції здійснювати особистий </a:t>
            </a:r>
            <a:r>
              <a:rPr lang="uk-UA" u="sng" dirty="0">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прийом</a:t>
            </a:r>
            <a:r>
              <a:rPr lang="uk-UA" dirty="0">
                <a:latin typeface="Times New Roman" panose="02020603050405020304" pitchFamily="18" charset="0"/>
                <a:cs typeface="Times New Roman" panose="02020603050405020304" pitchFamily="18" charset="0"/>
              </a:rPr>
              <a:t> взятих під варту та засуджених осіб, перевіряти стан додержання законодавства щодо забезпечення їхнього права на листування та звернення, обліку інформації про злочини та події, законність дій службових осіб, накладення дисциплінарних стягнень і поміщення в'язнів до карцерів, дисциплінарних ізоляторів, приміщень камерного типу (одиночних камер).</a:t>
            </a:r>
          </a:p>
          <a:p>
            <a:endParaRPr lang="uk-UA" dirty="0"/>
          </a:p>
          <a:p>
            <a:pPr algn="just"/>
            <a:endParaRPr lang="uk-UA" dirty="0">
              <a:latin typeface="Times New Roman" panose="02020603050405020304" pitchFamily="18" charset="0"/>
              <a:cs typeface="Times New Roman" panose="02020603050405020304" pitchFamily="18" charset="0"/>
            </a:endParaRPr>
          </a:p>
          <a:p>
            <a:endParaRPr lang="uk-UA" dirty="0"/>
          </a:p>
          <a:p>
            <a:pPr algn="just"/>
            <a:endParaRPr lang="en-UA"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673254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FF1B4F7-B053-B79D-98FF-301767E016CA}"/>
            </a:ext>
          </a:extLst>
        </p:cNvPr>
        <p:cNvGrpSpPr/>
        <p:nvPr/>
      </p:nvGrpSpPr>
      <p:grpSpPr>
        <a:xfrm>
          <a:off x="0" y="0"/>
          <a:ext cx="0" cy="0"/>
          <a:chOff x="0" y="0"/>
          <a:chExt cx="0" cy="0"/>
        </a:xfrm>
      </p:grpSpPr>
      <p:grpSp>
        <p:nvGrpSpPr>
          <p:cNvPr id="8208" name="Group 8207">
            <a:extLst>
              <a:ext uri="{FF2B5EF4-FFF2-40B4-BE49-F238E27FC236}">
                <a16:creationId xmlns:a16="http://schemas.microsoft.com/office/drawing/2014/main" id="{2A313B03-D361-4EC9-AF52-0B3C1C92C2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401725" y="6229681"/>
            <a:ext cx="457200" cy="457200"/>
            <a:chOff x="11361456" y="6195813"/>
            <a:chExt cx="548640" cy="548640"/>
          </a:xfrm>
        </p:grpSpPr>
        <p:sp>
          <p:nvSpPr>
            <p:cNvPr id="8209" name="Oval 8208">
              <a:extLst>
                <a:ext uri="{FF2B5EF4-FFF2-40B4-BE49-F238E27FC236}">
                  <a16:creationId xmlns:a16="http://schemas.microsoft.com/office/drawing/2014/main" id="{5E79CB85-A08A-4579-86F6-A8AA97551B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61456" y="6195813"/>
              <a:ext cx="548640" cy="548640"/>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a:lstStyle/>
            <a:p>
              <a:endParaRPr lang="en-UA"/>
            </a:p>
          </p:txBody>
        </p:sp>
        <p:sp>
          <p:nvSpPr>
            <p:cNvPr id="8210" name="Oval 8209">
              <a:extLst>
                <a:ext uri="{FF2B5EF4-FFF2-40B4-BE49-F238E27FC236}">
                  <a16:creationId xmlns:a16="http://schemas.microsoft.com/office/drawing/2014/main" id="{D6C61C9C-364D-4CB6-B9D1-1A6F50F6AF0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96488" y="6230844"/>
              <a:ext cx="478576" cy="478578"/>
            </a:xfrm>
            <a:prstGeom prst="ellipse">
              <a:avLst/>
            </a:prstGeom>
            <a:noFill/>
            <a:ln w="12700" cap="flat" cmpd="sng" algn="ctr">
              <a:solidFill>
                <a:srgbClr val="FFFFFF"/>
              </a:solidFill>
              <a:prstDash val="solid"/>
            </a:ln>
            <a:effectLst/>
          </p:spPr>
          <p:txBody>
            <a:bodyPr/>
            <a:lstStyle/>
            <a:p>
              <a:endParaRPr lang="en-UA"/>
            </a:p>
          </p:txBody>
        </p:sp>
      </p:grpSp>
      <p:sp useBgFill="1">
        <p:nvSpPr>
          <p:cNvPr id="8211" name="Rectangle 8210">
            <a:extLst>
              <a:ext uri="{FF2B5EF4-FFF2-40B4-BE49-F238E27FC236}">
                <a16:creationId xmlns:a16="http://schemas.microsoft.com/office/drawing/2014/main" id="{9C9664EF-0D74-4781-B4B4-646A93B50B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12" name="Rectangle 8211">
            <a:extLst>
              <a:ext uri="{FF2B5EF4-FFF2-40B4-BE49-F238E27FC236}">
                <a16:creationId xmlns:a16="http://schemas.microsoft.com/office/drawing/2014/main" id="{854C0CC2-F056-47AD-A361-F33F5EE976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999"/>
          </a:xfrm>
          <a:prstGeom prst="rect">
            <a:avLst/>
          </a:prstGeom>
          <a:blipFill dpi="0" rotWithShape="1">
            <a:blip r:embed="rId4">
              <a:alphaModFix amt="60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A"/>
          </a:p>
        </p:txBody>
      </p:sp>
      <p:sp useBgFill="1">
        <p:nvSpPr>
          <p:cNvPr id="8207" name="Rectangle 8206">
            <a:extLst>
              <a:ext uri="{FF2B5EF4-FFF2-40B4-BE49-F238E27FC236}">
                <a16:creationId xmlns:a16="http://schemas.microsoft.com/office/drawing/2014/main" id="{CD560C9F-7A8F-4FBA-BD3A-EB75B62E45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ln w="22225">
            <a:solidFill>
              <a:srgbClr val="DC52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194" name="Picture 2">
            <a:extLst>
              <a:ext uri="{FF2B5EF4-FFF2-40B4-BE49-F238E27FC236}">
                <a16:creationId xmlns:a16="http://schemas.microsoft.com/office/drawing/2014/main" id="{DAA57E0E-321B-8E84-5B67-0E60D9E51A97}"/>
              </a:ext>
            </a:extLst>
          </p:cNvPr>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1427131" y="801792"/>
            <a:ext cx="9332145" cy="52493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961179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F50D2D-FABE-C3E0-6D8D-0EFFC8F36FCC}"/>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BE41BD2D-1801-7500-85BE-5A63B280F99E}"/>
              </a:ext>
            </a:extLst>
          </p:cNvPr>
          <p:cNvSpPr>
            <a:spLocks noGrp="1"/>
          </p:cNvSpPr>
          <p:nvPr>
            <p:ph type="subTitle" idx="1"/>
          </p:nvPr>
        </p:nvSpPr>
        <p:spPr>
          <a:xfrm>
            <a:off x="1069847" y="878541"/>
            <a:ext cx="9992599" cy="4580427"/>
          </a:xfrm>
        </p:spPr>
        <p:txBody>
          <a:bodyPr>
            <a:normAutofit lnSpcReduction="10000"/>
          </a:bodyPr>
          <a:lstStyle/>
          <a:p>
            <a:pPr algn="just"/>
            <a:r>
              <a:rPr lang="uk-UA" dirty="0">
                <a:latin typeface="Times New Roman" panose="02020603050405020304" pitchFamily="18" charset="0"/>
                <a:cs typeface="Times New Roman" panose="02020603050405020304" pitchFamily="18" charset="0"/>
              </a:rPr>
              <a:t>Прокуратура виконує цю функцію на підставі статей 2 та 26 ЗУ «про прокуратуру», статтею 22 Кримінально-виконавчого кодексу, статтею 7 КУпАП та іншими нормативно-правовими актами. Тобто прокуратура продовжує виконувати функцію нагляду до набрання чинності законом про створення подвійної системи регулярних пенітенціарних інспекцій. </a:t>
            </a:r>
          </a:p>
          <a:p>
            <a:pPr algn="just"/>
            <a:r>
              <a:rPr lang="uk-UA" dirty="0">
                <a:latin typeface="Times New Roman" panose="02020603050405020304" pitchFamily="18" charset="0"/>
                <a:cs typeface="Times New Roman" panose="02020603050405020304" pitchFamily="18" charset="0"/>
              </a:rPr>
              <a:t>Прокурори здійснюють нагляд за додержанням: прав і свобод людини, загальних інтересів суспільства і держави при виконанні </a:t>
            </a:r>
            <a:r>
              <a:rPr lang="uk-UA" b="1" dirty="0">
                <a:latin typeface="Times New Roman" panose="02020603050405020304" pitchFamily="18" charset="0"/>
                <a:cs typeface="Times New Roman" panose="02020603050405020304" pitchFamily="18" charset="0"/>
              </a:rPr>
              <a:t>покарань</a:t>
            </a:r>
            <a:r>
              <a:rPr lang="uk-UA" dirty="0">
                <a:latin typeface="Times New Roman" panose="02020603050405020304" pitchFamily="18" charset="0"/>
                <a:cs typeface="Times New Roman" panose="02020603050405020304" pitchFamily="18" charset="0"/>
              </a:rPr>
              <a:t> та </a:t>
            </a:r>
            <a:r>
              <a:rPr lang="uk-UA" b="1" dirty="0">
                <a:latin typeface="Times New Roman" panose="02020603050405020304" pitchFamily="18" charset="0"/>
                <a:cs typeface="Times New Roman" panose="02020603050405020304" pitchFamily="18" charset="0"/>
              </a:rPr>
              <a:t>інших заходів примусового характеру</a:t>
            </a:r>
            <a:r>
              <a:rPr lang="uk-UA" dirty="0">
                <a:latin typeface="Times New Roman" panose="02020603050405020304" pitchFamily="18" charset="0"/>
                <a:cs typeface="Times New Roman" panose="02020603050405020304" pitchFamily="18" charset="0"/>
              </a:rPr>
              <a:t>, пов’язаних з обмеженням особистої свободи;</a:t>
            </a:r>
          </a:p>
          <a:p>
            <a:pPr algn="just"/>
            <a:r>
              <a:rPr lang="uk-UA" dirty="0">
                <a:latin typeface="Times New Roman" panose="02020603050405020304" pitchFamily="18" charset="0"/>
                <a:cs typeface="Times New Roman" panose="02020603050405020304" pitchFamily="18" charset="0"/>
              </a:rPr>
              <a:t>законодавства щодо запобігання катуванням, нелюдському або такому, що принижує гідність, поводженню чи покаранню із затриманими, взятими під варту, та засудженими;</a:t>
            </a:r>
          </a:p>
          <a:p>
            <a:pPr algn="just"/>
            <a:r>
              <a:rPr lang="uk-UA" dirty="0">
                <a:latin typeface="Times New Roman" panose="02020603050405020304" pitchFamily="18" charset="0"/>
                <a:cs typeface="Times New Roman" panose="02020603050405020304" pitchFamily="18" charset="0"/>
              </a:rPr>
              <a:t>вимог щодо режиму, порядку та умов тримання затриманих осіб та осіб, до яких застосовано запобіжні заходи у виді тримання під вартою або поміщення до психіатричного закладу</a:t>
            </a:r>
          </a:p>
          <a:p>
            <a:endParaRPr lang="uk-UA" dirty="0"/>
          </a:p>
          <a:p>
            <a:pPr algn="just"/>
            <a:endParaRPr lang="en-UA" dirty="0"/>
          </a:p>
        </p:txBody>
      </p:sp>
    </p:spTree>
    <p:extLst>
      <p:ext uri="{BB962C8B-B14F-4D97-AF65-F5344CB8AC3E}">
        <p14:creationId xmlns:p14="http://schemas.microsoft.com/office/powerpoint/2010/main" val="40888773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1" name="Oval 20">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1035" y="1679569"/>
            <a:ext cx="3498864" cy="3498858"/>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23" name="Oval 22">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6134"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
        <p:nvSpPr>
          <p:cNvPr id="25" name="Rectangle 24">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502277" y="3388659"/>
            <a:ext cx="3657600" cy="80683"/>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A"/>
          </a:p>
        </p:txBody>
      </p:sp>
      <p:graphicFrame>
        <p:nvGraphicFramePr>
          <p:cNvPr id="6" name="Rectangle 1">
            <a:extLst>
              <a:ext uri="{FF2B5EF4-FFF2-40B4-BE49-F238E27FC236}">
                <a16:creationId xmlns:a16="http://schemas.microsoft.com/office/drawing/2014/main" id="{3989AD25-5D57-DDA1-CF20-D6E94DD5BEA8}"/>
              </a:ext>
            </a:extLst>
          </p:cNvPr>
          <p:cNvGraphicFramePr>
            <a:graphicFrameLocks noGrp="1"/>
          </p:cNvGraphicFramePr>
          <p:nvPr>
            <p:ph idx="1"/>
            <p:extLst>
              <p:ext uri="{D42A27DB-BD31-4B8C-83A1-F6EECF244321}">
                <p14:modId xmlns:p14="http://schemas.microsoft.com/office/powerpoint/2010/main" val="3591640722"/>
              </p:ext>
            </p:extLst>
          </p:nvPr>
        </p:nvGraphicFramePr>
        <p:xfrm>
          <a:off x="6081713" y="725488"/>
          <a:ext cx="5141912" cy="5407025"/>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5" name="TextBox 4">
            <a:extLst>
              <a:ext uri="{FF2B5EF4-FFF2-40B4-BE49-F238E27FC236}">
                <a16:creationId xmlns:a16="http://schemas.microsoft.com/office/drawing/2014/main" id="{CDF7B70C-24E4-0D1D-8132-671795C67F84}"/>
              </a:ext>
            </a:extLst>
          </p:cNvPr>
          <p:cNvSpPr txBox="1"/>
          <p:nvPr/>
        </p:nvSpPr>
        <p:spPr>
          <a:xfrm>
            <a:off x="1674055" y="3447393"/>
            <a:ext cx="2498552" cy="1200329"/>
          </a:xfrm>
          <a:prstGeom prst="rect">
            <a:avLst/>
          </a:prstGeom>
          <a:noFill/>
        </p:spPr>
        <p:txBody>
          <a:bodyPr wrap="square" rtlCol="0">
            <a:spAutoFit/>
          </a:bodyPr>
          <a:lstStyle/>
          <a:p>
            <a:r>
              <a:rPr lang="uk-UA" dirty="0">
                <a:solidFill>
                  <a:schemeClr val="bg1"/>
                </a:solidFill>
              </a:rPr>
              <a:t> Інші примусові</a:t>
            </a:r>
          </a:p>
          <a:p>
            <a:r>
              <a:rPr lang="uk-UA" dirty="0">
                <a:solidFill>
                  <a:schemeClr val="bg1"/>
                </a:solidFill>
              </a:rPr>
              <a:t>Заходи, </a:t>
            </a:r>
            <a:r>
              <a:rPr lang="uk-UA" dirty="0">
                <a:solidFill>
                  <a:schemeClr val="bg1"/>
                </a:solidFill>
                <a:latin typeface="Times New Roman" panose="02020603050405020304" pitchFamily="18" charset="0"/>
                <a:cs typeface="Times New Roman" panose="02020603050405020304" pitchFamily="18" charset="0"/>
              </a:rPr>
              <a:t>пов’язані з обмеженням особистої свободи</a:t>
            </a:r>
            <a:endParaRPr lang="en-UA" dirty="0">
              <a:solidFill>
                <a:schemeClr val="bg1"/>
              </a:solidFill>
            </a:endParaRPr>
          </a:p>
        </p:txBody>
      </p:sp>
    </p:spTree>
    <p:extLst>
      <p:ext uri="{BB962C8B-B14F-4D97-AF65-F5344CB8AC3E}">
        <p14:creationId xmlns:p14="http://schemas.microsoft.com/office/powerpoint/2010/main" val="17232157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2698CC-98A2-D042-55FA-7DEE4E79BCD1}"/>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B4A645D8-4EFA-F0C2-B0C6-2F562870A31C}"/>
              </a:ext>
            </a:extLst>
          </p:cNvPr>
          <p:cNvSpPr>
            <a:spLocks noGrp="1"/>
          </p:cNvSpPr>
          <p:nvPr>
            <p:ph type="subTitle" idx="1"/>
          </p:nvPr>
        </p:nvSpPr>
        <p:spPr>
          <a:xfrm>
            <a:off x="1069847" y="878541"/>
            <a:ext cx="9992599" cy="4580427"/>
          </a:xfrm>
        </p:spPr>
        <p:txBody>
          <a:bodyPr>
            <a:normAutofit fontScale="85000" lnSpcReduction="20000"/>
          </a:bodyPr>
          <a:lstStyle/>
          <a:p>
            <a:pPr algn="just"/>
            <a:r>
              <a:rPr lang="uk-UA" sz="2600" dirty="0">
                <a:latin typeface="Times New Roman" panose="02020603050405020304" pitchFamily="18" charset="0"/>
                <a:cs typeface="Times New Roman" panose="02020603050405020304" pitchFamily="18" charset="0"/>
              </a:rPr>
              <a:t>вимог щодо режиму, порядку та умов тримання, медичного обслуговування, а також відбування покарань засудженими;</a:t>
            </a:r>
          </a:p>
          <a:p>
            <a:pPr algn="just"/>
            <a:r>
              <a:rPr lang="uk-UA" sz="2600" dirty="0">
                <a:latin typeface="Times New Roman" panose="02020603050405020304" pitchFamily="18" charset="0"/>
                <a:cs typeface="Times New Roman" panose="02020603050405020304" pitchFamily="18" charset="0"/>
              </a:rPr>
              <a:t>•вимог щодо режиму, порядку та умов тримання, медичного обслуговування осіб, до яких застосовано інші заходи примусового характеру;</a:t>
            </a:r>
          </a:p>
          <a:p>
            <a:pPr algn="just"/>
            <a:r>
              <a:rPr lang="uk-UA" sz="2600" dirty="0">
                <a:latin typeface="Times New Roman" panose="02020603050405020304" pitchFamily="18" charset="0"/>
                <a:cs typeface="Times New Roman" panose="02020603050405020304" pitchFamily="18" charset="0"/>
              </a:rPr>
              <a:t>•законодавства при виконанні покарань, не пов’язаних з позбавленням волі, а також стосовно осіб, звільнених від відбування покарань з випробуванням;</a:t>
            </a:r>
          </a:p>
          <a:p>
            <a:pPr algn="just"/>
            <a:r>
              <a:rPr lang="uk-UA" sz="2600" dirty="0">
                <a:latin typeface="Times New Roman" panose="02020603050405020304" pitchFamily="18" charset="0"/>
                <a:cs typeface="Times New Roman" panose="02020603050405020304" pitchFamily="18" charset="0"/>
              </a:rPr>
              <a:t>законодавства під час здійснення оперативно-розшукової діяльності оперативними підрозділами органів і установ виконання покарань та слідчих ізоляторів;</a:t>
            </a:r>
          </a:p>
          <a:p>
            <a:pPr algn="just"/>
            <a:r>
              <a:rPr lang="uk-UA" sz="2600" dirty="0">
                <a:latin typeface="Times New Roman" panose="02020603050405020304" pitchFamily="18" charset="0"/>
                <a:cs typeface="Times New Roman" panose="02020603050405020304" pitchFamily="18" charset="0"/>
              </a:rPr>
              <a:t>•законодавства при застосуванні заходів впливу за адміністративні правопорушення</a:t>
            </a:r>
          </a:p>
          <a:p>
            <a:pPr algn="just"/>
            <a:r>
              <a:rPr lang="uk-UA" sz="2600" b="1" dirty="0">
                <a:latin typeface="Times New Roman" panose="02020603050405020304" pitchFamily="18" charset="0"/>
                <a:cs typeface="Times New Roman" panose="02020603050405020304" pitchFamily="18" charset="0"/>
              </a:rPr>
              <a:t>Про організацію діяльності прокурорів з протидії порушенням прав людини у правоохоронній та пенітенціарній сферах : наказ Генерального прокурора від 29.12.2021. № 400</a:t>
            </a:r>
            <a:r>
              <a:rPr lang="uk-UA" sz="2600" dirty="0">
                <a:latin typeface="Times New Roman" panose="02020603050405020304" pitchFamily="18" charset="0"/>
                <a:cs typeface="Times New Roman" panose="02020603050405020304" pitchFamily="18" charset="0"/>
              </a:rPr>
              <a:t>. </a:t>
            </a:r>
          </a:p>
          <a:p>
            <a:endParaRPr lang="uk-UA" dirty="0"/>
          </a:p>
          <a:p>
            <a:endParaRPr lang="uk-UA" dirty="0"/>
          </a:p>
          <a:p>
            <a:endParaRPr lang="uk-UA" dirty="0"/>
          </a:p>
          <a:p>
            <a:pPr algn="just"/>
            <a:endParaRPr lang="en-UA" dirty="0"/>
          </a:p>
        </p:txBody>
      </p:sp>
    </p:spTree>
    <p:extLst>
      <p:ext uri="{BB962C8B-B14F-4D97-AF65-F5344CB8AC3E}">
        <p14:creationId xmlns:p14="http://schemas.microsoft.com/office/powerpoint/2010/main" val="8560901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54CA2A-197F-A068-3E0F-79E8B0A8A95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1265EAE1-7060-D860-66BE-E9101E8C5365}"/>
              </a:ext>
            </a:extLst>
          </p:cNvPr>
          <p:cNvSpPr>
            <a:spLocks noGrp="1"/>
          </p:cNvSpPr>
          <p:nvPr>
            <p:ph type="subTitle" idx="1"/>
          </p:nvPr>
        </p:nvSpPr>
        <p:spPr>
          <a:xfrm>
            <a:off x="1069847" y="878541"/>
            <a:ext cx="9992599" cy="4912659"/>
          </a:xfrm>
        </p:spPr>
        <p:txBody>
          <a:bodyPr>
            <a:normAutofit/>
          </a:bodyPr>
          <a:lstStyle/>
          <a:p>
            <a:pPr algn="just"/>
            <a:r>
              <a:rPr lang="uk-UA" dirty="0">
                <a:latin typeface="Times New Roman" panose="02020603050405020304" pitchFamily="18" charset="0"/>
                <a:cs typeface="Times New Roman" panose="02020603050405020304" pitchFamily="18" charset="0"/>
              </a:rPr>
              <a:t>Під час здійснення нагляду прокурори повинні приділяти першочергову увагу таким </a:t>
            </a:r>
            <a:r>
              <a:rPr lang="uk-UA" b="1" dirty="0">
                <a:latin typeface="Times New Roman" panose="02020603050405020304" pitchFamily="18" charset="0"/>
                <a:cs typeface="Times New Roman" panose="02020603050405020304" pitchFamily="18" charset="0"/>
              </a:rPr>
              <a:t>питанням:</a:t>
            </a:r>
          </a:p>
          <a:p>
            <a:pPr algn="just"/>
            <a:r>
              <a:rPr lang="uk-UA" dirty="0">
                <a:latin typeface="Times New Roman" panose="02020603050405020304" pitchFamily="18" charset="0"/>
                <a:cs typeface="Times New Roman" panose="02020603050405020304" pitchFamily="18" charset="0"/>
              </a:rPr>
              <a:t>Забезпечення </a:t>
            </a:r>
            <a:r>
              <a:rPr lang="uk-UA" b="1" i="1" dirty="0">
                <a:latin typeface="Times New Roman" panose="02020603050405020304" pitchFamily="18" charset="0"/>
                <a:cs typeface="Times New Roman" panose="02020603050405020304" pitchFamily="18" charset="0"/>
              </a:rPr>
              <a:t>реагування на факти смерті </a:t>
            </a:r>
            <a:r>
              <a:rPr lang="uk-UA" dirty="0">
                <a:latin typeface="Times New Roman" panose="02020603050405020304" pitchFamily="18" charset="0"/>
                <a:cs typeface="Times New Roman" panose="02020603050405020304" pitchFamily="18" charset="0"/>
              </a:rPr>
              <a:t>особи внаслідок застосування сили працівником правоохоронного органу під час затримання, проведення масових заходів, слідчих та процесуальних дій, режимних заходів, а також неналежного матеріально-побутового забезпечення та умов праці, ненадання або неналежного надання медичної допомоги у місцях несвободи.</a:t>
            </a:r>
          </a:p>
          <a:p>
            <a:pPr algn="just"/>
            <a:r>
              <a:rPr lang="uk-UA" b="1" i="1" dirty="0">
                <a:latin typeface="Times New Roman" panose="02020603050405020304" pitchFamily="18" charset="0"/>
                <a:cs typeface="Times New Roman" panose="02020603050405020304" pitchFamily="18" charset="0"/>
              </a:rPr>
              <a:t>Протидії катуванням </a:t>
            </a:r>
            <a:r>
              <a:rPr lang="uk-UA" dirty="0">
                <a:latin typeface="Times New Roman" panose="02020603050405020304" pitchFamily="18" charset="0"/>
                <a:cs typeface="Times New Roman" panose="02020603050405020304" pitchFamily="18" charset="0"/>
              </a:rPr>
              <a:t>та іншим формам неналежного поводження, у тому числі заподіяння особі фізичних чи моральних страждань унаслідок непропорційного застосування сили під час затримання, проведення слідчих та процесуальних дій, режимних заходів у місцях несвободи, ненадання чи неналежного надання медичної допомоги, тримання затриманих, взятих під варту та засуджених осіб у неналежних умовах, використання праці ув'язнених з порушенням вимог законодавства та заходів безпеки</a:t>
            </a:r>
          </a:p>
          <a:p>
            <a:endParaRPr lang="uk-UA" dirty="0"/>
          </a:p>
          <a:p>
            <a:endParaRPr lang="uk-UA" dirty="0"/>
          </a:p>
          <a:p>
            <a:pPr algn="just"/>
            <a:endParaRPr lang="en-UA" dirty="0"/>
          </a:p>
        </p:txBody>
      </p:sp>
    </p:spTree>
    <p:extLst>
      <p:ext uri="{BB962C8B-B14F-4D97-AF65-F5344CB8AC3E}">
        <p14:creationId xmlns:p14="http://schemas.microsoft.com/office/powerpoint/2010/main" val="1452402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638F96-1426-D39F-EA50-1FE8E882ACD6}"/>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B7DC42E6-6385-2CF1-D629-BBC06D56BA52}"/>
              </a:ext>
            </a:extLst>
          </p:cNvPr>
          <p:cNvSpPr>
            <a:spLocks noGrp="1"/>
          </p:cNvSpPr>
          <p:nvPr>
            <p:ph type="subTitle" idx="1"/>
          </p:nvPr>
        </p:nvSpPr>
        <p:spPr>
          <a:xfrm>
            <a:off x="1069847" y="878541"/>
            <a:ext cx="9992599" cy="4912659"/>
          </a:xfrm>
        </p:spPr>
        <p:txBody>
          <a:bodyPr>
            <a:normAutofit/>
          </a:bodyPr>
          <a:lstStyle/>
          <a:p>
            <a:pPr algn="just"/>
            <a:r>
              <a:rPr lang="uk-UA" b="1" i="1" dirty="0">
                <a:latin typeface="Times New Roman" panose="02020603050405020304" pitchFamily="18" charset="0"/>
                <a:cs typeface="Times New Roman" panose="02020603050405020304" pitchFamily="18" charset="0"/>
              </a:rPr>
              <a:t>За процесуального керівництва </a:t>
            </a:r>
            <a:r>
              <a:rPr lang="uk-UA" dirty="0">
                <a:latin typeface="Times New Roman" panose="02020603050405020304" pitchFamily="18" charset="0"/>
                <a:cs typeface="Times New Roman" panose="02020603050405020304" pitchFamily="18" charset="0"/>
              </a:rPr>
              <a:t>Офісу Генерального прокурора повідомлено про підозру двом оперативним співробітникам одного з районних управлінь поліції у місті Вінниця за фактами катування та умисного спричинення тяжких тілесних ушкоджень (</a:t>
            </a:r>
            <a:r>
              <a:rPr lang="uk-UA" dirty="0" err="1">
                <a:latin typeface="Times New Roman" panose="02020603050405020304" pitchFamily="18" charset="0"/>
                <a:cs typeface="Times New Roman" panose="02020603050405020304" pitchFamily="18" charset="0"/>
              </a:rPr>
              <a:t>ч</a:t>
            </a:r>
            <a:r>
              <a:rPr lang="uk-UA" dirty="0">
                <a:latin typeface="Times New Roman" panose="02020603050405020304" pitchFamily="18" charset="0"/>
                <a:cs typeface="Times New Roman" panose="02020603050405020304" pitchFamily="18" charset="0"/>
              </a:rPr>
              <a:t>. 2 ст. 127, </a:t>
            </a:r>
            <a:r>
              <a:rPr lang="uk-UA" dirty="0" err="1">
                <a:latin typeface="Times New Roman" panose="02020603050405020304" pitchFamily="18" charset="0"/>
                <a:cs typeface="Times New Roman" panose="02020603050405020304" pitchFamily="18" charset="0"/>
              </a:rPr>
              <a:t>ч</a:t>
            </a:r>
            <a:r>
              <a:rPr lang="uk-UA" dirty="0">
                <a:latin typeface="Times New Roman" panose="02020603050405020304" pitchFamily="18" charset="0"/>
                <a:cs typeface="Times New Roman" panose="02020603050405020304" pitchFamily="18" charset="0"/>
              </a:rPr>
              <a:t>. 2 ст. 121 КК України).</a:t>
            </a:r>
          </a:p>
          <a:p>
            <a:pPr algn="just"/>
            <a:r>
              <a:rPr lang="uk-UA" dirty="0">
                <a:latin typeface="Times New Roman" panose="02020603050405020304" pitchFamily="18" charset="0"/>
                <a:cs typeface="Times New Roman" panose="02020603050405020304" pitchFamily="18" charset="0"/>
              </a:rPr>
              <a:t> У вересні 2023 року правоохоронці під час незаконного «вибивання зізнання» жорстоко побили чоловіка, який на їх думку був причетний до дрібної крадіжки. Дії поліцейських були настільки жорстокими, що потерпілий пережив клінічну смерть.</a:t>
            </a:r>
          </a:p>
          <a:p>
            <a:pPr algn="just"/>
            <a:r>
              <a:rPr lang="uk-UA" dirty="0">
                <a:latin typeface="Times New Roman" panose="02020603050405020304" pitchFamily="18" charset="0"/>
                <a:cs typeface="Times New Roman" panose="02020603050405020304" pitchFamily="18" charset="0"/>
              </a:rPr>
              <a:t>Слідством задокументовано, що працівники поліції завдали чоловікові численних ударів кулаками та гумовим кийком у живіт. Побиття супроводжувалося системним психологічним тиском щоб зламати його волю та змусити зізнатися у злочині. Внаслідок катування потерпілий отримав множинні тяжкі ушкодження внутрішніх органів. Через це лікарі були змушені видалити йому селезінку. </a:t>
            </a:r>
          </a:p>
          <a:p>
            <a:pPr algn="just"/>
            <a:endParaRPr lang="en-UA" dirty="0"/>
          </a:p>
        </p:txBody>
      </p:sp>
    </p:spTree>
    <p:extLst>
      <p:ext uri="{BB962C8B-B14F-4D97-AF65-F5344CB8AC3E}">
        <p14:creationId xmlns:p14="http://schemas.microsoft.com/office/powerpoint/2010/main" val="30453992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79C4CB-82EB-CD42-F9F4-6E1E38D8B8A5}"/>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5CCB8106-844E-7C0C-114C-B32526411AE8}"/>
              </a:ext>
            </a:extLst>
          </p:cNvPr>
          <p:cNvSpPr>
            <a:spLocks noGrp="1"/>
          </p:cNvSpPr>
          <p:nvPr>
            <p:ph type="subTitle" idx="1"/>
          </p:nvPr>
        </p:nvSpPr>
        <p:spPr>
          <a:xfrm>
            <a:off x="1069847" y="878541"/>
            <a:ext cx="9992599" cy="4912659"/>
          </a:xfrm>
        </p:spPr>
        <p:txBody>
          <a:bodyPr>
            <a:normAutofit/>
          </a:bodyPr>
          <a:lstStyle/>
          <a:p>
            <a:pPr algn="just"/>
            <a:r>
              <a:rPr lang="uk-UA" dirty="0">
                <a:latin typeface="Times New Roman" panose="02020603050405020304" pitchFamily="18" charset="0"/>
                <a:cs typeface="Times New Roman" panose="02020603050405020304" pitchFamily="18" charset="0"/>
              </a:rPr>
              <a:t>Під час здійснення нагляду прокурори повинні приділяти першочергову увагу таким </a:t>
            </a:r>
            <a:r>
              <a:rPr lang="uk-UA" b="1" dirty="0">
                <a:latin typeface="Times New Roman" panose="02020603050405020304" pitchFamily="18" charset="0"/>
                <a:cs typeface="Times New Roman" panose="02020603050405020304" pitchFamily="18" charset="0"/>
              </a:rPr>
              <a:t>питанням:</a:t>
            </a:r>
          </a:p>
          <a:p>
            <a:pPr algn="just"/>
            <a:r>
              <a:rPr lang="uk-UA" b="1" i="1" dirty="0">
                <a:latin typeface="Times New Roman" panose="02020603050405020304" pitchFamily="18" charset="0"/>
                <a:cs typeface="Times New Roman" panose="02020603050405020304" pitchFamily="18" charset="0"/>
              </a:rPr>
              <a:t>Забезпечення законності </a:t>
            </a:r>
            <a:r>
              <a:rPr lang="uk-UA" dirty="0">
                <a:latin typeface="Times New Roman" panose="02020603050405020304" pitchFamily="18" charset="0"/>
                <a:cs typeface="Times New Roman" panose="02020603050405020304" pitchFamily="18" charset="0"/>
              </a:rPr>
              <a:t>та обґрунтованості обмеження права на свободу та особисту недоторканність, належного реагування на факти безпідставного затримання і тримання осіб у територіальних підрозділах правоохоронних органів, порушення прав осіб на дострокове звільнення від відбування покарання;</a:t>
            </a:r>
          </a:p>
          <a:p>
            <a:pPr algn="just"/>
            <a:r>
              <a:rPr lang="uk-UA" b="1" i="1" dirty="0">
                <a:latin typeface="Times New Roman" panose="02020603050405020304" pitchFamily="18" charset="0"/>
                <a:cs typeface="Times New Roman" panose="02020603050405020304" pitchFamily="18" charset="0"/>
              </a:rPr>
              <a:t>Реалізації заходів</a:t>
            </a:r>
            <a:r>
              <a:rPr lang="uk-UA" dirty="0">
                <a:latin typeface="Times New Roman" panose="02020603050405020304" pitchFamily="18" charset="0"/>
                <a:cs typeface="Times New Roman" panose="02020603050405020304" pitchFamily="18" charset="0"/>
              </a:rPr>
              <a:t>, передбачених державними програмними документами щодо захисту прав людини у правоохоронній та пенітенціарній сферах, міжнародними договорами, ратифікованими Україною.</a:t>
            </a:r>
          </a:p>
          <a:p>
            <a:endParaRPr lang="uk-UA" dirty="0"/>
          </a:p>
          <a:p>
            <a:pPr algn="just"/>
            <a:endParaRPr lang="en-UA" dirty="0"/>
          </a:p>
        </p:txBody>
      </p:sp>
    </p:spTree>
    <p:extLst>
      <p:ext uri="{BB962C8B-B14F-4D97-AF65-F5344CB8AC3E}">
        <p14:creationId xmlns:p14="http://schemas.microsoft.com/office/powerpoint/2010/main" val="14549406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5429E1-0E6C-96E8-2C84-1979FFDED68C}"/>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355AE06D-916B-B291-1FD9-1A0A58749380}"/>
              </a:ext>
            </a:extLst>
          </p:cNvPr>
          <p:cNvSpPr>
            <a:spLocks noGrp="1"/>
          </p:cNvSpPr>
          <p:nvPr>
            <p:ph type="subTitle" idx="1"/>
          </p:nvPr>
        </p:nvSpPr>
        <p:spPr>
          <a:xfrm>
            <a:off x="860613" y="878541"/>
            <a:ext cx="10201834" cy="4912659"/>
          </a:xfrm>
        </p:spPr>
        <p:txBody>
          <a:bodyPr>
            <a:normAutofit fontScale="92500"/>
          </a:bodyPr>
          <a:lstStyle/>
          <a:p>
            <a:pPr algn="just"/>
            <a:r>
              <a:rPr lang="uk-UA" b="1" dirty="0">
                <a:latin typeface="Times New Roman" panose="02020603050405020304" pitchFamily="18" charset="0"/>
                <a:cs typeface="Times New Roman" panose="02020603050405020304" pitchFamily="18" charset="0"/>
              </a:rPr>
              <a:t>Основні завдання на зазначених напрямах: </a:t>
            </a:r>
          </a:p>
          <a:p>
            <a:pPr algn="just"/>
            <a:r>
              <a:rPr lang="uk-UA" b="1" dirty="0">
                <a:latin typeface="Times New Roman" panose="02020603050405020304" pitchFamily="18" charset="0"/>
                <a:cs typeface="Times New Roman" panose="02020603050405020304" pitchFamily="18" charset="0"/>
              </a:rPr>
              <a:t>3.1. Організацію та здійснення процесуального керівництва та підтримання публічного обвинувачення у кримінальних провадженнях</a:t>
            </a:r>
            <a:r>
              <a:rPr lang="uk-UA" dirty="0">
                <a:latin typeface="Times New Roman" panose="02020603050405020304" pitchFamily="18" charset="0"/>
                <a:cs typeface="Times New Roman" panose="02020603050405020304" pitchFamily="18" charset="0"/>
              </a:rPr>
              <a:t>:</a:t>
            </a:r>
          </a:p>
          <a:p>
            <a:pPr algn="just"/>
            <a:r>
              <a:rPr lang="uk-UA" dirty="0">
                <a:latin typeface="Times New Roman" panose="02020603050405020304" pitchFamily="18" charset="0"/>
                <a:cs typeface="Times New Roman" panose="02020603050405020304" pitchFamily="18" charset="0"/>
              </a:rPr>
              <a:t>про кримінальні правопорушення, передбачені </a:t>
            </a:r>
            <a:r>
              <a:rPr lang="uk-UA" dirty="0">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статтями 127</a:t>
            </a:r>
            <a:r>
              <a:rPr lang="uk-UA"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146</a:t>
            </a:r>
            <a:r>
              <a:rPr lang="uk-UA" b="1" baseline="30000" dirty="0">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-1</a:t>
            </a:r>
            <a:r>
              <a:rPr lang="uk-UA"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hlinkClick r:id="rId4">
                  <a:extLst>
                    <a:ext uri="{A12FA001-AC4F-418D-AE19-62706E023703}">
                      <ahyp:hlinkClr xmlns:ahyp="http://schemas.microsoft.com/office/drawing/2018/hyperlinkcolor" val="tx"/>
                    </a:ext>
                  </a:extLst>
                </a:hlinkClick>
              </a:rPr>
              <a:t>365</a:t>
            </a:r>
            <a:r>
              <a:rPr lang="uk-UA"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hlinkClick r:id="rId5">
                  <a:extLst>
                    <a:ext uri="{A12FA001-AC4F-418D-AE19-62706E023703}">
                      <ahyp:hlinkClr xmlns:ahyp="http://schemas.microsoft.com/office/drawing/2018/hyperlinkcolor" val="tx"/>
                    </a:ext>
                  </a:extLst>
                </a:hlinkClick>
              </a:rPr>
              <a:t>371</a:t>
            </a:r>
            <a:r>
              <a:rPr lang="uk-UA"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hlinkClick r:id="rId6">
                  <a:extLst>
                    <a:ext uri="{A12FA001-AC4F-418D-AE19-62706E023703}">
                      <ahyp:hlinkClr xmlns:ahyp="http://schemas.microsoft.com/office/drawing/2018/hyperlinkcolor" val="tx"/>
                    </a:ext>
                  </a:extLst>
                </a:hlinkClick>
              </a:rPr>
              <a:t>373</a:t>
            </a:r>
            <a:r>
              <a:rPr lang="uk-UA"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hlinkClick r:id="rId7">
                  <a:extLst>
                    <a:ext uri="{A12FA001-AC4F-418D-AE19-62706E023703}">
                      <ahyp:hlinkClr xmlns:ahyp="http://schemas.microsoft.com/office/drawing/2018/hyperlinkcolor" val="tx"/>
                    </a:ext>
                  </a:extLst>
                </a:hlinkClick>
              </a:rPr>
              <a:t>374</a:t>
            </a:r>
            <a:r>
              <a:rPr lang="uk-UA" dirty="0">
                <a:latin typeface="Times New Roman" panose="02020603050405020304" pitchFamily="18" charset="0"/>
                <a:cs typeface="Times New Roman" panose="02020603050405020304" pitchFamily="18" charset="0"/>
              </a:rPr>
              <a:t> КК України, вчинені працівниками правоохоронних органів, за фактами порушень прав людини, пов'язаних із катуванням, перевищенням влади або службових повноважень, якщо вони супроводжувалися насильством або погрозою його застосування, застосуванням зброї чи спеціальних засобів або болісними і такими, що ображають особисту гідність потерпілого, діями, завідомо незаконних затримань, приводів, домашніх арештів або тримань під вартою, примушувань давати показання, порушень права на захист; </a:t>
            </a:r>
          </a:p>
          <a:p>
            <a:pPr algn="just"/>
            <a:r>
              <a:rPr lang="uk-UA" dirty="0"/>
              <a:t>- про кримінальні правопорушення, вчинені у центральних органах виконавчої влади, що забезпечують формування та реалізують державну політику у сфері виконання кримінальних покарань і </a:t>
            </a:r>
            <a:r>
              <a:rPr lang="uk-UA" dirty="0" err="1"/>
              <a:t>пробації</a:t>
            </a:r>
            <a:r>
              <a:rPr lang="uk-UA" dirty="0"/>
              <a:t>, їхніх територіальних органах управління, на державних підприємствах та в установах, створених для забезпечення виконання завдань Державної кримінально-виконавчої служби України</a:t>
            </a:r>
            <a:endParaRPr lang="uk-UA" dirty="0">
              <a:latin typeface="Times New Roman" panose="02020603050405020304" pitchFamily="18" charset="0"/>
              <a:cs typeface="Times New Roman" panose="02020603050405020304" pitchFamily="18" charset="0"/>
            </a:endParaRPr>
          </a:p>
          <a:p>
            <a:pPr algn="just"/>
            <a:endParaRPr lang="en-UA" dirty="0"/>
          </a:p>
        </p:txBody>
      </p:sp>
    </p:spTree>
    <p:extLst>
      <p:ext uri="{BB962C8B-B14F-4D97-AF65-F5344CB8AC3E}">
        <p14:creationId xmlns:p14="http://schemas.microsoft.com/office/powerpoint/2010/main" val="23938192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27FAA7-0CD2-3FE1-1B26-F3E18CA2517C}"/>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3A865470-58C3-A3D5-97B8-3795A2BB46FD}"/>
              </a:ext>
            </a:extLst>
          </p:cNvPr>
          <p:cNvSpPr>
            <a:spLocks noGrp="1"/>
          </p:cNvSpPr>
          <p:nvPr>
            <p:ph type="subTitle" idx="1"/>
          </p:nvPr>
        </p:nvSpPr>
        <p:spPr>
          <a:xfrm>
            <a:off x="860613" y="878541"/>
            <a:ext cx="10201834" cy="4912659"/>
          </a:xfrm>
        </p:spPr>
        <p:txBody>
          <a:bodyPr>
            <a:normAutofit/>
          </a:bodyPr>
          <a:lstStyle/>
          <a:p>
            <a:pPr algn="just"/>
            <a:r>
              <a:rPr lang="uk-UA" b="1" dirty="0">
                <a:latin typeface="Times New Roman" panose="02020603050405020304" pitchFamily="18" charset="0"/>
                <a:cs typeface="Times New Roman" panose="02020603050405020304" pitchFamily="18" charset="0"/>
              </a:rPr>
              <a:t>Основні завдання на зазначених напрямах: </a:t>
            </a:r>
          </a:p>
          <a:p>
            <a:pPr algn="just"/>
            <a:r>
              <a:rPr lang="uk-UA" b="1" dirty="0">
                <a:latin typeface="Times New Roman" panose="02020603050405020304" pitchFamily="18" charset="0"/>
                <a:cs typeface="Times New Roman" panose="02020603050405020304" pitchFamily="18" charset="0"/>
              </a:rPr>
              <a:t>3.2. Організацію та забезпечення в межах компетенції участі прокурорів у судовому провадженні під час вирішення питань:</a:t>
            </a:r>
          </a:p>
          <a:p>
            <a:pPr algn="just"/>
            <a:r>
              <a:rPr lang="uk-UA" dirty="0"/>
              <a:t>про продовження, зміну або припинення застосування примусових заходів медичного характеру;</a:t>
            </a:r>
          </a:p>
          <a:p>
            <a:pPr algn="just"/>
            <a:r>
              <a:rPr lang="uk-UA" dirty="0"/>
              <a:t> про застосування до засуджених акту амністії;</a:t>
            </a:r>
          </a:p>
          <a:p>
            <a:pPr algn="just"/>
            <a:r>
              <a:rPr lang="uk-UA" dirty="0"/>
              <a:t>які вирішуються судом після виконання </a:t>
            </a:r>
            <a:r>
              <a:rPr lang="uk-UA" dirty="0" err="1"/>
              <a:t>вироку</a:t>
            </a:r>
            <a:r>
              <a:rPr lang="uk-UA" dirty="0"/>
              <a:t>, а також у судовому провадженні з перегляду судових рішень зазначених категорій;</a:t>
            </a:r>
          </a:p>
          <a:p>
            <a:pPr algn="just"/>
            <a:r>
              <a:rPr lang="uk-UA" dirty="0"/>
              <a:t>пов'язаних із виконанням </a:t>
            </a:r>
            <a:r>
              <a:rPr lang="uk-UA" dirty="0" err="1"/>
              <a:t>вироку</a:t>
            </a:r>
            <a:r>
              <a:rPr lang="uk-UA" dirty="0"/>
              <a:t> (крім передбачених </a:t>
            </a:r>
            <a:r>
              <a:rPr lang="uk-UA" u="sng" dirty="0">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пунктами 12</a:t>
            </a:r>
            <a:r>
              <a:rPr lang="uk-UA" dirty="0">
                <a:latin typeface="Times New Roman" panose="02020603050405020304" pitchFamily="18" charset="0"/>
                <a:cs typeface="Times New Roman" panose="02020603050405020304" pitchFamily="18" charset="0"/>
              </a:rPr>
              <a:t>, </a:t>
            </a:r>
            <a:r>
              <a:rPr lang="uk-UA" u="sng" dirty="0">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14</a:t>
            </a:r>
            <a:r>
              <a:rPr lang="uk-UA" dirty="0">
                <a:latin typeface="Times New Roman" panose="02020603050405020304" pitchFamily="18" charset="0"/>
                <a:cs typeface="Times New Roman" panose="02020603050405020304" pitchFamily="18" charset="0"/>
              </a:rPr>
              <a:t> частини першої статті 537 КПК України, у частині, не пов'язаній </a:t>
            </a:r>
            <a:r>
              <a:rPr lang="uk-UA" dirty="0"/>
              <a:t>з виконанням кримінальних покарань</a:t>
            </a:r>
          </a:p>
          <a:p>
            <a:pPr algn="just"/>
            <a:endParaRPr lang="en-UA"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4238316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Wood Type</Template>
  <TotalTime>114</TotalTime>
  <Words>1411</Words>
  <Application>Microsoft Macintosh PowerPoint</Application>
  <PresentationFormat>Widescreen</PresentationFormat>
  <Paragraphs>62</Paragraphs>
  <Slides>14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Rockwell</vt:lpstr>
      <vt:lpstr>Rockwell Condensed</vt:lpstr>
      <vt:lpstr>Rockwell Extra Bold</vt:lpstr>
      <vt:lpstr>Times New Roman</vt:lpstr>
      <vt:lpstr>Wingdings</vt:lpstr>
      <vt:lpstr>Wood Type</vt:lpstr>
      <vt:lpstr>ТЕМА:  Нагляд за додержанням законів при виконанні судових рішень у кримінальних справах, а також при застосуванні інших заходів примусового характеру, пов’язаних з обмеженням особистої свободи громадян</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Олена Рябчинська</dc:creator>
  <cp:lastModifiedBy>Олена Рябчинська</cp:lastModifiedBy>
  <cp:revision>1</cp:revision>
  <dcterms:created xsi:type="dcterms:W3CDTF">2026-02-01T17:44:38Z</dcterms:created>
  <dcterms:modified xsi:type="dcterms:W3CDTF">2026-02-01T19:39:11Z</dcterms:modified>
</cp:coreProperties>
</file>