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0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359"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a:rPr>
              <a:t>Для перемещения страницы щёлкните мышью</a:t>
            </a:r>
          </a:p>
        </p:txBody>
      </p:sp>
      <p:sp>
        <p:nvSpPr>
          <p:cNvPr id="192"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193"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 </a:t>
            </a:r>
          </a:p>
        </p:txBody>
      </p:sp>
      <p:sp>
        <p:nvSpPr>
          <p:cNvPr id="19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 </a:t>
            </a:r>
          </a:p>
        </p:txBody>
      </p:sp>
      <p:sp>
        <p:nvSpPr>
          <p:cNvPr id="19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 </a:t>
            </a:r>
          </a:p>
        </p:txBody>
      </p:sp>
      <p:sp>
        <p:nvSpPr>
          <p:cNvPr id="19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42C32CF-5ACA-44A7-873C-CEC0CEE0563A}"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2105640" y="749880"/>
            <a:ext cx="2525040" cy="36997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502" name="PlaceHolder 2"/>
          <p:cNvSpPr>
            <a:spLocks noGrp="1"/>
          </p:cNvSpPr>
          <p:nvPr>
            <p:ph type="body"/>
          </p:nvPr>
        </p:nvSpPr>
        <p:spPr>
          <a:xfrm>
            <a:off x="673200" y="4686120"/>
            <a:ext cx="5387040" cy="4438800"/>
          </a:xfrm>
          <a:prstGeom prst="rect">
            <a:avLst/>
          </a:prstGeom>
        </p:spPr>
        <p:txBody>
          <a:bodyPr lIns="0" tIns="0" rIns="0" bIns="0" anchor="ctr">
            <a:noAutofit/>
          </a:bodyPr>
          <a:lstStyle/>
          <a:p>
            <a:endParaRPr lang="ru-RU"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8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53" name="PlaceHolder 2"/>
          <p:cNvSpPr>
            <a:spLocks noGrp="1"/>
          </p:cNvSpPr>
          <p:nvPr>
            <p:ph type="body"/>
          </p:nvPr>
        </p:nvSpPr>
        <p:spPr>
          <a:xfrm>
            <a:off x="45720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54" name="PlaceHolder 3"/>
          <p:cNvSpPr>
            <a:spLocks noGrp="1"/>
          </p:cNvSpPr>
          <p:nvPr>
            <p:ph type="body"/>
          </p:nvPr>
        </p:nvSpPr>
        <p:spPr>
          <a:xfrm>
            <a:off x="467424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hyperlink" Target="https://youtu.be/4PtGG4Vt_ZM" TargetMode="External"/><Relationship Id="rId2" Type="http://schemas.openxmlformats.org/officeDocument/2006/relationships/hyperlink" Target="https://youtu.be/p_JsO_gWjQI" TargetMode="Externa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3.xml"/><Relationship Id="rId4" Type="http://schemas.openxmlformats.org/officeDocument/2006/relationships/image" Target="../media/image37.wmf"/></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047600" y="333360"/>
            <a:ext cx="7854120" cy="73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4400" b="1" strike="noStrike" spc="-1">
                <a:solidFill>
                  <a:srgbClr val="0070C0"/>
                </a:solidFill>
                <a:latin typeface="Calibri"/>
              </a:rPr>
              <a:t>ОСНОВИ МЕДИЧНИХ ЗНАНЬ</a:t>
            </a:r>
            <a:endParaRPr lang="ru-RU" sz="4400" b="0" strike="noStrike" spc="-1">
              <a:latin typeface="Arial"/>
            </a:endParaRPr>
          </a:p>
        </p:txBody>
      </p:sp>
      <p:sp>
        <p:nvSpPr>
          <p:cNvPr id="198" name="CustomShape 2"/>
          <p:cNvSpPr/>
          <p:nvPr/>
        </p:nvSpPr>
        <p:spPr>
          <a:xfrm>
            <a:off x="1143000" y="1071720"/>
            <a:ext cx="7143120" cy="178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ctr">
              <a:lnSpc>
                <a:spcPct val="90000"/>
              </a:lnSpc>
              <a:spcBef>
                <a:spcPts val="641"/>
              </a:spcBef>
            </a:pPr>
            <a:r>
              <a:rPr lang="ru-RU" sz="2400" b="1" strike="noStrike" spc="-1" dirty="0">
                <a:solidFill>
                  <a:srgbClr val="8B8B8B"/>
                </a:solidFill>
                <a:latin typeface="Calibri"/>
              </a:rPr>
              <a:t> </a:t>
            </a:r>
            <a:r>
              <a:rPr lang="ru-RU" sz="3200" b="1" strike="noStrike" spc="-1" dirty="0" err="1">
                <a:solidFill>
                  <a:srgbClr val="FF0000"/>
                </a:solidFill>
                <a:latin typeface="Calibri"/>
              </a:rPr>
              <a:t>Лекція</a:t>
            </a:r>
            <a:r>
              <a:rPr lang="ru-RU" sz="3200" b="1" strike="noStrike" spc="-1" dirty="0">
                <a:solidFill>
                  <a:srgbClr val="FF0000"/>
                </a:solidFill>
                <a:latin typeface="Calibri"/>
              </a:rPr>
              <a:t> № </a:t>
            </a:r>
            <a:r>
              <a:rPr lang="en-US" sz="3200" b="1" spc="-1" dirty="0" smtClean="0">
                <a:solidFill>
                  <a:srgbClr val="FF0000"/>
                </a:solidFill>
                <a:latin typeface="Calibri"/>
              </a:rPr>
              <a:t>10</a:t>
            </a:r>
            <a:endParaRPr lang="ru-RU" sz="3200" b="0" strike="noStrike" spc="-1" dirty="0">
              <a:latin typeface="Arial"/>
            </a:endParaRPr>
          </a:p>
          <a:p>
            <a:pPr algn="ctr">
              <a:lnSpc>
                <a:spcPct val="90000"/>
              </a:lnSpc>
              <a:spcBef>
                <a:spcPts val="641"/>
              </a:spcBef>
            </a:pPr>
            <a:r>
              <a:rPr lang="uk-UA" sz="3200" b="1" spc="-1" dirty="0" smtClean="0">
                <a:solidFill>
                  <a:srgbClr val="FF0000"/>
                </a:solidFill>
                <a:latin typeface="Calibri"/>
              </a:rPr>
              <a:t>Тема 9. </a:t>
            </a:r>
            <a:r>
              <a:rPr lang="ru-RU" sz="3200" b="1" strike="noStrike" spc="-1" dirty="0" err="1" smtClean="0">
                <a:solidFill>
                  <a:srgbClr val="FF0000"/>
                </a:solidFill>
                <a:latin typeface="Calibri"/>
              </a:rPr>
              <a:t>Невідкладні</a:t>
            </a:r>
            <a:r>
              <a:rPr lang="ru-RU" sz="3200" b="1" strike="noStrike" spc="-1" dirty="0" smtClean="0">
                <a:solidFill>
                  <a:srgbClr val="FF0000"/>
                </a:solidFill>
                <a:latin typeface="Calibri"/>
              </a:rPr>
              <a:t> </a:t>
            </a:r>
            <a:r>
              <a:rPr lang="ru-RU" sz="3200" b="1" strike="noStrike" spc="-1" dirty="0" err="1">
                <a:solidFill>
                  <a:srgbClr val="FF0000"/>
                </a:solidFill>
                <a:latin typeface="Calibri"/>
              </a:rPr>
              <a:t>стани</a:t>
            </a:r>
            <a:r>
              <a:rPr lang="ru-RU" sz="3200" b="1" strike="noStrike" spc="-1" dirty="0">
                <a:solidFill>
                  <a:srgbClr val="FF0000"/>
                </a:solidFill>
                <a:latin typeface="Calibri"/>
              </a:rPr>
              <a:t>. Перша </a:t>
            </a:r>
            <a:r>
              <a:rPr lang="ru-RU" sz="3200" b="1" strike="noStrike" spc="-1" dirty="0" err="1">
                <a:solidFill>
                  <a:srgbClr val="FF0000"/>
                </a:solidFill>
                <a:latin typeface="Calibri"/>
              </a:rPr>
              <a:t>домедична</a:t>
            </a:r>
            <a:r>
              <a:rPr lang="ru-RU" sz="3200" b="1" strike="noStrike" spc="-1" dirty="0">
                <a:solidFill>
                  <a:srgbClr val="FF0000"/>
                </a:solidFill>
                <a:latin typeface="Calibri"/>
              </a:rPr>
              <a:t> </a:t>
            </a:r>
            <a:r>
              <a:rPr lang="ru-RU" sz="3200" b="1" strike="noStrike" spc="-1" dirty="0" err="1">
                <a:solidFill>
                  <a:srgbClr val="FF0000"/>
                </a:solidFill>
                <a:latin typeface="Calibri"/>
              </a:rPr>
              <a:t>допомога</a:t>
            </a:r>
            <a:r>
              <a:rPr lang="ru-RU" sz="3200" b="1" strike="noStrike" spc="-1" dirty="0">
                <a:solidFill>
                  <a:srgbClr val="FF0000"/>
                </a:solidFill>
                <a:latin typeface="Calibri"/>
              </a:rPr>
              <a:t> при </a:t>
            </a:r>
            <a:r>
              <a:rPr lang="ru-RU" sz="3200" b="1" strike="noStrike" spc="-1" dirty="0" err="1">
                <a:solidFill>
                  <a:srgbClr val="FF0000"/>
                </a:solidFill>
                <a:latin typeface="Calibri"/>
              </a:rPr>
              <a:t>невідкладних</a:t>
            </a:r>
            <a:r>
              <a:rPr lang="ru-RU" sz="3200" b="1" strike="noStrike" spc="-1" dirty="0">
                <a:solidFill>
                  <a:srgbClr val="FF0000"/>
                </a:solidFill>
                <a:latin typeface="Calibri"/>
              </a:rPr>
              <a:t> станах</a:t>
            </a:r>
            <a:endParaRPr lang="ru-RU" sz="3200" b="0" strike="noStrike" spc="-1" dirty="0">
              <a:latin typeface="Arial"/>
            </a:endParaRPr>
          </a:p>
          <a:p>
            <a:pPr algn="ctr">
              <a:lnSpc>
                <a:spcPct val="90000"/>
              </a:lnSpc>
              <a:spcBef>
                <a:spcPts val="499"/>
              </a:spcBef>
            </a:pPr>
            <a:endParaRPr lang="ru-RU" sz="3200" b="0" strike="noStrike" spc="-1" dirty="0">
              <a:latin typeface="Arial"/>
            </a:endParaRPr>
          </a:p>
        </p:txBody>
      </p:sp>
      <p:sp>
        <p:nvSpPr>
          <p:cNvPr id="199" name="CustomShape 3"/>
          <p:cNvSpPr/>
          <p:nvPr/>
        </p:nvSpPr>
        <p:spPr>
          <a:xfrm>
            <a:off x="173160" y="-144360"/>
            <a:ext cx="304200" cy="304200"/>
          </a:xfrm>
          <a:prstGeom prst="rect">
            <a:avLst/>
          </a:prstGeom>
          <a:noFill/>
          <a:ln w="9360">
            <a:noFill/>
          </a:ln>
        </p:spPr>
        <p:style>
          <a:lnRef idx="0">
            <a:scrgbClr r="0" g="0" b="0"/>
          </a:lnRef>
          <a:fillRef idx="0">
            <a:scrgbClr r="0" g="0" b="0"/>
          </a:fillRef>
          <a:effectRef idx="0">
            <a:scrgbClr r="0" g="0" b="0"/>
          </a:effectRef>
          <a:fontRef idx="minor"/>
        </p:style>
      </p:sp>
      <p:pic>
        <p:nvPicPr>
          <p:cNvPr id="200" name="Picture 2"/>
          <p:cNvPicPr/>
          <p:nvPr/>
        </p:nvPicPr>
        <p:blipFill>
          <a:blip r:embed="rId2"/>
          <a:stretch/>
        </p:blipFill>
        <p:spPr>
          <a:xfrm>
            <a:off x="4929120" y="4000680"/>
            <a:ext cx="4214160" cy="2856600"/>
          </a:xfrm>
          <a:prstGeom prst="rect">
            <a:avLst/>
          </a:prstGeom>
          <a:ln>
            <a:noFill/>
          </a:ln>
        </p:spPr>
      </p:pic>
      <p:sp>
        <p:nvSpPr>
          <p:cNvPr id="201" name="CustomShape 4"/>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pic>
        <p:nvPicPr>
          <p:cNvPr id="202" name="Picture 7"/>
          <p:cNvPicPr/>
          <p:nvPr/>
        </p:nvPicPr>
        <p:blipFill>
          <a:blip r:embed="rId3"/>
          <a:srcRect l="8237" t="44931" r="62683" b="20906"/>
          <a:stretch/>
        </p:blipFill>
        <p:spPr>
          <a:xfrm>
            <a:off x="0" y="3929040"/>
            <a:ext cx="3857040" cy="2928240"/>
          </a:xfrm>
          <a:prstGeom prst="rect">
            <a:avLst/>
          </a:prstGeom>
          <a:ln w="9360">
            <a:noFill/>
          </a:ln>
        </p:spPr>
      </p:pic>
      <p:pic>
        <p:nvPicPr>
          <p:cNvPr id="203" name="Picture 9"/>
          <p:cNvPicPr/>
          <p:nvPr/>
        </p:nvPicPr>
        <p:blipFill>
          <a:blip r:embed="rId4"/>
          <a:srcRect b="9899"/>
          <a:stretch/>
        </p:blipFill>
        <p:spPr>
          <a:xfrm>
            <a:off x="2786040" y="2928960"/>
            <a:ext cx="2785320" cy="1571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857160" y="374400"/>
            <a:ext cx="8000280" cy="3503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2800" b="1" strike="noStrike" spc="-1">
                <a:solidFill>
                  <a:srgbClr val="000000"/>
                </a:solidFill>
                <a:latin typeface="Arial"/>
                <a:ea typeface="Times New Roman"/>
              </a:rPr>
              <a:t>Усі перелічені дії будуть залежати від того, </a:t>
            </a:r>
            <a:r>
              <a:rPr lang="ru-RU" sz="2800" b="1" i="1" strike="noStrike" spc="-1">
                <a:solidFill>
                  <a:srgbClr val="FF0000"/>
                </a:solidFill>
                <a:latin typeface="Arial"/>
                <a:ea typeface="Times New Roman"/>
              </a:rPr>
              <a:t>живий чи мертвий постраждалий? </a:t>
            </a:r>
            <a:endParaRPr lang="ru-RU" sz="2800" b="0" strike="noStrike" spc="-1">
              <a:latin typeface="Arial"/>
            </a:endParaRPr>
          </a:p>
          <a:p>
            <a:pPr algn="just">
              <a:lnSpc>
                <a:spcPct val="100000"/>
              </a:lnSpc>
            </a:pPr>
            <a:r>
              <a:rPr lang="ru-RU" sz="2800" b="1" strike="noStrike" spc="-1">
                <a:solidFill>
                  <a:srgbClr val="000000"/>
                </a:solidFill>
                <a:latin typeface="Arial"/>
                <a:ea typeface="Times New Roman"/>
              </a:rPr>
              <a:t>Це запитання дуже важливе при тяжких травмах, коли потерпілий не подає ніяких ознак життя. </a:t>
            </a:r>
            <a:endParaRPr lang="ru-RU" sz="2800" b="0" strike="noStrike" spc="-1">
              <a:latin typeface="Arial"/>
            </a:endParaRPr>
          </a:p>
          <a:p>
            <a:pPr algn="just">
              <a:lnSpc>
                <a:spcPct val="100000"/>
              </a:lnSpc>
            </a:pPr>
            <a:r>
              <a:rPr lang="ru-RU" sz="2800" b="1" strike="noStrike" spc="-1">
                <a:solidFill>
                  <a:srgbClr val="000000"/>
                </a:solidFill>
                <a:latin typeface="Arial"/>
                <a:ea typeface="Times New Roman"/>
              </a:rPr>
              <a:t>Разом із тим при виявленні хоча б мінімальних ознак життя необхідно негайно приступити до оживлення постраждалого.</a:t>
            </a:r>
            <a:endParaRPr lang="ru-RU" sz="2800" b="0" strike="noStrike" spc="-1">
              <a:latin typeface="Arial"/>
            </a:endParaRPr>
          </a:p>
        </p:txBody>
      </p:sp>
      <p:pic>
        <p:nvPicPr>
          <p:cNvPr id="219" name="Picture 7"/>
          <p:cNvPicPr/>
          <p:nvPr/>
        </p:nvPicPr>
        <p:blipFill>
          <a:blip r:embed="rId2"/>
          <a:stretch/>
        </p:blipFill>
        <p:spPr>
          <a:xfrm>
            <a:off x="4786200" y="4000680"/>
            <a:ext cx="3769560" cy="2456640"/>
          </a:xfrm>
          <a:prstGeom prst="rect">
            <a:avLst/>
          </a:prstGeom>
          <a:ln>
            <a:noFill/>
          </a:ln>
        </p:spPr>
      </p:pic>
      <p:pic>
        <p:nvPicPr>
          <p:cNvPr id="220" name="Picture 7"/>
          <p:cNvPicPr/>
          <p:nvPr/>
        </p:nvPicPr>
        <p:blipFill>
          <a:blip r:embed="rId3"/>
          <a:stretch/>
        </p:blipFill>
        <p:spPr>
          <a:xfrm>
            <a:off x="642960" y="4214880"/>
            <a:ext cx="3285360" cy="2179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785880" y="571320"/>
            <a:ext cx="7714440" cy="520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000000"/>
                </a:solidFill>
                <a:latin typeface="Calibri"/>
                <a:ea typeface="DejaVu Sans"/>
              </a:rPr>
              <a:t>Транспортувати хворого з зупинкою дихання і серцевих скорочень можна лише після відновлення серцевої діяльності й дихання або в спеціальній машині швидкої допомоги, в якій є можливість продовжувати </a:t>
            </a:r>
            <a:r>
              <a:rPr lang="ru-RU" sz="2800" b="1" strike="noStrike" spc="-1">
                <a:solidFill>
                  <a:srgbClr val="FF0000"/>
                </a:solidFill>
                <a:latin typeface="Calibri"/>
                <a:ea typeface="DejaVu Sans"/>
              </a:rPr>
              <a:t>реанімаційні заходи</a:t>
            </a:r>
            <a:r>
              <a:rPr lang="ru-RU" sz="2800" b="1" strike="noStrike" spc="-1">
                <a:solidFill>
                  <a:srgbClr val="000000"/>
                </a:solidFill>
                <a:latin typeface="Calibri"/>
                <a:ea typeface="DejaVu Sans"/>
              </a:rPr>
              <a:t>, у тому числі й зняття фібриляції шлуночків (коли окремі волокна м'язів серця скорочуються хаотично, некоординовано) спеціальним приладом - </a:t>
            </a:r>
            <a:r>
              <a:rPr lang="ru-RU" sz="2800" b="1" strike="noStrike" spc="-1">
                <a:solidFill>
                  <a:srgbClr val="FF0000"/>
                </a:solidFill>
                <a:latin typeface="Calibri"/>
                <a:ea typeface="DejaVu Sans"/>
              </a:rPr>
              <a:t>дефібрилятором</a:t>
            </a:r>
            <a:r>
              <a:rPr lang="ru-RU" sz="2800" b="1" strike="noStrike" spc="-1">
                <a:solidFill>
                  <a:srgbClr val="000000"/>
                </a:solidFill>
                <a:latin typeface="Calibri"/>
                <a:ea typeface="DejaVu Sans"/>
              </a:rPr>
              <a:t>. </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Розряд електричного струму 3000-7000 В може зняти фібриляцію серця через нерозкриту грудну клітку.</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CustomShape 1"/>
          <p:cNvSpPr/>
          <p:nvPr/>
        </p:nvSpPr>
        <p:spPr>
          <a:xfrm>
            <a:off x="857160" y="428760"/>
            <a:ext cx="7824240" cy="128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400" b="1" strike="noStrike" spc="-1">
                <a:solidFill>
                  <a:srgbClr val="000000"/>
                </a:solidFill>
                <a:latin typeface="Calibri"/>
              </a:rPr>
              <a:t>Домашнє завдання </a:t>
            </a:r>
            <a:r>
              <a:t/>
            </a:r>
            <a:br/>
            <a:r>
              <a:rPr lang="ru-RU" sz="4400" b="1" strike="noStrike" spc="-1">
                <a:solidFill>
                  <a:srgbClr val="000000"/>
                </a:solidFill>
                <a:latin typeface="Calibri"/>
              </a:rPr>
              <a:t>(самостійна робота)</a:t>
            </a:r>
            <a:endParaRPr lang="ru-RU" sz="4400" b="0" strike="noStrike" spc="-1">
              <a:latin typeface="Arial"/>
            </a:endParaRPr>
          </a:p>
        </p:txBody>
      </p:sp>
      <p:sp>
        <p:nvSpPr>
          <p:cNvPr id="498" name="CustomShape 2"/>
          <p:cNvSpPr/>
          <p:nvPr/>
        </p:nvSpPr>
        <p:spPr>
          <a:xfrm>
            <a:off x="642960" y="1785960"/>
            <a:ext cx="8038440" cy="339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720" algn="just">
              <a:lnSpc>
                <a:spcPct val="100000"/>
              </a:lnSpc>
              <a:spcBef>
                <a:spcPts val="720"/>
              </a:spcBef>
            </a:pPr>
            <a:r>
              <a:rPr lang="ru-RU" sz="3600" b="1" strike="noStrike" spc="-1" dirty="0" smtClean="0">
                <a:solidFill>
                  <a:srgbClr val="FF0000"/>
                </a:solidFill>
                <a:latin typeface="Calibri"/>
              </a:rPr>
              <a:t>ШВЛ </a:t>
            </a:r>
            <a:r>
              <a:rPr lang="ru-RU" sz="3600" b="1" strike="noStrike" spc="-1" dirty="0">
                <a:solidFill>
                  <a:srgbClr val="FF0000"/>
                </a:solidFill>
                <a:latin typeface="Calibri"/>
              </a:rPr>
              <a:t>методом Сильвестра, Шеффера.</a:t>
            </a:r>
            <a:endParaRPr lang="ru-RU" sz="3600" b="0" strike="noStrike" spc="-1" dirty="0">
              <a:latin typeface="Arial"/>
            </a:endParaRPr>
          </a:p>
          <a:p>
            <a:pPr marL="514440" indent="-513720" algn="just">
              <a:lnSpc>
                <a:spcPct val="100000"/>
              </a:lnSpc>
              <a:spcBef>
                <a:spcPts val="720"/>
              </a:spcBef>
            </a:pPr>
            <a:endParaRPr lang="ru-RU" sz="3600" b="0" strike="noStrike" spc="-1" dirty="0">
              <a:latin typeface="Arial"/>
            </a:endParaRPr>
          </a:p>
          <a:p>
            <a:pPr marL="514440" indent="-513720" algn="just">
              <a:lnSpc>
                <a:spcPct val="100000"/>
              </a:lnSpc>
              <a:spcBef>
                <a:spcPts val="720"/>
              </a:spcBef>
            </a:pPr>
            <a:r>
              <a:rPr lang="ru-RU" sz="3600" b="1" strike="noStrike" spc="-1" dirty="0" err="1">
                <a:solidFill>
                  <a:srgbClr val="FF0000"/>
                </a:solidFill>
                <a:latin typeface="Calibri"/>
              </a:rPr>
              <a:t>Перегляньте</a:t>
            </a:r>
            <a:r>
              <a:rPr lang="ru-RU" sz="3600" b="1" strike="noStrike" spc="-1" dirty="0">
                <a:solidFill>
                  <a:srgbClr val="FF0000"/>
                </a:solidFill>
                <a:latin typeface="Calibri"/>
              </a:rPr>
              <a:t> </a:t>
            </a:r>
            <a:r>
              <a:rPr lang="ru-RU" sz="3600" b="1" strike="noStrike" spc="-1" dirty="0" err="1">
                <a:solidFill>
                  <a:srgbClr val="FF0000"/>
                </a:solidFill>
                <a:latin typeface="Calibri"/>
              </a:rPr>
              <a:t>відео</a:t>
            </a:r>
            <a:r>
              <a:rPr lang="ru-RU" sz="3600" b="1" strike="noStrike" spc="-1" dirty="0">
                <a:solidFill>
                  <a:srgbClr val="FF0000"/>
                </a:solidFill>
                <a:latin typeface="Calibri"/>
              </a:rPr>
              <a:t>:</a:t>
            </a:r>
            <a:endParaRPr lang="ru-RU" sz="3600" b="0" strike="noStrike" spc="-1" dirty="0">
              <a:latin typeface="Arial"/>
            </a:endParaRPr>
          </a:p>
          <a:p>
            <a:pPr marL="514440" indent="-513720" algn="just">
              <a:lnSpc>
                <a:spcPct val="100000"/>
              </a:lnSpc>
              <a:spcBef>
                <a:spcPts val="720"/>
              </a:spcBef>
            </a:pPr>
            <a:r>
              <a:rPr lang="ru-RU" sz="3600" b="1" u="sng" strike="noStrike" spc="-1" dirty="0">
                <a:solidFill>
                  <a:srgbClr val="0000FF"/>
                </a:solidFill>
                <a:uFillTx/>
                <a:latin typeface="Calibri"/>
                <a:hlinkClick r:id="rId2"/>
              </a:rPr>
              <a:t>https://youtu.be/p_JsO_gWjQI</a:t>
            </a:r>
            <a:endParaRPr lang="ru-RU" sz="3600" b="0" strike="noStrike" spc="-1" dirty="0">
              <a:latin typeface="Arial"/>
            </a:endParaRPr>
          </a:p>
          <a:p>
            <a:pPr marL="514440" indent="-513720" algn="just">
              <a:lnSpc>
                <a:spcPct val="100000"/>
              </a:lnSpc>
              <a:spcBef>
                <a:spcPts val="720"/>
              </a:spcBef>
            </a:pPr>
            <a:r>
              <a:rPr lang="ru-RU" sz="3600" b="1" u="sng" strike="noStrike" spc="-1" dirty="0">
                <a:solidFill>
                  <a:srgbClr val="0000FF"/>
                </a:solidFill>
                <a:uFillTx/>
                <a:latin typeface="Calibri"/>
                <a:hlinkClick r:id="rId3"/>
              </a:rPr>
              <a:t>https://youtu.be/4PtGG4Vt_ZM</a:t>
            </a:r>
            <a:endParaRPr lang="ru-RU" sz="3600" b="0" strike="noStrike" spc="-1" dirty="0">
              <a:latin typeface="Arial"/>
            </a:endParaRPr>
          </a:p>
          <a:p>
            <a:pPr marL="514440" indent="-513720" algn="just">
              <a:lnSpc>
                <a:spcPct val="100000"/>
              </a:lnSpc>
              <a:spcBef>
                <a:spcPts val="720"/>
              </a:spcBef>
            </a:pPr>
            <a:endParaRPr lang="ru-RU"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500040" y="285840"/>
            <a:ext cx="8429040" cy="628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6000" lnSpcReduction="20000"/>
          </a:bodyPr>
          <a:lstStyle/>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Способи Сильвестра-Броша та Шеффера застосовуються рідко: вони менш ефективні, ніж методи, що застосовуються на принципі вдування повітря в легені, протипоказані при травмах грудної клітки.</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Метод Сильвестра-Броша, при якому хворий лежить на спині, не можна застосовувати при непрохідності дихальних шляхів у зв'язку з втопленням.</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Спосіб Сильвестра-Броша - потерпілого кладуть на спину, під лопатки підкладають валик, у зв'язку з чим голова закидається. Потім той, хто виконує штучне дихання стає навколішки біля голови, на рахунок 1 - 2 підіймає руки потерпілого догори і назад - вдих, на рахунок 3 - 4 опускає донизу руки, притискаючи до грудної клітини з зігнутими ліктями - видих.</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Спосіб Шеффера – потерпілого кладуть на живіт: той, хто робить штучне дихання сідає зверху (навколішки на сідниці потерпілого) обхоплює руками бічні поверхні грудної клітки, стискує грудну клітку - видих, відпускає - вдих. Цей метод застосовується при переломах верхніх кінцівок.</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714240" y="2214720"/>
            <a:ext cx="7538400" cy="144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rPr>
              <a:t>Дякую за увагу!</a:t>
            </a: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357120" y="0"/>
            <a:ext cx="832896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000"/>
          </a:bodyPr>
          <a:lstStyle/>
          <a:p>
            <a:pPr algn="just">
              <a:lnSpc>
                <a:spcPct val="100000"/>
              </a:lnSpc>
            </a:pPr>
            <a:r>
              <a:rPr lang="ru-RU" sz="2800" b="1" strike="noStrike" spc="-1">
                <a:solidFill>
                  <a:srgbClr val="FF0000"/>
                </a:solidFill>
                <a:latin typeface="Calibri"/>
              </a:rPr>
              <a:t>3. Причини та ознаки зупинки дихання та кровообігу. </a:t>
            </a:r>
            <a:endParaRPr lang="ru-RU" sz="2800" b="0" strike="noStrike" spc="-1">
              <a:latin typeface="Arial"/>
            </a:endParaRPr>
          </a:p>
        </p:txBody>
      </p:sp>
      <p:sp>
        <p:nvSpPr>
          <p:cNvPr id="222" name="CustomShape 2"/>
          <p:cNvSpPr/>
          <p:nvPr/>
        </p:nvSpPr>
        <p:spPr>
          <a:xfrm>
            <a:off x="0" y="500040"/>
            <a:ext cx="8929080" cy="562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479"/>
              </a:spcBef>
            </a:pPr>
            <a:r>
              <a:rPr lang="ru-RU" sz="2400" b="1" i="1" strike="noStrike" spc="-1">
                <a:solidFill>
                  <a:srgbClr val="FF0000"/>
                </a:solidFill>
                <a:latin typeface="Calibri"/>
              </a:rPr>
              <a:t>Ознаки життя. </a:t>
            </a:r>
            <a:endParaRPr lang="ru-RU" sz="2400" b="0" strike="noStrike" spc="-1">
              <a:latin typeface="Arial"/>
            </a:endParaRPr>
          </a:p>
          <a:p>
            <a:pPr marL="343080" indent="-342360" algn="just">
              <a:lnSpc>
                <a:spcPct val="100000"/>
              </a:lnSpc>
              <a:spcBef>
                <a:spcPts val="400"/>
              </a:spcBef>
            </a:pPr>
            <a:r>
              <a:rPr lang="ru-RU" sz="2000" b="1" strike="noStrike" spc="-1">
                <a:solidFill>
                  <a:srgbClr val="000000"/>
                </a:solidFill>
                <a:latin typeface="Calibri"/>
              </a:rPr>
              <a:t>Головною з них є </a:t>
            </a:r>
            <a:r>
              <a:rPr lang="ru-RU" sz="2000" b="1" strike="noStrike" spc="-1">
                <a:solidFill>
                  <a:srgbClr val="FF0000"/>
                </a:solidFill>
                <a:latin typeface="Calibri"/>
              </a:rPr>
              <a:t>серцебиття</a:t>
            </a:r>
            <a:r>
              <a:rPr lang="ru-RU" sz="2000" b="1" strike="noStrike" spc="-1">
                <a:solidFill>
                  <a:srgbClr val="000000"/>
                </a:solidFill>
                <a:latin typeface="Calibri"/>
              </a:rPr>
              <a:t>. Визначення останнього проводиться рукою або ж на слух ліворуч на 4‒5 см від нижньої третини груднини.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strike="noStrike" spc="-1">
                <a:solidFill>
                  <a:srgbClr val="000000"/>
                </a:solidFill>
                <a:latin typeface="Calibri"/>
              </a:rPr>
              <a:t>Відчуття поштовхів чи ударів є першою ознакою того, що потерпілий ще живий. </a:t>
            </a:r>
            <a:r>
              <a:rPr lang="ru-RU" sz="2000" b="1" strike="noStrike" spc="-1">
                <a:solidFill>
                  <a:srgbClr val="FF0000"/>
                </a:solidFill>
                <a:latin typeface="Calibri"/>
              </a:rPr>
              <a:t>Пульс</a:t>
            </a:r>
            <a:r>
              <a:rPr lang="ru-RU" sz="2000" b="1" strike="noStrike" spc="-1">
                <a:solidFill>
                  <a:srgbClr val="000000"/>
                </a:solidFill>
                <a:latin typeface="Calibri"/>
              </a:rPr>
              <a:t> визначається на шиї, по внутрішній поверхні кивального м′яза, де проходить найбільша з артерій – сонна, внутрішній частині плеча медіальніше двоголового м′яза чи на передпліччі.</a:t>
            </a:r>
            <a:endParaRPr lang="ru-RU" sz="2000" b="0" strike="noStrike" spc="-1">
              <a:latin typeface="Arial"/>
            </a:endParaRPr>
          </a:p>
          <a:p>
            <a:pPr marL="343080" indent="-342360" algn="just">
              <a:lnSpc>
                <a:spcPct val="100000"/>
              </a:lnSpc>
              <a:spcBef>
                <a:spcPts val="400"/>
              </a:spcBef>
              <a:buClr>
                <a:srgbClr val="FF0000"/>
              </a:buClr>
              <a:buFont typeface="Arial"/>
              <a:buChar char="•"/>
            </a:pPr>
            <a:r>
              <a:rPr lang="ru-RU" sz="2000" b="1" strike="noStrike" spc="-1">
                <a:solidFill>
                  <a:srgbClr val="FF0000"/>
                </a:solidFill>
                <a:latin typeface="Calibri"/>
              </a:rPr>
              <a:t>Дихання</a:t>
            </a:r>
            <a:r>
              <a:rPr lang="ru-RU" sz="2000" b="1" strike="noStrike" spc="-1">
                <a:solidFill>
                  <a:srgbClr val="000000"/>
                </a:solidFill>
                <a:latin typeface="Calibri"/>
              </a:rPr>
              <a:t> встановлюється за наявністю рухів грудної клітки або за зволоженням дзеркала, прикладеного до носа потерпілого. Іншою ознакою дихання є рух вати, піднесеної до носових отворів.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strike="noStrike" spc="-1">
                <a:solidFill>
                  <a:srgbClr val="000000"/>
                </a:solidFill>
                <a:latin typeface="Calibri"/>
              </a:rPr>
              <a:t>При різкому освітленні очей кишеньковим ліхтариком спостерігається </a:t>
            </a:r>
            <a:r>
              <a:rPr lang="ru-RU" sz="2000" b="1" strike="noStrike" spc="-1">
                <a:solidFill>
                  <a:srgbClr val="FF0000"/>
                </a:solidFill>
                <a:latin typeface="Calibri"/>
              </a:rPr>
              <a:t>звуження зіниць.</a:t>
            </a:r>
            <a:r>
              <a:rPr lang="ru-RU" sz="2000" b="1" strike="noStrike" spc="-1">
                <a:solidFill>
                  <a:srgbClr val="000000"/>
                </a:solidFill>
                <a:latin typeface="Calibri"/>
              </a:rPr>
              <a:t> Подібну реакцію можна побачити і в тому випадку, якщо відкриті очі потерпілого затулити рукою, а потім руку швидко відвести убік. Однак при глибокій втраті свідомості реакція на світло може бути відсутня.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i="1" strike="noStrike" spc="-1">
                <a:solidFill>
                  <a:srgbClr val="000000"/>
                </a:solidFill>
                <a:latin typeface="Calibri"/>
              </a:rPr>
              <a:t>Ці ознаки життя є безпомилковим доказом того, що негайне надання допомоги ще може дати успіх. Однак не потрібно гаяти часу на їх визначення. Краще відразу розпочати "оживлення</a:t>
            </a:r>
            <a:r>
              <a:rPr lang="ru-RU" sz="2000" b="0" i="1" strike="noStrike" spc="-1">
                <a:solidFill>
                  <a:srgbClr val="000000"/>
                </a:solidFill>
                <a:latin typeface="Calibri"/>
              </a:rPr>
              <a:t>" </a:t>
            </a:r>
            <a:r>
              <a:rPr lang="ru-RU" sz="2000" b="1" i="1" strike="noStrike" spc="-1">
                <a:solidFill>
                  <a:srgbClr val="000000"/>
                </a:solidFill>
                <a:latin typeface="Calibri"/>
              </a:rPr>
              <a:t>і паралельно цьому визначати ознаки життя.</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683640" y="548640"/>
            <a:ext cx="7848000" cy="935280"/>
          </a:xfrm>
          <a:prstGeom prst="roundRect">
            <a:avLst>
              <a:gd name="adj" fmla="val 16667"/>
            </a:avLst>
          </a:prstGeom>
          <a:solidFill>
            <a:schemeClr val="accent6">
              <a:lumMod val="40000"/>
              <a:lumOff val="60000"/>
            </a:schemeClr>
          </a:solidFill>
          <a:ln>
            <a:roun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4400" b="1" i="1" strike="noStrike" spc="-1">
                <a:solidFill>
                  <a:srgbClr val="00B050"/>
                </a:solidFill>
                <a:latin typeface="Georgia"/>
                <a:ea typeface="DejaVu Sans"/>
              </a:rPr>
              <a:t>Ознаки життя</a:t>
            </a:r>
            <a:endParaRPr lang="ru-RU" sz="4400" b="0" strike="noStrike" spc="-1">
              <a:latin typeface="Arial"/>
            </a:endParaRPr>
          </a:p>
        </p:txBody>
      </p:sp>
      <p:sp>
        <p:nvSpPr>
          <p:cNvPr id="224" name="CustomShape 2"/>
          <p:cNvSpPr/>
          <p:nvPr/>
        </p:nvSpPr>
        <p:spPr>
          <a:xfrm>
            <a:off x="68364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Серцебиття,</a:t>
            </a:r>
            <a:endParaRPr lang="ru-RU" sz="2000" b="0" strike="noStrike" spc="-1">
              <a:latin typeface="Arial"/>
            </a:endParaRPr>
          </a:p>
          <a:p>
            <a:pPr algn="ctr">
              <a:lnSpc>
                <a:spcPct val="100000"/>
              </a:lnSpc>
            </a:pPr>
            <a:r>
              <a:rPr lang="ru-RU" sz="2000" b="1" i="1" strike="noStrike" spc="-1">
                <a:solidFill>
                  <a:srgbClr val="0070C0"/>
                </a:solidFill>
                <a:latin typeface="Georgia"/>
                <a:ea typeface="DejaVu Sans"/>
              </a:rPr>
              <a:t>Пульс</a:t>
            </a:r>
            <a:endParaRPr lang="ru-RU" sz="2000" b="0" strike="noStrike" spc="-1">
              <a:latin typeface="Arial"/>
            </a:endParaRPr>
          </a:p>
        </p:txBody>
      </p:sp>
      <p:sp>
        <p:nvSpPr>
          <p:cNvPr id="225" name="CustomShape 3"/>
          <p:cNvSpPr/>
          <p:nvPr/>
        </p:nvSpPr>
        <p:spPr>
          <a:xfrm>
            <a:off x="349200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Дихання</a:t>
            </a:r>
            <a:endParaRPr lang="ru-RU" sz="2000" b="0" strike="noStrike" spc="-1">
              <a:latin typeface="Arial"/>
            </a:endParaRPr>
          </a:p>
        </p:txBody>
      </p:sp>
      <p:sp>
        <p:nvSpPr>
          <p:cNvPr id="226" name="CustomShape 4"/>
          <p:cNvSpPr/>
          <p:nvPr/>
        </p:nvSpPr>
        <p:spPr>
          <a:xfrm>
            <a:off x="630036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Реакція зіниць</a:t>
            </a:r>
            <a:endParaRPr lang="ru-RU" sz="2000" b="0" strike="noStrike" spc="-1">
              <a:latin typeface="Arial"/>
            </a:endParaRPr>
          </a:p>
        </p:txBody>
      </p:sp>
      <p:sp>
        <p:nvSpPr>
          <p:cNvPr id="227" name="Line 5"/>
          <p:cNvSpPr/>
          <p:nvPr/>
        </p:nvSpPr>
        <p:spPr>
          <a:xfrm flipH="1">
            <a:off x="1799640" y="1484640"/>
            <a:ext cx="2808360" cy="1741320"/>
          </a:xfrm>
          <a:prstGeom prst="line">
            <a:avLst/>
          </a:prstGeom>
          <a:ln>
            <a:round/>
          </a:ln>
        </p:spPr>
        <p:style>
          <a:lnRef idx="2">
            <a:schemeClr val="accent6"/>
          </a:lnRef>
          <a:fillRef idx="0">
            <a:schemeClr val="accent6"/>
          </a:fillRef>
          <a:effectRef idx="1">
            <a:schemeClr val="accent6"/>
          </a:effectRef>
          <a:fontRef idx="minor"/>
        </p:style>
      </p:sp>
      <p:sp>
        <p:nvSpPr>
          <p:cNvPr id="228" name="Line 6"/>
          <p:cNvSpPr/>
          <p:nvPr/>
        </p:nvSpPr>
        <p:spPr>
          <a:xfrm>
            <a:off x="4608000" y="1484640"/>
            <a:ext cx="0" cy="1741320"/>
          </a:xfrm>
          <a:prstGeom prst="line">
            <a:avLst/>
          </a:prstGeom>
          <a:ln>
            <a:round/>
          </a:ln>
        </p:spPr>
        <p:style>
          <a:lnRef idx="2">
            <a:schemeClr val="accent6"/>
          </a:lnRef>
          <a:fillRef idx="0">
            <a:schemeClr val="accent6"/>
          </a:fillRef>
          <a:effectRef idx="1">
            <a:schemeClr val="accent6"/>
          </a:effectRef>
          <a:fontRef idx="minor"/>
        </p:style>
      </p:sp>
      <p:sp>
        <p:nvSpPr>
          <p:cNvPr id="229" name="Line 7"/>
          <p:cNvSpPr/>
          <p:nvPr/>
        </p:nvSpPr>
        <p:spPr>
          <a:xfrm>
            <a:off x="4608000" y="1484640"/>
            <a:ext cx="2808000" cy="1741320"/>
          </a:xfrm>
          <a:prstGeom prst="line">
            <a:avLst/>
          </a:prstGeom>
          <a:ln>
            <a:round/>
          </a:ln>
        </p:spPr>
        <p:style>
          <a:lnRef idx="2">
            <a:schemeClr val="accent6"/>
          </a:lnRef>
          <a:fillRef idx="0">
            <a:schemeClr val="accent6"/>
          </a:fillRef>
          <a:effectRef idx="1">
            <a:schemeClr val="accent6"/>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457200" y="274680"/>
            <a:ext cx="822888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1000" lnSpcReduction="20000"/>
          </a:bodyPr>
          <a:lstStyle/>
          <a:p>
            <a:pPr marL="484560" algn="ctr">
              <a:lnSpc>
                <a:spcPct val="100000"/>
              </a:lnSpc>
            </a:pPr>
            <a:r>
              <a:rPr lang="ru-RU" sz="4400" b="1" strike="noStrike" spc="-1">
                <a:solidFill>
                  <a:srgbClr val="7030A0"/>
                </a:solidFill>
                <a:latin typeface="Calibri"/>
              </a:rPr>
              <a:t>Термінальний стан</a:t>
            </a:r>
            <a:endParaRPr lang="ru-RU" sz="4400" b="0" strike="noStrike" spc="-1">
              <a:latin typeface="Arial"/>
            </a:endParaRPr>
          </a:p>
        </p:txBody>
      </p:sp>
      <p:sp>
        <p:nvSpPr>
          <p:cNvPr id="231" name="CustomShape 2"/>
          <p:cNvSpPr/>
          <p:nvPr/>
        </p:nvSpPr>
        <p:spPr>
          <a:xfrm>
            <a:off x="214200" y="1000080"/>
            <a:ext cx="8571960" cy="550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9000" lnSpcReduction="20000"/>
          </a:bodyPr>
          <a:lstStyle/>
          <a:p>
            <a:pPr marL="448200" indent="-383400" algn="just">
              <a:lnSpc>
                <a:spcPct val="100000"/>
              </a:lnSpc>
              <a:spcBef>
                <a:spcPts val="660"/>
              </a:spcBef>
              <a:buClr>
                <a:srgbClr val="FF0000"/>
              </a:buClr>
              <a:buFont typeface="Wingdings 2" charset="2"/>
              <a:buChar char=""/>
            </a:pPr>
            <a:r>
              <a:rPr lang="ru-RU" sz="3300" b="1" i="1" strike="noStrike" spc="-1" dirty="0" err="1">
                <a:solidFill>
                  <a:srgbClr val="FF0000"/>
                </a:solidFill>
                <a:latin typeface="Calibri"/>
              </a:rPr>
              <a:t>Термінальний</a:t>
            </a:r>
            <a:r>
              <a:rPr lang="ru-RU" sz="3300" b="1" i="1" strike="noStrike" spc="-1" dirty="0">
                <a:solidFill>
                  <a:srgbClr val="FF0000"/>
                </a:solidFill>
                <a:latin typeface="Calibri"/>
              </a:rPr>
              <a:t> стан </a:t>
            </a:r>
            <a:r>
              <a:rPr lang="ru-RU" sz="2800" b="1" strike="noStrike" spc="-1" dirty="0">
                <a:solidFill>
                  <a:srgbClr val="000000"/>
                </a:solidFill>
                <a:latin typeface="Calibri"/>
              </a:rPr>
              <a:t>– </a:t>
            </a:r>
            <a:r>
              <a:rPr lang="ru-RU" sz="2800" b="1" strike="noStrike" spc="-1" dirty="0" err="1">
                <a:solidFill>
                  <a:srgbClr val="000000"/>
                </a:solidFill>
                <a:latin typeface="Calibri"/>
              </a:rPr>
              <a:t>це</a:t>
            </a:r>
            <a:r>
              <a:rPr lang="ru-RU" sz="2800" b="1" strike="noStrike" spc="-1" dirty="0">
                <a:solidFill>
                  <a:srgbClr val="000000"/>
                </a:solidFill>
                <a:latin typeface="Calibri"/>
              </a:rPr>
              <a:t> </a:t>
            </a:r>
            <a:r>
              <a:rPr lang="ru-RU" sz="2800" b="1" strike="noStrike" spc="-1" dirty="0" err="1">
                <a:solidFill>
                  <a:srgbClr val="000000"/>
                </a:solidFill>
                <a:latin typeface="Calibri"/>
              </a:rPr>
              <a:t>період</a:t>
            </a:r>
            <a:r>
              <a:rPr lang="ru-RU" sz="2800" b="1" strike="noStrike" spc="-1" dirty="0">
                <a:solidFill>
                  <a:srgbClr val="000000"/>
                </a:solidFill>
                <a:latin typeface="Calibri"/>
              </a:rPr>
              <a:t> </a:t>
            </a:r>
            <a:r>
              <a:rPr lang="ru-RU" sz="2800" b="1" strike="noStrike" spc="-1" dirty="0" err="1">
                <a:solidFill>
                  <a:srgbClr val="000000"/>
                </a:solidFill>
                <a:latin typeface="Calibri"/>
              </a:rPr>
              <a:t>вмирання</a:t>
            </a:r>
            <a:r>
              <a:rPr lang="ru-RU" sz="2800" b="1" strike="noStrike" spc="-1" dirty="0">
                <a:solidFill>
                  <a:srgbClr val="000000"/>
                </a:solidFill>
                <a:latin typeface="Calibri"/>
              </a:rPr>
              <a:t> </a:t>
            </a:r>
            <a:r>
              <a:rPr lang="ru-RU" sz="2800" b="1" strike="noStrike" spc="-1" dirty="0" err="1">
                <a:solidFill>
                  <a:srgbClr val="000000"/>
                </a:solidFill>
                <a:latin typeface="Calibri"/>
              </a:rPr>
              <a:t>людини</a:t>
            </a:r>
            <a:r>
              <a:rPr lang="ru-RU" sz="2800" b="1" strike="noStrike" spc="-1" dirty="0">
                <a:solidFill>
                  <a:srgbClr val="000000"/>
                </a:solidFill>
                <a:latin typeface="Calibri"/>
              </a:rPr>
              <a:t>.</a:t>
            </a:r>
            <a:endParaRPr lang="ru-RU" sz="2800" b="0" strike="noStrike" spc="-1" dirty="0">
              <a:latin typeface="Arial"/>
            </a:endParaRPr>
          </a:p>
          <a:p>
            <a:pPr marL="448200" indent="-383400" algn="just">
              <a:lnSpc>
                <a:spcPct val="100000"/>
              </a:lnSpc>
              <a:spcBef>
                <a:spcPts val="561"/>
              </a:spcBef>
              <a:buClr>
                <a:srgbClr val="7030A0"/>
              </a:buClr>
              <a:buFont typeface="Wingdings 2" charset="2"/>
              <a:buChar char=""/>
            </a:pPr>
            <a:r>
              <a:rPr lang="ru-RU" sz="2800" b="1" strike="noStrike" spc="-1" dirty="0" err="1">
                <a:solidFill>
                  <a:srgbClr val="7030A0"/>
                </a:solidFill>
                <a:latin typeface="Calibri"/>
              </a:rPr>
              <a:t>Термінальний</a:t>
            </a:r>
            <a:r>
              <a:rPr lang="ru-RU" sz="2800" b="1" strike="noStrike" spc="-1" dirty="0">
                <a:solidFill>
                  <a:srgbClr val="7030A0"/>
                </a:solidFill>
                <a:latin typeface="Calibri"/>
              </a:rPr>
              <a:t> стан - </a:t>
            </a:r>
            <a:r>
              <a:rPr lang="ru-RU" sz="2800" b="1" strike="noStrike" spc="-1" dirty="0" err="1">
                <a:solidFill>
                  <a:srgbClr val="7030A0"/>
                </a:solidFill>
                <a:latin typeface="Calibri"/>
              </a:rPr>
              <a:t>критичний</a:t>
            </a:r>
            <a:r>
              <a:rPr lang="ru-RU" sz="2800" b="1" strike="noStrike" spc="-1" dirty="0">
                <a:solidFill>
                  <a:srgbClr val="7030A0"/>
                </a:solidFill>
                <a:latin typeface="Calibri"/>
              </a:rPr>
              <a:t> стан </a:t>
            </a:r>
            <a:r>
              <a:rPr lang="ru-RU" sz="2800" b="1" strike="noStrike" spc="-1" dirty="0" err="1">
                <a:solidFill>
                  <a:srgbClr val="7030A0"/>
                </a:solidFill>
                <a:latin typeface="Calibri"/>
              </a:rPr>
              <a:t>пацієнта</a:t>
            </a:r>
            <a:r>
              <a:rPr lang="ru-RU" sz="2800" b="1" strike="noStrike" spc="-1" dirty="0">
                <a:solidFill>
                  <a:srgbClr val="7030A0"/>
                </a:solidFill>
                <a:latin typeface="Calibri"/>
              </a:rPr>
              <a:t>, при </a:t>
            </a:r>
            <a:r>
              <a:rPr lang="ru-RU" sz="2800" b="1" strike="noStrike" spc="-1" dirty="0" err="1">
                <a:solidFill>
                  <a:srgbClr val="7030A0"/>
                </a:solidFill>
                <a:latin typeface="Calibri"/>
              </a:rPr>
              <a:t>якому</a:t>
            </a:r>
            <a:r>
              <a:rPr lang="ru-RU" sz="2800" b="1" strike="noStrike" spc="-1" dirty="0">
                <a:solidFill>
                  <a:srgbClr val="7030A0"/>
                </a:solidFill>
                <a:latin typeface="Calibri"/>
              </a:rPr>
              <a:t> </a:t>
            </a:r>
            <a:r>
              <a:rPr lang="ru-RU" sz="2800" b="1" strike="noStrike" spc="-1" dirty="0" err="1">
                <a:solidFill>
                  <a:srgbClr val="7030A0"/>
                </a:solidFill>
                <a:latin typeface="Calibri"/>
              </a:rPr>
              <a:t>виникає</a:t>
            </a:r>
            <a:r>
              <a:rPr lang="ru-RU" sz="2800" b="1" strike="noStrike" spc="-1" dirty="0">
                <a:solidFill>
                  <a:srgbClr val="7030A0"/>
                </a:solidFill>
                <a:latin typeface="Calibri"/>
              </a:rPr>
              <a:t> комплекс </a:t>
            </a:r>
            <a:r>
              <a:rPr lang="ru-RU" sz="2800" b="1" strike="noStrike" spc="-1" dirty="0" err="1">
                <a:solidFill>
                  <a:srgbClr val="7030A0"/>
                </a:solidFill>
                <a:latin typeface="Calibri"/>
              </a:rPr>
              <a:t>порушень</a:t>
            </a:r>
            <a:r>
              <a:rPr lang="ru-RU" sz="2800" b="1" strike="noStrike" spc="-1" dirty="0">
                <a:solidFill>
                  <a:srgbClr val="7030A0"/>
                </a:solidFill>
                <a:latin typeface="Calibri"/>
              </a:rPr>
              <a:t> </a:t>
            </a:r>
            <a:r>
              <a:rPr lang="ru-RU" sz="2800" b="1" strike="noStrike" spc="-1" dirty="0" err="1">
                <a:solidFill>
                  <a:srgbClr val="7030A0"/>
                </a:solidFill>
                <a:latin typeface="Calibri"/>
              </a:rPr>
              <a:t>регуляції</a:t>
            </a:r>
            <a:r>
              <a:rPr lang="ru-RU" sz="2800" b="1" strike="noStrike" spc="-1" dirty="0">
                <a:solidFill>
                  <a:srgbClr val="7030A0"/>
                </a:solidFill>
                <a:latin typeface="Calibri"/>
              </a:rPr>
              <a:t> </a:t>
            </a:r>
            <a:r>
              <a:rPr lang="ru-RU" sz="2800" b="1" strike="noStrike" spc="-1" dirty="0" err="1">
                <a:solidFill>
                  <a:srgbClr val="7030A0"/>
                </a:solidFill>
                <a:latin typeface="Calibri"/>
              </a:rPr>
              <a:t>життєво</a:t>
            </a:r>
            <a:r>
              <a:rPr lang="ru-RU" sz="2800" b="1" strike="noStrike" spc="-1" dirty="0">
                <a:solidFill>
                  <a:srgbClr val="7030A0"/>
                </a:solidFill>
                <a:latin typeface="Calibri"/>
              </a:rPr>
              <a:t> </a:t>
            </a:r>
            <a:r>
              <a:rPr lang="ru-RU" sz="2800" b="1" strike="noStrike" spc="-1" dirty="0" err="1">
                <a:solidFill>
                  <a:srgbClr val="7030A0"/>
                </a:solidFill>
                <a:latin typeface="Calibri"/>
              </a:rPr>
              <a:t>важливих</a:t>
            </a:r>
            <a:r>
              <a:rPr lang="ru-RU" sz="2800" b="1" strike="noStrike" spc="-1" dirty="0">
                <a:solidFill>
                  <a:srgbClr val="7030A0"/>
                </a:solidFill>
                <a:latin typeface="Calibri"/>
              </a:rPr>
              <a:t> </a:t>
            </a:r>
            <a:r>
              <a:rPr lang="ru-RU" sz="2800" b="1" strike="noStrike" spc="-1" dirty="0" err="1">
                <a:solidFill>
                  <a:srgbClr val="7030A0"/>
                </a:solidFill>
                <a:latin typeface="Calibri"/>
              </a:rPr>
              <a:t>функцій</a:t>
            </a:r>
            <a:r>
              <a:rPr lang="ru-RU" sz="2800" b="1" strike="noStrike" spc="-1" dirty="0">
                <a:solidFill>
                  <a:srgbClr val="7030A0"/>
                </a:solidFill>
                <a:latin typeface="Calibri"/>
              </a:rPr>
              <a:t> </a:t>
            </a:r>
            <a:r>
              <a:rPr lang="ru-RU" sz="2800" b="1" strike="noStrike" spc="-1" dirty="0" err="1">
                <a:solidFill>
                  <a:srgbClr val="7030A0"/>
                </a:solidFill>
                <a:latin typeface="Calibri"/>
              </a:rPr>
              <a:t>організму</a:t>
            </a:r>
            <a:r>
              <a:rPr lang="ru-RU" sz="2800" b="1" strike="noStrike" spc="-1" dirty="0">
                <a:solidFill>
                  <a:srgbClr val="7030A0"/>
                </a:solidFill>
                <a:latin typeface="Calibri"/>
              </a:rPr>
              <a:t> з </a:t>
            </a:r>
            <a:r>
              <a:rPr lang="ru-RU" sz="2800" b="1" strike="noStrike" spc="-1" dirty="0" err="1">
                <a:solidFill>
                  <a:srgbClr val="7030A0"/>
                </a:solidFill>
                <a:latin typeface="Calibri"/>
              </a:rPr>
              <a:t>характерними</a:t>
            </a:r>
            <a:r>
              <a:rPr lang="ru-RU" sz="2800" b="1" strike="noStrike" spc="-1" dirty="0">
                <a:solidFill>
                  <a:srgbClr val="7030A0"/>
                </a:solidFill>
                <a:latin typeface="Calibri"/>
              </a:rPr>
              <a:t> </a:t>
            </a:r>
            <a:r>
              <a:rPr lang="ru-RU" sz="2800" b="1" strike="noStrike" spc="-1" dirty="0" err="1">
                <a:solidFill>
                  <a:srgbClr val="7030A0"/>
                </a:solidFill>
                <a:latin typeface="Calibri"/>
              </a:rPr>
              <a:t>загальними</a:t>
            </a:r>
            <a:r>
              <a:rPr lang="ru-RU" sz="2800" b="1" strike="noStrike" spc="-1" dirty="0">
                <a:solidFill>
                  <a:srgbClr val="7030A0"/>
                </a:solidFill>
                <a:latin typeface="Calibri"/>
              </a:rPr>
              <a:t> синдромами і </a:t>
            </a:r>
            <a:r>
              <a:rPr lang="ru-RU" sz="2800" b="1" strike="noStrike" spc="-1" dirty="0" err="1">
                <a:solidFill>
                  <a:srgbClr val="7030A0"/>
                </a:solidFill>
                <a:latin typeface="Calibri"/>
              </a:rPr>
              <a:t>органними</a:t>
            </a:r>
            <a:r>
              <a:rPr lang="ru-RU" sz="2800" b="1" strike="noStrike" spc="-1" dirty="0">
                <a:solidFill>
                  <a:srgbClr val="7030A0"/>
                </a:solidFill>
                <a:latin typeface="Calibri"/>
              </a:rPr>
              <a:t> </a:t>
            </a:r>
            <a:r>
              <a:rPr lang="ru-RU" sz="2800" b="1" strike="noStrike" spc="-1" dirty="0" err="1">
                <a:solidFill>
                  <a:srgbClr val="7030A0"/>
                </a:solidFill>
                <a:latin typeface="Calibri"/>
              </a:rPr>
              <a:t>розладами</a:t>
            </a:r>
            <a:r>
              <a:rPr lang="ru-RU" sz="2800" b="1" strike="noStrike" spc="-1" dirty="0">
                <a:solidFill>
                  <a:srgbClr val="7030A0"/>
                </a:solidFill>
                <a:latin typeface="Calibri"/>
              </a:rPr>
              <a:t>, становить </a:t>
            </a:r>
            <a:r>
              <a:rPr lang="ru-RU" sz="2800" b="1" strike="noStrike" spc="-1" dirty="0" err="1">
                <a:solidFill>
                  <a:srgbClr val="7030A0"/>
                </a:solidFill>
                <a:latin typeface="Calibri"/>
              </a:rPr>
              <a:t>безпосередню</a:t>
            </a:r>
            <a:r>
              <a:rPr lang="ru-RU" sz="2800" b="1" strike="noStrike" spc="-1" dirty="0">
                <a:solidFill>
                  <a:srgbClr val="7030A0"/>
                </a:solidFill>
                <a:latin typeface="Calibri"/>
              </a:rPr>
              <a:t> </a:t>
            </a:r>
            <a:r>
              <a:rPr lang="ru-RU" sz="2800" b="1" strike="noStrike" spc="-1" dirty="0" err="1">
                <a:solidFill>
                  <a:srgbClr val="7030A0"/>
                </a:solidFill>
                <a:latin typeface="Calibri"/>
              </a:rPr>
              <a:t>загрозу</a:t>
            </a:r>
            <a:r>
              <a:rPr lang="ru-RU" sz="2800" b="1" strike="noStrike" spc="-1" dirty="0">
                <a:solidFill>
                  <a:srgbClr val="7030A0"/>
                </a:solidFill>
                <a:latin typeface="Calibri"/>
              </a:rPr>
              <a:t> </a:t>
            </a:r>
            <a:r>
              <a:rPr lang="ru-RU" sz="2800" b="1" strike="noStrike" spc="-1" dirty="0" err="1">
                <a:solidFill>
                  <a:srgbClr val="7030A0"/>
                </a:solidFill>
                <a:latin typeface="Calibri"/>
              </a:rPr>
              <a:t>життю</a:t>
            </a:r>
            <a:r>
              <a:rPr lang="ru-RU" sz="2800" b="1" strike="noStrike" spc="-1" dirty="0">
                <a:solidFill>
                  <a:srgbClr val="7030A0"/>
                </a:solidFill>
                <a:latin typeface="Calibri"/>
              </a:rPr>
              <a:t> і є початковою </a:t>
            </a:r>
            <a:r>
              <a:rPr lang="ru-RU" sz="2800" b="1" strike="noStrike" spc="-1" dirty="0" err="1">
                <a:solidFill>
                  <a:srgbClr val="7030A0"/>
                </a:solidFill>
                <a:latin typeface="Calibri"/>
              </a:rPr>
              <a:t>стадією</a:t>
            </a:r>
            <a:r>
              <a:rPr lang="ru-RU" sz="2800" b="1" strike="noStrike" spc="-1" dirty="0">
                <a:solidFill>
                  <a:srgbClr val="7030A0"/>
                </a:solidFill>
                <a:latin typeface="Calibri"/>
              </a:rPr>
              <a:t> танатогенезу .</a:t>
            </a:r>
            <a:endParaRPr lang="ru-RU" sz="2800" b="0" strike="noStrike" spc="-1" dirty="0">
              <a:latin typeface="Arial"/>
            </a:endParaRPr>
          </a:p>
          <a:p>
            <a:pPr marL="448200" indent="-383400" algn="just">
              <a:lnSpc>
                <a:spcPct val="100000"/>
              </a:lnSpc>
              <a:spcBef>
                <a:spcPts val="680"/>
              </a:spcBef>
              <a:buClr>
                <a:srgbClr val="000000"/>
              </a:buClr>
              <a:buFont typeface="Wingdings 2" charset="2"/>
              <a:buChar char=""/>
            </a:pPr>
            <a:r>
              <a:rPr lang="ru-RU" sz="3100" b="1" strike="noStrike" spc="-1" dirty="0" err="1">
                <a:solidFill>
                  <a:srgbClr val="000000"/>
                </a:solidFill>
                <a:latin typeface="Calibri"/>
              </a:rPr>
              <a:t>Розрізняють</a:t>
            </a:r>
            <a:r>
              <a:rPr lang="ru-RU" sz="3400" b="1" strike="noStrike" spc="-1" dirty="0">
                <a:solidFill>
                  <a:srgbClr val="000000"/>
                </a:solidFill>
                <a:latin typeface="Calibri"/>
              </a:rPr>
              <a:t> </a:t>
            </a:r>
            <a:r>
              <a:rPr lang="ru-RU" sz="3400" b="1" i="1" strike="noStrike" spc="-1" dirty="0">
                <a:solidFill>
                  <a:srgbClr val="002060"/>
                </a:solidFill>
                <a:latin typeface="Calibri"/>
              </a:rPr>
              <a:t>три </a:t>
            </a:r>
            <a:r>
              <a:rPr lang="ru-RU" sz="3400" b="1" i="1" strike="noStrike" spc="-1" dirty="0" err="1">
                <a:solidFill>
                  <a:srgbClr val="002060"/>
                </a:solidFill>
                <a:latin typeface="Calibri"/>
              </a:rPr>
              <a:t>стадії</a:t>
            </a:r>
            <a:r>
              <a:rPr lang="ru-RU" sz="3400" b="1" i="1" strike="noStrike" spc="-1" dirty="0">
                <a:solidFill>
                  <a:srgbClr val="002060"/>
                </a:solidFill>
                <a:latin typeface="Calibri"/>
              </a:rPr>
              <a:t> </a:t>
            </a:r>
            <a:r>
              <a:rPr lang="ru-RU" sz="3400" b="1" i="1" strike="noStrike" spc="-1" dirty="0" err="1">
                <a:solidFill>
                  <a:srgbClr val="002060"/>
                </a:solidFill>
                <a:latin typeface="Calibri"/>
              </a:rPr>
              <a:t>термінального</a:t>
            </a:r>
            <a:r>
              <a:rPr lang="ru-RU" sz="3400" b="1" i="1" strike="noStrike" spc="-1" dirty="0">
                <a:solidFill>
                  <a:srgbClr val="002060"/>
                </a:solidFill>
                <a:latin typeface="Calibri"/>
              </a:rPr>
              <a:t> стану </a:t>
            </a:r>
            <a:r>
              <a:rPr lang="ru-RU" sz="3100" b="1" strike="noStrike" spc="-1" dirty="0" err="1">
                <a:solidFill>
                  <a:srgbClr val="000000"/>
                </a:solidFill>
                <a:latin typeface="Calibri"/>
              </a:rPr>
              <a:t>залежно</a:t>
            </a:r>
            <a:r>
              <a:rPr lang="ru-RU" sz="3100" b="1" strike="noStrike" spc="-1" dirty="0">
                <a:solidFill>
                  <a:srgbClr val="000000"/>
                </a:solidFill>
                <a:latin typeface="Calibri"/>
              </a:rPr>
              <a:t> </a:t>
            </a:r>
            <a:r>
              <a:rPr lang="ru-RU" sz="3100" b="1" strike="noStrike" spc="-1" dirty="0" err="1">
                <a:solidFill>
                  <a:srgbClr val="000000"/>
                </a:solidFill>
                <a:latin typeface="Calibri"/>
              </a:rPr>
              <a:t>від</a:t>
            </a:r>
            <a:r>
              <a:rPr lang="ru-RU" sz="3100" b="1" strike="noStrike" spc="-1" dirty="0">
                <a:solidFill>
                  <a:srgbClr val="000000"/>
                </a:solidFill>
                <a:latin typeface="Calibri"/>
              </a:rPr>
              <a:t> </a:t>
            </a:r>
            <a:r>
              <a:rPr lang="ru-RU" sz="3100" b="1" strike="noStrike" spc="-1" dirty="0" err="1">
                <a:solidFill>
                  <a:srgbClr val="000000"/>
                </a:solidFill>
                <a:latin typeface="Calibri"/>
              </a:rPr>
              <a:t>клінічних</a:t>
            </a:r>
            <a:r>
              <a:rPr lang="ru-RU" sz="3100" b="1" strike="noStrike" spc="-1" dirty="0">
                <a:solidFill>
                  <a:srgbClr val="000000"/>
                </a:solidFill>
                <a:latin typeface="Calibri"/>
              </a:rPr>
              <a:t> </a:t>
            </a:r>
            <a:r>
              <a:rPr lang="ru-RU" sz="3100" b="1" strike="noStrike" spc="-1" dirty="0" err="1">
                <a:solidFill>
                  <a:srgbClr val="000000"/>
                </a:solidFill>
                <a:latin typeface="Calibri"/>
              </a:rPr>
              <a:t>ознак</a:t>
            </a:r>
            <a:r>
              <a:rPr lang="ru-RU" sz="3100" b="1" strike="noStrike" spc="-1" dirty="0">
                <a:solidFill>
                  <a:srgbClr val="000000"/>
                </a:solidFill>
                <a:latin typeface="Calibri"/>
              </a:rPr>
              <a:t> з боку </a:t>
            </a:r>
            <a:r>
              <a:rPr lang="ru-RU" sz="3100" b="1" strike="noStrike" spc="-1" dirty="0" err="1">
                <a:solidFill>
                  <a:srgbClr val="000000"/>
                </a:solidFill>
                <a:latin typeface="Calibri"/>
              </a:rPr>
              <a:t>центральної</a:t>
            </a:r>
            <a:r>
              <a:rPr lang="ru-RU" sz="3100" b="1" strike="noStrike" spc="-1" dirty="0">
                <a:solidFill>
                  <a:srgbClr val="000000"/>
                </a:solidFill>
                <a:latin typeface="Calibri"/>
              </a:rPr>
              <a:t> </a:t>
            </a:r>
            <a:r>
              <a:rPr lang="ru-RU" sz="3100" b="1" strike="noStrike" spc="-1" dirty="0" err="1">
                <a:solidFill>
                  <a:srgbClr val="000000"/>
                </a:solidFill>
                <a:latin typeface="Calibri"/>
              </a:rPr>
              <a:t>нервової</a:t>
            </a:r>
            <a:r>
              <a:rPr lang="ru-RU" sz="3100" b="1" strike="noStrike" spc="-1" dirty="0">
                <a:solidFill>
                  <a:srgbClr val="000000"/>
                </a:solidFill>
                <a:latin typeface="Calibri"/>
              </a:rPr>
              <a:t>, </a:t>
            </a:r>
            <a:r>
              <a:rPr lang="ru-RU" sz="3100" b="1" strike="noStrike" spc="-1" dirty="0" err="1">
                <a:solidFill>
                  <a:srgbClr val="000000"/>
                </a:solidFill>
                <a:latin typeface="Calibri"/>
              </a:rPr>
              <a:t>серцево-судинної</a:t>
            </a:r>
            <a:r>
              <a:rPr lang="ru-RU" sz="3100" b="1" strike="noStrike" spc="-1" dirty="0">
                <a:solidFill>
                  <a:srgbClr val="000000"/>
                </a:solidFill>
                <a:latin typeface="Calibri"/>
              </a:rPr>
              <a:t> та </a:t>
            </a:r>
            <a:r>
              <a:rPr lang="ru-RU" sz="3100" b="1" strike="noStrike" spc="-1" dirty="0" err="1">
                <a:solidFill>
                  <a:srgbClr val="000000"/>
                </a:solidFill>
                <a:latin typeface="Calibri"/>
              </a:rPr>
              <a:t>дихальної</a:t>
            </a:r>
            <a:r>
              <a:rPr lang="ru-RU" sz="3100" b="1" strike="noStrike" spc="-1" dirty="0">
                <a:solidFill>
                  <a:srgbClr val="000000"/>
                </a:solidFill>
                <a:latin typeface="Calibri"/>
              </a:rPr>
              <a:t> систем:</a:t>
            </a:r>
            <a:endParaRPr lang="ru-RU" sz="3100" b="0" strike="noStrike" spc="-1" dirty="0">
              <a:latin typeface="Arial"/>
            </a:endParaRPr>
          </a:p>
          <a:p>
            <a:pPr marL="448200" indent="-383400" algn="just">
              <a:lnSpc>
                <a:spcPct val="100000"/>
              </a:lnSpc>
              <a:spcBef>
                <a:spcPts val="561"/>
              </a:spcBef>
            </a:pPr>
            <a:r>
              <a:rPr lang="ru-RU" sz="2800" b="1" strike="noStrike" spc="-1" dirty="0">
                <a:solidFill>
                  <a:srgbClr val="000000"/>
                </a:solidFill>
                <a:latin typeface="Calibri"/>
              </a:rPr>
              <a:t>      - </a:t>
            </a:r>
            <a:r>
              <a:rPr lang="ru-RU" sz="2800" b="1" u="sng" strike="noStrike" spc="-1" dirty="0" err="1">
                <a:solidFill>
                  <a:srgbClr val="FF0000"/>
                </a:solidFill>
                <a:uFillTx/>
                <a:latin typeface="Calibri"/>
              </a:rPr>
              <a:t>передагональний</a:t>
            </a:r>
            <a:r>
              <a:rPr lang="ru-RU" sz="2800" b="1" u="sng" strike="noStrike" spc="-1" dirty="0">
                <a:solidFill>
                  <a:srgbClr val="FF0000"/>
                </a:solidFill>
                <a:uFillTx/>
                <a:latin typeface="Calibri"/>
              </a:rPr>
              <a:t> стан</a:t>
            </a:r>
            <a:r>
              <a:rPr lang="ru-RU" sz="2800" b="1" strike="noStrike" spc="-1" dirty="0">
                <a:solidFill>
                  <a:srgbClr val="FF0000"/>
                </a:solidFill>
                <a:latin typeface="Calibri"/>
              </a:rPr>
              <a:t> </a:t>
            </a:r>
            <a:r>
              <a:rPr lang="ru-RU" sz="2800" b="1" strike="noStrike" spc="-1" dirty="0">
                <a:solidFill>
                  <a:srgbClr val="000000"/>
                </a:solidFill>
                <a:latin typeface="Calibri"/>
              </a:rPr>
              <a:t>- </a:t>
            </a:r>
            <a:r>
              <a:rPr lang="ru-RU" sz="2800" b="1" strike="noStrike" spc="-1" dirty="0" err="1">
                <a:solidFill>
                  <a:srgbClr val="000000"/>
                </a:solidFill>
                <a:latin typeface="Calibri"/>
              </a:rPr>
              <a:t>етап</a:t>
            </a:r>
            <a:r>
              <a:rPr lang="ru-RU" sz="2800" b="1" strike="noStrike" spc="-1" dirty="0">
                <a:solidFill>
                  <a:srgbClr val="000000"/>
                </a:solidFill>
                <a:latin typeface="Calibri"/>
              </a:rPr>
              <a:t> </a:t>
            </a:r>
            <a:r>
              <a:rPr lang="ru-RU" sz="2800" b="1" strike="noStrike" spc="-1" dirty="0" err="1">
                <a:solidFill>
                  <a:srgbClr val="000000"/>
                </a:solidFill>
                <a:latin typeface="Calibri"/>
              </a:rPr>
              <a:t>умирання</a:t>
            </a:r>
            <a:r>
              <a:rPr lang="ru-RU" sz="2800" b="1" strike="noStrike" spc="-1" dirty="0">
                <a:solidFill>
                  <a:srgbClr val="000000"/>
                </a:solidFill>
                <a:latin typeface="Calibri"/>
              </a:rPr>
              <a:t>, в </a:t>
            </a:r>
            <a:r>
              <a:rPr lang="ru-RU" sz="2800" b="1" strike="noStrike" spc="-1" dirty="0" err="1">
                <a:solidFill>
                  <a:srgbClr val="000000"/>
                </a:solidFill>
                <a:latin typeface="Calibri"/>
              </a:rPr>
              <a:t>ході</a:t>
            </a:r>
            <a:r>
              <a:rPr lang="ru-RU" sz="2800" b="1" strike="noStrike" spc="-1" dirty="0">
                <a:solidFill>
                  <a:srgbClr val="000000"/>
                </a:solidFill>
                <a:latin typeface="Calibri"/>
              </a:rPr>
              <a:t> </a:t>
            </a:r>
            <a:r>
              <a:rPr lang="ru-RU" sz="2800" b="1" strike="noStrike" spc="-1" dirty="0" err="1">
                <a:solidFill>
                  <a:srgbClr val="000000"/>
                </a:solidFill>
                <a:latin typeface="Calibri"/>
              </a:rPr>
              <a:t>якого</a:t>
            </a:r>
            <a:r>
              <a:rPr lang="ru-RU" sz="2800" b="1" strike="noStrike" spc="-1" dirty="0">
                <a:solidFill>
                  <a:srgbClr val="000000"/>
                </a:solidFill>
                <a:latin typeface="Calibri"/>
              </a:rPr>
              <a:t> </a:t>
            </a:r>
            <a:r>
              <a:rPr lang="ru-RU" sz="2800" b="1" strike="noStrike" spc="-1" dirty="0" err="1">
                <a:solidFill>
                  <a:srgbClr val="000000"/>
                </a:solidFill>
                <a:latin typeface="Calibri"/>
              </a:rPr>
              <a:t>поступово</a:t>
            </a:r>
            <a:r>
              <a:rPr lang="ru-RU" sz="2800" b="1" strike="noStrike" spc="-1" dirty="0">
                <a:solidFill>
                  <a:srgbClr val="000000"/>
                </a:solidFill>
                <a:latin typeface="Calibri"/>
              </a:rPr>
              <a:t> </a:t>
            </a:r>
            <a:r>
              <a:rPr lang="ru-RU" sz="2800" b="1" strike="noStrike" spc="-1" dirty="0" err="1">
                <a:solidFill>
                  <a:srgbClr val="000000"/>
                </a:solidFill>
                <a:latin typeface="Calibri"/>
              </a:rPr>
              <a:t>порушуються</a:t>
            </a:r>
            <a:r>
              <a:rPr lang="ru-RU" sz="2800" b="1" strike="noStrike" spc="-1" dirty="0">
                <a:solidFill>
                  <a:srgbClr val="000000"/>
                </a:solidFill>
                <a:latin typeface="Calibri"/>
              </a:rPr>
              <a:t> </a:t>
            </a:r>
            <a:r>
              <a:rPr lang="ru-RU" sz="2800" b="1" strike="noStrike" spc="-1" dirty="0" err="1">
                <a:solidFill>
                  <a:srgbClr val="000000"/>
                </a:solidFill>
                <a:latin typeface="Calibri"/>
              </a:rPr>
              <a:t>функції</a:t>
            </a:r>
            <a:r>
              <a:rPr lang="ru-RU" sz="2800" b="1" strike="noStrike" spc="-1" dirty="0">
                <a:solidFill>
                  <a:srgbClr val="000000"/>
                </a:solidFill>
                <a:latin typeface="Calibri"/>
              </a:rPr>
              <a:t> </a:t>
            </a:r>
            <a:r>
              <a:rPr lang="ru-RU" sz="2800" b="1" strike="noStrike" spc="-1" dirty="0" err="1">
                <a:solidFill>
                  <a:srgbClr val="000000"/>
                </a:solidFill>
                <a:latin typeface="Calibri"/>
              </a:rPr>
              <a:t>кірково-підкіркових</a:t>
            </a:r>
            <a:r>
              <a:rPr lang="ru-RU" sz="2800" b="1" strike="noStrike" spc="-1" dirty="0">
                <a:solidFill>
                  <a:srgbClr val="000000"/>
                </a:solidFill>
                <a:latin typeface="Calibri"/>
              </a:rPr>
              <a:t> </a:t>
            </a:r>
            <a:r>
              <a:rPr lang="ru-RU" sz="2800" b="1" strike="noStrike" spc="-1" dirty="0" err="1">
                <a:solidFill>
                  <a:srgbClr val="000000"/>
                </a:solidFill>
                <a:latin typeface="Calibri"/>
              </a:rPr>
              <a:t>відділів</a:t>
            </a:r>
            <a:r>
              <a:rPr lang="ru-RU" sz="2800" b="1" strike="noStrike" spc="-1" dirty="0">
                <a:solidFill>
                  <a:srgbClr val="000000"/>
                </a:solidFill>
                <a:latin typeface="Calibri"/>
              </a:rPr>
              <a:t> головного </a:t>
            </a:r>
            <a:r>
              <a:rPr lang="ru-RU" sz="2800" b="1" strike="noStrike" spc="-1" dirty="0" err="1">
                <a:solidFill>
                  <a:srgbClr val="000000"/>
                </a:solidFill>
                <a:latin typeface="Calibri"/>
              </a:rPr>
              <a:t>мозку</a:t>
            </a:r>
            <a:r>
              <a:rPr lang="ru-RU" sz="2800" b="1" strike="noStrike" spc="-1" dirty="0">
                <a:solidFill>
                  <a:srgbClr val="000000"/>
                </a:solidFill>
                <a:latin typeface="Calibri"/>
              </a:rPr>
              <a:t> (</a:t>
            </a:r>
            <a:r>
              <a:rPr lang="ru-RU" sz="2800" b="1" strike="noStrike" spc="-1" dirty="0" err="1">
                <a:solidFill>
                  <a:srgbClr val="000000"/>
                </a:solidFill>
                <a:latin typeface="Calibri"/>
              </a:rPr>
              <a:t>свідомість</a:t>
            </a:r>
            <a:r>
              <a:rPr lang="ru-RU" sz="2800" b="1" strike="noStrike" spc="-1" dirty="0">
                <a:solidFill>
                  <a:srgbClr val="000000"/>
                </a:solidFill>
                <a:latin typeface="Calibri"/>
              </a:rPr>
              <a:t> </a:t>
            </a:r>
            <a:r>
              <a:rPr lang="ru-RU" sz="2800" b="1" strike="noStrike" spc="-1" dirty="0" err="1">
                <a:solidFill>
                  <a:srgbClr val="000000"/>
                </a:solidFill>
                <a:latin typeface="Calibri"/>
              </a:rPr>
              <a:t>зберігається</a:t>
            </a:r>
            <a:r>
              <a:rPr lang="ru-RU" sz="2800" b="1" strike="noStrike" spc="-1" dirty="0">
                <a:solidFill>
                  <a:srgbClr val="000000"/>
                </a:solidFill>
                <a:latin typeface="Calibri"/>
              </a:rPr>
              <a:t>, </a:t>
            </a:r>
            <a:r>
              <a:rPr lang="ru-RU" sz="2800" b="1" strike="noStrike" spc="-1" dirty="0" err="1">
                <a:solidFill>
                  <a:srgbClr val="000000"/>
                </a:solidFill>
                <a:latin typeface="Calibri"/>
              </a:rPr>
              <a:t>різке</a:t>
            </a:r>
            <a:r>
              <a:rPr lang="ru-RU" sz="2800" b="1" strike="noStrike" spc="-1" dirty="0">
                <a:solidFill>
                  <a:srgbClr val="000000"/>
                </a:solidFill>
                <a:latin typeface="Calibri"/>
              </a:rPr>
              <a:t> </a:t>
            </a:r>
            <a:r>
              <a:rPr lang="ru-RU" sz="2800" b="1" strike="noStrike" spc="-1" dirty="0" err="1">
                <a:solidFill>
                  <a:srgbClr val="000000"/>
                </a:solidFill>
                <a:latin typeface="Calibri"/>
              </a:rPr>
              <a:t>зростання</a:t>
            </a:r>
            <a:r>
              <a:rPr lang="ru-RU" sz="2800" b="1" strike="noStrike" spc="-1" dirty="0">
                <a:solidFill>
                  <a:srgbClr val="000000"/>
                </a:solidFill>
                <a:latin typeface="Calibri"/>
              </a:rPr>
              <a:t> пульсу, </a:t>
            </a:r>
            <a:r>
              <a:rPr lang="ru-RU" sz="2800" b="1" strike="noStrike" spc="-1" dirty="0" err="1">
                <a:solidFill>
                  <a:srgbClr val="000000"/>
                </a:solidFill>
                <a:latin typeface="Calibri"/>
              </a:rPr>
              <a:t>утруднене</a:t>
            </a:r>
            <a:r>
              <a:rPr lang="ru-RU" sz="2800" b="1" strike="noStrike" spc="-1" dirty="0">
                <a:solidFill>
                  <a:srgbClr val="000000"/>
                </a:solidFill>
                <a:latin typeface="Calibri"/>
              </a:rPr>
              <a:t> </a:t>
            </a:r>
            <a:r>
              <a:rPr lang="ru-RU" sz="2800" b="1" strike="noStrike" spc="-1" dirty="0" err="1">
                <a:solidFill>
                  <a:srgbClr val="000000"/>
                </a:solidFill>
                <a:latin typeface="Calibri"/>
              </a:rPr>
              <a:t>дихання</a:t>
            </a:r>
            <a:r>
              <a:rPr lang="ru-RU" sz="2800" b="1" strike="noStrike" spc="-1" dirty="0">
                <a:solidFill>
                  <a:srgbClr val="000000"/>
                </a:solidFill>
                <a:latin typeface="Calibri"/>
              </a:rPr>
              <a:t>, </a:t>
            </a:r>
            <a:r>
              <a:rPr lang="ru-RU" sz="2800" b="1" strike="noStrike" spc="-1" dirty="0" err="1">
                <a:solidFill>
                  <a:srgbClr val="000000"/>
                </a:solidFill>
                <a:latin typeface="Calibri"/>
              </a:rPr>
              <a:t>бліда</a:t>
            </a:r>
            <a:r>
              <a:rPr lang="ru-RU" sz="2800" b="1" strike="noStrike" spc="-1" dirty="0">
                <a:solidFill>
                  <a:srgbClr val="000000"/>
                </a:solidFill>
                <a:latin typeface="Calibri"/>
              </a:rPr>
              <a:t> </a:t>
            </a:r>
            <a:r>
              <a:rPr lang="ru-RU" sz="2800" b="1" strike="noStrike" spc="-1" dirty="0" err="1">
                <a:solidFill>
                  <a:srgbClr val="000000"/>
                </a:solidFill>
                <a:latin typeface="Calibri"/>
              </a:rPr>
              <a:t>шкіра</a:t>
            </a:r>
            <a:r>
              <a:rPr lang="ru-RU" sz="2800" b="1" strike="noStrike" spc="-1" dirty="0">
                <a:solidFill>
                  <a:srgbClr val="000000"/>
                </a:solidFill>
                <a:latin typeface="Calibri"/>
              </a:rPr>
              <a:t>);</a:t>
            </a:r>
            <a:endParaRPr lang="ru-RU" sz="2800" b="0" strike="noStrike" spc="-1" dirty="0">
              <a:latin typeface="Arial"/>
            </a:endParaRPr>
          </a:p>
          <a:p>
            <a:pPr marL="448200" indent="-383400" algn="just">
              <a:lnSpc>
                <a:spcPct val="100000"/>
              </a:lnSpc>
              <a:spcBef>
                <a:spcPts val="561"/>
              </a:spcBef>
            </a:pPr>
            <a:r>
              <a:rPr lang="ru-RU" sz="2800" b="1" strike="noStrike" spc="-1" dirty="0">
                <a:solidFill>
                  <a:srgbClr val="000000"/>
                </a:solidFill>
                <a:latin typeface="Calibri"/>
              </a:rPr>
              <a:t>      - </a:t>
            </a:r>
            <a:r>
              <a:rPr lang="ru-RU" sz="2800" b="1" u="sng" strike="noStrike" spc="-1" dirty="0" err="1">
                <a:solidFill>
                  <a:srgbClr val="FF0000"/>
                </a:solidFill>
                <a:uFillTx/>
                <a:latin typeface="Calibri"/>
              </a:rPr>
              <a:t>агонія</a:t>
            </a:r>
            <a:r>
              <a:rPr lang="ru-RU" sz="2800" b="1" strike="noStrike" spc="-1" dirty="0">
                <a:solidFill>
                  <a:srgbClr val="000000"/>
                </a:solidFill>
                <a:latin typeface="Calibri"/>
              </a:rPr>
              <a:t> (</a:t>
            </a:r>
            <a:r>
              <a:rPr lang="ru-RU" sz="2800" b="1" strike="noStrike" spc="-1" dirty="0" err="1">
                <a:solidFill>
                  <a:srgbClr val="000000"/>
                </a:solidFill>
                <a:latin typeface="Calibri"/>
              </a:rPr>
              <a:t>відсутні</a:t>
            </a:r>
            <a:r>
              <a:rPr lang="ru-RU" sz="2800" b="1" strike="noStrike" spc="-1" dirty="0">
                <a:solidFill>
                  <a:srgbClr val="000000"/>
                </a:solidFill>
                <a:latin typeface="Calibri"/>
              </a:rPr>
              <a:t> </a:t>
            </a:r>
            <a:r>
              <a:rPr lang="ru-RU" sz="2800" b="1" strike="noStrike" spc="-1" dirty="0" err="1">
                <a:solidFill>
                  <a:srgbClr val="000000"/>
                </a:solidFill>
                <a:latin typeface="Calibri"/>
              </a:rPr>
              <a:t>свідомість</a:t>
            </a:r>
            <a:r>
              <a:rPr lang="ru-RU" sz="2800" b="1" strike="noStrike" spc="-1" dirty="0">
                <a:solidFill>
                  <a:srgbClr val="000000"/>
                </a:solidFill>
                <a:latin typeface="Calibri"/>
              </a:rPr>
              <a:t>, пульс, </a:t>
            </a:r>
            <a:r>
              <a:rPr lang="ru-RU" sz="2800" b="1" strike="noStrike" spc="-1" dirty="0" err="1">
                <a:solidFill>
                  <a:srgbClr val="000000"/>
                </a:solidFill>
                <a:latin typeface="Calibri"/>
              </a:rPr>
              <a:t>реакція</a:t>
            </a:r>
            <a:r>
              <a:rPr lang="ru-RU" sz="2800" b="1" strike="noStrike" spc="-1" dirty="0">
                <a:solidFill>
                  <a:srgbClr val="000000"/>
                </a:solidFill>
                <a:latin typeface="Calibri"/>
              </a:rPr>
              <a:t> </a:t>
            </a:r>
            <a:r>
              <a:rPr lang="ru-RU" sz="2800" b="1" strike="noStrike" spc="-1" dirty="0" err="1">
                <a:solidFill>
                  <a:srgbClr val="000000"/>
                </a:solidFill>
                <a:latin typeface="Calibri"/>
              </a:rPr>
              <a:t>зіниці</a:t>
            </a:r>
            <a:r>
              <a:rPr lang="ru-RU" sz="2800" b="1" strike="noStrike" spc="-1" dirty="0">
                <a:solidFill>
                  <a:srgbClr val="000000"/>
                </a:solidFill>
                <a:latin typeface="Calibri"/>
              </a:rPr>
              <a:t> на </a:t>
            </a:r>
            <a:r>
              <a:rPr lang="ru-RU" sz="2800" b="1" strike="noStrike" spc="-1" dirty="0" err="1">
                <a:solidFill>
                  <a:srgbClr val="000000"/>
                </a:solidFill>
                <a:latin typeface="Calibri"/>
              </a:rPr>
              <a:t>світло</a:t>
            </a:r>
            <a:r>
              <a:rPr lang="ru-RU" sz="2800" b="1" strike="noStrike" spc="-1" dirty="0">
                <a:solidFill>
                  <a:srgbClr val="000000"/>
                </a:solidFill>
                <a:latin typeface="Calibri"/>
              </a:rPr>
              <a:t>, </a:t>
            </a:r>
            <a:r>
              <a:rPr lang="ru-RU" sz="2800" b="1" strike="noStrike" spc="-1" dirty="0" err="1">
                <a:solidFill>
                  <a:srgbClr val="000000"/>
                </a:solidFill>
                <a:latin typeface="Calibri"/>
              </a:rPr>
              <a:t>дихання</a:t>
            </a:r>
            <a:r>
              <a:rPr lang="ru-RU" sz="2800" b="1" strike="noStrike" spc="-1" dirty="0">
                <a:solidFill>
                  <a:srgbClr val="000000"/>
                </a:solidFill>
                <a:latin typeface="Calibri"/>
              </a:rPr>
              <a:t> з частотою 2-6 за </a:t>
            </a:r>
            <a:r>
              <a:rPr lang="ru-RU" sz="2800" b="1" strike="noStrike" spc="-1" dirty="0" err="1">
                <a:solidFill>
                  <a:srgbClr val="000000"/>
                </a:solidFill>
                <a:latin typeface="Calibri"/>
              </a:rPr>
              <a:t>хвилину</a:t>
            </a:r>
            <a:r>
              <a:rPr lang="ru-RU" sz="2800" b="1" strike="noStrike" spc="-1" dirty="0">
                <a:solidFill>
                  <a:srgbClr val="000000"/>
                </a:solidFill>
                <a:latin typeface="Calibri"/>
              </a:rPr>
              <a:t>);</a:t>
            </a:r>
            <a:endParaRPr lang="ru-RU" sz="2800" b="0" strike="noStrike" spc="-1" dirty="0">
              <a:latin typeface="Arial"/>
            </a:endParaRPr>
          </a:p>
          <a:p>
            <a:pPr marL="448200" indent="-383400" algn="just">
              <a:lnSpc>
                <a:spcPct val="100000"/>
              </a:lnSpc>
              <a:spcBef>
                <a:spcPts val="561"/>
              </a:spcBef>
            </a:pPr>
            <a:r>
              <a:rPr lang="ru-RU" sz="2800" b="1" strike="noStrike" spc="-1" dirty="0">
                <a:solidFill>
                  <a:srgbClr val="000000"/>
                </a:solidFill>
                <a:latin typeface="Calibri"/>
              </a:rPr>
              <a:t>      - </a:t>
            </a:r>
            <a:r>
              <a:rPr lang="ru-RU" sz="2800" b="1" u="sng" strike="noStrike" spc="-1" dirty="0" err="1">
                <a:solidFill>
                  <a:srgbClr val="FF0000"/>
                </a:solidFill>
                <a:uFillTx/>
                <a:latin typeface="Calibri"/>
              </a:rPr>
              <a:t>клінічна</a:t>
            </a:r>
            <a:r>
              <a:rPr lang="ru-RU" sz="2800" b="1" u="sng" strike="noStrike" spc="-1" dirty="0">
                <a:solidFill>
                  <a:srgbClr val="FF0000"/>
                </a:solidFill>
                <a:uFillTx/>
                <a:latin typeface="Calibri"/>
              </a:rPr>
              <a:t> смерть</a:t>
            </a:r>
            <a:r>
              <a:rPr lang="ru-RU" sz="2800" b="1" strike="noStrike" spc="-1" dirty="0">
                <a:solidFill>
                  <a:srgbClr val="FF0000"/>
                </a:solidFill>
                <a:latin typeface="Calibri"/>
              </a:rPr>
              <a:t> </a:t>
            </a:r>
            <a:r>
              <a:rPr lang="ru-RU" sz="2800" b="1" strike="noStrike" spc="-1" dirty="0">
                <a:solidFill>
                  <a:srgbClr val="000000"/>
                </a:solidFill>
                <a:latin typeface="Calibri"/>
              </a:rPr>
              <a:t>(</a:t>
            </a:r>
            <a:r>
              <a:rPr lang="ru-RU" sz="2800" b="1" strike="noStrike" spc="-1" dirty="0" err="1">
                <a:solidFill>
                  <a:srgbClr val="000000"/>
                </a:solidFill>
                <a:latin typeface="Calibri"/>
              </a:rPr>
              <a:t>відсутність</a:t>
            </a:r>
            <a:r>
              <a:rPr lang="ru-RU" sz="2800" b="1" strike="noStrike" spc="-1" dirty="0">
                <a:solidFill>
                  <a:srgbClr val="000000"/>
                </a:solidFill>
                <a:latin typeface="Calibri"/>
              </a:rPr>
              <a:t> </a:t>
            </a:r>
            <a:r>
              <a:rPr lang="ru-RU" sz="2800" b="1" strike="noStrike" spc="-1" dirty="0" err="1">
                <a:solidFill>
                  <a:srgbClr val="000000"/>
                </a:solidFill>
                <a:latin typeface="Calibri"/>
              </a:rPr>
              <a:t>дихання</a:t>
            </a:r>
            <a:r>
              <a:rPr lang="ru-RU" sz="2800" b="1" strike="noStrike" spc="-1" dirty="0">
                <a:solidFill>
                  <a:srgbClr val="000000"/>
                </a:solidFill>
                <a:latin typeface="Calibri"/>
              </a:rPr>
              <a:t>, </a:t>
            </a:r>
            <a:r>
              <a:rPr lang="ru-RU" sz="2800" b="1" strike="noStrike" spc="-1" dirty="0" err="1">
                <a:solidFill>
                  <a:srgbClr val="000000"/>
                </a:solidFill>
                <a:latin typeface="Calibri"/>
              </a:rPr>
              <a:t>серцебиття</a:t>
            </a:r>
            <a:r>
              <a:rPr lang="ru-RU" sz="2800" b="1" strike="noStrike" spc="-1" dirty="0">
                <a:solidFill>
                  <a:srgbClr val="000000"/>
                </a:solidFill>
                <a:latin typeface="Calibri"/>
              </a:rPr>
              <a:t>, </a:t>
            </a:r>
            <a:r>
              <a:rPr lang="ru-RU" sz="2800" b="1" strike="noStrike" spc="-1" dirty="0" err="1">
                <a:solidFill>
                  <a:srgbClr val="000000"/>
                </a:solidFill>
                <a:latin typeface="Calibri"/>
              </a:rPr>
              <a:t>реакції</a:t>
            </a:r>
            <a:r>
              <a:rPr lang="ru-RU" sz="2800" b="1" strike="noStrike" spc="-1" dirty="0">
                <a:solidFill>
                  <a:srgbClr val="000000"/>
                </a:solidFill>
                <a:latin typeface="Calibri"/>
              </a:rPr>
              <a:t> на </a:t>
            </a:r>
            <a:r>
              <a:rPr lang="ru-RU" sz="2800" b="1" strike="noStrike" spc="-1" dirty="0" err="1">
                <a:solidFill>
                  <a:srgbClr val="000000"/>
                </a:solidFill>
                <a:latin typeface="Calibri"/>
              </a:rPr>
              <a:t>світло</a:t>
            </a:r>
            <a:r>
              <a:rPr lang="ru-RU" sz="2800" b="1" strike="noStrike" spc="-1" dirty="0">
                <a:solidFill>
                  <a:srgbClr val="000000"/>
                </a:solidFill>
                <a:latin typeface="Calibri"/>
              </a:rPr>
              <a:t>, холодна </a:t>
            </a:r>
            <a:r>
              <a:rPr lang="ru-RU" sz="2800" b="1" strike="noStrike" spc="-1" dirty="0" err="1">
                <a:solidFill>
                  <a:srgbClr val="000000"/>
                </a:solidFill>
                <a:latin typeface="Calibri"/>
              </a:rPr>
              <a:t>шкіра</a:t>
            </a:r>
            <a:r>
              <a:rPr lang="ru-RU" sz="2800" b="1" strike="noStrike" spc="-1" dirty="0">
                <a:solidFill>
                  <a:srgbClr val="000000"/>
                </a:solidFill>
                <a:latin typeface="Calibri"/>
              </a:rPr>
              <a:t>). </a:t>
            </a:r>
            <a:r>
              <a:rPr lang="ru-RU" sz="2800" b="1" strike="noStrike" spc="-1" dirty="0" err="1">
                <a:solidFill>
                  <a:srgbClr val="000000"/>
                </a:solidFill>
                <a:latin typeface="Calibri"/>
              </a:rPr>
              <a:t>Тривалість</a:t>
            </a:r>
            <a:r>
              <a:rPr lang="ru-RU" sz="2800" b="1" strike="noStrike" spc="-1" dirty="0">
                <a:solidFill>
                  <a:srgbClr val="000000"/>
                </a:solidFill>
                <a:latin typeface="Calibri"/>
              </a:rPr>
              <a:t> </a:t>
            </a:r>
            <a:r>
              <a:rPr lang="ru-RU" sz="2800" b="1" strike="noStrike" spc="-1" dirty="0" err="1">
                <a:solidFill>
                  <a:srgbClr val="000000"/>
                </a:solidFill>
                <a:latin typeface="Calibri"/>
              </a:rPr>
              <a:t>клінічної</a:t>
            </a:r>
            <a:r>
              <a:rPr lang="ru-RU" sz="2800" b="1" strike="noStrike" spc="-1" dirty="0">
                <a:solidFill>
                  <a:srgbClr val="000000"/>
                </a:solidFill>
                <a:latin typeface="Calibri"/>
              </a:rPr>
              <a:t> </a:t>
            </a:r>
            <a:r>
              <a:rPr lang="ru-RU" sz="2800" b="1" strike="noStrike" spc="-1" dirty="0" err="1">
                <a:solidFill>
                  <a:srgbClr val="000000"/>
                </a:solidFill>
                <a:latin typeface="Calibri"/>
              </a:rPr>
              <a:t>смерті</a:t>
            </a:r>
            <a:r>
              <a:rPr lang="ru-RU" sz="2800" b="1" strike="noStrike" spc="-1" dirty="0">
                <a:solidFill>
                  <a:srgbClr val="000000"/>
                </a:solidFill>
                <a:latin typeface="Calibri"/>
              </a:rPr>
              <a:t> – 3-6 </a:t>
            </a:r>
            <a:r>
              <a:rPr lang="ru-RU" sz="2800" b="1" strike="noStrike" spc="-1" dirty="0" err="1">
                <a:solidFill>
                  <a:srgbClr val="000000"/>
                </a:solidFill>
                <a:latin typeface="Calibri"/>
              </a:rPr>
              <a:t>хвилин</a:t>
            </a:r>
            <a:r>
              <a:rPr lang="ru-RU" sz="2800" b="1" strike="noStrike" spc="-1" dirty="0">
                <a:solidFill>
                  <a:srgbClr val="000000"/>
                </a:solidFill>
                <a:latin typeface="Calibri"/>
              </a:rPr>
              <a:t>.  </a:t>
            </a:r>
            <a:r>
              <a:rPr lang="ru-RU" sz="2800" b="1" strike="noStrike" spc="-1" dirty="0" err="1">
                <a:solidFill>
                  <a:srgbClr val="000000"/>
                </a:solidFill>
                <a:latin typeface="Calibri"/>
              </a:rPr>
              <a:t>Потім</a:t>
            </a:r>
            <a:r>
              <a:rPr lang="ru-RU" sz="2800" b="1" strike="noStrike" spc="-1" dirty="0">
                <a:solidFill>
                  <a:srgbClr val="000000"/>
                </a:solidFill>
                <a:latin typeface="Calibri"/>
              </a:rPr>
              <a:t> </a:t>
            </a:r>
            <a:r>
              <a:rPr lang="ru-RU" sz="2800" b="1" strike="noStrike" spc="-1" dirty="0" err="1">
                <a:solidFill>
                  <a:srgbClr val="000000"/>
                </a:solidFill>
                <a:latin typeface="Calibri"/>
              </a:rPr>
              <a:t>наступає</a:t>
            </a:r>
            <a:r>
              <a:rPr lang="ru-RU" sz="2800" b="1" strike="noStrike" spc="-1" dirty="0">
                <a:solidFill>
                  <a:srgbClr val="000000"/>
                </a:solidFill>
                <a:latin typeface="Calibri"/>
              </a:rPr>
              <a:t> </a:t>
            </a:r>
            <a:r>
              <a:rPr lang="ru-RU" sz="2800" b="1" strike="noStrike" spc="-1" dirty="0" err="1">
                <a:solidFill>
                  <a:srgbClr val="FF0000"/>
                </a:solidFill>
                <a:latin typeface="Calibri"/>
              </a:rPr>
              <a:t>біологічна</a:t>
            </a:r>
            <a:r>
              <a:rPr lang="ru-RU" sz="2800" b="1" strike="noStrike" spc="-1" dirty="0">
                <a:solidFill>
                  <a:srgbClr val="FF0000"/>
                </a:solidFill>
                <a:latin typeface="Calibri"/>
              </a:rPr>
              <a:t> смерть</a:t>
            </a:r>
            <a:r>
              <a:rPr lang="ru-RU" sz="2800" b="1" strike="noStrike" spc="-1" dirty="0">
                <a:solidFill>
                  <a:srgbClr val="000000"/>
                </a:solidFill>
                <a:latin typeface="Calibri"/>
              </a:rPr>
              <a:t>.</a:t>
            </a:r>
            <a:endParaRPr lang="ru-RU" sz="2800" b="0" strike="noStrike" spc="-1" dirty="0">
              <a:latin typeface="Arial"/>
            </a:endParaRPr>
          </a:p>
          <a:p>
            <a:pPr marL="448200" indent="-383400" algn="just">
              <a:lnSpc>
                <a:spcPct val="100000"/>
              </a:lnSpc>
              <a:spcBef>
                <a:spcPts val="561"/>
              </a:spcBef>
            </a:pPr>
            <a:r>
              <a:rPr lang="ru-RU" sz="2800" b="1" strike="noStrike" spc="-1" dirty="0" err="1">
                <a:solidFill>
                  <a:srgbClr val="000000"/>
                </a:solidFill>
                <a:latin typeface="Calibri"/>
              </a:rPr>
              <a:t>Термін</a:t>
            </a:r>
            <a:r>
              <a:rPr lang="ru-RU" sz="2800" b="1" strike="noStrike" spc="-1" dirty="0">
                <a:solidFill>
                  <a:srgbClr val="000000"/>
                </a:solidFill>
                <a:latin typeface="Calibri"/>
              </a:rPr>
              <a:t> </a:t>
            </a:r>
            <a:r>
              <a:rPr lang="ru-RU" sz="2800" b="1" strike="noStrike" spc="-1" dirty="0">
                <a:solidFill>
                  <a:srgbClr val="00B050"/>
                </a:solidFill>
                <a:latin typeface="Calibri"/>
              </a:rPr>
              <a:t>«</a:t>
            </a:r>
            <a:r>
              <a:rPr lang="ru-RU" sz="2800" b="1" strike="noStrike" spc="-1" dirty="0" err="1">
                <a:solidFill>
                  <a:srgbClr val="00B050"/>
                </a:solidFill>
                <a:latin typeface="Calibri"/>
              </a:rPr>
              <a:t>реанімація</a:t>
            </a:r>
            <a:r>
              <a:rPr lang="ru-RU" sz="2800" b="1" strike="noStrike" spc="-1" dirty="0">
                <a:solidFill>
                  <a:srgbClr val="00B050"/>
                </a:solidFill>
                <a:latin typeface="Calibri"/>
              </a:rPr>
              <a:t>» </a:t>
            </a:r>
            <a:r>
              <a:rPr lang="ru-RU" sz="2800" b="1" strike="noStrike" spc="-1" dirty="0" err="1">
                <a:solidFill>
                  <a:srgbClr val="000000"/>
                </a:solidFill>
                <a:latin typeface="Calibri"/>
              </a:rPr>
              <a:t>тісно</a:t>
            </a:r>
            <a:r>
              <a:rPr lang="ru-RU" sz="2800" b="1" strike="noStrike" spc="-1" dirty="0">
                <a:solidFill>
                  <a:srgbClr val="000000"/>
                </a:solidFill>
                <a:latin typeface="Calibri"/>
              </a:rPr>
              <a:t> </a:t>
            </a:r>
            <a:r>
              <a:rPr lang="ru-RU" sz="2800" b="1" strike="noStrike" spc="-1" dirty="0" err="1">
                <a:solidFill>
                  <a:srgbClr val="000000"/>
                </a:solidFill>
                <a:latin typeface="Calibri"/>
              </a:rPr>
              <a:t>пов’язаний</a:t>
            </a:r>
            <a:r>
              <a:rPr lang="ru-RU" sz="2800" b="1" strike="noStrike" spc="-1" dirty="0">
                <a:solidFill>
                  <a:srgbClr val="000000"/>
                </a:solidFill>
                <a:latin typeface="Calibri"/>
              </a:rPr>
              <a:t> з таким </a:t>
            </a:r>
            <a:r>
              <a:rPr lang="ru-RU" sz="2800" b="1" strike="noStrike" spc="-1" dirty="0" err="1">
                <a:solidFill>
                  <a:srgbClr val="000000"/>
                </a:solidFill>
                <a:latin typeface="Calibri"/>
              </a:rPr>
              <a:t>поняттям</a:t>
            </a:r>
            <a:r>
              <a:rPr lang="ru-RU" sz="2800" b="1" strike="noStrike" spc="-1" dirty="0">
                <a:solidFill>
                  <a:srgbClr val="000000"/>
                </a:solidFill>
                <a:latin typeface="Calibri"/>
              </a:rPr>
              <a:t>, як </a:t>
            </a:r>
            <a:r>
              <a:rPr lang="ru-RU" sz="2800" b="1" u="sng" spc="-1" dirty="0" err="1">
                <a:solidFill>
                  <a:srgbClr val="FF0000"/>
                </a:solidFill>
                <a:latin typeface="Calibri"/>
              </a:rPr>
              <a:t>клінічна</a:t>
            </a:r>
            <a:r>
              <a:rPr lang="ru-RU" sz="2800" b="1" u="sng" spc="-1" dirty="0">
                <a:solidFill>
                  <a:srgbClr val="FF0000"/>
                </a:solidFill>
                <a:latin typeface="Calibri"/>
              </a:rPr>
              <a:t> </a:t>
            </a:r>
            <a:r>
              <a:rPr lang="ru-RU" sz="2800" b="1" u="sng" spc="-1" dirty="0" smtClean="0">
                <a:solidFill>
                  <a:srgbClr val="FF0000"/>
                </a:solidFill>
                <a:latin typeface="Calibri"/>
              </a:rPr>
              <a:t>смерть</a:t>
            </a:r>
            <a:r>
              <a:rPr lang="ru-RU" sz="2800" b="1" spc="-1" dirty="0" smtClean="0">
                <a:solidFill>
                  <a:srgbClr val="FF0000"/>
                </a:solidFill>
                <a:latin typeface="Calibri"/>
              </a:rPr>
              <a:t>.</a:t>
            </a:r>
            <a:endParaRPr lang="ru-RU"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xEl>
                                              <p:pRg st="4" end="4"/>
                                            </p:txEl>
                                          </p:spTgt>
                                        </p:tgtEl>
                                        <p:attrNameLst>
                                          <p:attrName>style.visibility</p:attrName>
                                        </p:attrNameLst>
                                      </p:cBhvr>
                                      <p:to>
                                        <p:strVal val="visible"/>
                                      </p:to>
                                    </p:set>
                                    <p:anim calcmode="lin" valueType="num">
                                      <p:cBhvr additive="repl">
                                        <p:cTn id="7" dur="500" fill="hold"/>
                                        <p:tgtEl>
                                          <p:spTgt spid="231">
                                            <p:txEl>
                                              <p:pRg st="4" end="4"/>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1">
                                            <p:txEl>
                                              <p:pRg st="5" end="5"/>
                                            </p:txEl>
                                          </p:spTgt>
                                        </p:tgtEl>
                                        <p:attrNameLst>
                                          <p:attrName>style.visibility</p:attrName>
                                        </p:attrNameLst>
                                      </p:cBhvr>
                                      <p:to>
                                        <p:strVal val="visible"/>
                                      </p:to>
                                    </p:set>
                                    <p:anim calcmode="lin" valueType="num">
                                      <p:cBhvr additive="repl">
                                        <p:cTn id="13" dur="500" fill="hold"/>
                                        <p:tgtEl>
                                          <p:spTgt spid="231">
                                            <p:txEl>
                                              <p:pRg st="5" end="5"/>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1">
                                            <p:txEl>
                                              <p:pRg st="6" end="6"/>
                                            </p:txEl>
                                          </p:spTgt>
                                        </p:tgtEl>
                                        <p:attrNameLst>
                                          <p:attrName>style.visibility</p:attrName>
                                        </p:attrNameLst>
                                      </p:cBhvr>
                                      <p:to>
                                        <p:strVal val="visible"/>
                                      </p:to>
                                    </p:set>
                                    <p:anim calcmode="lin" valueType="num">
                                      <p:cBhvr additive="repl">
                                        <p:cTn id="19" dur="500" fill="hold"/>
                                        <p:tgtEl>
                                          <p:spTgt spid="231">
                                            <p:txEl>
                                              <p:pRg st="6" end="6"/>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500120" y="214200"/>
            <a:ext cx="6511320" cy="47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0000" lnSpcReduction="20000"/>
          </a:bodyPr>
          <a:lstStyle/>
          <a:p>
            <a:pPr algn="ctr">
              <a:lnSpc>
                <a:spcPct val="100000"/>
              </a:lnSpc>
            </a:pPr>
            <a:r>
              <a:rPr lang="ru-RU" sz="4400" b="1" strike="noStrike" spc="-1">
                <a:solidFill>
                  <a:srgbClr val="FF0000"/>
                </a:solidFill>
                <a:latin typeface="Calibri"/>
              </a:rPr>
              <a:t>Термінальні стани</a:t>
            </a:r>
            <a:endParaRPr lang="ru-RU" sz="4400" b="0" strike="noStrike" spc="-1">
              <a:latin typeface="Arial"/>
            </a:endParaRPr>
          </a:p>
        </p:txBody>
      </p:sp>
      <p:pic>
        <p:nvPicPr>
          <p:cNvPr id="233" name="Рисунок 232"/>
          <p:cNvPicPr/>
          <p:nvPr/>
        </p:nvPicPr>
        <p:blipFill>
          <a:blip r:embed="rId2"/>
          <a:stretch/>
        </p:blipFill>
        <p:spPr>
          <a:xfrm>
            <a:off x="243000" y="936000"/>
            <a:ext cx="8685000" cy="5184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214200" y="285840"/>
            <a:ext cx="8643240" cy="65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marL="343080" indent="-342360" algn="just">
              <a:lnSpc>
                <a:spcPct val="100000"/>
              </a:lnSpc>
              <a:spcBef>
                <a:spcPts val="1179"/>
              </a:spcBef>
              <a:buClr>
                <a:srgbClr val="FF0000"/>
              </a:buClr>
              <a:buFont typeface="Arial"/>
              <a:buChar char="•"/>
            </a:pPr>
            <a:r>
              <a:rPr lang="ru-RU" sz="5900" b="1" i="1" strike="noStrike" spc="-1">
                <a:solidFill>
                  <a:srgbClr val="FF0000"/>
                </a:solidFill>
                <a:latin typeface="Calibri"/>
              </a:rPr>
              <a:t>Ознаки смерті. </a:t>
            </a:r>
            <a:endParaRPr lang="ru-RU" sz="5900" b="0" strike="noStrike" spc="-1">
              <a:latin typeface="Arial"/>
            </a:endParaRPr>
          </a:p>
          <a:p>
            <a:pPr marL="343080" indent="-342360" algn="just">
              <a:lnSpc>
                <a:spcPct val="100000"/>
              </a:lnSpc>
              <a:spcBef>
                <a:spcPts val="921"/>
              </a:spcBef>
              <a:buClr>
                <a:srgbClr val="000000"/>
              </a:buClr>
              <a:buFont typeface="Arial"/>
              <a:buChar char="•"/>
            </a:pPr>
            <a:r>
              <a:rPr lang="ru-RU" sz="4600" b="1" i="1" strike="noStrike" spc="-1">
                <a:solidFill>
                  <a:srgbClr val="000000"/>
                </a:solidFill>
                <a:latin typeface="Calibri"/>
              </a:rPr>
              <a:t>При зупинці серця та припиненні дихання настає смерть. </a:t>
            </a:r>
            <a:r>
              <a:rPr lang="ru-RU" sz="4600" b="1" strike="noStrike" spc="-1">
                <a:solidFill>
                  <a:srgbClr val="000000"/>
                </a:solidFill>
                <a:latin typeface="Calibri"/>
              </a:rPr>
              <a:t>Цей стан складається із двох фаз – </a:t>
            </a:r>
            <a:r>
              <a:rPr lang="ru-RU" sz="4600" b="1" i="1" strike="noStrike" spc="-1">
                <a:solidFill>
                  <a:srgbClr val="FF0000"/>
                </a:solidFill>
                <a:latin typeface="Calibri"/>
              </a:rPr>
              <a:t>клінічної</a:t>
            </a:r>
            <a:r>
              <a:rPr lang="ru-RU" sz="4600" b="1" strike="noStrike" spc="-1">
                <a:solidFill>
                  <a:srgbClr val="000000"/>
                </a:solidFill>
                <a:latin typeface="Calibri"/>
              </a:rPr>
              <a:t> та </a:t>
            </a:r>
            <a:r>
              <a:rPr lang="ru-RU" sz="4600" b="1" i="1" strike="noStrike" spc="-1">
                <a:solidFill>
                  <a:srgbClr val="FF0000"/>
                </a:solidFill>
                <a:latin typeface="Calibri"/>
              </a:rPr>
              <a:t>біологічної смерті</a:t>
            </a:r>
            <a:r>
              <a:rPr lang="ru-RU" sz="4600" b="1" strike="noStrike" spc="-1">
                <a:solidFill>
                  <a:srgbClr val="000000"/>
                </a:solidFill>
                <a:latin typeface="Calibri"/>
              </a:rPr>
              <a:t>. </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strike="noStrike" spc="-1">
                <a:solidFill>
                  <a:srgbClr val="000000"/>
                </a:solidFill>
                <a:latin typeface="Calibri"/>
              </a:rPr>
              <a:t>Під час </a:t>
            </a:r>
            <a:r>
              <a:rPr lang="ru-RU" sz="4600" b="1" i="1" strike="noStrike" spc="-1">
                <a:solidFill>
                  <a:srgbClr val="FF0000"/>
                </a:solidFill>
                <a:latin typeface="Calibri"/>
              </a:rPr>
              <a:t>клінічної смерті</a:t>
            </a:r>
            <a:r>
              <a:rPr lang="ru-RU" sz="4600" b="1" strike="noStrike" spc="-1">
                <a:solidFill>
                  <a:srgbClr val="000000"/>
                </a:solidFill>
                <a:latin typeface="Calibri"/>
              </a:rPr>
              <a:t>, тривалість якої становить 5‒7 хвилин (</a:t>
            </a:r>
            <a:r>
              <a:rPr lang="ru-RU" sz="4600" b="1" i="1" strike="noStrike" spc="-1">
                <a:solidFill>
                  <a:srgbClr val="000000"/>
                </a:solidFill>
                <a:latin typeface="Calibri"/>
              </a:rPr>
              <a:t>рідко – до 15 хвилин, </a:t>
            </a:r>
            <a:r>
              <a:rPr lang="ru-RU" sz="4600" b="0" i="1" strike="noStrike" spc="-1">
                <a:solidFill>
                  <a:srgbClr val="000000"/>
                </a:solidFill>
                <a:latin typeface="Calibri"/>
              </a:rPr>
              <a:t>що залежить від причини та швидкості розвитку критичного стану - крововтрата, травма, температури тіла та навколишнього середовища, вживання препаратів,які сповільнюють клітинний метаболізм)</a:t>
            </a:r>
            <a:r>
              <a:rPr lang="ru-RU" sz="4600" b="1" strike="noStrike" spc="-1">
                <a:solidFill>
                  <a:srgbClr val="000000"/>
                </a:solidFill>
                <a:latin typeface="Calibri"/>
              </a:rPr>
              <a:t>, людина не дихає, серце перестає битися, однак незворотні явища у тканинах відсутні. У цей період, поки ще не відбулося тяжких порушень у тканинах мозку, серця та легень, організм можна оживити. </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strike="noStrike" spc="-1">
                <a:solidFill>
                  <a:srgbClr val="000000"/>
                </a:solidFill>
                <a:latin typeface="Calibri"/>
              </a:rPr>
              <a:t>Після 8‒10 хвилинної зупинки серця та припинення дихання настає </a:t>
            </a:r>
            <a:r>
              <a:rPr lang="ru-RU" sz="4600" b="1" i="1" strike="noStrike" spc="-1">
                <a:solidFill>
                  <a:srgbClr val="FF0000"/>
                </a:solidFill>
                <a:latin typeface="Calibri"/>
              </a:rPr>
              <a:t>біологічна смерть</a:t>
            </a:r>
            <a:r>
              <a:rPr lang="ru-RU" sz="4600" b="1" strike="noStrike" spc="-1">
                <a:solidFill>
                  <a:srgbClr val="000000"/>
                </a:solidFill>
                <a:latin typeface="Calibri"/>
              </a:rPr>
              <a:t>. У цій фазі врятувати потерпілому життя вже неможливо.</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i="1" strike="noStrike" spc="-1">
                <a:solidFill>
                  <a:srgbClr val="000000"/>
                </a:solidFill>
                <a:latin typeface="Calibri"/>
              </a:rPr>
              <a:t>При встановленні, що потерпілий ″виходить″ із проявів клінічної смерті, їх потрібно назвати </a:t>
            </a:r>
            <a:r>
              <a:rPr lang="ru-RU" sz="4600" b="1" i="1" strike="noStrike" spc="-1">
                <a:solidFill>
                  <a:srgbClr val="FF0000"/>
                </a:solidFill>
                <a:latin typeface="Calibri"/>
              </a:rPr>
              <a:t>сумнівними</a:t>
            </a:r>
            <a:r>
              <a:rPr lang="ru-RU" sz="4600" b="1" i="1" strike="noStrike" spc="-1">
                <a:solidFill>
                  <a:srgbClr val="000000"/>
                </a:solidFill>
                <a:latin typeface="Calibri"/>
              </a:rPr>
              <a:t>.</a:t>
            </a:r>
            <a:endParaRPr lang="ru-RU" sz="4600" b="0" strike="noStrike" spc="-1">
              <a:latin typeface="Arial"/>
            </a:endParaRPr>
          </a:p>
          <a:p>
            <a:pPr marL="343080" indent="-342360" algn="just">
              <a:lnSpc>
                <a:spcPct val="100000"/>
              </a:lnSpc>
              <a:spcBef>
                <a:spcPts val="921"/>
              </a:spcBef>
              <a:buClr>
                <a:srgbClr val="FF0000"/>
              </a:buClr>
              <a:buFont typeface="Arial"/>
              <a:buChar char="•"/>
            </a:pPr>
            <a:r>
              <a:rPr lang="ru-RU" sz="4600" b="1" i="1" strike="noStrike" spc="-1">
                <a:solidFill>
                  <a:srgbClr val="FF0000"/>
                </a:solidFill>
                <a:latin typeface="Calibri"/>
              </a:rPr>
              <a:t>Сумнівні ознаки смерті.</a:t>
            </a:r>
            <a:r>
              <a:rPr lang="ru-RU" sz="4600" b="1" strike="noStrike" spc="-1">
                <a:solidFill>
                  <a:srgbClr val="FF0000"/>
                </a:solidFill>
                <a:latin typeface="Calibri"/>
              </a:rPr>
              <a:t> </a:t>
            </a:r>
            <a:r>
              <a:rPr lang="ru-RU" sz="4600" b="1" strike="noStrike" spc="-1">
                <a:solidFill>
                  <a:srgbClr val="000000"/>
                </a:solidFill>
                <a:latin typeface="Calibri"/>
              </a:rPr>
              <a:t>Потерпілий не дихає, серцебиття не визначається, відсутня реакція на укол голкою, реакція зіниць на сильне світло негативна, незважаючи на те, про що вище йшла мова. Поки немає повної впевненості у смерті потерпілого, ми зобов'язані надавати йому допомогу у повному обсязі.</a:t>
            </a:r>
            <a:endParaRPr lang="ru-RU" sz="4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1"/>
          <p:cNvGrpSpPr/>
          <p:nvPr/>
        </p:nvGrpSpPr>
        <p:grpSpPr>
          <a:xfrm>
            <a:off x="214200" y="2214720"/>
            <a:ext cx="8929080" cy="3743640"/>
            <a:chOff x="214200" y="2214720"/>
            <a:chExt cx="8929080" cy="3743640"/>
          </a:xfrm>
        </p:grpSpPr>
        <p:grpSp>
          <p:nvGrpSpPr>
            <p:cNvPr id="236" name="Group 2"/>
            <p:cNvGrpSpPr/>
            <p:nvPr/>
          </p:nvGrpSpPr>
          <p:grpSpPr>
            <a:xfrm>
              <a:off x="214200" y="2214720"/>
              <a:ext cx="8929080" cy="748080"/>
              <a:chOff x="214200" y="2214720"/>
              <a:chExt cx="8929080" cy="748080"/>
            </a:xfrm>
          </p:grpSpPr>
          <p:sp>
            <p:nvSpPr>
              <p:cNvPr id="237" name="CustomShape 3"/>
              <p:cNvSpPr/>
              <p:nvPr/>
            </p:nvSpPr>
            <p:spPr>
              <a:xfrm>
                <a:off x="214200" y="22147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38" name="CustomShape 4"/>
              <p:cNvSpPr/>
              <p:nvPr/>
            </p:nvSpPr>
            <p:spPr>
              <a:xfrm>
                <a:off x="289080" y="22896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39" name="CustomShape 5"/>
              <p:cNvSpPr/>
              <p:nvPr/>
            </p:nvSpPr>
            <p:spPr>
              <a:xfrm>
                <a:off x="214200" y="22147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1800" b="1" i="1" strike="noStrike" spc="-1">
                    <a:solidFill>
                      <a:srgbClr val="FFFFFF"/>
                    </a:solidFill>
                    <a:latin typeface="Georgia"/>
                    <a:ea typeface="DejaVu Sans"/>
                  </a:rPr>
                  <a:t>Повна втрата свідомості та рефлексів (арефлексія), м’язова атонія</a:t>
                </a:r>
                <a:endParaRPr lang="ru-RU" sz="1800" b="0" strike="noStrike" spc="-1">
                  <a:latin typeface="Arial"/>
                </a:endParaRPr>
              </a:p>
            </p:txBody>
          </p:sp>
        </p:grpSp>
        <p:grpSp>
          <p:nvGrpSpPr>
            <p:cNvPr id="240" name="Group 6"/>
            <p:cNvGrpSpPr/>
            <p:nvPr/>
          </p:nvGrpSpPr>
          <p:grpSpPr>
            <a:xfrm>
              <a:off x="214200" y="2963520"/>
              <a:ext cx="8929080" cy="748080"/>
              <a:chOff x="214200" y="2963520"/>
              <a:chExt cx="8929080" cy="748080"/>
            </a:xfrm>
          </p:grpSpPr>
          <p:sp>
            <p:nvSpPr>
              <p:cNvPr id="241" name="CustomShape 7"/>
              <p:cNvSpPr/>
              <p:nvPr/>
            </p:nvSpPr>
            <p:spPr>
              <a:xfrm>
                <a:off x="214200" y="29635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42" name="CustomShape 8"/>
              <p:cNvSpPr/>
              <p:nvPr/>
            </p:nvSpPr>
            <p:spPr>
              <a:xfrm>
                <a:off x="289080" y="30384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43" name="CustomShape 9"/>
              <p:cNvSpPr/>
              <p:nvPr/>
            </p:nvSpPr>
            <p:spPr>
              <a:xfrm>
                <a:off x="214200" y="29635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Зміна кольору шкіри</a:t>
                </a:r>
                <a:endParaRPr lang="ru-RU" sz="2400" b="0" strike="noStrike" spc="-1">
                  <a:latin typeface="Arial"/>
                </a:endParaRPr>
              </a:p>
            </p:txBody>
          </p:sp>
        </p:grpSp>
        <p:grpSp>
          <p:nvGrpSpPr>
            <p:cNvPr id="244" name="Group 10"/>
            <p:cNvGrpSpPr/>
            <p:nvPr/>
          </p:nvGrpSpPr>
          <p:grpSpPr>
            <a:xfrm>
              <a:off x="214200" y="3712320"/>
              <a:ext cx="8929080" cy="748080"/>
              <a:chOff x="214200" y="3712320"/>
              <a:chExt cx="8929080" cy="748080"/>
            </a:xfrm>
          </p:grpSpPr>
          <p:sp>
            <p:nvSpPr>
              <p:cNvPr id="245" name="CustomShape 11"/>
              <p:cNvSpPr/>
              <p:nvPr/>
            </p:nvSpPr>
            <p:spPr>
              <a:xfrm>
                <a:off x="214200" y="37123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46" name="CustomShape 12"/>
              <p:cNvSpPr/>
              <p:nvPr/>
            </p:nvSpPr>
            <p:spPr>
              <a:xfrm>
                <a:off x="289080" y="37872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47" name="CustomShape 13"/>
              <p:cNvSpPr/>
              <p:nvPr/>
            </p:nvSpPr>
            <p:spPr>
              <a:xfrm>
                <a:off x="214200" y="37123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Розширення зіниць </a:t>
                </a:r>
                <a:r>
                  <a:rPr lang="ru-RU" sz="2400" b="0" strike="noStrike" spc="-1">
                    <a:solidFill>
                      <a:srgbClr val="FFFFFF"/>
                    </a:solidFill>
                    <a:latin typeface="Calibri"/>
                    <a:ea typeface="DejaVu Sans"/>
                  </a:rPr>
                  <a:t>(через 30-60 сек. після припинення кровообігу)</a:t>
                </a:r>
                <a:r>
                  <a:rPr lang="ru-RU" sz="2400" b="1" i="1" strike="noStrike" spc="-1">
                    <a:solidFill>
                      <a:srgbClr val="FFFFFF"/>
                    </a:solidFill>
                    <a:latin typeface="Georgia"/>
                    <a:ea typeface="DejaVu Sans"/>
                  </a:rPr>
                  <a:t>, відсутність реакції їх на світло</a:t>
                </a:r>
                <a:endParaRPr lang="ru-RU" sz="2400" b="0" strike="noStrike" spc="-1">
                  <a:latin typeface="Arial"/>
                </a:endParaRPr>
              </a:p>
            </p:txBody>
          </p:sp>
        </p:grpSp>
        <p:grpSp>
          <p:nvGrpSpPr>
            <p:cNvPr id="248" name="Group 14"/>
            <p:cNvGrpSpPr/>
            <p:nvPr/>
          </p:nvGrpSpPr>
          <p:grpSpPr>
            <a:xfrm>
              <a:off x="214200" y="4461480"/>
              <a:ext cx="8929080" cy="748080"/>
              <a:chOff x="214200" y="4461480"/>
              <a:chExt cx="8929080" cy="748080"/>
            </a:xfrm>
          </p:grpSpPr>
          <p:sp>
            <p:nvSpPr>
              <p:cNvPr id="249" name="CustomShape 15"/>
              <p:cNvSpPr/>
              <p:nvPr/>
            </p:nvSpPr>
            <p:spPr>
              <a:xfrm>
                <a:off x="214200" y="446148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50" name="CustomShape 16"/>
              <p:cNvSpPr/>
              <p:nvPr/>
            </p:nvSpPr>
            <p:spPr>
              <a:xfrm>
                <a:off x="289080" y="453636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51" name="CustomShape 17"/>
              <p:cNvSpPr/>
              <p:nvPr/>
            </p:nvSpPr>
            <p:spPr>
              <a:xfrm>
                <a:off x="214200" y="446148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dirty="0" err="1">
                    <a:solidFill>
                      <a:srgbClr val="FFFFFF"/>
                    </a:solidFill>
                    <a:latin typeface="Georgia"/>
                    <a:ea typeface="DejaVu Sans"/>
                  </a:rPr>
                  <a:t>Відсутність</a:t>
                </a:r>
                <a:r>
                  <a:rPr lang="ru-RU" sz="2400" b="1" i="1" strike="noStrike" spc="-1" dirty="0">
                    <a:solidFill>
                      <a:srgbClr val="FFFFFF"/>
                    </a:solidFill>
                    <a:latin typeface="Georgia"/>
                    <a:ea typeface="DejaVu Sans"/>
                  </a:rPr>
                  <a:t> </a:t>
                </a:r>
                <a:r>
                  <a:rPr lang="ru-RU" sz="2400" b="1" i="1" strike="noStrike" spc="-1" dirty="0" err="1">
                    <a:solidFill>
                      <a:srgbClr val="FFFFFF"/>
                    </a:solidFill>
                    <a:latin typeface="Georgia"/>
                    <a:ea typeface="DejaVu Sans"/>
                  </a:rPr>
                  <a:t>серцебиття</a:t>
                </a:r>
                <a:r>
                  <a:rPr lang="ru-RU" sz="2400" b="1" i="1" strike="noStrike" spc="-1" dirty="0">
                    <a:solidFill>
                      <a:srgbClr val="FFFFFF"/>
                    </a:solidFill>
                    <a:latin typeface="Georgia"/>
                    <a:ea typeface="DejaVu Sans"/>
                  </a:rPr>
                  <a:t> (</a:t>
                </a:r>
                <a:r>
                  <a:rPr lang="ru-RU" sz="2400" b="1" i="1" strike="noStrike" spc="-1" dirty="0" err="1">
                    <a:solidFill>
                      <a:srgbClr val="FFFFFF"/>
                    </a:solidFill>
                    <a:latin typeface="Georgia"/>
                    <a:ea typeface="DejaVu Sans"/>
                  </a:rPr>
                  <a:t>асистолія</a:t>
                </a:r>
                <a:r>
                  <a:rPr lang="ru-RU" sz="2400" b="1" i="1" strike="noStrike" spc="-1" dirty="0">
                    <a:solidFill>
                      <a:srgbClr val="FFFFFF"/>
                    </a:solidFill>
                    <a:latin typeface="Georgia"/>
                    <a:ea typeface="DejaVu Sans"/>
                  </a:rPr>
                  <a:t>), пульсу на </a:t>
                </a:r>
                <a:r>
                  <a:rPr lang="ru-RU" sz="2400" b="1" i="1" strike="noStrike" spc="-1" dirty="0" err="1">
                    <a:solidFill>
                      <a:srgbClr val="FFFFFF"/>
                    </a:solidFill>
                    <a:latin typeface="Georgia"/>
                    <a:ea typeface="DejaVu Sans"/>
                  </a:rPr>
                  <a:t>центральних</a:t>
                </a:r>
                <a:r>
                  <a:rPr lang="ru-RU" sz="2400" b="1" i="1" strike="noStrike" spc="-1" dirty="0">
                    <a:solidFill>
                      <a:srgbClr val="FFFFFF"/>
                    </a:solidFill>
                    <a:latin typeface="Georgia"/>
                    <a:ea typeface="DejaVu Sans"/>
                  </a:rPr>
                  <a:t> </a:t>
                </a:r>
                <a:r>
                  <a:rPr lang="ru-RU" sz="2400" b="1" i="1" strike="noStrike" spc="-1" dirty="0" err="1">
                    <a:solidFill>
                      <a:srgbClr val="FFFFFF"/>
                    </a:solidFill>
                    <a:latin typeface="Georgia"/>
                    <a:ea typeface="DejaVu Sans"/>
                  </a:rPr>
                  <a:t>артеріях</a:t>
                </a:r>
                <a:r>
                  <a:rPr lang="ru-RU" sz="2400" b="1" i="1" strike="noStrike" spc="-1" dirty="0">
                    <a:solidFill>
                      <a:srgbClr val="FFFFFF"/>
                    </a:solidFill>
                    <a:latin typeface="Georgia"/>
                    <a:ea typeface="DejaVu Sans"/>
                  </a:rPr>
                  <a:t>  </a:t>
                </a:r>
                <a:endParaRPr lang="ru-RU" sz="2400" b="0" strike="noStrike" spc="-1" dirty="0">
                  <a:latin typeface="Arial"/>
                </a:endParaRPr>
              </a:p>
            </p:txBody>
          </p:sp>
        </p:grpSp>
        <p:grpSp>
          <p:nvGrpSpPr>
            <p:cNvPr id="252" name="Group 18"/>
            <p:cNvGrpSpPr/>
            <p:nvPr/>
          </p:nvGrpSpPr>
          <p:grpSpPr>
            <a:xfrm>
              <a:off x="214200" y="5210280"/>
              <a:ext cx="8929080" cy="748080"/>
              <a:chOff x="214200" y="5210280"/>
              <a:chExt cx="8929080" cy="748080"/>
            </a:xfrm>
          </p:grpSpPr>
          <p:sp>
            <p:nvSpPr>
              <p:cNvPr id="253" name="CustomShape 19"/>
              <p:cNvSpPr/>
              <p:nvPr/>
            </p:nvSpPr>
            <p:spPr>
              <a:xfrm>
                <a:off x="214200" y="521028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54" name="CustomShape 20"/>
              <p:cNvSpPr/>
              <p:nvPr/>
            </p:nvSpPr>
            <p:spPr>
              <a:xfrm>
                <a:off x="289080" y="528516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55" name="CustomShape 21"/>
              <p:cNvSpPr/>
              <p:nvPr/>
            </p:nvSpPr>
            <p:spPr>
              <a:xfrm>
                <a:off x="214200" y="521028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Відсутність самостійного дихання (рухів грудної клітки, дихальних шумів)</a:t>
                </a:r>
                <a:endParaRPr lang="ru-RU" sz="2400" b="0" strike="noStrike" spc="-1">
                  <a:latin typeface="Arial"/>
                </a:endParaRPr>
              </a:p>
            </p:txBody>
          </p:sp>
        </p:grpSp>
      </p:grpSp>
      <p:sp>
        <p:nvSpPr>
          <p:cNvPr id="256" name="CustomShape 22"/>
          <p:cNvSpPr/>
          <p:nvPr/>
        </p:nvSpPr>
        <p:spPr>
          <a:xfrm>
            <a:off x="1285920" y="1714320"/>
            <a:ext cx="6643080" cy="49932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a:solidFill>
                  <a:srgbClr val="4F6228"/>
                </a:solidFill>
                <a:latin typeface="Georgia"/>
                <a:ea typeface="DejaVu Sans"/>
              </a:rPr>
              <a:t>Ознаки клінічної смерті</a:t>
            </a:r>
            <a:endParaRPr lang="ru-RU" sz="3200" b="0" strike="noStrike" spc="-1">
              <a:latin typeface="Arial"/>
            </a:endParaRPr>
          </a:p>
        </p:txBody>
      </p:sp>
      <p:sp>
        <p:nvSpPr>
          <p:cNvPr id="257" name="CustomShape 23"/>
          <p:cNvSpPr/>
          <p:nvPr/>
        </p:nvSpPr>
        <p:spPr>
          <a:xfrm>
            <a:off x="214200" y="0"/>
            <a:ext cx="8929080" cy="171360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90000"/>
              </a:lnSpc>
            </a:pPr>
            <a:r>
              <a:rPr lang="ru-RU" sz="2400" b="1" i="1" u="sng" strike="noStrike" spc="-1" dirty="0" err="1">
                <a:solidFill>
                  <a:srgbClr val="7030A0"/>
                </a:solidFill>
                <a:uFillTx/>
                <a:latin typeface="Georgia"/>
                <a:ea typeface="DejaVu Sans"/>
              </a:rPr>
              <a:t>Клінічна</a:t>
            </a:r>
            <a:r>
              <a:rPr lang="ru-RU" sz="2400" b="1" i="1" u="sng" strike="noStrike" spc="-1" dirty="0">
                <a:solidFill>
                  <a:srgbClr val="7030A0"/>
                </a:solidFill>
                <a:uFillTx/>
                <a:latin typeface="Georgia"/>
                <a:ea typeface="DejaVu Sans"/>
              </a:rPr>
              <a:t> смерть</a:t>
            </a:r>
            <a:r>
              <a:rPr lang="ru-RU" sz="2400" b="1" i="1" strike="noStrike" spc="-1" dirty="0">
                <a:solidFill>
                  <a:srgbClr val="7030A0"/>
                </a:solidFill>
                <a:latin typeface="Georgia"/>
                <a:ea typeface="DejaVu Sans"/>
              </a:rPr>
              <a:t> – </a:t>
            </a:r>
            <a:r>
              <a:rPr lang="ru-RU" sz="2400" b="1" i="1" strike="noStrike" spc="-1" dirty="0" err="1">
                <a:solidFill>
                  <a:srgbClr val="7030A0"/>
                </a:solidFill>
                <a:latin typeface="Georgia"/>
                <a:ea typeface="DejaVu Sans"/>
              </a:rPr>
              <a:t>короткочасна</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перехідна</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стадія</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між</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життям</a:t>
            </a:r>
            <a:r>
              <a:rPr lang="ru-RU" sz="2400" b="1" i="1" strike="noStrike" spc="-1" dirty="0">
                <a:solidFill>
                  <a:srgbClr val="7030A0"/>
                </a:solidFill>
                <a:latin typeface="Georgia"/>
                <a:ea typeface="DejaVu Sans"/>
              </a:rPr>
              <a:t> і </a:t>
            </a:r>
            <a:r>
              <a:rPr lang="ru-RU" sz="2400" b="1" i="1" strike="noStrike" spc="-1" dirty="0" err="1">
                <a:solidFill>
                  <a:srgbClr val="7030A0"/>
                </a:solidFill>
                <a:latin typeface="Georgia"/>
                <a:ea typeface="DejaVu Sans"/>
              </a:rPr>
              <a:t>смертю</a:t>
            </a:r>
            <a:r>
              <a:rPr lang="ru-RU" sz="2400" b="1" i="1" strike="noStrike" spc="-1" dirty="0">
                <a:solidFill>
                  <a:srgbClr val="7030A0"/>
                </a:solidFill>
                <a:latin typeface="Georgia"/>
                <a:ea typeface="DejaVu Sans"/>
              </a:rPr>
              <a:t>, яка </a:t>
            </a:r>
            <a:r>
              <a:rPr lang="ru-RU" sz="2400" b="1" i="1" strike="noStrike" spc="-1" dirty="0" err="1">
                <a:solidFill>
                  <a:srgbClr val="7030A0"/>
                </a:solidFill>
                <a:latin typeface="Georgia"/>
                <a:ea typeface="DejaVu Sans"/>
              </a:rPr>
              <a:t>наступає</a:t>
            </a:r>
            <a:r>
              <a:rPr lang="ru-RU" sz="2400" b="1" i="1" strike="noStrike" spc="-1" dirty="0">
                <a:solidFill>
                  <a:srgbClr val="7030A0"/>
                </a:solidFill>
                <a:latin typeface="Georgia"/>
                <a:ea typeface="DejaVu Sans"/>
              </a:rPr>
              <a:t> при </a:t>
            </a:r>
            <a:r>
              <a:rPr lang="ru-RU" sz="2400" b="1" i="1" strike="noStrike" spc="-1" dirty="0" err="1">
                <a:solidFill>
                  <a:srgbClr val="7030A0"/>
                </a:solidFill>
                <a:latin typeface="Georgia"/>
                <a:ea typeface="DejaVu Sans"/>
              </a:rPr>
              <a:t>припиненні</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серцевої</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діяльності</a:t>
            </a:r>
            <a:r>
              <a:rPr lang="ru-RU" sz="2400" b="1" i="1" strike="noStrike" spc="-1" dirty="0">
                <a:solidFill>
                  <a:srgbClr val="7030A0"/>
                </a:solidFill>
                <a:latin typeface="Georgia"/>
                <a:ea typeface="DejaVu Sans"/>
              </a:rPr>
              <a:t> і </a:t>
            </a:r>
            <a:r>
              <a:rPr lang="ru-RU" sz="2400" b="1" i="1" strike="noStrike" spc="-1" dirty="0" err="1">
                <a:solidFill>
                  <a:srgbClr val="7030A0"/>
                </a:solidFill>
                <a:latin typeface="Georgia"/>
                <a:ea typeface="DejaVu Sans"/>
              </a:rPr>
              <a:t>диханні</a:t>
            </a:r>
            <a:r>
              <a:rPr lang="ru-RU" sz="2400" b="1" i="1" strike="noStrike" spc="-1" dirty="0">
                <a:solidFill>
                  <a:srgbClr val="7030A0"/>
                </a:solidFill>
                <a:latin typeface="Georgia"/>
                <a:ea typeface="DejaVu Sans"/>
              </a:rPr>
              <a:t>.</a:t>
            </a:r>
            <a:endParaRPr lang="ru-RU" sz="2400" b="0" strike="noStrike" spc="-1" dirty="0">
              <a:latin typeface="Arial"/>
            </a:endParaRPr>
          </a:p>
          <a:p>
            <a:pPr algn="just">
              <a:lnSpc>
                <a:spcPct val="90000"/>
              </a:lnSpc>
            </a:pPr>
            <a:r>
              <a:rPr lang="ru-RU" sz="2000" b="1" strike="noStrike" spc="-1" dirty="0" err="1">
                <a:solidFill>
                  <a:srgbClr val="002060"/>
                </a:solidFill>
                <a:latin typeface="Calibri"/>
                <a:ea typeface="DejaVu Sans"/>
              </a:rPr>
              <a:t>Поступово</a:t>
            </a:r>
            <a:r>
              <a:rPr lang="ru-RU" sz="2000" b="1" strike="noStrike" spc="-1" dirty="0">
                <a:solidFill>
                  <a:srgbClr val="002060"/>
                </a:solidFill>
                <a:latin typeface="Calibri"/>
                <a:ea typeface="DejaVu Sans"/>
              </a:rPr>
              <a:t> (</a:t>
            </a:r>
            <a:r>
              <a:rPr lang="ru-RU" sz="2000" b="1" strike="noStrike" spc="-1" dirty="0" err="1">
                <a:solidFill>
                  <a:srgbClr val="002060"/>
                </a:solidFill>
                <a:latin typeface="Calibri"/>
                <a:ea typeface="DejaVu Sans"/>
              </a:rPr>
              <a:t>впродовж</a:t>
            </a:r>
            <a:r>
              <a:rPr lang="ru-RU" sz="2000" b="1" strike="noStrike" spc="-1" dirty="0">
                <a:solidFill>
                  <a:srgbClr val="002060"/>
                </a:solidFill>
                <a:latin typeface="Calibri"/>
                <a:ea typeface="DejaVu Sans"/>
              </a:rPr>
              <a:t> 3-6 </a:t>
            </a:r>
            <a:r>
              <a:rPr lang="ru-RU" sz="2000" b="1" strike="noStrike" spc="-1" dirty="0" err="1">
                <a:solidFill>
                  <a:srgbClr val="002060"/>
                </a:solidFill>
                <a:latin typeface="Calibri"/>
                <a:ea typeface="DejaVu Sans"/>
              </a:rPr>
              <a:t>хв</a:t>
            </a:r>
            <a:r>
              <a:rPr lang="ru-RU" sz="2000" b="1" strike="noStrike" spc="-1" dirty="0">
                <a:solidFill>
                  <a:srgbClr val="002060"/>
                </a:solidFill>
                <a:latin typeface="Calibri"/>
                <a:ea typeface="DejaVu Sans"/>
              </a:rPr>
              <a:t>.) запаси </a:t>
            </a:r>
            <a:r>
              <a:rPr lang="ru-RU" sz="2000" b="1" strike="noStrike" spc="-1" dirty="0" err="1">
                <a:solidFill>
                  <a:srgbClr val="002060"/>
                </a:solidFill>
                <a:latin typeface="Calibri"/>
                <a:ea typeface="DejaVu Sans"/>
              </a:rPr>
              <a:t>глікогену</a:t>
            </a:r>
            <a:r>
              <a:rPr lang="ru-RU" sz="2000" b="1" strike="noStrike" spc="-1" dirty="0">
                <a:solidFill>
                  <a:srgbClr val="002060"/>
                </a:solidFill>
                <a:latin typeface="Calibri"/>
                <a:ea typeface="DejaVu Sans"/>
              </a:rPr>
              <a:t> у </a:t>
            </a:r>
            <a:r>
              <a:rPr lang="ru-RU" sz="2000" b="1" strike="noStrike" spc="-1" dirty="0" err="1">
                <a:solidFill>
                  <a:srgbClr val="002060"/>
                </a:solidFill>
                <a:latin typeface="Calibri"/>
                <a:ea typeface="DejaVu Sans"/>
              </a:rPr>
              <a:t>мозку</a:t>
            </a:r>
            <a:r>
              <a:rPr lang="ru-RU" sz="2000" b="1" strike="noStrike" spc="-1" dirty="0">
                <a:solidFill>
                  <a:srgbClr val="002060"/>
                </a:solidFill>
                <a:latin typeface="Calibri"/>
                <a:ea typeface="DejaVu Sans"/>
              </a:rPr>
              <a:t> </a:t>
            </a:r>
            <a:r>
              <a:rPr lang="ru-RU" sz="2000" b="1" strike="noStrike" spc="-1" dirty="0" err="1">
                <a:solidFill>
                  <a:srgbClr val="002060"/>
                </a:solidFill>
                <a:latin typeface="Calibri"/>
                <a:ea typeface="DejaVu Sans"/>
              </a:rPr>
              <a:t>виснажуються</a:t>
            </a:r>
            <a:r>
              <a:rPr lang="ru-RU" sz="2000" b="1" strike="noStrike" spc="-1" dirty="0">
                <a:solidFill>
                  <a:srgbClr val="002060"/>
                </a:solidFill>
                <a:latin typeface="Calibri"/>
                <a:ea typeface="DejaVu Sans"/>
              </a:rPr>
              <a:t>, і </a:t>
            </a:r>
            <a:r>
              <a:rPr lang="ru-RU" sz="2000" b="1" strike="noStrike" spc="-1" dirty="0" err="1">
                <a:solidFill>
                  <a:srgbClr val="002060"/>
                </a:solidFill>
                <a:latin typeface="Calibri"/>
                <a:ea typeface="DejaVu Sans"/>
              </a:rPr>
              <a:t>нервова</a:t>
            </a:r>
            <a:r>
              <a:rPr lang="ru-RU" sz="2000" b="1" strike="noStrike" spc="-1" dirty="0">
                <a:solidFill>
                  <a:srgbClr val="002060"/>
                </a:solidFill>
                <a:latin typeface="Calibri"/>
                <a:ea typeface="DejaVu Sans"/>
              </a:rPr>
              <a:t> тканина </a:t>
            </a:r>
            <a:r>
              <a:rPr lang="ru-RU" sz="2000" b="1" strike="noStrike" spc="-1" dirty="0" err="1">
                <a:solidFill>
                  <a:srgbClr val="002060"/>
                </a:solidFill>
                <a:latin typeface="Calibri"/>
                <a:ea typeface="DejaVu Sans"/>
              </a:rPr>
              <a:t>вмирає</a:t>
            </a:r>
            <a:r>
              <a:rPr lang="ru-RU" sz="2000" b="1" strike="noStrike" spc="-1" dirty="0">
                <a:solidFill>
                  <a:srgbClr val="002060"/>
                </a:solidFill>
                <a:latin typeface="Calibri"/>
                <a:ea typeface="DejaVu Sans"/>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285840" y="285840"/>
            <a:ext cx="8429040" cy="614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FF0000"/>
              </a:buClr>
              <a:buFont typeface="Arial"/>
              <a:buChar char="•"/>
            </a:pPr>
            <a:r>
              <a:rPr lang="ru-RU" sz="3200" b="1" i="1" strike="noStrike" spc="-1">
                <a:solidFill>
                  <a:srgbClr val="FF0000"/>
                </a:solidFill>
                <a:latin typeface="Calibri"/>
              </a:rPr>
              <a:t>Явні трупні ознаки.</a:t>
            </a:r>
            <a:r>
              <a:rPr lang="ru-RU" sz="3200" b="1" strike="noStrike" spc="-1">
                <a:solidFill>
                  <a:srgbClr val="FF0000"/>
                </a:solidFill>
                <a:latin typeface="Calibri"/>
              </a:rPr>
              <a:t> </a:t>
            </a:r>
            <a:endParaRPr lang="ru-RU" sz="32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Одними з перших ознак є </a:t>
            </a:r>
            <a:r>
              <a:rPr lang="ru-RU" sz="2400" b="1" i="1" strike="noStrike" spc="-1">
                <a:solidFill>
                  <a:srgbClr val="FF0000"/>
                </a:solidFill>
                <a:latin typeface="Calibri"/>
              </a:rPr>
              <a:t>помутніння рогівки та її висихання, </a:t>
            </a:r>
            <a:r>
              <a:rPr lang="ru-RU" sz="2400" b="1" strike="noStrike" spc="-1">
                <a:solidFill>
                  <a:srgbClr val="000000"/>
                </a:solidFill>
                <a:latin typeface="Calibri"/>
              </a:rPr>
              <a:t>з'являється через 1,5-2 години після смерті. Це пов’язано з припиненням функції слізних залоз, внаслідок чого рогівка мертвої людини втрачає природний блиск, стає каламутною. </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Розм’якшення очних яблук з появою </a:t>
            </a:r>
            <a:r>
              <a:rPr lang="ru-RU" sz="2400" b="1" i="1" strike="noStrike" spc="-1">
                <a:solidFill>
                  <a:srgbClr val="00B050"/>
                </a:solidFill>
                <a:latin typeface="Calibri"/>
              </a:rPr>
              <a:t>феномену</a:t>
            </a:r>
            <a:r>
              <a:rPr lang="ru-RU" sz="2400" b="1" strike="noStrike" spc="-1">
                <a:solidFill>
                  <a:srgbClr val="000000"/>
                </a:solidFill>
                <a:latin typeface="Calibri"/>
              </a:rPr>
              <a:t> </a:t>
            </a:r>
            <a:r>
              <a:rPr lang="ru-RU" sz="2400" b="1" strike="noStrike" spc="-1">
                <a:solidFill>
                  <a:srgbClr val="00B050"/>
                </a:solidFill>
                <a:latin typeface="Calibri"/>
              </a:rPr>
              <a:t>«</a:t>
            </a:r>
            <a:r>
              <a:rPr lang="ru-RU" sz="2400" b="1" strike="noStrike" spc="-1">
                <a:solidFill>
                  <a:srgbClr val="FF0000"/>
                </a:solidFill>
                <a:latin typeface="Calibri"/>
              </a:rPr>
              <a:t>котячого ока</a:t>
            </a:r>
            <a:r>
              <a:rPr lang="ru-RU" sz="2400" b="1" strike="noStrike" spc="-1">
                <a:solidFill>
                  <a:srgbClr val="00B050"/>
                </a:solidFill>
                <a:latin typeface="Calibri"/>
              </a:rPr>
              <a:t>»</a:t>
            </a:r>
            <a:r>
              <a:rPr lang="ru-RU" sz="2400" b="1" strike="noStrike" spc="-1">
                <a:solidFill>
                  <a:srgbClr val="000000"/>
                </a:solidFill>
                <a:latin typeface="Calibri"/>
              </a:rPr>
              <a:t> (</a:t>
            </a:r>
            <a:r>
              <a:rPr lang="ru-RU" sz="2400" b="1" i="1" u="sng" strike="noStrike" spc="-1">
                <a:solidFill>
                  <a:srgbClr val="FF0000"/>
                </a:solidFill>
                <a:uFillTx/>
                <a:latin typeface="Calibri"/>
              </a:rPr>
              <a:t>ознака Бєлоглазова</a:t>
            </a:r>
            <a:r>
              <a:rPr lang="ru-RU" sz="2400" b="1" strike="noStrike" spc="-1">
                <a:solidFill>
                  <a:srgbClr val="000000"/>
                </a:solidFill>
                <a:latin typeface="Calibri"/>
              </a:rPr>
              <a:t>) - при стисненні очного яблука з боків зіниця набуває форми вузької вертикальної щілини.</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FF0000"/>
              </a:buClr>
              <a:buFont typeface="Arial"/>
              <a:buChar char="•"/>
            </a:pPr>
            <a:r>
              <a:rPr lang="ru-RU" sz="2400" b="1" i="1" strike="noStrike" spc="-1">
                <a:solidFill>
                  <a:srgbClr val="FF0000"/>
                </a:solidFill>
                <a:latin typeface="Calibri"/>
              </a:rPr>
              <a:t>Трупне заклякання </a:t>
            </a:r>
            <a:r>
              <a:rPr lang="ru-RU" sz="2400" b="1" strike="noStrike" spc="-1">
                <a:solidFill>
                  <a:srgbClr val="000000"/>
                </a:solidFill>
                <a:latin typeface="Calibri"/>
              </a:rPr>
              <a:t>починається із голови через 2‒4 години після смерті. </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FF0000"/>
              </a:buClr>
              <a:buFont typeface="Arial"/>
              <a:buChar char="•"/>
            </a:pPr>
            <a:r>
              <a:rPr lang="ru-RU" sz="2400" b="1" i="1" strike="noStrike" spc="-1">
                <a:solidFill>
                  <a:srgbClr val="FF0000"/>
                </a:solidFill>
                <a:latin typeface="Calibri"/>
              </a:rPr>
              <a:t>Охолодження тіла </a:t>
            </a:r>
            <a:r>
              <a:rPr lang="ru-RU" sz="2400" b="1" strike="noStrike" spc="-1">
                <a:solidFill>
                  <a:srgbClr val="000000"/>
                </a:solidFill>
                <a:latin typeface="Calibri"/>
              </a:rPr>
              <a:t>відбувається поступово: з'являються </a:t>
            </a:r>
            <a:r>
              <a:rPr lang="ru-RU" sz="2400" b="1" strike="noStrike" spc="-1">
                <a:solidFill>
                  <a:srgbClr val="FF0000"/>
                </a:solidFill>
                <a:latin typeface="Calibri"/>
              </a:rPr>
              <a:t>трупні плями бузкового кольору</a:t>
            </a:r>
            <a:r>
              <a:rPr lang="ru-RU" sz="2400" b="1" strike="noStrike" spc="-1">
                <a:solidFill>
                  <a:srgbClr val="000000"/>
                </a:solidFill>
                <a:latin typeface="Calibri"/>
              </a:rPr>
              <a:t>, що виникають через стікання крові у нижче розміщені частини тіла.</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ЕКЦІЯ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411" y="2274353"/>
            <a:ext cx="3451008" cy="4583647"/>
          </a:xfrm>
          <a:prstGeom prst="rect">
            <a:avLst/>
          </a:prstGeom>
          <a:noFill/>
          <a:extLst>
            <a:ext uri="{909E8E84-426E-40DD-AFC4-6F175D3DCCD1}">
              <a14:hiddenFill xmlns:a14="http://schemas.microsoft.com/office/drawing/2010/main">
                <a:solidFill>
                  <a:srgbClr val="FFFFFF"/>
                </a:solidFill>
              </a14:hiddenFill>
            </a:ext>
          </a:extLst>
        </p:spPr>
      </p:pic>
      <p:sp>
        <p:nvSpPr>
          <p:cNvPr id="5" name="CustomShape 1"/>
          <p:cNvSpPr/>
          <p:nvPr/>
        </p:nvSpPr>
        <p:spPr>
          <a:xfrm>
            <a:off x="468360" y="351000"/>
            <a:ext cx="8352360" cy="79128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dirty="0" err="1">
                <a:solidFill>
                  <a:srgbClr val="4F6228"/>
                </a:solidFill>
                <a:latin typeface="Georgia"/>
                <a:ea typeface="DejaVu Sans"/>
              </a:rPr>
              <a:t>Ознаки</a:t>
            </a:r>
            <a:r>
              <a:rPr lang="ru-RU" sz="3200" b="1" i="1" strike="noStrike" spc="-1" dirty="0">
                <a:solidFill>
                  <a:srgbClr val="4F6228"/>
                </a:solidFill>
                <a:latin typeface="Georgia"/>
                <a:ea typeface="DejaVu Sans"/>
              </a:rPr>
              <a:t> </a:t>
            </a:r>
            <a:r>
              <a:rPr lang="ru-RU" sz="3200" b="1" i="1" strike="noStrike" spc="-1" dirty="0" err="1">
                <a:solidFill>
                  <a:srgbClr val="4F6228"/>
                </a:solidFill>
                <a:latin typeface="Georgia"/>
                <a:ea typeface="DejaVu Sans"/>
              </a:rPr>
              <a:t>біологічної</a:t>
            </a:r>
            <a:r>
              <a:rPr lang="ru-RU" sz="3200" b="1" i="1" strike="noStrike" spc="-1" dirty="0">
                <a:solidFill>
                  <a:srgbClr val="4F6228"/>
                </a:solidFill>
                <a:latin typeface="Georgia"/>
                <a:ea typeface="DejaVu Sans"/>
              </a:rPr>
              <a:t> </a:t>
            </a:r>
            <a:r>
              <a:rPr lang="ru-RU" sz="3200" b="1" i="1" strike="noStrike" spc="-1" dirty="0" err="1">
                <a:solidFill>
                  <a:srgbClr val="4F6228"/>
                </a:solidFill>
                <a:latin typeface="Georgia"/>
                <a:ea typeface="DejaVu Sans"/>
              </a:rPr>
              <a:t>смерті</a:t>
            </a:r>
            <a:endParaRPr lang="ru-RU" sz="3200" b="0" strike="noStrike" spc="-1" dirty="0">
              <a:latin typeface="Arial"/>
            </a:endParaRPr>
          </a:p>
        </p:txBody>
      </p:sp>
      <p:sp>
        <p:nvSpPr>
          <p:cNvPr id="6" name="CustomShape 18"/>
          <p:cNvSpPr/>
          <p:nvPr/>
        </p:nvSpPr>
        <p:spPr>
          <a:xfrm>
            <a:off x="428760" y="1357200"/>
            <a:ext cx="835740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sz="2400" b="1" strike="noStrike" spc="-1" dirty="0" err="1">
                <a:solidFill>
                  <a:srgbClr val="FF0000"/>
                </a:solidFill>
                <a:latin typeface="Calibri"/>
                <a:ea typeface="DejaVu Sans"/>
              </a:rPr>
              <a:t>Біологічна</a:t>
            </a:r>
            <a:r>
              <a:rPr lang="ru-RU" sz="2400" b="1" strike="noStrike" spc="-1" dirty="0">
                <a:solidFill>
                  <a:srgbClr val="FF0000"/>
                </a:solidFill>
                <a:latin typeface="Calibri"/>
                <a:ea typeface="DejaVu Sans"/>
              </a:rPr>
              <a:t> смерть </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це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незворотне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припинення</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всіх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життєвих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функцій</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організму</a:t>
            </a:r>
            <a:r>
              <a:rPr lang="ru-RU" sz="2400" b="1" strike="noStrike" spc="-1" dirty="0">
                <a:solidFill>
                  <a:srgbClr val="000000"/>
                </a:solidFill>
                <a:latin typeface="Calibri"/>
                <a:ea typeface="DejaVu Sans"/>
              </a:rPr>
              <a:t> з </a:t>
            </a:r>
            <a:r>
              <a:rPr lang="ru-RU" sz="2400" b="1" strike="noStrike" spc="-1" dirty="0" err="1">
                <a:solidFill>
                  <a:srgbClr val="000000"/>
                </a:solidFill>
                <a:latin typeface="Calibri"/>
                <a:ea typeface="DejaVu Sans"/>
              </a:rPr>
              <a:t>припиненням</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всіх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фізіологічних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процесів</a:t>
            </a:r>
            <a:r>
              <a:rPr lang="ru-RU" sz="2400" b="1" strike="noStrike" spc="-1" dirty="0">
                <a:solidFill>
                  <a:srgbClr val="000000"/>
                </a:solidFill>
                <a:latin typeface="Calibri"/>
                <a:ea typeface="DejaVu Sans"/>
              </a:rPr>
              <a:t>.</a:t>
            </a:r>
            <a:endParaRPr lang="ru-RU" sz="2400" b="0" strike="noStrike" spc="-1" dirty="0">
              <a:latin typeface="Arial"/>
            </a:endParaRPr>
          </a:p>
        </p:txBody>
      </p:sp>
    </p:spTree>
    <p:extLst>
      <p:ext uri="{BB962C8B-B14F-4D97-AF65-F5344CB8AC3E}">
        <p14:creationId xmlns:p14="http://schemas.microsoft.com/office/powerpoint/2010/main" val="240200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484560" algn="ctr">
              <a:lnSpc>
                <a:spcPct val="100000"/>
              </a:lnSpc>
            </a:pPr>
            <a:r>
              <a:rPr lang="ru-RU" sz="4400" b="1" strike="noStrike" spc="-1">
                <a:solidFill>
                  <a:srgbClr val="7030A0"/>
                </a:solidFill>
                <a:latin typeface="Calibri"/>
              </a:rPr>
              <a:t>Порядок дій щодо визначення ознак життя</a:t>
            </a:r>
            <a:endParaRPr lang="ru-RU" sz="4400" b="0" strike="noStrike" spc="-1">
              <a:latin typeface="Arial"/>
            </a:endParaRPr>
          </a:p>
        </p:txBody>
      </p:sp>
      <p:pic>
        <p:nvPicPr>
          <p:cNvPr id="278" name="Picture 2"/>
          <p:cNvPicPr/>
          <p:nvPr/>
        </p:nvPicPr>
        <p:blipFill>
          <a:blip r:embed="rId2"/>
          <a:srcRect l="4204" t="7345" r="5399" b="10364"/>
          <a:stretch/>
        </p:blipFill>
        <p:spPr>
          <a:xfrm>
            <a:off x="1500120" y="1857240"/>
            <a:ext cx="6643080" cy="4325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42960" y="285840"/>
            <a:ext cx="8182800" cy="4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6000" lnSpcReduction="20000"/>
          </a:bodyPr>
          <a:lstStyle/>
          <a:p>
            <a:pPr algn="ctr">
              <a:lnSpc>
                <a:spcPct val="100000"/>
              </a:lnSpc>
            </a:pPr>
            <a:r>
              <a:rPr lang="ru-RU" sz="4400" b="1" strike="noStrike" spc="-1">
                <a:solidFill>
                  <a:srgbClr val="FF0000"/>
                </a:solidFill>
                <a:latin typeface="Calibri"/>
              </a:rPr>
              <a:t>План</a:t>
            </a:r>
            <a:endParaRPr lang="ru-RU" sz="4400" b="0" strike="noStrike" spc="-1">
              <a:latin typeface="Arial"/>
            </a:endParaRPr>
          </a:p>
        </p:txBody>
      </p:sp>
      <p:sp>
        <p:nvSpPr>
          <p:cNvPr id="205" name="CustomShape 2"/>
          <p:cNvSpPr/>
          <p:nvPr/>
        </p:nvSpPr>
        <p:spPr>
          <a:xfrm>
            <a:off x="571320" y="928800"/>
            <a:ext cx="8357400" cy="514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420"/>
              </a:spcBef>
            </a:pPr>
            <a:r>
              <a:rPr lang="ru-RU" sz="2100" b="0" strike="noStrike" spc="-1" dirty="0">
                <a:solidFill>
                  <a:srgbClr val="000000"/>
                </a:solidFill>
                <a:latin typeface="Calibri"/>
              </a:rPr>
              <a:t>1. </a:t>
            </a:r>
            <a:r>
              <a:rPr lang="ru-RU" sz="2100" b="0" strike="noStrike" spc="-1" dirty="0" err="1">
                <a:solidFill>
                  <a:srgbClr val="000000"/>
                </a:solidFill>
                <a:latin typeface="Calibri"/>
              </a:rPr>
              <a:t>Визначення</a:t>
            </a:r>
            <a:r>
              <a:rPr lang="ru-RU" sz="2100" b="0" strike="noStrike" spc="-1" dirty="0">
                <a:solidFill>
                  <a:srgbClr val="000000"/>
                </a:solidFill>
                <a:latin typeface="Calibri"/>
              </a:rPr>
              <a:t> </a:t>
            </a:r>
            <a:r>
              <a:rPr lang="ru-RU" sz="2100" b="0" strike="noStrike" spc="-1" dirty="0" err="1">
                <a:solidFill>
                  <a:srgbClr val="000000"/>
                </a:solidFill>
                <a:latin typeface="Calibri"/>
              </a:rPr>
              <a:t>поняття</a:t>
            </a:r>
            <a:r>
              <a:rPr lang="ru-RU" sz="2100" b="0" strike="noStrike" spc="-1" dirty="0">
                <a:solidFill>
                  <a:srgbClr val="000000"/>
                </a:solidFill>
                <a:latin typeface="Calibri"/>
              </a:rPr>
              <a:t> "</a:t>
            </a:r>
            <a:r>
              <a:rPr lang="ru-RU" sz="2100" b="0" strike="noStrike" spc="-1" dirty="0" err="1">
                <a:solidFill>
                  <a:srgbClr val="000000"/>
                </a:solidFill>
                <a:latin typeface="Calibri"/>
              </a:rPr>
              <a:t>невідкладний</a:t>
            </a:r>
            <a:r>
              <a:rPr lang="ru-RU" sz="2100" b="0" strike="noStrike" spc="-1" dirty="0">
                <a:solidFill>
                  <a:srgbClr val="000000"/>
                </a:solidFill>
                <a:latin typeface="Calibri"/>
              </a:rPr>
              <a:t> стан" та "</a:t>
            </a:r>
            <a:r>
              <a:rPr lang="ru-RU" sz="2100" b="0" strike="noStrike" spc="-1" dirty="0" err="1">
                <a:solidFill>
                  <a:srgbClr val="000000"/>
                </a:solidFill>
                <a:latin typeface="Calibri"/>
              </a:rPr>
              <a:t>нещасний</a:t>
            </a:r>
            <a:r>
              <a:rPr lang="ru-RU" sz="2100" b="0" strike="noStrike" spc="-1" dirty="0">
                <a:solidFill>
                  <a:srgbClr val="000000"/>
                </a:solidFill>
                <a:latin typeface="Calibri"/>
              </a:rPr>
              <a:t> </a:t>
            </a:r>
            <a:r>
              <a:rPr lang="ru-RU" sz="2100" b="0" strike="noStrike" spc="-1" dirty="0" err="1">
                <a:solidFill>
                  <a:srgbClr val="000000"/>
                </a:solidFill>
                <a:latin typeface="Calibri"/>
              </a:rPr>
              <a:t>випадок</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pPr>
            <a:r>
              <a:rPr lang="ru-RU" sz="2100" b="0" strike="noStrike" spc="-1" dirty="0">
                <a:solidFill>
                  <a:srgbClr val="000000"/>
                </a:solidFill>
                <a:latin typeface="Calibri"/>
              </a:rPr>
              <a:t>2. </a:t>
            </a:r>
            <a:r>
              <a:rPr lang="ru-RU" sz="2100" b="0" strike="noStrike" spc="-1" dirty="0" err="1">
                <a:solidFill>
                  <a:srgbClr val="000000"/>
                </a:solidFill>
                <a:latin typeface="Calibri"/>
              </a:rPr>
              <a:t>Поняття</a:t>
            </a:r>
            <a:r>
              <a:rPr lang="ru-RU" sz="2100" b="0" strike="noStrike" spc="-1" dirty="0">
                <a:solidFill>
                  <a:srgbClr val="000000"/>
                </a:solidFill>
                <a:latin typeface="Calibri"/>
              </a:rPr>
              <a:t> про першу </a:t>
            </a:r>
            <a:r>
              <a:rPr lang="ru-RU" sz="2100" b="0" strike="noStrike" spc="-1" dirty="0" err="1">
                <a:solidFill>
                  <a:srgbClr val="000000"/>
                </a:solidFill>
                <a:latin typeface="Calibri"/>
              </a:rPr>
              <a:t>домедичну</a:t>
            </a:r>
            <a:r>
              <a:rPr lang="ru-RU" sz="2100" b="0" strike="noStrike" spc="-1" dirty="0">
                <a:solidFill>
                  <a:srgbClr val="000000"/>
                </a:solidFill>
                <a:latin typeface="Calibri"/>
              </a:rPr>
              <a:t> </a:t>
            </a:r>
            <a:r>
              <a:rPr lang="ru-RU" sz="2100" b="0" strike="noStrike" spc="-1" dirty="0" err="1">
                <a:solidFill>
                  <a:srgbClr val="000000"/>
                </a:solidFill>
                <a:latin typeface="Calibri"/>
              </a:rPr>
              <a:t>допомогу</a:t>
            </a:r>
            <a:r>
              <a:rPr lang="ru-RU" sz="2100" b="0" strike="noStrike" spc="-1" dirty="0">
                <a:solidFill>
                  <a:srgbClr val="000000"/>
                </a:solidFill>
                <a:latin typeface="Calibri"/>
              </a:rPr>
              <a:t>, </a:t>
            </a:r>
            <a:r>
              <a:rPr lang="ru-RU" sz="2100" b="0" strike="noStrike" spc="-1" dirty="0" err="1">
                <a:solidFill>
                  <a:srgbClr val="000000"/>
                </a:solidFill>
                <a:latin typeface="Calibri"/>
              </a:rPr>
              <a:t>її</a:t>
            </a:r>
            <a:r>
              <a:rPr lang="ru-RU" sz="2100" b="0" strike="noStrike" spc="-1" dirty="0">
                <a:solidFill>
                  <a:srgbClr val="000000"/>
                </a:solidFill>
                <a:latin typeface="Calibri"/>
              </a:rPr>
              <a:t> </a:t>
            </a:r>
            <a:r>
              <a:rPr lang="ru-RU" sz="2100" b="0" strike="noStrike" spc="-1" dirty="0" err="1">
                <a:solidFill>
                  <a:srgbClr val="000000"/>
                </a:solidFill>
                <a:latin typeface="Calibri"/>
              </a:rPr>
              <a:t>завдання</a:t>
            </a:r>
            <a:r>
              <a:rPr lang="ru-RU" sz="2100" b="0" strike="noStrike" spc="-1" dirty="0">
                <a:solidFill>
                  <a:srgbClr val="000000"/>
                </a:solidFill>
                <a:latin typeface="Calibri"/>
              </a:rPr>
              <a:t>. </a:t>
            </a:r>
            <a:r>
              <a:rPr lang="ru-RU" sz="2100" b="0" strike="noStrike" spc="-1" dirty="0" err="1">
                <a:solidFill>
                  <a:srgbClr val="000000"/>
                </a:solidFill>
                <a:latin typeface="Calibri"/>
              </a:rPr>
              <a:t>Загальні</a:t>
            </a:r>
            <a:r>
              <a:rPr lang="ru-RU" sz="2100" b="0" strike="noStrike" spc="-1" dirty="0">
                <a:solidFill>
                  <a:srgbClr val="000000"/>
                </a:solidFill>
                <a:latin typeface="Calibri"/>
              </a:rPr>
              <a:t> </a:t>
            </a:r>
            <a:r>
              <a:rPr lang="ru-RU" sz="2100" b="0" strike="noStrike" spc="-1" dirty="0" err="1">
                <a:solidFill>
                  <a:srgbClr val="000000"/>
                </a:solidFill>
                <a:latin typeface="Calibri"/>
              </a:rPr>
              <a:t>принципи</a:t>
            </a:r>
            <a:r>
              <a:rPr lang="ru-RU" sz="2100" b="0" strike="noStrike" spc="-1" dirty="0">
                <a:solidFill>
                  <a:srgbClr val="000000"/>
                </a:solidFill>
                <a:latin typeface="Calibri"/>
              </a:rPr>
              <a:t> </a:t>
            </a:r>
            <a:r>
              <a:rPr lang="ru-RU" sz="2100" b="0" strike="noStrike" spc="-1" dirty="0" err="1">
                <a:solidFill>
                  <a:srgbClr val="000000"/>
                </a:solidFill>
                <a:latin typeface="Calibri"/>
              </a:rPr>
              <a:t>надання</a:t>
            </a:r>
            <a:r>
              <a:rPr lang="ru-RU" sz="2100" b="0" strike="noStrike" spc="-1" dirty="0">
                <a:solidFill>
                  <a:srgbClr val="000000"/>
                </a:solidFill>
                <a:latin typeface="Calibri"/>
              </a:rPr>
              <a:t> </a:t>
            </a:r>
            <a:r>
              <a:rPr lang="ru-RU" sz="2100" b="0" strike="noStrike" spc="-1" dirty="0" err="1">
                <a:solidFill>
                  <a:srgbClr val="000000"/>
                </a:solidFill>
                <a:latin typeface="Calibri"/>
              </a:rPr>
              <a:t>першої</a:t>
            </a:r>
            <a:r>
              <a:rPr lang="ru-RU" sz="2100" b="0" strike="noStrike" spc="-1" dirty="0">
                <a:solidFill>
                  <a:srgbClr val="000000"/>
                </a:solidFill>
                <a:latin typeface="Calibri"/>
              </a:rPr>
              <a:t> </a:t>
            </a:r>
            <a:r>
              <a:rPr lang="ru-RU" sz="2100" b="0" strike="noStrike" spc="-1" dirty="0" err="1">
                <a:solidFill>
                  <a:srgbClr val="000000"/>
                </a:solidFill>
                <a:latin typeface="Calibri"/>
              </a:rPr>
              <a:t>домедичної</a:t>
            </a:r>
            <a:r>
              <a:rPr lang="ru-RU" sz="2100" b="0" strike="noStrike" spc="-1" dirty="0">
                <a:solidFill>
                  <a:srgbClr val="000000"/>
                </a:solidFill>
                <a:latin typeface="Calibri"/>
              </a:rPr>
              <a:t> </a:t>
            </a:r>
            <a:r>
              <a:rPr lang="ru-RU" sz="2100" b="0" strike="noStrike" spc="-1" dirty="0" err="1">
                <a:solidFill>
                  <a:srgbClr val="000000"/>
                </a:solidFill>
                <a:latin typeface="Calibri"/>
              </a:rPr>
              <a:t>допомоги</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pPr>
            <a:r>
              <a:rPr lang="ru-RU" sz="2100" b="0" strike="noStrike" spc="-1" dirty="0">
                <a:solidFill>
                  <a:srgbClr val="000000"/>
                </a:solidFill>
                <a:latin typeface="Calibri"/>
              </a:rPr>
              <a:t>3. Причини та </a:t>
            </a:r>
            <a:r>
              <a:rPr lang="ru-RU" sz="2100" b="0" strike="noStrike" spc="-1" dirty="0" err="1">
                <a:solidFill>
                  <a:srgbClr val="000000"/>
                </a:solidFill>
                <a:latin typeface="Calibri"/>
              </a:rPr>
              <a:t>ознаки</a:t>
            </a:r>
            <a:r>
              <a:rPr lang="ru-RU" sz="2100" b="0" strike="noStrike" spc="-1" dirty="0">
                <a:solidFill>
                  <a:srgbClr val="000000"/>
                </a:solidFill>
                <a:latin typeface="Calibri"/>
              </a:rPr>
              <a:t> </a:t>
            </a:r>
            <a:r>
              <a:rPr lang="ru-RU" sz="2100" b="0" strike="noStrike" spc="-1" dirty="0" err="1">
                <a:solidFill>
                  <a:srgbClr val="000000"/>
                </a:solidFill>
                <a:latin typeface="Calibri"/>
              </a:rPr>
              <a:t>зупинки</a:t>
            </a:r>
            <a:r>
              <a:rPr lang="ru-RU" sz="2100" b="0" strike="noStrike" spc="-1" dirty="0">
                <a:solidFill>
                  <a:srgbClr val="000000"/>
                </a:solidFill>
                <a:latin typeface="Calibri"/>
              </a:rPr>
              <a:t> </a:t>
            </a:r>
            <a:r>
              <a:rPr lang="ru-RU" sz="2100" b="0" strike="noStrike" spc="-1" dirty="0" err="1">
                <a:solidFill>
                  <a:srgbClr val="000000"/>
                </a:solidFill>
                <a:latin typeface="Calibri"/>
              </a:rPr>
              <a:t>дихання</a:t>
            </a:r>
            <a:r>
              <a:rPr lang="ru-RU" sz="2100" b="0" strike="noStrike" spc="-1" dirty="0">
                <a:solidFill>
                  <a:srgbClr val="000000"/>
                </a:solidFill>
                <a:latin typeface="Calibri"/>
              </a:rPr>
              <a:t> та </a:t>
            </a:r>
            <a:r>
              <a:rPr lang="ru-RU" sz="2100" b="0" strike="noStrike" spc="-1" dirty="0" err="1">
                <a:solidFill>
                  <a:srgbClr val="000000"/>
                </a:solidFill>
                <a:latin typeface="Calibri"/>
              </a:rPr>
              <a:t>кровообігу</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err="1">
                <a:solidFill>
                  <a:srgbClr val="000000"/>
                </a:solidFill>
                <a:latin typeface="Calibri"/>
              </a:rPr>
              <a:t>Термінальні</a:t>
            </a:r>
            <a:r>
              <a:rPr lang="ru-RU" sz="2100" b="0" strike="noStrike" spc="-1" dirty="0">
                <a:solidFill>
                  <a:srgbClr val="000000"/>
                </a:solidFill>
                <a:latin typeface="Calibri"/>
              </a:rPr>
              <a:t> </a:t>
            </a:r>
            <a:r>
              <a:rPr lang="ru-RU" sz="2100" b="0" strike="noStrike" spc="-1" dirty="0" err="1">
                <a:solidFill>
                  <a:srgbClr val="000000"/>
                </a:solidFill>
                <a:latin typeface="Calibri"/>
              </a:rPr>
              <a:t>стани</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err="1">
                <a:solidFill>
                  <a:srgbClr val="000000"/>
                </a:solidFill>
                <a:latin typeface="Calibri"/>
              </a:rPr>
              <a:t>Стадії</a:t>
            </a:r>
            <a:r>
              <a:rPr lang="ru-RU" sz="2100" b="0" strike="noStrike" spc="-1" dirty="0">
                <a:solidFill>
                  <a:srgbClr val="000000"/>
                </a:solidFill>
                <a:latin typeface="Calibri"/>
              </a:rPr>
              <a:t> </a:t>
            </a:r>
            <a:r>
              <a:rPr lang="ru-RU" sz="2100" b="0" strike="noStrike" spc="-1" dirty="0" err="1">
                <a:solidFill>
                  <a:srgbClr val="000000"/>
                </a:solidFill>
                <a:latin typeface="Calibri"/>
              </a:rPr>
              <a:t>термінального</a:t>
            </a:r>
            <a:r>
              <a:rPr lang="ru-RU" sz="2100" b="0" strike="noStrike" spc="-1" dirty="0">
                <a:solidFill>
                  <a:srgbClr val="000000"/>
                </a:solidFill>
                <a:latin typeface="Calibri"/>
              </a:rPr>
              <a:t> стану: </a:t>
            </a:r>
            <a:r>
              <a:rPr lang="ru-RU" sz="2100" b="0" strike="noStrike" spc="-1" dirty="0" err="1">
                <a:solidFill>
                  <a:srgbClr val="000000"/>
                </a:solidFill>
                <a:latin typeface="Calibri"/>
              </a:rPr>
              <a:t>передагонія</a:t>
            </a:r>
            <a:r>
              <a:rPr lang="ru-RU" sz="2100" b="0" strike="noStrike" spc="-1" dirty="0">
                <a:solidFill>
                  <a:srgbClr val="000000"/>
                </a:solidFill>
                <a:latin typeface="Calibri"/>
              </a:rPr>
              <a:t>, </a:t>
            </a:r>
            <a:r>
              <a:rPr lang="ru-RU" sz="2100" b="0" strike="noStrike" spc="-1" dirty="0" err="1">
                <a:solidFill>
                  <a:srgbClr val="000000"/>
                </a:solidFill>
                <a:latin typeface="Calibri"/>
              </a:rPr>
              <a:t>агонія</a:t>
            </a:r>
            <a:r>
              <a:rPr lang="ru-RU" sz="2100" b="0" strike="noStrike" spc="-1" dirty="0">
                <a:solidFill>
                  <a:srgbClr val="000000"/>
                </a:solidFill>
                <a:latin typeface="Calibri"/>
              </a:rPr>
              <a:t>, </a:t>
            </a:r>
            <a:r>
              <a:rPr lang="ru-RU" sz="2100" b="0" strike="noStrike" spc="-1" dirty="0" err="1">
                <a:solidFill>
                  <a:srgbClr val="000000"/>
                </a:solidFill>
                <a:latin typeface="Calibri"/>
              </a:rPr>
              <a:t>клінічна</a:t>
            </a:r>
            <a:r>
              <a:rPr lang="ru-RU" sz="2100" b="0" strike="noStrike" spc="-1" dirty="0">
                <a:solidFill>
                  <a:srgbClr val="000000"/>
                </a:solidFill>
                <a:latin typeface="Calibri"/>
              </a:rPr>
              <a:t> смерть. </a:t>
            </a:r>
            <a:r>
              <a:rPr lang="ru-RU" sz="2100" b="0" strike="noStrike" spc="-1" dirty="0" err="1">
                <a:solidFill>
                  <a:srgbClr val="000000"/>
                </a:solidFill>
                <a:latin typeface="Calibri"/>
              </a:rPr>
              <a:t>Основні</a:t>
            </a:r>
            <a:r>
              <a:rPr lang="ru-RU" sz="2100" b="0" strike="noStrike" spc="-1" dirty="0">
                <a:solidFill>
                  <a:srgbClr val="000000"/>
                </a:solidFill>
                <a:latin typeface="Calibri"/>
              </a:rPr>
              <a:t> </a:t>
            </a:r>
            <a:r>
              <a:rPr lang="ru-RU" sz="2100" b="0" strike="noStrike" spc="-1" dirty="0" err="1">
                <a:solidFill>
                  <a:srgbClr val="000000"/>
                </a:solidFill>
                <a:latin typeface="Calibri"/>
              </a:rPr>
              <a:t>ознаки</a:t>
            </a:r>
            <a:r>
              <a:rPr lang="ru-RU" sz="2100" b="0" strike="noStrike" spc="-1" dirty="0">
                <a:solidFill>
                  <a:srgbClr val="000000"/>
                </a:solidFill>
                <a:latin typeface="Calibri"/>
              </a:rPr>
              <a:t> </a:t>
            </a:r>
            <a:r>
              <a:rPr lang="ru-RU" sz="2100" b="0" strike="noStrike" spc="-1" dirty="0" err="1">
                <a:solidFill>
                  <a:srgbClr val="000000"/>
                </a:solidFill>
                <a:latin typeface="Calibri"/>
              </a:rPr>
              <a:t>термінальних</a:t>
            </a:r>
            <a:r>
              <a:rPr lang="ru-RU" sz="2100" b="0" strike="noStrike" spc="-1" dirty="0">
                <a:solidFill>
                  <a:srgbClr val="000000"/>
                </a:solidFill>
                <a:latin typeface="Calibri"/>
              </a:rPr>
              <a:t> </a:t>
            </a:r>
            <a:r>
              <a:rPr lang="ru-RU" sz="2100" b="0" strike="noStrike" spc="-1" dirty="0" err="1">
                <a:solidFill>
                  <a:srgbClr val="000000"/>
                </a:solidFill>
                <a:latin typeface="Calibri"/>
              </a:rPr>
              <a:t>станів</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err="1">
                <a:solidFill>
                  <a:srgbClr val="000000"/>
                </a:solidFill>
                <a:latin typeface="Calibri"/>
              </a:rPr>
              <a:t>Ознаки</a:t>
            </a:r>
            <a:r>
              <a:rPr lang="ru-RU" sz="2100" b="0" strike="noStrike" spc="-1" dirty="0">
                <a:solidFill>
                  <a:srgbClr val="000000"/>
                </a:solidFill>
                <a:latin typeface="Calibri"/>
              </a:rPr>
              <a:t> </a:t>
            </a:r>
            <a:r>
              <a:rPr lang="ru-RU" sz="2100" b="0" strike="noStrike" spc="-1" dirty="0" err="1">
                <a:solidFill>
                  <a:srgbClr val="000000"/>
                </a:solidFill>
                <a:latin typeface="Calibri"/>
              </a:rPr>
              <a:t>клінічної</a:t>
            </a:r>
            <a:r>
              <a:rPr lang="ru-RU" sz="2100" b="0" strike="noStrike" spc="-1" dirty="0">
                <a:solidFill>
                  <a:srgbClr val="000000"/>
                </a:solidFill>
                <a:latin typeface="Calibri"/>
              </a:rPr>
              <a:t> </a:t>
            </a:r>
            <a:r>
              <a:rPr lang="ru-RU" sz="2100" b="0" strike="noStrike" spc="-1" dirty="0" err="1">
                <a:solidFill>
                  <a:srgbClr val="000000"/>
                </a:solidFill>
                <a:latin typeface="Calibri"/>
              </a:rPr>
              <a:t>смерті</a:t>
            </a:r>
            <a:r>
              <a:rPr lang="ru-RU" sz="2100" b="0" strike="noStrike" spc="-1" dirty="0">
                <a:solidFill>
                  <a:srgbClr val="000000"/>
                </a:solidFill>
                <a:latin typeface="Calibri"/>
              </a:rPr>
              <a:t>. </a:t>
            </a:r>
            <a:r>
              <a:rPr lang="ru-RU" sz="2100" b="0" strike="noStrike" spc="-1" dirty="0" err="1">
                <a:solidFill>
                  <a:srgbClr val="000000"/>
                </a:solidFill>
                <a:latin typeface="Calibri"/>
              </a:rPr>
              <a:t>Відносні</a:t>
            </a:r>
            <a:r>
              <a:rPr lang="ru-RU" sz="2100" b="0" strike="noStrike" spc="-1" dirty="0">
                <a:solidFill>
                  <a:srgbClr val="000000"/>
                </a:solidFill>
                <a:latin typeface="Calibri"/>
              </a:rPr>
              <a:t> та </a:t>
            </a:r>
            <a:r>
              <a:rPr lang="ru-RU" sz="2100" b="0" strike="noStrike" spc="-1" dirty="0" err="1">
                <a:solidFill>
                  <a:srgbClr val="000000"/>
                </a:solidFill>
                <a:latin typeface="Calibri"/>
              </a:rPr>
              <a:t>явні</a:t>
            </a:r>
            <a:r>
              <a:rPr lang="ru-RU" sz="2100" b="0" strike="noStrike" spc="-1" dirty="0">
                <a:solidFill>
                  <a:srgbClr val="000000"/>
                </a:solidFill>
                <a:latin typeface="Calibri"/>
              </a:rPr>
              <a:t> </a:t>
            </a:r>
            <a:r>
              <a:rPr lang="ru-RU" sz="2100" b="0" strike="noStrike" spc="-1" dirty="0" err="1">
                <a:solidFill>
                  <a:srgbClr val="000000"/>
                </a:solidFill>
                <a:latin typeface="Calibri"/>
              </a:rPr>
              <a:t>ознаки</a:t>
            </a:r>
            <a:r>
              <a:rPr lang="ru-RU" sz="2100" b="0" strike="noStrike" spc="-1" dirty="0">
                <a:solidFill>
                  <a:srgbClr val="000000"/>
                </a:solidFill>
                <a:latin typeface="Calibri"/>
              </a:rPr>
              <a:t> </a:t>
            </a:r>
            <a:r>
              <a:rPr lang="ru-RU" sz="2100" b="0" strike="noStrike" spc="-1" dirty="0" err="1">
                <a:solidFill>
                  <a:srgbClr val="000000"/>
                </a:solidFill>
                <a:latin typeface="Calibri"/>
              </a:rPr>
              <a:t>біологічної</a:t>
            </a:r>
            <a:r>
              <a:rPr lang="ru-RU" sz="2100" b="0" strike="noStrike" spc="-1" dirty="0">
                <a:solidFill>
                  <a:srgbClr val="000000"/>
                </a:solidFill>
                <a:latin typeface="Calibri"/>
              </a:rPr>
              <a:t> </a:t>
            </a:r>
            <a:r>
              <a:rPr lang="ru-RU" sz="2100" b="0" strike="noStrike" spc="-1" dirty="0" err="1">
                <a:solidFill>
                  <a:srgbClr val="000000"/>
                </a:solidFill>
                <a:latin typeface="Calibri"/>
              </a:rPr>
              <a:t>смерті</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pPr>
            <a:r>
              <a:rPr lang="ru-RU" sz="2100" b="0" strike="noStrike" spc="-1" dirty="0">
                <a:solidFill>
                  <a:srgbClr val="000000"/>
                </a:solidFill>
                <a:latin typeface="Calibri"/>
              </a:rPr>
              <a:t>4. </a:t>
            </a:r>
            <a:r>
              <a:rPr lang="ru-RU" sz="2100" b="0" strike="noStrike" spc="-1" dirty="0" err="1">
                <a:solidFill>
                  <a:srgbClr val="000000"/>
                </a:solidFill>
                <a:latin typeface="Calibri"/>
              </a:rPr>
              <a:t>Екстремальні</a:t>
            </a:r>
            <a:r>
              <a:rPr lang="ru-RU" sz="2100" b="0" strike="noStrike" spc="-1" dirty="0">
                <a:solidFill>
                  <a:srgbClr val="000000"/>
                </a:solidFill>
                <a:latin typeface="Calibri"/>
              </a:rPr>
              <a:t> </a:t>
            </a:r>
            <a:r>
              <a:rPr lang="ru-RU" sz="2100" b="0" strike="noStrike" spc="-1" dirty="0" err="1">
                <a:solidFill>
                  <a:srgbClr val="000000"/>
                </a:solidFill>
                <a:latin typeface="Calibri"/>
              </a:rPr>
              <a:t>стани</a:t>
            </a:r>
            <a:r>
              <a:rPr lang="ru-RU" sz="2100" b="0" strike="noStrike" spc="-1" dirty="0">
                <a:solidFill>
                  <a:srgbClr val="000000"/>
                </a:solidFill>
                <a:latin typeface="Calibri"/>
              </a:rPr>
              <a:t>. Шок, </a:t>
            </a:r>
            <a:r>
              <a:rPr lang="ru-RU" sz="2100" b="0" strike="noStrike" spc="-1" dirty="0" err="1">
                <a:solidFill>
                  <a:srgbClr val="000000"/>
                </a:solidFill>
                <a:latin typeface="Calibri"/>
              </a:rPr>
              <a:t>контузії</a:t>
            </a:r>
            <a:r>
              <a:rPr lang="ru-RU" sz="2100" b="0" strike="noStrike" spc="-1" dirty="0">
                <a:solidFill>
                  <a:srgbClr val="000000"/>
                </a:solidFill>
                <a:latin typeface="Calibri"/>
              </a:rPr>
              <a:t>, кома, </a:t>
            </a:r>
            <a:r>
              <a:rPr lang="ru-RU" sz="2100" b="0" strike="noStrike" spc="-1" dirty="0" err="1">
                <a:solidFill>
                  <a:srgbClr val="000000"/>
                </a:solidFill>
                <a:latin typeface="Calibri"/>
              </a:rPr>
              <a:t>непритомність</a:t>
            </a:r>
            <a:r>
              <a:rPr lang="ru-RU" sz="2100" b="0" strike="noStrike" spc="-1" dirty="0">
                <a:solidFill>
                  <a:srgbClr val="000000"/>
                </a:solidFill>
                <a:latin typeface="Calibri"/>
              </a:rPr>
              <a:t>, </a:t>
            </a:r>
            <a:r>
              <a:rPr lang="ru-RU" sz="2100" b="0" strike="noStrike" spc="-1" dirty="0" err="1">
                <a:solidFill>
                  <a:srgbClr val="000000"/>
                </a:solidFill>
                <a:latin typeface="Calibri"/>
              </a:rPr>
              <a:t>колапс</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pPr>
            <a:r>
              <a:rPr lang="ru-RU" sz="2100" b="0" strike="noStrike" spc="-1" dirty="0">
                <a:solidFill>
                  <a:srgbClr val="000000"/>
                </a:solidFill>
                <a:latin typeface="Calibri"/>
              </a:rPr>
              <a:t>5. </a:t>
            </a:r>
            <a:r>
              <a:rPr lang="ru-RU" sz="2100" b="0" strike="noStrike" spc="-1" dirty="0" err="1">
                <a:solidFill>
                  <a:srgbClr val="000000"/>
                </a:solidFill>
                <a:latin typeface="Calibri"/>
              </a:rPr>
              <a:t>Реанімація</a:t>
            </a:r>
            <a:r>
              <a:rPr lang="ru-RU" sz="2100" b="0" strike="noStrike" spc="-1" dirty="0">
                <a:solidFill>
                  <a:srgbClr val="000000"/>
                </a:solidFill>
                <a:latin typeface="Calibri"/>
              </a:rPr>
              <a:t>. </a:t>
            </a:r>
            <a:r>
              <a:rPr lang="ru-RU" sz="2100" b="0" strike="noStrike" spc="-1" dirty="0" err="1">
                <a:solidFill>
                  <a:srgbClr val="000000"/>
                </a:solidFill>
                <a:latin typeface="Calibri"/>
              </a:rPr>
              <a:t>Реанімаційні</a:t>
            </a:r>
            <a:r>
              <a:rPr lang="ru-RU" sz="2100" b="0" strike="noStrike" spc="-1" dirty="0">
                <a:solidFill>
                  <a:srgbClr val="000000"/>
                </a:solidFill>
                <a:latin typeface="Calibri"/>
              </a:rPr>
              <a:t> заходи.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a:solidFill>
                  <a:srgbClr val="000000"/>
                </a:solidFill>
                <a:latin typeface="Calibri"/>
              </a:rPr>
              <a:t>Заходи </a:t>
            </a:r>
            <a:r>
              <a:rPr lang="ru-RU" sz="2100" b="0" strike="noStrike" spc="-1" dirty="0" err="1">
                <a:solidFill>
                  <a:srgbClr val="000000"/>
                </a:solidFill>
                <a:latin typeface="Calibri"/>
              </a:rPr>
              <a:t>первинної</a:t>
            </a:r>
            <a:r>
              <a:rPr lang="ru-RU" sz="2100" b="0" strike="noStrike" spc="-1" dirty="0">
                <a:solidFill>
                  <a:srgbClr val="000000"/>
                </a:solidFill>
                <a:latin typeface="Calibri"/>
              </a:rPr>
              <a:t> </a:t>
            </a:r>
            <a:r>
              <a:rPr lang="ru-RU" sz="2100" b="0" strike="noStrike" spc="-1" dirty="0" err="1">
                <a:solidFill>
                  <a:srgbClr val="000000"/>
                </a:solidFill>
                <a:latin typeface="Calibri"/>
              </a:rPr>
              <a:t>реанімації</a:t>
            </a:r>
            <a:r>
              <a:rPr lang="ru-RU" sz="2100" b="0" strike="noStrike" spc="-1" dirty="0">
                <a:solidFill>
                  <a:srgbClr val="000000"/>
                </a:solidFill>
                <a:latin typeface="Calibri"/>
              </a:rPr>
              <a:t> при травмах.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err="1">
                <a:solidFill>
                  <a:srgbClr val="000000"/>
                </a:solidFill>
                <a:latin typeface="Calibri"/>
              </a:rPr>
              <a:t>Методи</a:t>
            </a:r>
            <a:r>
              <a:rPr lang="ru-RU" sz="2100" b="0" strike="noStrike" spc="-1" dirty="0">
                <a:solidFill>
                  <a:srgbClr val="000000"/>
                </a:solidFill>
                <a:latin typeface="Calibri"/>
              </a:rPr>
              <a:t> </a:t>
            </a:r>
            <a:r>
              <a:rPr lang="ru-RU" sz="2100" b="0" strike="noStrike" spc="-1" dirty="0" err="1">
                <a:solidFill>
                  <a:srgbClr val="000000"/>
                </a:solidFill>
                <a:latin typeface="Calibri"/>
              </a:rPr>
              <a:t>проведення</a:t>
            </a:r>
            <a:r>
              <a:rPr lang="ru-RU" sz="2100" b="0" strike="noStrike" spc="-1" dirty="0">
                <a:solidFill>
                  <a:srgbClr val="000000"/>
                </a:solidFill>
                <a:latin typeface="Calibri"/>
              </a:rPr>
              <a:t> </a:t>
            </a:r>
            <a:r>
              <a:rPr lang="ru-RU" sz="2100" b="0" strike="noStrike" spc="-1" dirty="0" err="1">
                <a:solidFill>
                  <a:srgbClr val="000000"/>
                </a:solidFill>
                <a:latin typeface="Calibri"/>
              </a:rPr>
              <a:t>реанімації</a:t>
            </a:r>
            <a:r>
              <a:rPr lang="ru-RU" sz="2100" b="0" strike="noStrike" spc="-1" dirty="0">
                <a:solidFill>
                  <a:srgbClr val="000000"/>
                </a:solidFill>
                <a:latin typeface="Calibri"/>
              </a:rPr>
              <a:t>; </a:t>
            </a:r>
            <a:r>
              <a:rPr lang="ru-RU" sz="2100" b="0" strike="noStrike" spc="-1" dirty="0" err="1">
                <a:solidFill>
                  <a:srgbClr val="000000"/>
                </a:solidFill>
                <a:latin typeface="Calibri"/>
              </a:rPr>
              <a:t>підготовка</a:t>
            </a:r>
            <a:r>
              <a:rPr lang="ru-RU" sz="2100" b="0" strike="noStrike" spc="-1" dirty="0">
                <a:solidFill>
                  <a:srgbClr val="000000"/>
                </a:solidFill>
                <a:latin typeface="Calibri"/>
              </a:rPr>
              <a:t> </a:t>
            </a:r>
            <a:r>
              <a:rPr lang="ru-RU" sz="2100" b="0" strike="noStrike" spc="-1" dirty="0" err="1">
                <a:solidFill>
                  <a:srgbClr val="000000"/>
                </a:solidFill>
                <a:latin typeface="Calibri"/>
              </a:rPr>
              <a:t>потерпілого</a:t>
            </a:r>
            <a:r>
              <a:rPr lang="ru-RU" sz="2100" b="0" strike="noStrike" spc="-1" dirty="0">
                <a:solidFill>
                  <a:srgbClr val="000000"/>
                </a:solidFill>
                <a:latin typeface="Calibri"/>
              </a:rPr>
              <a:t> до </a:t>
            </a:r>
            <a:r>
              <a:rPr lang="ru-RU" sz="2100" b="0" strike="noStrike" spc="-1" dirty="0" err="1">
                <a:solidFill>
                  <a:srgbClr val="000000"/>
                </a:solidFill>
                <a:latin typeface="Calibri"/>
              </a:rPr>
              <a:t>реанімації</a:t>
            </a:r>
            <a:r>
              <a:rPr lang="ru-RU" sz="2100" b="0" strike="noStrike" spc="-1" dirty="0">
                <a:solidFill>
                  <a:srgbClr val="000000"/>
                </a:solidFill>
                <a:latin typeface="Calibri"/>
              </a:rPr>
              <a:t>; </a:t>
            </a:r>
            <a:r>
              <a:rPr lang="ru-RU" sz="2100" b="0" strike="noStrike" spc="-1" dirty="0" err="1">
                <a:solidFill>
                  <a:srgbClr val="000000"/>
                </a:solidFill>
                <a:latin typeface="Calibri"/>
              </a:rPr>
              <a:t>очищення</a:t>
            </a:r>
            <a:r>
              <a:rPr lang="ru-RU" sz="2100" b="0" strike="noStrike" spc="-1" dirty="0">
                <a:solidFill>
                  <a:srgbClr val="000000"/>
                </a:solidFill>
                <a:latin typeface="Calibri"/>
              </a:rPr>
              <a:t> </a:t>
            </a:r>
            <a:r>
              <a:rPr lang="ru-RU" sz="2100" b="0" strike="noStrike" spc="-1" dirty="0" err="1">
                <a:solidFill>
                  <a:srgbClr val="000000"/>
                </a:solidFill>
                <a:latin typeface="Calibri"/>
              </a:rPr>
              <a:t>верхніх</a:t>
            </a:r>
            <a:r>
              <a:rPr lang="ru-RU" sz="2100" b="0" strike="noStrike" spc="-1" dirty="0">
                <a:solidFill>
                  <a:srgbClr val="000000"/>
                </a:solidFill>
                <a:latin typeface="Calibri"/>
              </a:rPr>
              <a:t> </a:t>
            </a:r>
            <a:r>
              <a:rPr lang="ru-RU" sz="2100" b="0" strike="noStrike" spc="-1" dirty="0" err="1">
                <a:solidFill>
                  <a:srgbClr val="000000"/>
                </a:solidFill>
                <a:latin typeface="Calibri"/>
              </a:rPr>
              <a:t>дихальних</a:t>
            </a:r>
            <a:r>
              <a:rPr lang="ru-RU" sz="2100" b="0" strike="noStrike" spc="-1" dirty="0">
                <a:solidFill>
                  <a:srgbClr val="000000"/>
                </a:solidFill>
                <a:latin typeface="Calibri"/>
              </a:rPr>
              <a:t> </a:t>
            </a:r>
            <a:r>
              <a:rPr lang="ru-RU" sz="2100" b="0" strike="noStrike" spc="-1" dirty="0" err="1">
                <a:solidFill>
                  <a:srgbClr val="000000"/>
                </a:solidFill>
                <a:latin typeface="Calibri"/>
              </a:rPr>
              <a:t>шляхів</a:t>
            </a:r>
            <a:r>
              <a:rPr lang="ru-RU" sz="2100" b="0" strike="noStrike" spc="-1" dirty="0">
                <a:solidFill>
                  <a:srgbClr val="000000"/>
                </a:solidFill>
                <a:latin typeface="Calibri"/>
              </a:rPr>
              <a:t> </a:t>
            </a:r>
            <a:r>
              <a:rPr lang="ru-RU" sz="2100" b="0" strike="noStrike" spc="-1" dirty="0" err="1">
                <a:solidFill>
                  <a:srgbClr val="000000"/>
                </a:solidFill>
                <a:latin typeface="Calibri"/>
              </a:rPr>
              <a:t>від</a:t>
            </a:r>
            <a:r>
              <a:rPr lang="ru-RU" sz="2100" b="0" strike="noStrike" spc="-1" dirty="0">
                <a:solidFill>
                  <a:srgbClr val="000000"/>
                </a:solidFill>
                <a:latin typeface="Calibri"/>
              </a:rPr>
              <a:t> </a:t>
            </a:r>
            <a:r>
              <a:rPr lang="ru-RU" sz="2100" b="0" strike="noStrike" spc="-1" dirty="0" err="1">
                <a:solidFill>
                  <a:srgbClr val="000000"/>
                </a:solidFill>
                <a:latin typeface="Calibri"/>
              </a:rPr>
              <a:t>сторонніх</a:t>
            </a:r>
            <a:r>
              <a:rPr lang="ru-RU" sz="2100" b="0" strike="noStrike" spc="-1" dirty="0">
                <a:solidFill>
                  <a:srgbClr val="000000"/>
                </a:solidFill>
                <a:latin typeface="Calibri"/>
              </a:rPr>
              <a:t> </a:t>
            </a:r>
            <a:r>
              <a:rPr lang="ru-RU" sz="2100" b="0" strike="noStrike" spc="-1" dirty="0" err="1">
                <a:solidFill>
                  <a:srgbClr val="000000"/>
                </a:solidFill>
                <a:latin typeface="Calibri"/>
              </a:rPr>
              <a:t>предметів</a:t>
            </a:r>
            <a:r>
              <a:rPr lang="ru-RU" sz="2100" b="0" strike="noStrike" spc="-1" dirty="0">
                <a:solidFill>
                  <a:srgbClr val="000000"/>
                </a:solidFill>
                <a:latin typeface="Calibri"/>
              </a:rPr>
              <a:t>; </a:t>
            </a:r>
            <a:r>
              <a:rPr lang="ru-RU" sz="2100" b="0" strike="noStrike" spc="-1" dirty="0" err="1">
                <a:solidFill>
                  <a:srgbClr val="000000"/>
                </a:solidFill>
                <a:latin typeface="Calibri"/>
              </a:rPr>
              <a:t>фіксація</a:t>
            </a:r>
            <a:r>
              <a:rPr lang="ru-RU" sz="2100" b="0" strike="noStrike" spc="-1" dirty="0">
                <a:solidFill>
                  <a:srgbClr val="000000"/>
                </a:solidFill>
                <a:latin typeface="Calibri"/>
              </a:rPr>
              <a:t> </a:t>
            </a:r>
            <a:r>
              <a:rPr lang="ru-RU" sz="2100" b="0" strike="noStrike" spc="-1" dirty="0" err="1">
                <a:solidFill>
                  <a:srgbClr val="000000"/>
                </a:solidFill>
                <a:latin typeface="Calibri"/>
              </a:rPr>
              <a:t>язика</a:t>
            </a:r>
            <a:r>
              <a:rPr lang="ru-RU" sz="2100" b="0" strike="noStrike" spc="-1" dirty="0">
                <a:solidFill>
                  <a:srgbClr val="000000"/>
                </a:solidFill>
                <a:latin typeface="Calibri"/>
              </a:rPr>
              <a:t>; </a:t>
            </a:r>
            <a:r>
              <a:rPr lang="ru-RU" sz="2100" b="0" strike="noStrike" spc="-1" dirty="0" err="1">
                <a:solidFill>
                  <a:srgbClr val="000000"/>
                </a:solidFill>
                <a:latin typeface="Calibri"/>
              </a:rPr>
              <a:t>штучна</a:t>
            </a:r>
            <a:r>
              <a:rPr lang="ru-RU" sz="2100" b="0" strike="noStrike" spc="-1" dirty="0">
                <a:solidFill>
                  <a:srgbClr val="000000"/>
                </a:solidFill>
                <a:latin typeface="Calibri"/>
              </a:rPr>
              <a:t> </a:t>
            </a:r>
            <a:r>
              <a:rPr lang="ru-RU" sz="2100" b="0" strike="noStrike" spc="-1" dirty="0" err="1">
                <a:solidFill>
                  <a:srgbClr val="000000"/>
                </a:solidFill>
                <a:latin typeface="Calibri"/>
              </a:rPr>
              <a:t>вентиляція</a:t>
            </a:r>
            <a:r>
              <a:rPr lang="ru-RU" sz="2100" b="0" strike="noStrike" spc="-1" dirty="0">
                <a:solidFill>
                  <a:srgbClr val="000000"/>
                </a:solidFill>
                <a:latin typeface="Calibri"/>
              </a:rPr>
              <a:t> </a:t>
            </a:r>
            <a:r>
              <a:rPr lang="ru-RU" sz="2100" b="0" strike="noStrike" spc="-1" dirty="0" err="1">
                <a:solidFill>
                  <a:srgbClr val="000000"/>
                </a:solidFill>
                <a:latin typeface="Calibri"/>
              </a:rPr>
              <a:t>легень</a:t>
            </a:r>
            <a:r>
              <a:rPr lang="ru-RU" sz="2100" b="0" strike="noStrike" spc="-1" dirty="0">
                <a:solidFill>
                  <a:srgbClr val="000000"/>
                </a:solidFill>
                <a:latin typeface="Calibri"/>
              </a:rPr>
              <a:t> методами "рот в рот", "рот в </a:t>
            </a:r>
            <a:r>
              <a:rPr lang="ru-RU" sz="2100" b="0" strike="noStrike" spc="-1" dirty="0" err="1">
                <a:solidFill>
                  <a:srgbClr val="000000"/>
                </a:solidFill>
                <a:latin typeface="Calibri"/>
              </a:rPr>
              <a:t>ніс</a:t>
            </a:r>
            <a:r>
              <a:rPr lang="ru-RU" sz="2100" b="0" strike="noStrike" spc="-1" dirty="0">
                <a:solidFill>
                  <a:srgbClr val="000000"/>
                </a:solidFill>
                <a:latin typeface="Calibri"/>
              </a:rPr>
              <a:t>", </a:t>
            </a:r>
            <a:r>
              <a:rPr lang="ru-RU" sz="2100" b="0" strike="noStrike" spc="-1" dirty="0" err="1">
                <a:solidFill>
                  <a:srgbClr val="000000"/>
                </a:solidFill>
                <a:latin typeface="Calibri"/>
              </a:rPr>
              <a:t>Сільвестра</a:t>
            </a:r>
            <a:r>
              <a:rPr lang="ru-RU" sz="2100" b="0" strike="noStrike" spc="-1" dirty="0">
                <a:solidFill>
                  <a:srgbClr val="000000"/>
                </a:solidFill>
                <a:latin typeface="Calibri"/>
              </a:rPr>
              <a:t>; </a:t>
            </a:r>
            <a:r>
              <a:rPr lang="ru-RU" sz="2100" b="0" strike="noStrike" spc="-1" dirty="0" err="1">
                <a:solidFill>
                  <a:srgbClr val="000000"/>
                </a:solidFill>
                <a:latin typeface="Calibri"/>
              </a:rPr>
              <a:t>непрямий</a:t>
            </a:r>
            <a:r>
              <a:rPr lang="ru-RU" sz="2100" b="0" strike="noStrike" spc="-1" dirty="0">
                <a:solidFill>
                  <a:srgbClr val="000000"/>
                </a:solidFill>
                <a:latin typeface="Calibri"/>
              </a:rPr>
              <a:t> (</a:t>
            </a:r>
            <a:r>
              <a:rPr lang="ru-RU" sz="2100" b="0" strike="noStrike" spc="-1" dirty="0" err="1">
                <a:solidFill>
                  <a:srgbClr val="000000"/>
                </a:solidFill>
                <a:latin typeface="Calibri"/>
              </a:rPr>
              <a:t>закритий</a:t>
            </a:r>
            <a:r>
              <a:rPr lang="ru-RU" sz="2100" b="0" strike="noStrike" spc="-1" dirty="0">
                <a:solidFill>
                  <a:srgbClr val="000000"/>
                </a:solidFill>
                <a:latin typeface="Calibri"/>
              </a:rPr>
              <a:t>) </a:t>
            </a:r>
            <a:r>
              <a:rPr lang="ru-RU" sz="2100" b="0" strike="noStrike" spc="-1" dirty="0" err="1">
                <a:solidFill>
                  <a:srgbClr val="000000"/>
                </a:solidFill>
                <a:latin typeface="Calibri"/>
              </a:rPr>
              <a:t>масаж</a:t>
            </a:r>
            <a:r>
              <a:rPr lang="ru-RU" sz="2100" b="0" strike="noStrike" spc="-1" dirty="0">
                <a:solidFill>
                  <a:srgbClr val="000000"/>
                </a:solidFill>
                <a:latin typeface="Calibri"/>
              </a:rPr>
              <a:t> </a:t>
            </a:r>
            <a:r>
              <a:rPr lang="ru-RU" sz="2100" b="0" strike="noStrike" spc="-1" dirty="0" err="1">
                <a:solidFill>
                  <a:srgbClr val="000000"/>
                </a:solidFill>
                <a:latin typeface="Calibri"/>
              </a:rPr>
              <a:t>серця</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a:solidFill>
                  <a:srgbClr val="000000"/>
                </a:solidFill>
                <a:latin typeface="Calibri"/>
              </a:rPr>
              <a:t>Методика </a:t>
            </a:r>
            <a:r>
              <a:rPr lang="ru-RU" sz="2100" b="0" strike="noStrike" spc="-1" dirty="0" err="1">
                <a:solidFill>
                  <a:srgbClr val="000000"/>
                </a:solidFill>
                <a:latin typeface="Calibri"/>
              </a:rPr>
              <a:t>проведення</a:t>
            </a:r>
            <a:r>
              <a:rPr lang="ru-RU" sz="2100" b="0" strike="noStrike" spc="-1" dirty="0">
                <a:solidFill>
                  <a:srgbClr val="000000"/>
                </a:solidFill>
                <a:latin typeface="Calibri"/>
              </a:rPr>
              <a:t> непрямого </a:t>
            </a:r>
            <a:r>
              <a:rPr lang="ru-RU" sz="2100" b="0" strike="noStrike" spc="-1" dirty="0" err="1">
                <a:solidFill>
                  <a:srgbClr val="000000"/>
                </a:solidFill>
                <a:latin typeface="Calibri"/>
              </a:rPr>
              <a:t>масажу</a:t>
            </a:r>
            <a:r>
              <a:rPr lang="ru-RU" sz="2100" b="0" strike="noStrike" spc="-1" dirty="0">
                <a:solidFill>
                  <a:srgbClr val="000000"/>
                </a:solidFill>
                <a:latin typeface="Calibri"/>
              </a:rPr>
              <a:t> </a:t>
            </a:r>
            <a:r>
              <a:rPr lang="ru-RU" sz="2100" b="0" strike="noStrike" spc="-1" dirty="0" err="1">
                <a:solidFill>
                  <a:srgbClr val="000000"/>
                </a:solidFill>
                <a:latin typeface="Calibri"/>
              </a:rPr>
              <a:t>серця</a:t>
            </a:r>
            <a:r>
              <a:rPr lang="ru-RU" sz="2100" b="0" strike="noStrike" spc="-1" dirty="0">
                <a:solidFill>
                  <a:srgbClr val="000000"/>
                </a:solidFill>
                <a:latin typeface="Calibri"/>
              </a:rPr>
              <a:t> </a:t>
            </a:r>
            <a:r>
              <a:rPr lang="ru-RU" sz="2100" b="0" strike="noStrike" spc="-1" dirty="0" err="1">
                <a:solidFill>
                  <a:srgbClr val="000000"/>
                </a:solidFill>
                <a:latin typeface="Calibri"/>
              </a:rPr>
              <a:t>дітям</a:t>
            </a:r>
            <a:r>
              <a:rPr lang="ru-RU" sz="2100" b="0" strike="noStrike" spc="-1" dirty="0">
                <a:solidFill>
                  <a:srgbClr val="000000"/>
                </a:solidFill>
                <a:latin typeface="Calibri"/>
              </a:rPr>
              <a:t> </a:t>
            </a:r>
            <a:r>
              <a:rPr lang="ru-RU" sz="2100" b="0" strike="noStrike" spc="-1" dirty="0" err="1">
                <a:solidFill>
                  <a:srgbClr val="000000"/>
                </a:solidFill>
                <a:latin typeface="Calibri"/>
              </a:rPr>
              <a:t>залежно</a:t>
            </a:r>
            <a:r>
              <a:rPr lang="ru-RU" sz="2100" b="0" strike="noStrike" spc="-1" dirty="0">
                <a:solidFill>
                  <a:srgbClr val="000000"/>
                </a:solidFill>
                <a:latin typeface="Calibri"/>
              </a:rPr>
              <a:t> </a:t>
            </a:r>
            <a:r>
              <a:rPr lang="ru-RU" sz="2100" b="0" strike="noStrike" spc="-1" dirty="0" err="1">
                <a:solidFill>
                  <a:srgbClr val="000000"/>
                </a:solidFill>
                <a:latin typeface="Calibri"/>
              </a:rPr>
              <a:t>від</a:t>
            </a:r>
            <a:r>
              <a:rPr lang="ru-RU" sz="2100" b="0" strike="noStrike" spc="-1" dirty="0">
                <a:solidFill>
                  <a:srgbClr val="000000"/>
                </a:solidFill>
                <a:latin typeface="Calibri"/>
              </a:rPr>
              <a:t> </a:t>
            </a:r>
            <a:r>
              <a:rPr lang="ru-RU" sz="2100" b="0" strike="noStrike" spc="-1" dirty="0" err="1">
                <a:solidFill>
                  <a:srgbClr val="000000"/>
                </a:solidFill>
                <a:latin typeface="Calibri"/>
              </a:rPr>
              <a:t>віку</a:t>
            </a:r>
            <a:r>
              <a:rPr lang="ru-RU" sz="2100" b="0" strike="noStrike" spc="-1" dirty="0">
                <a:solidFill>
                  <a:srgbClr val="000000"/>
                </a:solidFill>
                <a:latin typeface="Calibri"/>
              </a:rPr>
              <a:t>. </a:t>
            </a:r>
            <a:endParaRPr lang="ru-RU" sz="21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484560" algn="ctr">
              <a:lnSpc>
                <a:spcPct val="100000"/>
              </a:lnSpc>
            </a:pPr>
            <a:r>
              <a:rPr lang="ru-RU" sz="4400" b="1" strike="noStrike" spc="-1">
                <a:solidFill>
                  <a:srgbClr val="7030A0"/>
                </a:solidFill>
                <a:latin typeface="Calibri"/>
              </a:rPr>
              <a:t>Порядок дій щодо визначення ознак життя</a:t>
            </a:r>
            <a:endParaRPr lang="ru-RU" sz="4400" b="0" strike="noStrike" spc="-1">
              <a:latin typeface="Arial"/>
            </a:endParaRPr>
          </a:p>
        </p:txBody>
      </p:sp>
      <p:pic>
        <p:nvPicPr>
          <p:cNvPr id="280" name="Picture 2"/>
          <p:cNvPicPr/>
          <p:nvPr/>
        </p:nvPicPr>
        <p:blipFill>
          <a:blip r:embed="rId2"/>
          <a:srcRect l="6896" t="6047" r="10353" b="9337"/>
          <a:stretch/>
        </p:blipFill>
        <p:spPr>
          <a:xfrm>
            <a:off x="1785960" y="1785960"/>
            <a:ext cx="6030720" cy="4690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457200" y="267480"/>
            <a:ext cx="8228880" cy="116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marL="484560" algn="ctr">
              <a:lnSpc>
                <a:spcPct val="100000"/>
              </a:lnSpc>
            </a:pPr>
            <a:r>
              <a:rPr lang="ru-RU" sz="4400" b="1" strike="noStrike" spc="-1">
                <a:solidFill>
                  <a:srgbClr val="7030A0"/>
                </a:solidFill>
                <a:latin typeface="Calibri"/>
              </a:rPr>
              <a:t>Порядок дій щодо визначення ознаків життя</a:t>
            </a:r>
            <a:endParaRPr lang="ru-RU" sz="4400" b="0" strike="noStrike" spc="-1">
              <a:latin typeface="Arial"/>
            </a:endParaRPr>
          </a:p>
        </p:txBody>
      </p:sp>
      <p:pic>
        <p:nvPicPr>
          <p:cNvPr id="282" name="Picture 3"/>
          <p:cNvPicPr/>
          <p:nvPr/>
        </p:nvPicPr>
        <p:blipFill>
          <a:blip r:embed="rId2"/>
          <a:srcRect l="17356" t="17659" r="15702" b="27576"/>
          <a:stretch/>
        </p:blipFill>
        <p:spPr>
          <a:xfrm>
            <a:off x="1214280" y="1571760"/>
            <a:ext cx="6857280" cy="3833280"/>
          </a:xfrm>
          <a:prstGeom prst="rect">
            <a:avLst/>
          </a:prstGeom>
          <a:ln w="9360">
            <a:noFill/>
          </a:ln>
        </p:spPr>
      </p:pic>
      <p:sp>
        <p:nvSpPr>
          <p:cNvPr id="283" name="CustomShape 2"/>
          <p:cNvSpPr/>
          <p:nvPr/>
        </p:nvSpPr>
        <p:spPr>
          <a:xfrm>
            <a:off x="285840" y="5572080"/>
            <a:ext cx="8857440" cy="1187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i="1" strike="noStrike" spc="-1">
                <a:solidFill>
                  <a:srgbClr val="FF0000"/>
                </a:solidFill>
                <a:latin typeface="Calibri"/>
                <a:ea typeface="DejaVu Sans"/>
              </a:rPr>
              <a:t>Запам’ятайте! Відсутність  серцебиття, пульсу, дихання і реакції зіниць на світло, ще не свідчить про те, що постраждалий мертвий.</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repl">
                                        <p:cTn id="7" dur="500" fill="hold"/>
                                        <p:tgtEl>
                                          <p:spTgt spid="283">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85" name="Picture 2"/>
          <p:cNvPicPr/>
          <p:nvPr/>
        </p:nvPicPr>
        <p:blipFill>
          <a:blip r:embed="rId2"/>
          <a:srcRect l="17543" t="15672" r="14964" b="27547"/>
          <a:stretch/>
        </p:blipFill>
        <p:spPr>
          <a:xfrm>
            <a:off x="1357200" y="1428840"/>
            <a:ext cx="6500160" cy="3499920"/>
          </a:xfrm>
          <a:prstGeom prst="rect">
            <a:avLst/>
          </a:prstGeom>
          <a:ln w="9360">
            <a:noFill/>
          </a:ln>
        </p:spPr>
      </p:pic>
      <p:sp>
        <p:nvSpPr>
          <p:cNvPr id="286" name="CustomShape 2"/>
          <p:cNvSpPr/>
          <p:nvPr/>
        </p:nvSpPr>
        <p:spPr>
          <a:xfrm>
            <a:off x="1357200" y="5143680"/>
            <a:ext cx="3428280" cy="1142280"/>
          </a:xfrm>
          <a:prstGeom prst="roundRect">
            <a:avLst>
              <a:gd name="adj" fmla="val 16667"/>
            </a:avLst>
          </a:prstGeom>
          <a:solidFill>
            <a:srgbClr val="FFFF00"/>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400" b="1" strike="noStrike" spc="-1">
                <a:solidFill>
                  <a:srgbClr val="FF0000"/>
                </a:solidFill>
                <a:latin typeface="Calibri"/>
                <a:ea typeface="DejaVu Sans"/>
              </a:rPr>
              <a:t>Око живої людини</a:t>
            </a:r>
            <a:endParaRPr lang="ru-RU" sz="2400" b="0" strike="noStrike" spc="-1">
              <a:latin typeface="Arial"/>
            </a:endParaRPr>
          </a:p>
        </p:txBody>
      </p:sp>
      <p:sp>
        <p:nvSpPr>
          <p:cNvPr id="287" name="CustomShape 3"/>
          <p:cNvSpPr/>
          <p:nvPr/>
        </p:nvSpPr>
        <p:spPr>
          <a:xfrm>
            <a:off x="5429160" y="5143680"/>
            <a:ext cx="3357000" cy="1071000"/>
          </a:xfrm>
          <a:prstGeom prst="roundRect">
            <a:avLst>
              <a:gd name="adj" fmla="val 16667"/>
            </a:avLst>
          </a:prstGeom>
          <a:solidFill>
            <a:srgbClr val="FFFF00"/>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400" b="1" strike="noStrike" spc="-1">
                <a:solidFill>
                  <a:srgbClr val="FF0000"/>
                </a:solidFill>
                <a:latin typeface="Calibri"/>
                <a:ea typeface="DejaVu Sans"/>
              </a:rPr>
              <a:t>Помутніння рогівки у мертвої людини</a:t>
            </a:r>
            <a:endParaRPr lang="ru-RU" sz="2400" b="0" strike="noStrike" spc="-1">
              <a:latin typeface="Arial"/>
            </a:endParaRPr>
          </a:p>
        </p:txBody>
      </p:sp>
      <p:sp>
        <p:nvSpPr>
          <p:cNvPr id="288" name="CustomShape 4"/>
          <p:cNvSpPr/>
          <p:nvPr/>
        </p:nvSpPr>
        <p:spPr>
          <a:xfrm rot="5400000" flipH="1" flipV="1">
            <a:off x="2107080" y="3892320"/>
            <a:ext cx="1785240" cy="570960"/>
          </a:xfrm>
          <a:custGeom>
            <a:avLst/>
            <a:gdLst/>
            <a:ahLst/>
            <a:cxnLst/>
            <a:rect l="l" t="t" r="r" b="b"/>
            <a:pathLst>
              <a:path w="21600" h="21600">
                <a:moveTo>
                  <a:pt x="0" y="0"/>
                </a:moveTo>
                <a:lnTo>
                  <a:pt x="21600" y="21600"/>
                </a:lnTo>
              </a:path>
            </a:pathLst>
          </a:custGeom>
          <a:noFill/>
          <a:ln w="3168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289" name="CustomShape 5"/>
          <p:cNvSpPr/>
          <p:nvPr/>
        </p:nvSpPr>
        <p:spPr>
          <a:xfrm rot="16200000" flipV="1">
            <a:off x="5769360" y="3803400"/>
            <a:ext cx="1785240" cy="892440"/>
          </a:xfrm>
          <a:custGeom>
            <a:avLst/>
            <a:gdLst/>
            <a:ahLst/>
            <a:cxnLst/>
            <a:rect l="l" t="t" r="r" b="b"/>
            <a:pathLst>
              <a:path w="21600" h="21600">
                <a:moveTo>
                  <a:pt x="0" y="0"/>
                </a:moveTo>
                <a:lnTo>
                  <a:pt x="21600" y="21600"/>
                </a:lnTo>
              </a:path>
            </a:pathLst>
          </a:custGeom>
          <a:noFill/>
          <a:ln w="31680">
            <a:solidFill>
              <a:srgbClr val="4A7EBB"/>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91" name="Picture 2"/>
          <p:cNvPicPr/>
          <p:nvPr/>
        </p:nvPicPr>
        <p:blipFill>
          <a:blip r:embed="rId2"/>
          <a:srcRect l="12102" t="15221" r="19897" b="24824"/>
          <a:stretch/>
        </p:blipFill>
        <p:spPr>
          <a:xfrm>
            <a:off x="571320" y="1357200"/>
            <a:ext cx="8286120" cy="4692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357120" y="0"/>
            <a:ext cx="822888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lnSpcReduction="10000"/>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93" name="Picture 2"/>
          <p:cNvPicPr/>
          <p:nvPr/>
        </p:nvPicPr>
        <p:blipFill>
          <a:blip r:embed="rId2"/>
          <a:srcRect l="6151" t="8113" r="5321" b="32421"/>
          <a:stretch/>
        </p:blipFill>
        <p:spPr>
          <a:xfrm>
            <a:off x="0" y="1214280"/>
            <a:ext cx="4785480" cy="1856520"/>
          </a:xfrm>
          <a:prstGeom prst="rect">
            <a:avLst/>
          </a:prstGeom>
          <a:ln w="9360">
            <a:noFill/>
          </a:ln>
        </p:spPr>
      </p:pic>
      <p:pic>
        <p:nvPicPr>
          <p:cNvPr id="294" name="Picture 3"/>
          <p:cNvPicPr/>
          <p:nvPr/>
        </p:nvPicPr>
        <p:blipFill>
          <a:blip r:embed="rId3"/>
          <a:srcRect l="4926" t="8322" r="18676" b="19430"/>
          <a:stretch/>
        </p:blipFill>
        <p:spPr>
          <a:xfrm>
            <a:off x="4786200" y="1071720"/>
            <a:ext cx="4357080" cy="2029680"/>
          </a:xfrm>
          <a:prstGeom prst="rect">
            <a:avLst/>
          </a:prstGeom>
          <a:ln w="9360">
            <a:noFill/>
          </a:ln>
        </p:spPr>
      </p:pic>
      <p:sp>
        <p:nvSpPr>
          <p:cNvPr id="295" name="CustomShape 2"/>
          <p:cNvSpPr/>
          <p:nvPr/>
        </p:nvSpPr>
        <p:spPr>
          <a:xfrm>
            <a:off x="285840" y="3500280"/>
            <a:ext cx="8429040" cy="314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Поява трупних плям </a:t>
            </a:r>
            <a:r>
              <a:rPr lang="ru-RU" sz="1800" b="1" strike="noStrike" spc="-1">
                <a:solidFill>
                  <a:srgbClr val="000000"/>
                </a:solidFill>
                <a:latin typeface="Calibri"/>
                <a:ea typeface="DejaVu Sans"/>
              </a:rPr>
              <a:t>- багряно-синюшне забарвлення шкіри у вигляді плям з нерівними краями за рахунок стікання і скупчення крові в нижчерозташованих ділянках тіла. Формуються вони </a:t>
            </a:r>
            <a:r>
              <a:rPr lang="ru-RU" sz="1800" b="1" i="1" strike="noStrike" spc="-1">
                <a:solidFill>
                  <a:srgbClr val="7030A0"/>
                </a:solidFill>
                <a:latin typeface="Calibri"/>
                <a:ea typeface="DejaVu Sans"/>
              </a:rPr>
              <a:t>через 1,5 - 3 години </a:t>
            </a:r>
            <a:r>
              <a:rPr lang="ru-RU" sz="1800" b="1" strike="noStrike" spc="-1">
                <a:solidFill>
                  <a:srgbClr val="000000"/>
                </a:solidFill>
                <a:latin typeface="Calibri"/>
                <a:ea typeface="DejaVu Sans"/>
              </a:rPr>
              <a:t>після зупинки серця. </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Трупне (м'язове) задубіння </a:t>
            </a:r>
            <a:r>
              <a:rPr lang="ru-RU" sz="1800" b="1" strike="noStrike" spc="-1">
                <a:solidFill>
                  <a:srgbClr val="000000"/>
                </a:solidFill>
                <a:latin typeface="Calibri"/>
                <a:ea typeface="DejaVu Sans"/>
              </a:rPr>
              <a:t>- своєрідне ущільнення і скорочення скелетних м'язів, що створює перешкоду для пасивного руху в суглобах. Починається воно з м'язів обличчя і верхніх кінцівок, потім переходить на тулуб і нижні кінцівки. </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Охолодження.</a:t>
            </a:r>
            <a:r>
              <a:rPr lang="ru-RU" sz="1800" b="1" u="sng" strike="noStrike" spc="-1">
                <a:solidFill>
                  <a:srgbClr val="000000"/>
                </a:solidFill>
                <a:uFillTx/>
                <a:latin typeface="Calibri"/>
                <a:ea typeface="DejaVu Sans"/>
              </a:rPr>
              <a:t> </a:t>
            </a:r>
            <a:r>
              <a:rPr lang="ru-RU" sz="1800" b="1" strike="noStrike" spc="-1">
                <a:solidFill>
                  <a:srgbClr val="000000"/>
                </a:solidFill>
                <a:latin typeface="Calibri"/>
                <a:ea typeface="DejaVu Sans"/>
              </a:rPr>
              <a:t>Прийнято вважати, що </a:t>
            </a:r>
            <a:r>
              <a:rPr lang="ru-RU" sz="1800" b="1" i="1" strike="noStrike" spc="-1">
                <a:solidFill>
                  <a:srgbClr val="7030A0"/>
                </a:solidFill>
                <a:latin typeface="Calibri"/>
                <a:ea typeface="DejaVu Sans"/>
              </a:rPr>
              <a:t>температура тіла знижується на 1° за 1 годину </a:t>
            </a:r>
            <a:r>
              <a:rPr lang="ru-RU" sz="1800" b="1" strike="noStrike" spc="-1">
                <a:solidFill>
                  <a:srgbClr val="000000"/>
                </a:solidFill>
                <a:latin typeface="Calibri"/>
                <a:ea typeface="DejaVu Sans"/>
              </a:rPr>
              <a:t>при температурі навколишнього повітря 16-18 ° С.</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Соціальна смерть</a:t>
            </a:r>
            <a:r>
              <a:rPr lang="ru-RU" sz="1800" b="1" u="sng" strike="noStrike" spc="-1">
                <a:solidFill>
                  <a:srgbClr val="000000"/>
                </a:solidFill>
                <a:uFillTx/>
                <a:latin typeface="Calibri"/>
                <a:ea typeface="DejaVu Sans"/>
              </a:rPr>
              <a:t> </a:t>
            </a:r>
            <a:r>
              <a:rPr lang="ru-RU" sz="1800" b="1" strike="noStrike" spc="-1">
                <a:solidFill>
                  <a:srgbClr val="000000"/>
                </a:solidFill>
                <a:latin typeface="Calibri"/>
                <a:ea typeface="DejaVu Sans"/>
              </a:rPr>
              <a:t>- це стан, при якому збережені вегетативні функції, але відсутня біоелектрична активність кори головного мозку.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0" y="274680"/>
            <a:ext cx="8929080" cy="93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2800" b="1" strike="noStrike" spc="-1">
                <a:solidFill>
                  <a:srgbClr val="FF0000"/>
                </a:solidFill>
                <a:latin typeface="Calibri"/>
              </a:rPr>
              <a:t>4. Екстремальні стани. Шок, контузії, кома, непритомність, колапс.</a:t>
            </a:r>
            <a:endParaRPr lang="ru-RU" sz="2800" b="0" strike="noStrike" spc="-1">
              <a:latin typeface="Arial"/>
            </a:endParaRPr>
          </a:p>
        </p:txBody>
      </p:sp>
      <p:sp>
        <p:nvSpPr>
          <p:cNvPr id="297" name="CustomShape 2"/>
          <p:cNvSpPr/>
          <p:nvPr/>
        </p:nvSpPr>
        <p:spPr>
          <a:xfrm>
            <a:off x="214200" y="1143000"/>
            <a:ext cx="8714880" cy="57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gn="just">
              <a:lnSpc>
                <a:spcPct val="80000"/>
              </a:lnSpc>
              <a:buClr>
                <a:srgbClr val="7030A0"/>
              </a:buClr>
              <a:buFont typeface="Arial"/>
              <a:buChar char="•"/>
            </a:pPr>
            <a:r>
              <a:rPr lang="ru-RU" sz="2400" b="1" i="1" strike="noStrike" spc="-1">
                <a:solidFill>
                  <a:srgbClr val="7030A0"/>
                </a:solidFill>
                <a:latin typeface="Calibri"/>
              </a:rPr>
              <a:t>Екстремальні стани</a:t>
            </a:r>
            <a:r>
              <a:rPr lang="ru-RU" sz="2400" b="0" i="1" strike="noStrike" spc="-1">
                <a:solidFill>
                  <a:srgbClr val="000000"/>
                </a:solidFill>
                <a:latin typeface="Calibri"/>
              </a:rPr>
              <a:t> </a:t>
            </a:r>
            <a:r>
              <a:rPr lang="ru-RU" sz="2400" b="0" strike="noStrike" spc="-1">
                <a:solidFill>
                  <a:srgbClr val="000000"/>
                </a:solidFill>
                <a:latin typeface="Calibri"/>
              </a:rPr>
              <a:t>- це стани організму, що характеризуються надмірною напругою або виснаженням пристосувальних механізмів. Екстремальні стани можуть розвиватися первинно при дії на організм різноманітних </a:t>
            </a:r>
            <a:r>
              <a:rPr lang="ru-RU" sz="2400" b="1" i="1" strike="noStrike" spc="-1">
                <a:solidFill>
                  <a:srgbClr val="000000"/>
                </a:solidFill>
                <a:latin typeface="Calibri"/>
              </a:rPr>
              <a:t>надзвичайних подразників</a:t>
            </a:r>
            <a:r>
              <a:rPr lang="ru-RU" sz="2400" b="0" strike="noStrike" spc="-1">
                <a:solidFill>
                  <a:srgbClr val="000000"/>
                </a:solidFill>
                <a:latin typeface="Calibri"/>
              </a:rPr>
              <a:t> (наприклад, травм, екзогенних інтоксикацій, різких коливань температури повітря й концентрації кисню) або стати </a:t>
            </a:r>
            <a:r>
              <a:rPr lang="ru-RU" sz="2400" b="1" i="1" strike="noStrike" spc="-1">
                <a:solidFill>
                  <a:srgbClr val="000000"/>
                </a:solidFill>
                <a:latin typeface="Calibri"/>
              </a:rPr>
              <a:t>результатом несприятливого перебігу наявного захворювання </a:t>
            </a:r>
            <a:r>
              <a:rPr lang="ru-RU" sz="2400" b="0" strike="noStrike" spc="-1">
                <a:solidFill>
                  <a:srgbClr val="000000"/>
                </a:solidFill>
                <a:latin typeface="Calibri"/>
              </a:rPr>
              <a:t>(наприклад, недостатності кровообігу, дихальної, ниркової або печінкової недостатності, анемії та ін.).</a:t>
            </a:r>
            <a:endParaRPr lang="ru-RU" sz="2400" b="0" strike="noStrike" spc="-1">
              <a:latin typeface="Arial"/>
            </a:endParaRPr>
          </a:p>
          <a:p>
            <a:pPr marL="343080" indent="-342360">
              <a:lnSpc>
                <a:spcPct val="80000"/>
              </a:lnSpc>
              <a:buClr>
                <a:srgbClr val="000000"/>
              </a:buClr>
              <a:buFont typeface="Arial"/>
              <a:buChar char="•"/>
            </a:pPr>
            <a:r>
              <a:rPr lang="ru-RU" sz="2400" b="1" strike="noStrike" spc="-1">
                <a:solidFill>
                  <a:srgbClr val="000000"/>
                </a:solidFill>
                <a:latin typeface="Calibri"/>
              </a:rPr>
              <a:t>Найбільш важливими екстремальними станами і такими, що найчастіше зустрічаються, є</a:t>
            </a:r>
            <a:r>
              <a:rPr lang="ru-RU" sz="2400" b="0" strike="noStrike" spc="-1">
                <a:solidFill>
                  <a:srgbClr val="000000"/>
                </a:solidFill>
                <a:latin typeface="Calibri"/>
              </a:rPr>
              <a:t> </a:t>
            </a:r>
            <a:r>
              <a:rPr lang="ru-RU" sz="2400" b="1" i="1" strike="noStrike" spc="-1">
                <a:solidFill>
                  <a:srgbClr val="7030A0"/>
                </a:solidFill>
                <a:latin typeface="Calibri"/>
              </a:rPr>
              <a:t>шок, колапс, кома.</a:t>
            </a:r>
            <a:endParaRPr lang="ru-RU" sz="2400" b="0" strike="noStrike" spc="-1">
              <a:latin typeface="Arial"/>
            </a:endParaRPr>
          </a:p>
          <a:p>
            <a:pPr>
              <a:lnSpc>
                <a:spcPct val="80000"/>
              </a:lnSpc>
            </a:pPr>
            <a:endParaRPr lang="ru-RU" sz="2400" b="0" strike="noStrike" spc="-1">
              <a:latin typeface="Arial"/>
            </a:endParaRPr>
          </a:p>
          <a:p>
            <a:pPr marL="343080" indent="-342360">
              <a:lnSpc>
                <a:spcPct val="80000"/>
              </a:lnSpc>
              <a:buClr>
                <a:srgbClr val="FF0000"/>
              </a:buClr>
              <a:buFont typeface="Arial"/>
              <a:buChar char="•"/>
            </a:pPr>
            <a:r>
              <a:rPr lang="ru-RU" sz="2400" b="1" strike="noStrike" spc="-1">
                <a:solidFill>
                  <a:srgbClr val="FF0000"/>
                </a:solidFill>
                <a:latin typeface="Calibri"/>
              </a:rPr>
              <a:t>Критичні стани </a:t>
            </a:r>
            <a:r>
              <a:rPr lang="ru-RU" sz="2400" b="1" strike="noStrike" spc="-1">
                <a:solidFill>
                  <a:srgbClr val="000000"/>
                </a:solidFill>
                <a:latin typeface="Calibri"/>
              </a:rPr>
              <a:t>- крайня ступінь будь-якої патології, при якій спостерігаються розлади фізіологічних функцій і порушення діяльності окремих систем, які не можуть спонтанно коригуватися шляхом саморегуляції і вимагають часткової або повної корекції, або штучного заміщення (протезування).</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468360" y="189000"/>
            <a:ext cx="8103600" cy="66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200" b="1" strike="noStrike" spc="-1">
                <a:solidFill>
                  <a:srgbClr val="7030A0"/>
                </a:solidFill>
                <a:latin typeface="Calibri"/>
              </a:rPr>
              <a:t>Непритомність</a:t>
            </a:r>
            <a:endParaRPr lang="ru-RU" sz="3200" b="0" strike="noStrike" spc="-1">
              <a:latin typeface="Arial"/>
            </a:endParaRPr>
          </a:p>
        </p:txBody>
      </p:sp>
      <p:sp>
        <p:nvSpPr>
          <p:cNvPr id="299" name="CustomShape 2"/>
          <p:cNvSpPr/>
          <p:nvPr/>
        </p:nvSpPr>
        <p:spPr>
          <a:xfrm>
            <a:off x="2786040" y="1000080"/>
            <a:ext cx="5857200" cy="54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000" lnSpcReduction="20000"/>
          </a:bodyPr>
          <a:lstStyle/>
          <a:p>
            <a:pPr algn="just">
              <a:lnSpc>
                <a:spcPct val="100000"/>
              </a:lnSpc>
              <a:spcBef>
                <a:spcPts val="641"/>
              </a:spcBef>
            </a:pPr>
            <a:r>
              <a:rPr lang="ru-RU" sz="3200" b="0" strike="noStrike" spc="-1">
                <a:solidFill>
                  <a:srgbClr val="000000"/>
                </a:solidFill>
                <a:latin typeface="Calibri"/>
              </a:rPr>
              <a:t>раптова короткочасна втрата свідомості, пов'язана з недостатнім кровопостачанням головного мозку.</a:t>
            </a:r>
            <a:endParaRPr lang="ru-RU" sz="3200" b="0" strike="noStrike" spc="-1">
              <a:latin typeface="Arial"/>
            </a:endParaRPr>
          </a:p>
          <a:p>
            <a:pPr algn="just">
              <a:lnSpc>
                <a:spcPct val="100000"/>
              </a:lnSpc>
              <a:spcBef>
                <a:spcPts val="641"/>
              </a:spcBef>
            </a:pPr>
            <a:endParaRPr lang="ru-RU" sz="3200" b="0" strike="noStrike" spc="-1">
              <a:latin typeface="Arial"/>
            </a:endParaRPr>
          </a:p>
          <a:p>
            <a:pPr marL="272880" indent="-272160" algn="just">
              <a:lnSpc>
                <a:spcPct val="100000"/>
              </a:lnSpc>
              <a:spcBef>
                <a:spcPts val="641"/>
              </a:spcBef>
              <a:buClr>
                <a:srgbClr val="000000"/>
              </a:buClr>
              <a:buFont typeface="Wingdings" charset="2"/>
              <a:buChar char=""/>
            </a:pPr>
            <a:r>
              <a:rPr lang="ru-RU" sz="3200" b="0" strike="noStrike" spc="-1">
                <a:solidFill>
                  <a:srgbClr val="000000"/>
                </a:solidFill>
                <a:latin typeface="Calibri"/>
              </a:rPr>
              <a:t>Зниження мозкового кровотоку при непритомності пов'язано з </a:t>
            </a:r>
            <a:r>
              <a:rPr lang="ru-RU" sz="3200" b="1" i="1" strike="noStrike" spc="-1">
                <a:solidFill>
                  <a:srgbClr val="000000"/>
                </a:solidFill>
                <a:latin typeface="Calibri"/>
              </a:rPr>
              <a:t>короткочасним спазмом церебральних судин </a:t>
            </a:r>
            <a:r>
              <a:rPr lang="ru-RU" sz="3200" b="0" strike="noStrike" spc="-1">
                <a:solidFill>
                  <a:srgbClr val="000000"/>
                </a:solidFill>
                <a:latin typeface="Calibri"/>
              </a:rPr>
              <a:t>у відповідь на психоемоційний подразник (переляк, біль, вигляд крові), духоту і т.д.</a:t>
            </a:r>
            <a:endParaRPr lang="ru-RU" sz="3200" b="0" strike="noStrike" spc="-1">
              <a:latin typeface="Arial"/>
            </a:endParaRPr>
          </a:p>
          <a:p>
            <a:pPr algn="just">
              <a:lnSpc>
                <a:spcPct val="100000"/>
              </a:lnSpc>
              <a:spcBef>
                <a:spcPts val="641"/>
              </a:spcBef>
            </a:pPr>
            <a:endParaRPr lang="ru-RU" sz="3200" b="0" strike="noStrike" spc="-1">
              <a:latin typeface="Arial"/>
            </a:endParaRPr>
          </a:p>
          <a:p>
            <a:pPr marL="272880" indent="-272160" algn="just">
              <a:lnSpc>
                <a:spcPct val="100000"/>
              </a:lnSpc>
              <a:spcBef>
                <a:spcPts val="641"/>
              </a:spcBef>
              <a:buClr>
                <a:srgbClr val="000000"/>
              </a:buClr>
              <a:buFont typeface="Wingdings" charset="2"/>
              <a:buChar char=""/>
            </a:pPr>
            <a:r>
              <a:rPr lang="ru-RU" sz="3200" b="0" strike="noStrike" spc="-1">
                <a:solidFill>
                  <a:srgbClr val="000000"/>
                </a:solidFill>
                <a:latin typeface="Calibri"/>
              </a:rPr>
              <a:t>Тривалість непритомності </a:t>
            </a:r>
            <a:r>
              <a:rPr lang="ru-RU" sz="3200" b="1" i="1" strike="noStrike" spc="-1">
                <a:solidFill>
                  <a:srgbClr val="000000"/>
                </a:solidFill>
                <a:latin typeface="Calibri"/>
              </a:rPr>
              <a:t>від декількох секунд до декількох хвилин </a:t>
            </a:r>
            <a:r>
              <a:rPr lang="ru-RU" sz="3200" b="0" strike="noStrike" spc="-1">
                <a:solidFill>
                  <a:srgbClr val="000000"/>
                </a:solidFill>
                <a:latin typeface="Calibri"/>
              </a:rPr>
              <a:t>без будь-яких наслідків для організму.</a:t>
            </a:r>
            <a:endParaRPr lang="ru-RU" sz="3200" b="0" strike="noStrike" spc="-1">
              <a:latin typeface="Arial"/>
            </a:endParaRPr>
          </a:p>
        </p:txBody>
      </p:sp>
      <p:pic>
        <p:nvPicPr>
          <p:cNvPr id="300" name="Picture 1"/>
          <p:cNvPicPr/>
          <p:nvPr/>
        </p:nvPicPr>
        <p:blipFill>
          <a:blip r:embed="rId2"/>
          <a:stretch/>
        </p:blipFill>
        <p:spPr>
          <a:xfrm>
            <a:off x="214200" y="1071720"/>
            <a:ext cx="2463120" cy="2463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250920" y="428760"/>
            <a:ext cx="8424000" cy="595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182160" algn="just">
              <a:lnSpc>
                <a:spcPct val="100000"/>
              </a:lnSpc>
              <a:spcBef>
                <a:spcPts val="479"/>
              </a:spcBef>
              <a:buClr>
                <a:srgbClr val="E46C0A"/>
              </a:buClr>
              <a:buFont typeface="Arial"/>
              <a:buChar char="•"/>
            </a:pPr>
            <a:r>
              <a:rPr lang="ru-RU" sz="2400" b="1" strike="noStrike" spc="-1">
                <a:solidFill>
                  <a:srgbClr val="FF0000"/>
                </a:solidFill>
                <a:latin typeface="Calibri"/>
              </a:rPr>
              <a:t>Ознаки.</a:t>
            </a:r>
            <a:r>
              <a:rPr lang="ru-RU" sz="2400" b="0" strike="noStrike" spc="-1">
                <a:solidFill>
                  <a:srgbClr val="000000"/>
                </a:solidFill>
                <a:latin typeface="Calibri"/>
              </a:rPr>
              <a:t> Звичайно </a:t>
            </a:r>
            <a:r>
              <a:rPr lang="ru-RU" sz="2400" b="1" i="1" strike="noStrike" spc="-1">
                <a:solidFill>
                  <a:srgbClr val="00B050"/>
                </a:solidFill>
                <a:latin typeface="Calibri"/>
              </a:rPr>
              <a:t>непритомність</a:t>
            </a:r>
            <a:r>
              <a:rPr lang="ru-RU" sz="2400" b="0" strike="noStrike" spc="-1">
                <a:solidFill>
                  <a:srgbClr val="000000"/>
                </a:solidFill>
                <a:latin typeface="Calibri"/>
              </a:rPr>
              <a:t> </a:t>
            </a:r>
            <a:r>
              <a:rPr lang="ru-RU" sz="2400" b="1" i="1" strike="noStrike" spc="-1">
                <a:solidFill>
                  <a:srgbClr val="7030A0"/>
                </a:solidFill>
                <a:latin typeface="Calibri"/>
              </a:rPr>
              <a:t>настає раптово</a:t>
            </a:r>
            <a:r>
              <a:rPr lang="ru-RU" sz="2400" b="0" strike="noStrike" spc="-1">
                <a:solidFill>
                  <a:srgbClr val="000000"/>
                </a:solidFill>
                <a:latin typeface="Calibri"/>
              </a:rPr>
              <a:t>, але інколи перед нею наступає </a:t>
            </a:r>
            <a:r>
              <a:rPr lang="ru-RU" sz="2400" b="1" i="1" strike="noStrike" spc="-1">
                <a:solidFill>
                  <a:srgbClr val="000000"/>
                </a:solidFill>
                <a:latin typeface="Calibri"/>
              </a:rPr>
              <a:t>блідість, блювання, нудота, слабкість, позіхання, посилене потовиділення</a:t>
            </a:r>
            <a:r>
              <a:rPr lang="ru-RU" sz="2400" b="0" strike="noStrike" spc="-1">
                <a:solidFill>
                  <a:srgbClr val="000000"/>
                </a:solidFill>
                <a:latin typeface="Calibri"/>
              </a:rPr>
              <a:t>. </a:t>
            </a:r>
            <a:r>
              <a:rPr lang="ru-RU" sz="2400" b="1" i="1" strike="noStrike" spc="-1">
                <a:solidFill>
                  <a:srgbClr val="000000"/>
                </a:solidFill>
                <a:latin typeface="Calibri"/>
              </a:rPr>
              <a:t>Пульс прискорюється, артеріальний тиск знижується. </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1" strike="noStrike" spc="-1">
                <a:solidFill>
                  <a:srgbClr val="FF0000"/>
                </a:solidFill>
                <a:latin typeface="Calibri"/>
              </a:rPr>
              <a:t>Допомога.</a:t>
            </a:r>
            <a:r>
              <a:rPr lang="ru-RU" sz="2400" b="0" strike="noStrike" spc="-1">
                <a:solidFill>
                  <a:srgbClr val="FF0000"/>
                </a:solidFill>
                <a:latin typeface="Calibri"/>
              </a:rPr>
              <a:t> </a:t>
            </a:r>
            <a:r>
              <a:rPr lang="ru-RU" sz="2400" b="0" strike="noStrike" spc="-1">
                <a:solidFill>
                  <a:srgbClr val="000000"/>
                </a:solidFill>
                <a:latin typeface="Calibri"/>
              </a:rPr>
              <a:t>При втраті свідомості потерпілого необхідно </a:t>
            </a:r>
            <a:r>
              <a:rPr lang="ru-RU" sz="2400" b="1" i="1" strike="noStrike" spc="-1">
                <a:solidFill>
                  <a:srgbClr val="000000"/>
                </a:solidFill>
                <a:latin typeface="Calibri"/>
              </a:rPr>
              <a:t>покласти на спину, щоб голова була нижче рівня ніг</a:t>
            </a:r>
            <a:r>
              <a:rPr lang="ru-RU" sz="2400" b="0" strike="noStrike" spc="-1">
                <a:solidFill>
                  <a:srgbClr val="000000"/>
                </a:solidFill>
                <a:latin typeface="Calibri"/>
              </a:rPr>
              <a:t> (на 15-20 см) для поліпшення кровообігу мозку. </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0" strike="noStrike" spc="-1">
                <a:solidFill>
                  <a:srgbClr val="000000"/>
                </a:solidFill>
                <a:latin typeface="Calibri"/>
              </a:rPr>
              <a:t>Потім </a:t>
            </a:r>
            <a:r>
              <a:rPr lang="ru-RU" sz="2400" b="1" i="1" strike="noStrike" spc="-1">
                <a:solidFill>
                  <a:srgbClr val="000000"/>
                </a:solidFill>
                <a:latin typeface="Calibri"/>
              </a:rPr>
              <a:t>звільнити шию і груди від одягу, забезпечити приток свіжого повітря, поплескати по щоках, полити обличчя, груди холодною водою, дати вдихнути пари нашатирного спирту </a:t>
            </a:r>
            <a:r>
              <a:rPr lang="ru-RU" sz="2400" b="0" strike="noStrike" spc="-1">
                <a:solidFill>
                  <a:srgbClr val="000000"/>
                </a:solidFill>
                <a:latin typeface="Calibri"/>
              </a:rPr>
              <a:t>(для цього необхідно злегка змочити ватку нашатирним спиртом і на відстані 1-2 см від носа потерпілого потримати ватку).</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0" strike="noStrike" spc="-1">
                <a:solidFill>
                  <a:srgbClr val="000000"/>
                </a:solidFill>
                <a:latin typeface="Calibri"/>
              </a:rPr>
              <a:t> Коли потерпілий </a:t>
            </a:r>
            <a:r>
              <a:rPr lang="ru-RU" sz="2400" b="1" i="1" strike="noStrike" spc="-1">
                <a:solidFill>
                  <a:srgbClr val="000000"/>
                </a:solidFill>
                <a:latin typeface="Calibri"/>
              </a:rPr>
              <a:t>опритомніє</a:t>
            </a:r>
            <a:r>
              <a:rPr lang="ru-RU" sz="2400" b="0" strike="noStrike" spc="-1">
                <a:solidFill>
                  <a:srgbClr val="000000"/>
                </a:solidFill>
                <a:latin typeface="Calibri"/>
              </a:rPr>
              <a:t>, дати йому гарячий чай або каву, 20-30 краплин настоянки валеріани.</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357120" y="214200"/>
            <a:ext cx="8500320" cy="257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spcBef>
                <a:spcPts val="561"/>
              </a:spcBef>
              <a:buClr>
                <a:srgbClr val="000000"/>
              </a:buClr>
              <a:buFont typeface="Arial"/>
              <a:buChar char="•"/>
            </a:pPr>
            <a:r>
              <a:rPr lang="ru-RU" sz="2800" b="0" strike="noStrike" spc="-1">
                <a:solidFill>
                  <a:srgbClr val="000000"/>
                </a:solidFill>
                <a:latin typeface="Calibri"/>
              </a:rPr>
              <a:t>Фізіологічна дія </a:t>
            </a:r>
            <a:r>
              <a:rPr lang="ru-RU" sz="2800" b="1" i="1" strike="noStrike" spc="-1">
                <a:solidFill>
                  <a:srgbClr val="FF0000"/>
                </a:solidFill>
                <a:latin typeface="Calibri"/>
              </a:rPr>
              <a:t>нашатирного спирту </a:t>
            </a:r>
            <a:r>
              <a:rPr lang="ru-RU" sz="2800" b="0" strike="noStrike" spc="-1">
                <a:solidFill>
                  <a:srgbClr val="000000"/>
                </a:solidFill>
                <a:latin typeface="Calibri"/>
              </a:rPr>
              <a:t>обумовлено різким запахом аміаку, який подразнює специфічні рецептори слизової оболонки носа та сприяє активізації дихального та судинного центрів мозку, викликаючи прискорення дихання і підвищення артеріального тиску.</a:t>
            </a:r>
            <a:endParaRPr lang="ru-RU" sz="2800" b="0" strike="noStrike" spc="-1">
              <a:latin typeface="Arial"/>
            </a:endParaRPr>
          </a:p>
        </p:txBody>
      </p:sp>
      <p:pic>
        <p:nvPicPr>
          <p:cNvPr id="303" name="Picture 2"/>
          <p:cNvPicPr/>
          <p:nvPr/>
        </p:nvPicPr>
        <p:blipFill>
          <a:blip r:embed="rId2"/>
          <a:stretch/>
        </p:blipFill>
        <p:spPr>
          <a:xfrm>
            <a:off x="4500720" y="2724840"/>
            <a:ext cx="4428360" cy="4132440"/>
          </a:xfrm>
          <a:prstGeom prst="rect">
            <a:avLst/>
          </a:prstGeom>
          <a:ln w="9360">
            <a:noFill/>
          </a:ln>
        </p:spPr>
      </p:pic>
      <p:pic>
        <p:nvPicPr>
          <p:cNvPr id="304" name="Picture 3"/>
          <p:cNvPicPr/>
          <p:nvPr/>
        </p:nvPicPr>
        <p:blipFill>
          <a:blip r:embed="rId3"/>
          <a:stretch/>
        </p:blipFill>
        <p:spPr>
          <a:xfrm>
            <a:off x="27000" y="3500280"/>
            <a:ext cx="4258440" cy="3169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457200" y="274680"/>
            <a:ext cx="822888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200" b="1" strike="noStrike" spc="-1" dirty="0" err="1">
                <a:solidFill>
                  <a:srgbClr val="FF0000"/>
                </a:solidFill>
                <a:latin typeface="Arial"/>
              </a:rPr>
              <a:t>Непритомність</a:t>
            </a:r>
            <a:endParaRPr lang="ru-RU" sz="3200" b="0" strike="noStrike" spc="-1" dirty="0">
              <a:latin typeface="Arial"/>
            </a:endParaRPr>
          </a:p>
        </p:txBody>
      </p:sp>
      <p:sp>
        <p:nvSpPr>
          <p:cNvPr id="306" name="CustomShape 2"/>
          <p:cNvSpPr/>
          <p:nvPr/>
        </p:nvSpPr>
        <p:spPr>
          <a:xfrm>
            <a:off x="457200" y="914400"/>
            <a:ext cx="8228880" cy="5211000"/>
          </a:xfrm>
          <a:prstGeom prst="rect">
            <a:avLst/>
          </a:prstGeom>
          <a:noFill/>
          <a:ln>
            <a:noFill/>
          </a:ln>
        </p:spPr>
        <p:style>
          <a:lnRef idx="0">
            <a:scrgbClr r="0" g="0" b="0"/>
          </a:lnRef>
          <a:fillRef idx="0">
            <a:scrgbClr r="0" g="0" b="0"/>
          </a:fillRef>
          <a:effectRef idx="0">
            <a:scrgbClr r="0" g="0" b="0"/>
          </a:effectRef>
          <a:fontRef idx="minor"/>
        </p:style>
      </p:sp>
      <p:pic>
        <p:nvPicPr>
          <p:cNvPr id="307" name="Picture 7"/>
          <p:cNvPicPr/>
          <p:nvPr/>
        </p:nvPicPr>
        <p:blipFill>
          <a:blip r:embed="rId2"/>
          <a:stretch/>
        </p:blipFill>
        <p:spPr>
          <a:xfrm>
            <a:off x="457200" y="1078832"/>
            <a:ext cx="8228880" cy="54093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42920" y="193964"/>
            <a:ext cx="878616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2500" lnSpcReduction="20000"/>
          </a:bodyPr>
          <a:lstStyle/>
          <a:p>
            <a:pPr algn="just">
              <a:lnSpc>
                <a:spcPct val="100000"/>
              </a:lnSpc>
            </a:pPr>
            <a:r>
              <a:rPr dirty="0"/>
              <a:t/>
            </a:r>
            <a:br>
              <a:rPr dirty="0"/>
            </a:br>
            <a:r>
              <a:rPr lang="ru-RU" sz="4600" b="1" strike="noStrike" spc="-1" dirty="0">
                <a:solidFill>
                  <a:srgbClr val="FF0000"/>
                </a:solidFill>
                <a:latin typeface="Calibri"/>
              </a:rPr>
              <a:t>1. </a:t>
            </a:r>
            <a:r>
              <a:rPr lang="ru-RU" sz="4600" b="1" strike="noStrike" spc="-1" dirty="0" err="1">
                <a:solidFill>
                  <a:srgbClr val="FF0000"/>
                </a:solidFill>
                <a:latin typeface="Calibri"/>
              </a:rPr>
              <a:t>Визначення</a:t>
            </a:r>
            <a:r>
              <a:rPr lang="ru-RU" sz="4600" b="1" strike="noStrike" spc="-1" dirty="0">
                <a:solidFill>
                  <a:srgbClr val="FF0000"/>
                </a:solidFill>
                <a:latin typeface="Calibri"/>
              </a:rPr>
              <a:t> </a:t>
            </a:r>
            <a:r>
              <a:rPr lang="ru-RU" sz="4600" b="1" strike="noStrike" spc="-1" dirty="0" err="1">
                <a:solidFill>
                  <a:srgbClr val="FF0000"/>
                </a:solidFill>
                <a:latin typeface="Calibri"/>
              </a:rPr>
              <a:t>поняття</a:t>
            </a:r>
            <a:r>
              <a:rPr lang="ru-RU" sz="4600" b="1" strike="noStrike" spc="-1" dirty="0">
                <a:solidFill>
                  <a:srgbClr val="FF0000"/>
                </a:solidFill>
                <a:latin typeface="Calibri"/>
              </a:rPr>
              <a:t> "</a:t>
            </a:r>
            <a:r>
              <a:rPr lang="ru-RU" sz="4600" b="1" strike="noStrike" spc="-1" dirty="0" err="1">
                <a:solidFill>
                  <a:srgbClr val="FF0000"/>
                </a:solidFill>
                <a:latin typeface="Calibri"/>
              </a:rPr>
              <a:t>невідкладний</a:t>
            </a:r>
            <a:r>
              <a:rPr lang="ru-RU" sz="4600" b="1" strike="noStrike" spc="-1" dirty="0">
                <a:solidFill>
                  <a:srgbClr val="FF0000"/>
                </a:solidFill>
                <a:latin typeface="Calibri"/>
              </a:rPr>
              <a:t> стан" та "</a:t>
            </a:r>
            <a:r>
              <a:rPr lang="ru-RU" sz="4600" b="1" strike="noStrike" spc="-1" dirty="0" err="1">
                <a:solidFill>
                  <a:srgbClr val="FF0000"/>
                </a:solidFill>
                <a:latin typeface="Calibri"/>
              </a:rPr>
              <a:t>нещасний</a:t>
            </a:r>
            <a:r>
              <a:rPr lang="ru-RU" sz="4600" b="1" strike="noStrike" spc="-1" dirty="0">
                <a:solidFill>
                  <a:srgbClr val="FF0000"/>
                </a:solidFill>
                <a:latin typeface="Calibri"/>
              </a:rPr>
              <a:t> </a:t>
            </a:r>
            <a:r>
              <a:rPr lang="ru-RU" sz="4600" b="1" strike="noStrike" spc="-1" dirty="0" err="1">
                <a:solidFill>
                  <a:srgbClr val="FF0000"/>
                </a:solidFill>
                <a:latin typeface="Calibri"/>
              </a:rPr>
              <a:t>випадок</a:t>
            </a:r>
            <a:r>
              <a:rPr lang="ru-RU" sz="4600" b="1" strike="noStrike" spc="-1" dirty="0">
                <a:solidFill>
                  <a:srgbClr val="FF0000"/>
                </a:solidFill>
                <a:latin typeface="Calibri"/>
              </a:rPr>
              <a:t>". </a:t>
            </a:r>
            <a:endParaRPr lang="ru-RU" sz="4600" b="0" strike="noStrike" spc="-1" dirty="0">
              <a:latin typeface="Arial"/>
            </a:endParaRPr>
          </a:p>
        </p:txBody>
      </p:sp>
      <p:sp>
        <p:nvSpPr>
          <p:cNvPr id="207" name="CustomShape 2"/>
          <p:cNvSpPr/>
          <p:nvPr/>
        </p:nvSpPr>
        <p:spPr>
          <a:xfrm>
            <a:off x="285840" y="1214280"/>
            <a:ext cx="8643240" cy="56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spcBef>
                <a:spcPts val="479"/>
              </a:spcBef>
            </a:pPr>
            <a:r>
              <a:rPr lang="ru-RU" sz="2400" b="1" i="1" strike="noStrike" spc="-1" dirty="0" err="1">
                <a:solidFill>
                  <a:srgbClr val="7030A0"/>
                </a:solidFill>
                <a:latin typeface="Calibri"/>
              </a:rPr>
              <a:t>Невідкладний</a:t>
            </a:r>
            <a:r>
              <a:rPr lang="ru-RU" sz="2400" b="1" i="1" strike="noStrike" spc="-1" dirty="0">
                <a:solidFill>
                  <a:srgbClr val="7030A0"/>
                </a:solidFill>
                <a:latin typeface="Calibri"/>
              </a:rPr>
              <a:t> стан  </a:t>
            </a:r>
            <a:r>
              <a:rPr lang="ru-RU" sz="2400" b="1" i="1" strike="noStrike" spc="-1" dirty="0">
                <a:solidFill>
                  <a:srgbClr val="000000"/>
                </a:solidFill>
                <a:latin typeface="Calibri"/>
              </a:rPr>
              <a:t>– </a:t>
            </a:r>
            <a:r>
              <a:rPr lang="ru-RU" sz="2400" b="1" i="1" strike="noStrike" spc="-1" dirty="0" err="1">
                <a:solidFill>
                  <a:srgbClr val="000000"/>
                </a:solidFill>
                <a:latin typeface="Calibri"/>
              </a:rPr>
              <a:t>це</a:t>
            </a:r>
            <a:r>
              <a:rPr lang="ru-RU" sz="2400" b="1" i="1" strike="noStrike" spc="-1" dirty="0">
                <a:solidFill>
                  <a:srgbClr val="000000"/>
                </a:solidFill>
                <a:latin typeface="Calibri"/>
              </a:rPr>
              <a:t> стан, при </a:t>
            </a:r>
            <a:r>
              <a:rPr lang="ru-RU" sz="2400" b="1" i="1" strike="noStrike" spc="-1" dirty="0" err="1">
                <a:solidFill>
                  <a:srgbClr val="000000"/>
                </a:solidFill>
                <a:latin typeface="Calibri"/>
              </a:rPr>
              <a:t>якому</a:t>
            </a:r>
            <a:r>
              <a:rPr lang="ru-RU" sz="2400" b="1" i="1" strike="noStrike" spc="-1" dirty="0">
                <a:solidFill>
                  <a:srgbClr val="000000"/>
                </a:solidFill>
                <a:latin typeface="Calibri"/>
              </a:rPr>
              <a:t> </a:t>
            </a:r>
            <a:r>
              <a:rPr lang="ru-RU" sz="2400" b="1" i="1" strike="noStrike" spc="-1" dirty="0" err="1">
                <a:solidFill>
                  <a:srgbClr val="000000"/>
                </a:solidFill>
                <a:latin typeface="Calibri"/>
              </a:rPr>
              <a:t>існує</a:t>
            </a:r>
            <a:r>
              <a:rPr lang="ru-RU" sz="2400" b="1" i="1" strike="noStrike" spc="-1" dirty="0">
                <a:solidFill>
                  <a:srgbClr val="000000"/>
                </a:solidFill>
                <a:latin typeface="Calibri"/>
              </a:rPr>
              <a:t> </a:t>
            </a:r>
            <a:r>
              <a:rPr lang="ru-RU" sz="2400" b="1" i="1" strike="noStrike" spc="-1" dirty="0" err="1">
                <a:solidFill>
                  <a:srgbClr val="000000"/>
                </a:solidFill>
                <a:latin typeface="Calibri"/>
              </a:rPr>
              <a:t>безпосередня</a:t>
            </a:r>
            <a:r>
              <a:rPr lang="ru-RU" sz="2400" b="1" i="1" strike="noStrike" spc="-1" dirty="0">
                <a:solidFill>
                  <a:srgbClr val="000000"/>
                </a:solidFill>
                <a:latin typeface="Calibri"/>
              </a:rPr>
              <a:t> </a:t>
            </a:r>
            <a:r>
              <a:rPr lang="ru-RU" sz="2400" b="1" i="1" strike="noStrike" spc="-1" dirty="0" err="1">
                <a:solidFill>
                  <a:srgbClr val="000000"/>
                </a:solidFill>
                <a:latin typeface="Calibri"/>
              </a:rPr>
              <a:t>загроза</a:t>
            </a:r>
            <a:r>
              <a:rPr lang="ru-RU" sz="2400" b="1" i="1" strike="noStrike" spc="-1" dirty="0">
                <a:solidFill>
                  <a:srgbClr val="000000"/>
                </a:solidFill>
                <a:latin typeface="Calibri"/>
              </a:rPr>
              <a:t> </a:t>
            </a:r>
            <a:r>
              <a:rPr lang="ru-RU" sz="2400" b="1" i="1" strike="noStrike" spc="-1" dirty="0" err="1">
                <a:solidFill>
                  <a:srgbClr val="000000"/>
                </a:solidFill>
                <a:latin typeface="Calibri"/>
              </a:rPr>
              <a:t>життю</a:t>
            </a:r>
            <a:r>
              <a:rPr lang="ru-RU" sz="2400" b="1" i="1" strike="noStrike" spc="-1" dirty="0">
                <a:solidFill>
                  <a:srgbClr val="000000"/>
                </a:solidFill>
                <a:latin typeface="Calibri"/>
              </a:rPr>
              <a:t> </a:t>
            </a:r>
            <a:r>
              <a:rPr lang="ru-RU" sz="2400" b="1" i="1" strike="noStrike" spc="-1" dirty="0" err="1">
                <a:solidFill>
                  <a:srgbClr val="000000"/>
                </a:solidFill>
                <a:latin typeface="Calibri"/>
              </a:rPr>
              <a:t>особі</a:t>
            </a:r>
            <a:r>
              <a:rPr lang="ru-RU" sz="2400" b="1" i="1" strike="noStrike" spc="-1" dirty="0">
                <a:solidFill>
                  <a:srgbClr val="000000"/>
                </a:solidFill>
                <a:latin typeface="Calibri"/>
              </a:rPr>
              <a:t>, яка без </a:t>
            </a:r>
            <a:r>
              <a:rPr lang="ru-RU" sz="2400" b="1" i="1" strike="noStrike" spc="-1" dirty="0" err="1">
                <a:solidFill>
                  <a:srgbClr val="000000"/>
                </a:solidFill>
                <a:latin typeface="Calibri"/>
              </a:rPr>
              <a:t>своєчасної</a:t>
            </a:r>
            <a:r>
              <a:rPr lang="ru-RU" sz="2400" b="1" i="1" strike="noStrike" spc="-1" dirty="0">
                <a:solidFill>
                  <a:srgbClr val="000000"/>
                </a:solidFill>
                <a:latin typeface="Calibri"/>
              </a:rPr>
              <a:t> </a:t>
            </a:r>
            <a:r>
              <a:rPr lang="ru-RU" sz="2400" b="1" i="1" strike="noStrike" spc="-1" dirty="0" err="1">
                <a:solidFill>
                  <a:srgbClr val="000000"/>
                </a:solidFill>
                <a:latin typeface="Calibri"/>
              </a:rPr>
              <a:t>медичної</a:t>
            </a:r>
            <a:r>
              <a:rPr lang="ru-RU" sz="2400" b="1" i="1" strike="noStrike" spc="-1" dirty="0">
                <a:solidFill>
                  <a:srgbClr val="000000"/>
                </a:solidFill>
                <a:latin typeface="Calibri"/>
              </a:rPr>
              <a:t> </a:t>
            </a:r>
            <a:r>
              <a:rPr lang="ru-RU" sz="2400" b="1" i="1" strike="noStrike" spc="-1" dirty="0" err="1">
                <a:solidFill>
                  <a:srgbClr val="000000"/>
                </a:solidFill>
                <a:latin typeface="Calibri"/>
              </a:rPr>
              <a:t>допомоги</a:t>
            </a:r>
            <a:r>
              <a:rPr lang="ru-RU" sz="2400" b="1" i="1" strike="noStrike" spc="-1" dirty="0">
                <a:solidFill>
                  <a:srgbClr val="000000"/>
                </a:solidFill>
                <a:latin typeface="Calibri"/>
              </a:rPr>
              <a:t> </a:t>
            </a:r>
            <a:r>
              <a:rPr lang="ru-RU" sz="2400" b="1" i="1" strike="noStrike" spc="-1" dirty="0" err="1">
                <a:solidFill>
                  <a:srgbClr val="000000"/>
                </a:solidFill>
                <a:latin typeface="Calibri"/>
              </a:rPr>
              <a:t>може</a:t>
            </a:r>
            <a:r>
              <a:rPr lang="ru-RU" sz="2400" b="1" i="1" strike="noStrike" spc="-1" dirty="0">
                <a:solidFill>
                  <a:srgbClr val="000000"/>
                </a:solidFill>
                <a:latin typeface="Calibri"/>
              </a:rPr>
              <a:t> </a:t>
            </a:r>
            <a:r>
              <a:rPr lang="ru-RU" sz="2400" b="1" i="1" strike="noStrike" spc="-1" dirty="0" err="1">
                <a:solidFill>
                  <a:srgbClr val="000000"/>
                </a:solidFill>
                <a:latin typeface="Calibri"/>
              </a:rPr>
              <a:t>призвести</a:t>
            </a:r>
            <a:r>
              <a:rPr lang="ru-RU" sz="2400" b="1" i="1" strike="noStrike" spc="-1" dirty="0">
                <a:solidFill>
                  <a:srgbClr val="000000"/>
                </a:solidFill>
                <a:latin typeface="Calibri"/>
              </a:rPr>
              <a:t> до </a:t>
            </a:r>
            <a:r>
              <a:rPr lang="ru-RU" sz="2400" b="1" i="1" strike="noStrike" spc="-1" dirty="0" err="1">
                <a:solidFill>
                  <a:srgbClr val="000000"/>
                </a:solidFill>
                <a:latin typeface="Calibri"/>
              </a:rPr>
              <a:t>смерті</a:t>
            </a:r>
            <a:r>
              <a:rPr lang="ru-RU" sz="2400" b="1" i="1" strike="noStrike" spc="-1" dirty="0">
                <a:solidFill>
                  <a:srgbClr val="000000"/>
                </a:solidFill>
                <a:latin typeface="Calibri"/>
              </a:rPr>
              <a:t> </a:t>
            </a:r>
            <a:r>
              <a:rPr lang="ru-RU" sz="2400" b="1" i="1" strike="noStrike" spc="-1" dirty="0" err="1">
                <a:solidFill>
                  <a:srgbClr val="000000"/>
                </a:solidFill>
                <a:latin typeface="Calibri"/>
              </a:rPr>
              <a:t>або</a:t>
            </a:r>
            <a:r>
              <a:rPr lang="ru-RU" sz="2400" b="1" i="1" strike="noStrike" spc="-1" dirty="0">
                <a:solidFill>
                  <a:srgbClr val="000000"/>
                </a:solidFill>
                <a:latin typeface="Calibri"/>
              </a:rPr>
              <a:t> </a:t>
            </a:r>
            <a:r>
              <a:rPr lang="ru-RU" sz="2400" b="1" i="1" strike="noStrike" spc="-1" dirty="0" err="1">
                <a:solidFill>
                  <a:srgbClr val="000000"/>
                </a:solidFill>
                <a:latin typeface="Calibri"/>
              </a:rPr>
              <a:t>інвалідності</a:t>
            </a:r>
            <a:r>
              <a:rPr lang="ru-RU" sz="2400" b="1" i="1" strike="noStrike" spc="-1" dirty="0">
                <a:solidFill>
                  <a:srgbClr val="000000"/>
                </a:solidFill>
                <a:latin typeface="Calibri"/>
              </a:rPr>
              <a:t>. </a:t>
            </a:r>
            <a:endParaRPr lang="ru-RU" sz="2400" b="0" strike="noStrike" spc="-1" dirty="0">
              <a:latin typeface="Arial"/>
            </a:endParaRPr>
          </a:p>
          <a:p>
            <a:pPr marL="343080" indent="-342360" algn="just">
              <a:lnSpc>
                <a:spcPct val="100000"/>
              </a:lnSpc>
              <a:spcBef>
                <a:spcPts val="479"/>
              </a:spcBef>
            </a:pPr>
            <a:r>
              <a:rPr lang="ru-RU" sz="2400" b="1" i="1" strike="noStrike" spc="-1" dirty="0" err="1">
                <a:solidFill>
                  <a:srgbClr val="7030A0"/>
                </a:solidFill>
                <a:latin typeface="Calibri"/>
              </a:rPr>
              <a:t>Нещасним</a:t>
            </a:r>
            <a:r>
              <a:rPr lang="ru-RU" sz="2400" b="1" i="1" strike="noStrike" spc="-1" dirty="0">
                <a:solidFill>
                  <a:srgbClr val="7030A0"/>
                </a:solidFill>
                <a:latin typeface="Calibri"/>
              </a:rPr>
              <a:t> </a:t>
            </a:r>
            <a:r>
              <a:rPr lang="ru-RU" sz="2400" b="1" i="1" strike="noStrike" spc="-1" dirty="0" err="1">
                <a:solidFill>
                  <a:srgbClr val="7030A0"/>
                </a:solidFill>
                <a:latin typeface="Calibri"/>
              </a:rPr>
              <a:t>випадком</a:t>
            </a:r>
            <a:r>
              <a:rPr lang="ru-RU" sz="2400" b="1" i="1" strike="noStrike" spc="-1" dirty="0">
                <a:solidFill>
                  <a:srgbClr val="000000"/>
                </a:solidFill>
                <a:latin typeface="Calibri"/>
              </a:rPr>
              <a:t> є </a:t>
            </a:r>
            <a:r>
              <a:rPr lang="ru-RU" sz="2400" b="1" i="1" strike="noStrike" spc="-1" dirty="0" err="1">
                <a:solidFill>
                  <a:srgbClr val="000000"/>
                </a:solidFill>
                <a:latin typeface="Calibri"/>
              </a:rPr>
              <a:t>раптові</a:t>
            </a:r>
            <a:r>
              <a:rPr lang="ru-RU" sz="2400" b="1" i="1" strike="noStrike" spc="-1" dirty="0">
                <a:solidFill>
                  <a:srgbClr val="000000"/>
                </a:solidFill>
                <a:latin typeface="Calibri"/>
              </a:rPr>
              <a:t> </a:t>
            </a:r>
            <a:r>
              <a:rPr lang="ru-RU" sz="2400" b="1" i="1" strike="noStrike" spc="-1" dirty="0" err="1">
                <a:solidFill>
                  <a:srgbClr val="000000"/>
                </a:solidFill>
                <a:latin typeface="Calibri"/>
              </a:rPr>
              <a:t>непередбачувані</a:t>
            </a:r>
            <a:r>
              <a:rPr lang="ru-RU" sz="2400" b="1" i="1" strike="noStrike" spc="-1" dirty="0">
                <a:solidFill>
                  <a:srgbClr val="000000"/>
                </a:solidFill>
                <a:latin typeface="Calibri"/>
              </a:rPr>
              <a:t> </a:t>
            </a:r>
            <a:r>
              <a:rPr lang="ru-RU" sz="2400" b="1" i="1" strike="noStrike" spc="-1" dirty="0" err="1">
                <a:solidFill>
                  <a:srgbClr val="000000"/>
                </a:solidFill>
                <a:latin typeface="Calibri"/>
              </a:rPr>
              <a:t>події</a:t>
            </a:r>
            <a:r>
              <a:rPr lang="ru-RU" sz="2400" b="1" i="1" strike="noStrike" spc="-1" dirty="0">
                <a:solidFill>
                  <a:srgbClr val="000000"/>
                </a:solidFill>
                <a:latin typeface="Calibri"/>
              </a:rPr>
              <a:t>, </a:t>
            </a:r>
            <a:r>
              <a:rPr lang="ru-RU" sz="2400" b="1" i="1" strike="noStrike" spc="-1" dirty="0" err="1">
                <a:solidFill>
                  <a:srgbClr val="000000"/>
                </a:solidFill>
                <a:latin typeface="Calibri"/>
              </a:rPr>
              <a:t>що</a:t>
            </a:r>
            <a:r>
              <a:rPr lang="ru-RU" sz="2400" b="1" i="1" strike="noStrike" spc="-1" dirty="0">
                <a:solidFill>
                  <a:srgbClr val="000000"/>
                </a:solidFill>
                <a:latin typeface="Calibri"/>
              </a:rPr>
              <a:t> </a:t>
            </a:r>
            <a:r>
              <a:rPr lang="ru-RU" sz="2400" b="1" i="1" strike="noStrike" spc="-1" dirty="0" err="1">
                <a:solidFill>
                  <a:srgbClr val="000000"/>
                </a:solidFill>
                <a:latin typeface="Calibri"/>
              </a:rPr>
              <a:t>спричинили</a:t>
            </a:r>
            <a:r>
              <a:rPr lang="ru-RU" sz="2400" b="1" i="1" strike="noStrike" spc="-1" dirty="0">
                <a:solidFill>
                  <a:srgbClr val="000000"/>
                </a:solidFill>
                <a:latin typeface="Calibri"/>
              </a:rPr>
              <a:t> смерть </a:t>
            </a:r>
            <a:r>
              <a:rPr lang="ru-RU" sz="2400" b="1" i="1" strike="noStrike" spc="-1" dirty="0" err="1">
                <a:solidFill>
                  <a:srgbClr val="000000"/>
                </a:solidFill>
                <a:latin typeface="Calibri"/>
              </a:rPr>
              <a:t>або</a:t>
            </a:r>
            <a:r>
              <a:rPr lang="ru-RU" sz="2400" b="1" i="1" strike="noStrike" spc="-1" dirty="0">
                <a:solidFill>
                  <a:srgbClr val="000000"/>
                </a:solidFill>
                <a:latin typeface="Calibri"/>
              </a:rPr>
              <a:t> </a:t>
            </a:r>
            <a:r>
              <a:rPr lang="ru-RU" sz="2400" b="1" i="1" strike="noStrike" spc="-1" dirty="0" err="1">
                <a:solidFill>
                  <a:srgbClr val="000000"/>
                </a:solidFill>
                <a:latin typeface="Calibri"/>
              </a:rPr>
              <a:t>розлад</a:t>
            </a:r>
            <a:r>
              <a:rPr lang="ru-RU" sz="2400" b="1" i="1" strike="noStrike" spc="-1" dirty="0">
                <a:solidFill>
                  <a:srgbClr val="000000"/>
                </a:solidFill>
                <a:latin typeface="Calibri"/>
              </a:rPr>
              <a:t> </a:t>
            </a:r>
            <a:r>
              <a:rPr lang="ru-RU" sz="2400" b="1" i="1" strike="noStrike" spc="-1" dirty="0" err="1">
                <a:solidFill>
                  <a:srgbClr val="000000"/>
                </a:solidFill>
                <a:latin typeface="Calibri"/>
              </a:rPr>
              <a:t>здоров’я</a:t>
            </a:r>
            <a:r>
              <a:rPr lang="ru-RU" sz="2400" b="1" i="1" strike="noStrike" spc="-1" dirty="0">
                <a:solidFill>
                  <a:srgbClr val="000000"/>
                </a:solidFill>
                <a:latin typeface="Calibri"/>
              </a:rPr>
              <a:t> особи, </a:t>
            </a:r>
            <a:r>
              <a:rPr lang="ru-RU" sz="2400" b="1" i="1" strike="noStrike" spc="-1" dirty="0" err="1">
                <a:solidFill>
                  <a:srgbClr val="000000"/>
                </a:solidFill>
                <a:latin typeface="Calibri"/>
              </a:rPr>
              <a:t>викликані</a:t>
            </a:r>
            <a:r>
              <a:rPr lang="ru-RU" sz="2400" b="1" i="1" strike="noStrike" spc="-1" dirty="0">
                <a:solidFill>
                  <a:srgbClr val="000000"/>
                </a:solidFill>
                <a:latin typeface="Calibri"/>
              </a:rPr>
              <a:t> </a:t>
            </a:r>
            <a:r>
              <a:rPr lang="ru-RU" sz="2400" b="1" i="1" strike="noStrike" spc="-1" dirty="0" err="1">
                <a:solidFill>
                  <a:srgbClr val="000000"/>
                </a:solidFill>
                <a:latin typeface="Calibri"/>
              </a:rPr>
              <a:t>ушкодженням</a:t>
            </a:r>
            <a:r>
              <a:rPr lang="ru-RU" sz="2400" b="1" i="1" strike="noStrike" spc="-1" dirty="0">
                <a:solidFill>
                  <a:srgbClr val="000000"/>
                </a:solidFill>
                <a:latin typeface="Calibri"/>
              </a:rPr>
              <a:t> тканин </a:t>
            </a:r>
            <a:r>
              <a:rPr lang="ru-RU" sz="2400" b="1" i="1" strike="noStrike" spc="-1" dirty="0" err="1">
                <a:solidFill>
                  <a:srgbClr val="000000"/>
                </a:solidFill>
                <a:latin typeface="Calibri"/>
              </a:rPr>
              <a:t>організму</a:t>
            </a:r>
            <a:r>
              <a:rPr lang="ru-RU" sz="2400" b="1" i="1" strike="noStrike" spc="-1" dirty="0">
                <a:solidFill>
                  <a:srgbClr val="000000"/>
                </a:solidFill>
                <a:latin typeface="Calibri"/>
              </a:rPr>
              <a:t> з </a:t>
            </a:r>
            <a:r>
              <a:rPr lang="ru-RU" sz="2400" b="1" i="1" strike="noStrike" spc="-1" dirty="0" err="1">
                <a:solidFill>
                  <a:srgbClr val="000000"/>
                </a:solidFill>
                <a:latin typeface="Calibri"/>
              </a:rPr>
              <a:t>порушенням</a:t>
            </a:r>
            <a:r>
              <a:rPr lang="ru-RU" sz="2400" b="1" i="1" strike="noStrike" spc="-1" dirty="0">
                <a:solidFill>
                  <a:srgbClr val="000000"/>
                </a:solidFill>
                <a:latin typeface="Calibri"/>
              </a:rPr>
              <a:t> </a:t>
            </a:r>
            <a:r>
              <a:rPr lang="ru-RU" sz="2400" b="1" i="1" strike="noStrike" spc="-1" dirty="0" err="1">
                <a:solidFill>
                  <a:srgbClr val="000000"/>
                </a:solidFill>
                <a:latin typeface="Calibri"/>
              </a:rPr>
              <a:t>їх</a:t>
            </a:r>
            <a:r>
              <a:rPr lang="ru-RU" sz="2400" b="1" i="1" strike="noStrike" spc="-1" dirty="0">
                <a:solidFill>
                  <a:srgbClr val="000000"/>
                </a:solidFill>
                <a:latin typeface="Calibri"/>
              </a:rPr>
              <a:t> </a:t>
            </a:r>
            <a:r>
              <a:rPr lang="ru-RU" sz="2400" b="1" i="1" strike="noStrike" spc="-1" dirty="0" err="1">
                <a:solidFill>
                  <a:srgbClr val="000000"/>
                </a:solidFill>
                <a:latin typeface="Calibri"/>
              </a:rPr>
              <a:t>цілісності</a:t>
            </a:r>
            <a:r>
              <a:rPr lang="ru-RU" sz="2400" b="1" i="1" strike="noStrike" spc="-1" dirty="0">
                <a:solidFill>
                  <a:srgbClr val="000000"/>
                </a:solidFill>
                <a:latin typeface="Calibri"/>
              </a:rPr>
              <a:t> і </a:t>
            </a:r>
            <a:r>
              <a:rPr lang="ru-RU" sz="2400" b="1" i="1" strike="noStrike" spc="-1" dirty="0" err="1">
                <a:solidFill>
                  <a:srgbClr val="000000"/>
                </a:solidFill>
                <a:latin typeface="Calibri"/>
              </a:rPr>
              <a:t>функцій</a:t>
            </a:r>
            <a:r>
              <a:rPr lang="ru-RU" sz="2400" b="1" i="1" strike="noStrike" spc="-1" dirty="0">
                <a:solidFill>
                  <a:srgbClr val="000000"/>
                </a:solidFill>
                <a:latin typeface="Calibri"/>
              </a:rPr>
              <a:t>, </a:t>
            </a:r>
            <a:r>
              <a:rPr lang="ru-RU" sz="2400" b="1" i="1" strike="noStrike" spc="-1" dirty="0" err="1">
                <a:solidFill>
                  <a:srgbClr val="000000"/>
                </a:solidFill>
                <a:latin typeface="Calibri"/>
              </a:rPr>
              <a:t>деформацією</a:t>
            </a:r>
            <a:r>
              <a:rPr lang="ru-RU" sz="2400" b="1" i="1" strike="noStrike" spc="-1" dirty="0">
                <a:solidFill>
                  <a:srgbClr val="000000"/>
                </a:solidFill>
                <a:latin typeface="Calibri"/>
              </a:rPr>
              <a:t> і </a:t>
            </a:r>
            <a:r>
              <a:rPr lang="ru-RU" sz="2400" b="1" i="1" strike="noStrike" spc="-1" dirty="0" err="1">
                <a:solidFill>
                  <a:srgbClr val="000000"/>
                </a:solidFill>
                <a:latin typeface="Calibri"/>
              </a:rPr>
              <a:t>порушенням</a:t>
            </a:r>
            <a:r>
              <a:rPr lang="ru-RU" sz="2400" b="1" i="1" strike="noStrike" spc="-1" dirty="0">
                <a:solidFill>
                  <a:srgbClr val="000000"/>
                </a:solidFill>
                <a:latin typeface="Calibri"/>
              </a:rPr>
              <a:t> опорно-</a:t>
            </a:r>
            <a:r>
              <a:rPr lang="ru-RU" sz="2400" b="1" i="1" strike="noStrike" spc="-1" dirty="0" err="1">
                <a:solidFill>
                  <a:srgbClr val="000000"/>
                </a:solidFill>
                <a:latin typeface="Calibri"/>
              </a:rPr>
              <a:t>рухового</a:t>
            </a:r>
            <a:r>
              <a:rPr lang="ru-RU" sz="2400" b="1" i="1" strike="noStrike" spc="-1" dirty="0">
                <a:solidFill>
                  <a:srgbClr val="000000"/>
                </a:solidFill>
                <a:latin typeface="Calibri"/>
              </a:rPr>
              <a:t> </a:t>
            </a:r>
            <a:r>
              <a:rPr lang="ru-RU" sz="2400" b="1" i="1" strike="noStrike" spc="-1" dirty="0" err="1">
                <a:solidFill>
                  <a:srgbClr val="000000"/>
                </a:solidFill>
                <a:latin typeface="Calibri"/>
              </a:rPr>
              <a:t>апарату</a:t>
            </a:r>
            <a:r>
              <a:rPr lang="ru-RU" sz="2400" b="1" i="1" strike="noStrike" spc="-1" dirty="0">
                <a:solidFill>
                  <a:srgbClr val="000000"/>
                </a:solidFill>
                <a:latin typeface="Calibri"/>
              </a:rPr>
              <a:t>, </a:t>
            </a:r>
            <a:r>
              <a:rPr lang="ru-RU" sz="2400" b="1" i="1" strike="noStrike" spc="-1" dirty="0" err="1">
                <a:solidFill>
                  <a:srgbClr val="000000"/>
                </a:solidFill>
                <a:latin typeface="Calibri"/>
              </a:rPr>
              <a:t>заподіяними</a:t>
            </a:r>
            <a:r>
              <a:rPr lang="ru-RU" sz="2400" b="1" i="1" strike="noStrike" spc="-1" dirty="0">
                <a:solidFill>
                  <a:srgbClr val="000000"/>
                </a:solidFill>
                <a:latin typeface="Calibri"/>
              </a:rPr>
              <a:t> </a:t>
            </a:r>
            <a:r>
              <a:rPr lang="ru-RU" sz="2400" b="1" i="1" strike="noStrike" spc="-1" dirty="0" err="1">
                <a:solidFill>
                  <a:srgbClr val="000000"/>
                </a:solidFill>
                <a:latin typeface="Calibri"/>
              </a:rPr>
              <a:t>зовнішнім</a:t>
            </a:r>
            <a:r>
              <a:rPr lang="ru-RU" sz="2400" b="1" i="1" strike="noStrike" spc="-1" dirty="0">
                <a:solidFill>
                  <a:srgbClr val="000000"/>
                </a:solidFill>
                <a:latin typeface="Calibri"/>
              </a:rPr>
              <a:t> </a:t>
            </a:r>
            <a:r>
              <a:rPr lang="ru-RU" sz="2400" b="1" i="1" strike="noStrike" spc="-1" dirty="0" err="1">
                <a:solidFill>
                  <a:srgbClr val="000000"/>
                </a:solidFill>
                <a:latin typeface="Calibri"/>
              </a:rPr>
              <a:t>впливом</a:t>
            </a:r>
            <a:r>
              <a:rPr lang="ru-RU" sz="2400" b="1" i="1" strike="noStrike" spc="-1" dirty="0">
                <a:solidFill>
                  <a:srgbClr val="000000"/>
                </a:solidFill>
                <a:latin typeface="Calibri"/>
              </a:rPr>
              <a:t>. </a:t>
            </a:r>
            <a:r>
              <a:rPr lang="ru-RU" sz="2400" b="1" i="1" strike="noStrike" spc="-1" dirty="0" err="1">
                <a:solidFill>
                  <a:srgbClr val="000000"/>
                </a:solidFill>
                <a:latin typeface="Calibri"/>
              </a:rPr>
              <a:t>Нещасними</a:t>
            </a:r>
            <a:r>
              <a:rPr lang="ru-RU" sz="2400" b="1" i="1" strike="noStrike" spc="-1" dirty="0">
                <a:solidFill>
                  <a:srgbClr val="000000"/>
                </a:solidFill>
                <a:latin typeface="Calibri"/>
              </a:rPr>
              <a:t> </a:t>
            </a:r>
            <a:r>
              <a:rPr lang="ru-RU" sz="2400" b="1" i="1" strike="noStrike" spc="-1" dirty="0" err="1">
                <a:solidFill>
                  <a:srgbClr val="000000"/>
                </a:solidFill>
                <a:latin typeface="Calibri"/>
              </a:rPr>
              <a:t>випадками</a:t>
            </a:r>
            <a:r>
              <a:rPr lang="ru-RU" sz="2400" b="1" i="1" strike="noStrike" spc="-1" dirty="0">
                <a:solidFill>
                  <a:srgbClr val="000000"/>
                </a:solidFill>
                <a:latin typeface="Calibri"/>
              </a:rPr>
              <a:t> </a:t>
            </a:r>
            <a:r>
              <a:rPr lang="ru-RU" sz="2400" b="1" i="1" strike="noStrike" spc="-1" dirty="0" err="1">
                <a:solidFill>
                  <a:srgbClr val="000000"/>
                </a:solidFill>
                <a:latin typeface="Calibri"/>
              </a:rPr>
              <a:t>також</a:t>
            </a:r>
            <a:r>
              <a:rPr lang="ru-RU" sz="2400" b="1" i="1" strike="noStrike" spc="-1" dirty="0">
                <a:solidFill>
                  <a:srgbClr val="000000"/>
                </a:solidFill>
                <a:latin typeface="Calibri"/>
              </a:rPr>
              <a:t> є </a:t>
            </a:r>
            <a:r>
              <a:rPr lang="ru-RU" sz="2400" b="1" i="1" strike="noStrike" spc="-1" dirty="0" err="1">
                <a:solidFill>
                  <a:srgbClr val="000000"/>
                </a:solidFill>
                <a:latin typeface="Calibri"/>
              </a:rPr>
              <a:t>випадкове</a:t>
            </a:r>
            <a:r>
              <a:rPr lang="ru-RU" sz="2400" b="1" i="1" strike="noStrike" spc="-1" dirty="0">
                <a:solidFill>
                  <a:srgbClr val="000000"/>
                </a:solidFill>
                <a:latin typeface="Calibri"/>
              </a:rPr>
              <a:t> </a:t>
            </a:r>
            <a:r>
              <a:rPr lang="ru-RU" sz="2400" b="1" i="1" strike="noStrike" spc="-1" dirty="0" err="1">
                <a:solidFill>
                  <a:srgbClr val="000000"/>
                </a:solidFill>
                <a:latin typeface="Calibri"/>
              </a:rPr>
              <a:t>потрапляння</a:t>
            </a:r>
            <a:r>
              <a:rPr lang="ru-RU" sz="2400" b="1" i="1" strike="noStrike" spc="-1" dirty="0">
                <a:solidFill>
                  <a:srgbClr val="000000"/>
                </a:solidFill>
                <a:latin typeface="Calibri"/>
              </a:rPr>
              <a:t> у </a:t>
            </a:r>
            <a:r>
              <a:rPr lang="ru-RU" sz="2400" b="1" i="1" strike="noStrike" spc="-1" dirty="0" err="1">
                <a:solidFill>
                  <a:srgbClr val="000000"/>
                </a:solidFill>
                <a:latin typeface="Calibri"/>
              </a:rPr>
              <a:t>дихальні</a:t>
            </a:r>
            <a:r>
              <a:rPr lang="ru-RU" sz="2400" b="1" i="1" strike="noStrike" spc="-1" dirty="0">
                <a:solidFill>
                  <a:srgbClr val="000000"/>
                </a:solidFill>
                <a:latin typeface="Calibri"/>
              </a:rPr>
              <a:t> шляхи </a:t>
            </a:r>
            <a:r>
              <a:rPr lang="ru-RU" sz="2400" b="1" i="1" strike="noStrike" spc="-1" dirty="0" err="1">
                <a:solidFill>
                  <a:srgbClr val="000000"/>
                </a:solidFill>
                <a:latin typeface="Calibri"/>
              </a:rPr>
              <a:t>стороннього</a:t>
            </a:r>
            <a:r>
              <a:rPr lang="ru-RU" sz="2400" b="1" i="1" strike="noStrike" spc="-1" dirty="0">
                <a:solidFill>
                  <a:srgbClr val="000000"/>
                </a:solidFill>
                <a:latin typeface="Calibri"/>
              </a:rPr>
              <a:t> </a:t>
            </a:r>
            <a:r>
              <a:rPr lang="ru-RU" sz="2400" b="1" i="1" strike="noStrike" spc="-1" dirty="0" err="1">
                <a:solidFill>
                  <a:srgbClr val="000000"/>
                </a:solidFill>
                <a:latin typeface="Calibri"/>
              </a:rPr>
              <a:t>тіла</a:t>
            </a:r>
            <a:r>
              <a:rPr lang="ru-RU" sz="2400" b="1" i="1" strike="noStrike" spc="-1" dirty="0">
                <a:solidFill>
                  <a:srgbClr val="000000"/>
                </a:solidFill>
                <a:latin typeface="Calibri"/>
              </a:rPr>
              <a:t>, </a:t>
            </a:r>
            <a:r>
              <a:rPr lang="ru-RU" sz="2400" b="1" i="1" strike="noStrike" spc="-1" dirty="0" err="1">
                <a:solidFill>
                  <a:srgbClr val="000000"/>
                </a:solidFill>
                <a:latin typeface="Calibri"/>
              </a:rPr>
              <a:t>утоплення</a:t>
            </a:r>
            <a:r>
              <a:rPr lang="ru-RU" sz="2400" b="1" i="1" strike="noStrike" spc="-1" dirty="0">
                <a:solidFill>
                  <a:srgbClr val="000000"/>
                </a:solidFill>
                <a:latin typeface="Calibri"/>
              </a:rPr>
              <a:t>, </a:t>
            </a:r>
            <a:r>
              <a:rPr lang="ru-RU" sz="2400" b="1" i="1" strike="noStrike" spc="-1" dirty="0" err="1">
                <a:solidFill>
                  <a:srgbClr val="000000"/>
                </a:solidFill>
                <a:latin typeface="Calibri"/>
              </a:rPr>
              <a:t>тепловий</a:t>
            </a:r>
            <a:r>
              <a:rPr lang="ru-RU" sz="2400" b="1" i="1" strike="noStrike" spc="-1" dirty="0">
                <a:solidFill>
                  <a:srgbClr val="000000"/>
                </a:solidFill>
                <a:latin typeface="Calibri"/>
              </a:rPr>
              <a:t> удар, </a:t>
            </a:r>
            <a:r>
              <a:rPr lang="ru-RU" sz="2400" b="1" i="1" strike="noStrike" spc="-1" dirty="0" err="1">
                <a:solidFill>
                  <a:srgbClr val="000000"/>
                </a:solidFill>
                <a:latin typeface="Calibri"/>
              </a:rPr>
              <a:t>опік</a:t>
            </a:r>
            <a:r>
              <a:rPr lang="ru-RU" sz="2400" b="1" i="1" strike="noStrike" spc="-1" dirty="0">
                <a:solidFill>
                  <a:srgbClr val="000000"/>
                </a:solidFill>
                <a:latin typeface="Calibri"/>
              </a:rPr>
              <a:t>, укуси </a:t>
            </a:r>
            <a:r>
              <a:rPr lang="ru-RU" sz="2400" b="1" i="1" strike="noStrike" spc="-1" dirty="0" err="1">
                <a:solidFill>
                  <a:srgbClr val="000000"/>
                </a:solidFill>
                <a:latin typeface="Calibri"/>
              </a:rPr>
              <a:t>тварин</a:t>
            </a:r>
            <a:r>
              <a:rPr lang="ru-RU" sz="2400" b="1" i="1" strike="noStrike" spc="-1" dirty="0">
                <a:solidFill>
                  <a:srgbClr val="000000"/>
                </a:solidFill>
                <a:latin typeface="Calibri"/>
              </a:rPr>
              <a:t>, комах, </a:t>
            </a:r>
            <a:r>
              <a:rPr lang="ru-RU" sz="2400" b="1" i="1" strike="noStrike" spc="-1" dirty="0" err="1">
                <a:solidFill>
                  <a:srgbClr val="000000"/>
                </a:solidFill>
                <a:latin typeface="Calibri"/>
              </a:rPr>
              <a:t>змій</a:t>
            </a:r>
            <a:r>
              <a:rPr lang="ru-RU" sz="2400" b="1" i="1" strike="noStrike" spc="-1" dirty="0">
                <a:solidFill>
                  <a:srgbClr val="000000"/>
                </a:solidFill>
                <a:latin typeface="Calibri"/>
              </a:rPr>
              <a:t>, </a:t>
            </a:r>
            <a:r>
              <a:rPr lang="ru-RU" sz="2400" b="1" i="1" strike="noStrike" spc="-1" dirty="0" err="1">
                <a:solidFill>
                  <a:srgbClr val="000000"/>
                </a:solidFill>
                <a:latin typeface="Calibri"/>
              </a:rPr>
              <a:t>обмороження</a:t>
            </a:r>
            <a:r>
              <a:rPr lang="ru-RU" sz="2400" b="1" i="1" strike="noStrike" spc="-1" dirty="0">
                <a:solidFill>
                  <a:srgbClr val="000000"/>
                </a:solidFill>
                <a:latin typeface="Calibri"/>
              </a:rPr>
              <a:t>, </a:t>
            </a:r>
            <a:r>
              <a:rPr lang="ru-RU" sz="2400" b="1" i="1" strike="noStrike" spc="-1" dirty="0" err="1">
                <a:solidFill>
                  <a:srgbClr val="000000"/>
                </a:solidFill>
                <a:latin typeface="Calibri"/>
              </a:rPr>
              <a:t>ураження</a:t>
            </a:r>
            <a:r>
              <a:rPr lang="ru-RU" sz="2400" b="1" i="1" strike="noStrike" spc="-1" dirty="0">
                <a:solidFill>
                  <a:srgbClr val="000000"/>
                </a:solidFill>
                <a:latin typeface="Calibri"/>
              </a:rPr>
              <a:t> </a:t>
            </a:r>
            <a:r>
              <a:rPr lang="ru-RU" sz="2400" b="1" i="1" strike="noStrike" spc="-1" dirty="0" err="1">
                <a:solidFill>
                  <a:srgbClr val="000000"/>
                </a:solidFill>
                <a:latin typeface="Calibri"/>
              </a:rPr>
              <a:t>електричним</a:t>
            </a:r>
            <a:r>
              <a:rPr lang="ru-RU" sz="2400" b="1" i="1" strike="noStrike" spc="-1" dirty="0">
                <a:solidFill>
                  <a:srgbClr val="000000"/>
                </a:solidFill>
                <a:latin typeface="Calibri"/>
              </a:rPr>
              <a:t> </a:t>
            </a:r>
            <a:r>
              <a:rPr lang="ru-RU" sz="2400" b="1" i="1" strike="noStrike" spc="-1" dirty="0" err="1">
                <a:solidFill>
                  <a:srgbClr val="000000"/>
                </a:solidFill>
                <a:latin typeface="Calibri"/>
              </a:rPr>
              <a:t>струмом</a:t>
            </a:r>
            <a:r>
              <a:rPr lang="ru-RU" sz="2400" b="1" i="1" strike="noStrike" spc="-1" dirty="0">
                <a:solidFill>
                  <a:srgbClr val="000000"/>
                </a:solidFill>
                <a:latin typeface="Calibri"/>
              </a:rPr>
              <a:t> і </a:t>
            </a:r>
            <a:r>
              <a:rPr lang="ru-RU" sz="2400" b="1" i="1" strike="noStrike" spc="-1" dirty="0" err="1">
                <a:solidFill>
                  <a:srgbClr val="000000"/>
                </a:solidFill>
                <a:latin typeface="Calibri"/>
              </a:rPr>
              <a:t>блискавкою</a:t>
            </a:r>
            <a:r>
              <a:rPr lang="ru-RU" sz="2400" b="1" i="1" strike="noStrike" spc="-1" dirty="0">
                <a:solidFill>
                  <a:srgbClr val="000000"/>
                </a:solidFill>
                <a:latin typeface="Calibri"/>
              </a:rPr>
              <a:t>, </a:t>
            </a:r>
            <a:r>
              <a:rPr lang="ru-RU" sz="2400" b="1" i="1" strike="noStrike" spc="-1" dirty="0" err="1">
                <a:solidFill>
                  <a:srgbClr val="000000"/>
                </a:solidFill>
                <a:latin typeface="Calibri"/>
              </a:rPr>
              <a:t>випадкове</a:t>
            </a:r>
            <a:r>
              <a:rPr lang="ru-RU" sz="2400" b="1" i="1" strike="noStrike" spc="-1" dirty="0">
                <a:solidFill>
                  <a:srgbClr val="000000"/>
                </a:solidFill>
                <a:latin typeface="Calibri"/>
              </a:rPr>
              <a:t> </a:t>
            </a:r>
            <a:r>
              <a:rPr lang="ru-RU" sz="2400" b="1" i="1" strike="noStrike" spc="-1" dirty="0" err="1">
                <a:solidFill>
                  <a:srgbClr val="000000"/>
                </a:solidFill>
                <a:latin typeface="Calibri"/>
              </a:rPr>
              <a:t>отруєння</a:t>
            </a:r>
            <a:r>
              <a:rPr lang="ru-RU" sz="2400" b="1" i="1" strike="noStrike" spc="-1" dirty="0">
                <a:solidFill>
                  <a:srgbClr val="000000"/>
                </a:solidFill>
                <a:latin typeface="Calibri"/>
              </a:rPr>
              <a:t> </a:t>
            </a:r>
            <a:r>
              <a:rPr lang="ru-RU" sz="2400" b="1" i="1" strike="noStrike" spc="-1" dirty="0" err="1">
                <a:solidFill>
                  <a:srgbClr val="000000"/>
                </a:solidFill>
                <a:latin typeface="Calibri"/>
              </a:rPr>
              <a:t>отруйними</a:t>
            </a:r>
            <a:r>
              <a:rPr lang="ru-RU" sz="2400" b="1" i="1" strike="noStrike" spc="-1" dirty="0">
                <a:solidFill>
                  <a:srgbClr val="000000"/>
                </a:solidFill>
                <a:latin typeface="Calibri"/>
              </a:rPr>
              <a:t> </a:t>
            </a:r>
            <a:r>
              <a:rPr lang="ru-RU" sz="2400" b="1" i="1" strike="noStrike" spc="-1" dirty="0" err="1">
                <a:solidFill>
                  <a:srgbClr val="000000"/>
                </a:solidFill>
                <a:latin typeface="Calibri"/>
              </a:rPr>
              <a:t>речовинами</a:t>
            </a:r>
            <a:r>
              <a:rPr lang="ru-RU" sz="2400" b="1" i="1" strike="noStrike" spc="-1" dirty="0">
                <a:solidFill>
                  <a:srgbClr val="000000"/>
                </a:solidFill>
                <a:latin typeface="Calibri"/>
              </a:rPr>
              <a:t>, газами, </a:t>
            </a:r>
            <a:r>
              <a:rPr lang="ru-RU" sz="2400" b="1" i="1" strike="noStrike" spc="-1" dirty="0" err="1">
                <a:solidFill>
                  <a:srgbClr val="000000"/>
                </a:solidFill>
                <a:latin typeface="Calibri"/>
              </a:rPr>
              <a:t>ліками</a:t>
            </a:r>
            <a:r>
              <a:rPr lang="ru-RU" sz="2400" b="1" i="1" strike="noStrike" spc="-1" dirty="0">
                <a:solidFill>
                  <a:srgbClr val="000000"/>
                </a:solidFill>
                <a:latin typeface="Calibri"/>
              </a:rPr>
              <a:t>, </a:t>
            </a:r>
            <a:r>
              <a:rPr lang="ru-RU" sz="2400" b="1" i="1" strike="noStrike" spc="-1" dirty="0" err="1">
                <a:solidFill>
                  <a:srgbClr val="000000"/>
                </a:solidFill>
                <a:latin typeface="Calibri"/>
              </a:rPr>
              <a:t>недоброякісними</a:t>
            </a:r>
            <a:r>
              <a:rPr lang="ru-RU" sz="2400" b="1" i="1" strike="noStrike" spc="-1" dirty="0">
                <a:solidFill>
                  <a:srgbClr val="000000"/>
                </a:solidFill>
                <a:latin typeface="Calibri"/>
              </a:rPr>
              <a:t> продуктами </a:t>
            </a:r>
            <a:r>
              <a:rPr lang="ru-RU" sz="2400" b="1" i="1" strike="noStrike" spc="-1" dirty="0" err="1">
                <a:solidFill>
                  <a:srgbClr val="000000"/>
                </a:solidFill>
                <a:latin typeface="Calibri"/>
              </a:rPr>
              <a:t>харчування</a:t>
            </a:r>
            <a:r>
              <a:rPr lang="ru-RU" sz="2400" b="1" i="1" strike="noStrike" spc="-1" dirty="0">
                <a:solidFill>
                  <a:srgbClr val="000000"/>
                </a:solidFill>
                <a:latin typeface="Calibri"/>
              </a:rPr>
              <a:t>. </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sp>
      <p:graphicFrame>
        <p:nvGraphicFramePr>
          <p:cNvPr id="309" name="Table 2"/>
          <p:cNvGraphicFramePr/>
          <p:nvPr>
            <p:extLst>
              <p:ext uri="{D42A27DB-BD31-4B8C-83A1-F6EECF244321}">
                <p14:modId xmlns:p14="http://schemas.microsoft.com/office/powerpoint/2010/main" val="4236799874"/>
              </p:ext>
            </p:extLst>
          </p:nvPr>
        </p:nvGraphicFramePr>
        <p:xfrm>
          <a:off x="50760" y="96982"/>
          <a:ext cx="9072720" cy="6766560"/>
        </p:xfrm>
        <a:graphic>
          <a:graphicData uri="http://schemas.openxmlformats.org/drawingml/2006/table">
            <a:tbl>
              <a:tblPr/>
              <a:tblGrid>
                <a:gridCol w="1873080">
                  <a:extLst>
                    <a:ext uri="{9D8B030D-6E8A-4147-A177-3AD203B41FA5}">
                      <a16:colId xmlns:a16="http://schemas.microsoft.com/office/drawing/2014/main" val="20000"/>
                    </a:ext>
                  </a:extLst>
                </a:gridCol>
                <a:gridCol w="1998720">
                  <a:extLst>
                    <a:ext uri="{9D8B030D-6E8A-4147-A177-3AD203B41FA5}">
                      <a16:colId xmlns:a16="http://schemas.microsoft.com/office/drawing/2014/main" val="20001"/>
                    </a:ext>
                  </a:extLst>
                </a:gridCol>
                <a:gridCol w="1804320">
                  <a:extLst>
                    <a:ext uri="{9D8B030D-6E8A-4147-A177-3AD203B41FA5}">
                      <a16:colId xmlns:a16="http://schemas.microsoft.com/office/drawing/2014/main" val="20002"/>
                    </a:ext>
                  </a:extLst>
                </a:gridCol>
                <a:gridCol w="1692360">
                  <a:extLst>
                    <a:ext uri="{9D8B030D-6E8A-4147-A177-3AD203B41FA5}">
                      <a16:colId xmlns:a16="http://schemas.microsoft.com/office/drawing/2014/main" val="20003"/>
                    </a:ext>
                  </a:extLst>
                </a:gridCol>
                <a:gridCol w="1704240">
                  <a:extLst>
                    <a:ext uri="{9D8B030D-6E8A-4147-A177-3AD203B41FA5}">
                      <a16:colId xmlns:a16="http://schemas.microsoft.com/office/drawing/2014/main" val="20004"/>
                    </a:ext>
                  </a:extLst>
                </a:gridCol>
              </a:tblGrid>
              <a:tr h="720436">
                <a:tc>
                  <a:txBody>
                    <a:bodyPr/>
                    <a:lstStyle/>
                    <a:p>
                      <a:pPr algn="ctr">
                        <a:lnSpc>
                          <a:spcPct val="115000"/>
                        </a:lnSpc>
                      </a:pPr>
                      <a:r>
                        <a:rPr lang="ru-RU" sz="1800" b="1" strike="noStrike" spc="-1">
                          <a:solidFill>
                            <a:srgbClr val="7030A0"/>
                          </a:solidFill>
                          <a:latin typeface="Times New Roman"/>
                        </a:rPr>
                        <a:t>Ознаки</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Нейро-</a:t>
                      </a:r>
                      <a:r>
                        <a:t/>
                      </a:r>
                      <a:br/>
                      <a:r>
                        <a:rPr lang="ru-RU" sz="2000" b="1" strike="noStrike" spc="-1">
                          <a:solidFill>
                            <a:srgbClr val="FF0000"/>
                          </a:solidFill>
                          <a:latin typeface="Times New Roman"/>
                        </a:rPr>
                        <a:t>кардіогенний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Орто-статичний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Кардіо-генний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Церебро-</a:t>
                      </a:r>
                      <a:r>
                        <a:t/>
                      </a:r>
                      <a:br/>
                      <a:r>
                        <a:rPr lang="ru-RU" sz="2000" b="1" strike="noStrike" spc="-1">
                          <a:solidFill>
                            <a:srgbClr val="FF0000"/>
                          </a:solidFill>
                          <a:latin typeface="Times New Roman"/>
                        </a:rPr>
                        <a:t>васкулярний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0"/>
                  </a:ext>
                </a:extLst>
              </a:tr>
              <a:tr h="779040">
                <a:tc>
                  <a:txBody>
                    <a:bodyPr/>
                    <a:lstStyle/>
                    <a:p>
                      <a:pPr algn="ctr">
                        <a:lnSpc>
                          <a:spcPct val="115000"/>
                        </a:lnSpc>
                      </a:pPr>
                      <a:r>
                        <a:rPr lang="ru-RU" sz="1800" b="1" strike="noStrike" spc="-1">
                          <a:solidFill>
                            <a:srgbClr val="7030A0"/>
                          </a:solidFill>
                          <a:latin typeface="Times New Roman"/>
                        </a:rPr>
                        <a:t>Анамнез</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Повторна  непритомність в типових ситуаціях</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Гіпотензія, постільний режим, дегідратація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ІХС, вади серця, аритмії</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Неврологічні захворювання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1"/>
                  </a:ext>
                </a:extLst>
              </a:tr>
              <a:tr h="1038600">
                <a:tc>
                  <a:txBody>
                    <a:bodyPr/>
                    <a:lstStyle/>
                    <a:p>
                      <a:pPr algn="ctr">
                        <a:lnSpc>
                          <a:spcPct val="115000"/>
                        </a:lnSpc>
                      </a:pPr>
                      <a:r>
                        <a:rPr lang="ru-RU" sz="1800" b="1" strike="noStrike" spc="-1">
                          <a:solidFill>
                            <a:srgbClr val="7030A0"/>
                          </a:solidFill>
                          <a:latin typeface="Times New Roman"/>
                        </a:rPr>
                        <a:t>Провокуючі фактори</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a:solidFill>
                            <a:srgbClr val="000000"/>
                          </a:solidFill>
                          <a:latin typeface="Times New Roman"/>
                        </a:rPr>
                        <a:t>Стрес</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задушливе</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приміщення</a:t>
                      </a:r>
                      <a:r>
                        <a:rPr lang="ru-RU" sz="1600" b="0" strike="noStrike" spc="-1" dirty="0">
                          <a:solidFill>
                            <a:srgbClr val="000000"/>
                          </a:solidFill>
                          <a:latin typeface="Times New Roman"/>
                        </a:rPr>
                        <a:t>, кашель, потуги, </a:t>
                      </a:r>
                      <a:r>
                        <a:rPr lang="ru-RU" sz="1600" b="0" strike="noStrike" spc="-1" dirty="0" err="1">
                          <a:solidFill>
                            <a:srgbClr val="000000"/>
                          </a:solidFill>
                          <a:latin typeface="Times New Roman"/>
                        </a:rPr>
                        <a:t>сечовипускання</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Різкий перехід в вертикальне положення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 або фізичне навантаження, зміна положення тіла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 або нахил, поворот, закидання голови назад</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2"/>
                  </a:ext>
                </a:extLst>
              </a:tr>
              <a:tr h="1557720">
                <a:tc>
                  <a:txBody>
                    <a:bodyPr/>
                    <a:lstStyle/>
                    <a:p>
                      <a:pPr algn="ctr">
                        <a:lnSpc>
                          <a:spcPct val="115000"/>
                        </a:lnSpc>
                      </a:pPr>
                      <a:r>
                        <a:rPr lang="ru-RU" sz="1800" b="1" strike="noStrike" spc="-1">
                          <a:solidFill>
                            <a:srgbClr val="7030A0"/>
                          </a:solidFill>
                          <a:latin typeface="Times New Roman"/>
                        </a:rPr>
                        <a:t>Стан перед</a:t>
                      </a:r>
                      <a:r>
                        <a:t/>
                      </a:r>
                      <a:br/>
                      <a:r>
                        <a:rPr lang="ru-RU" sz="1800" b="1" strike="noStrike" spc="-1">
                          <a:solidFill>
                            <a:srgbClr val="7030A0"/>
                          </a:solidFill>
                          <a:latin typeface="Times New Roman"/>
                        </a:rPr>
                        <a:t>непритомністю</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Слабкість, запаморочення, нудота, дискомфорт в епігастрії, дзвін в вухах, пітливість, блідість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Відсутній</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a:solidFill>
                            <a:srgbClr val="000000"/>
                          </a:solidFill>
                          <a:latin typeface="Times New Roman"/>
                        </a:rPr>
                        <a:t>Частіше</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відсутній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Можливий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біль</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або</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перебої</a:t>
                      </a:r>
                      <a:r>
                        <a:rPr lang="ru-RU" sz="1600" b="0" strike="noStrike" spc="-1" dirty="0">
                          <a:solidFill>
                            <a:srgbClr val="000000"/>
                          </a:solidFill>
                          <a:latin typeface="Times New Roman"/>
                        </a:rPr>
                        <a:t> в </a:t>
                      </a:r>
                      <a:r>
                        <a:rPr lang="ru-RU" sz="1600" b="0" strike="noStrike" spc="-1" dirty="0" err="1">
                          <a:solidFill>
                            <a:srgbClr val="000000"/>
                          </a:solidFill>
                          <a:latin typeface="Times New Roman"/>
                        </a:rPr>
                        <a:t>серці</a:t>
                      </a:r>
                      <a:r>
                        <a:rPr lang="ru-RU" sz="1600" b="0" strike="noStrike" spc="-1" dirty="0">
                          <a:solidFill>
                            <a:srgbClr val="000000"/>
                          </a:solidFill>
                          <a:latin typeface="Times New Roman"/>
                        </a:rPr>
                        <a:t>, </a:t>
                      </a:r>
                      <a:r>
                        <a:rPr lang="ru-RU" sz="1600" b="0" strike="noStrike" spc="-1" dirty="0" err="1" smtClean="0">
                          <a:solidFill>
                            <a:srgbClr val="000000"/>
                          </a:solidFill>
                          <a:latin typeface="Times New Roman"/>
                        </a:rPr>
                        <a:t>задишка</a:t>
                      </a:r>
                      <a:r>
                        <a:rPr lang="ru-RU" sz="1600" b="0" strike="noStrike" spc="-1" dirty="0" smtClean="0">
                          <a:solidFill>
                            <a:srgbClr val="000000"/>
                          </a:solidFill>
                          <a:latin typeface="Times New Roman"/>
                        </a:rPr>
                        <a:t>, </a:t>
                      </a:r>
                      <a:r>
                        <a:rPr lang="ru-RU" sz="1600" b="0" strike="noStrike" spc="-1" dirty="0" err="1">
                          <a:solidFill>
                            <a:srgbClr val="000000"/>
                          </a:solidFill>
                          <a:latin typeface="Times New Roman"/>
                        </a:rPr>
                        <a:t>диспное</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a:solidFill>
                            <a:srgbClr val="000000"/>
                          </a:solidFill>
                          <a:latin typeface="Times New Roman"/>
                        </a:rPr>
                        <a:t>Частіше</a:t>
                      </a:r>
                      <a:r>
                        <a:rPr lang="ru-RU" sz="1600" b="0" strike="noStrike" spc="-1" dirty="0">
                          <a:solidFill>
                            <a:srgbClr val="000000"/>
                          </a:solidFill>
                          <a:latin typeface="Times New Roman"/>
                        </a:rPr>
                        <a:t> </a:t>
                      </a:r>
                      <a:r>
                        <a:rPr lang="ru-RU" sz="1600" b="0" strike="noStrike" spc="-1" dirty="0" err="1" smtClean="0">
                          <a:solidFill>
                            <a:srgbClr val="000000"/>
                          </a:solidFill>
                          <a:latin typeface="Times New Roman"/>
                        </a:rPr>
                        <a:t>відсутній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Можливі</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головний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біль</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запаморочення</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слабкість</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3"/>
                  </a:ext>
                </a:extLst>
              </a:tr>
              <a:tr h="1298160">
                <a:tc>
                  <a:txBody>
                    <a:bodyPr/>
                    <a:lstStyle/>
                    <a:p>
                      <a:pPr algn="ctr">
                        <a:lnSpc>
                          <a:spcPct val="115000"/>
                        </a:lnSpc>
                      </a:pPr>
                      <a:r>
                        <a:rPr lang="ru-RU" sz="1800" b="1" strike="noStrike" spc="-1">
                          <a:solidFill>
                            <a:srgbClr val="7030A0"/>
                          </a:solidFill>
                          <a:latin typeface="Times New Roman"/>
                          <a:ea typeface="Calibri"/>
                        </a:rPr>
                        <a:t>Непритомність</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Короткочасний; блідість, пітливість, різке зниження АТ і/або брадикардія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smtClean="0">
                          <a:solidFill>
                            <a:srgbClr val="000000"/>
                          </a:solidFill>
                          <a:latin typeface="Times New Roman"/>
                        </a:rPr>
                        <a:t>Короткочасний</a:t>
                      </a:r>
                      <a:r>
                        <a:rPr lang="ru-RU" sz="1600" b="0" strike="noStrike" spc="-1" dirty="0">
                          <a:solidFill>
                            <a:srgbClr val="000000"/>
                          </a:solidFill>
                          <a:latin typeface="Times New Roman"/>
                        </a:rPr>
                        <a:t>; без </a:t>
                      </a:r>
                      <a:r>
                        <a:rPr lang="ru-RU" sz="1600" b="0" strike="noStrike" spc="-1" dirty="0" err="1">
                          <a:solidFill>
                            <a:srgbClr val="000000"/>
                          </a:solidFill>
                          <a:latin typeface="Times New Roman"/>
                        </a:rPr>
                        <a:t>вегетативних</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реакцій</a:t>
                      </a:r>
                      <a:r>
                        <a:rPr lang="ru-RU" sz="1600" b="0" strike="noStrike" spc="-1" dirty="0">
                          <a:solidFill>
                            <a:srgbClr val="000000"/>
                          </a:solidFill>
                          <a:latin typeface="Times New Roman"/>
                        </a:rPr>
                        <a:t> і </a:t>
                      </a:r>
                      <a:r>
                        <a:rPr lang="ru-RU" sz="1600" b="0" strike="noStrike" spc="-1" dirty="0" err="1">
                          <a:solidFill>
                            <a:srgbClr val="000000"/>
                          </a:solidFill>
                          <a:latin typeface="Times New Roman"/>
                        </a:rPr>
                        <a:t>змін</a:t>
                      </a:r>
                      <a:r>
                        <a:rPr lang="ru-RU" sz="1600" b="0" strike="noStrike" spc="-1" dirty="0">
                          <a:solidFill>
                            <a:srgbClr val="000000"/>
                          </a:solidFill>
                          <a:latin typeface="Times New Roman"/>
                        </a:rPr>
                        <a:t> ЧСС</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Відносно тривалий; ціаноз, аритмія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a:solidFill>
                            <a:srgbClr val="000000"/>
                          </a:solidFill>
                          <a:latin typeface="Times New Roman"/>
                        </a:rPr>
                        <a:t>Відносно</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тривалий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акроціаноз</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неврологічна</a:t>
                      </a:r>
                      <a:r>
                        <a:rPr lang="ru-RU" sz="1600" b="0" strike="noStrike" spc="-1" dirty="0">
                          <a:solidFill>
                            <a:srgbClr val="000000"/>
                          </a:solidFill>
                          <a:latin typeface="Times New Roman"/>
                        </a:rPr>
                        <a:t> симптоматика</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sp>
      <p:graphicFrame>
        <p:nvGraphicFramePr>
          <p:cNvPr id="311" name="Table 2"/>
          <p:cNvGraphicFramePr/>
          <p:nvPr>
            <p:extLst>
              <p:ext uri="{D42A27DB-BD31-4B8C-83A1-F6EECF244321}">
                <p14:modId xmlns:p14="http://schemas.microsoft.com/office/powerpoint/2010/main" val="1613727966"/>
              </p:ext>
            </p:extLst>
          </p:nvPr>
        </p:nvGraphicFramePr>
        <p:xfrm>
          <a:off x="-1" y="41564"/>
          <a:ext cx="9144001" cy="6653683"/>
        </p:xfrm>
        <a:graphic>
          <a:graphicData uri="http://schemas.openxmlformats.org/drawingml/2006/table">
            <a:tbl>
              <a:tblPr/>
              <a:tblGrid>
                <a:gridCol w="2244437">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4156364">
                  <a:extLst>
                    <a:ext uri="{9D8B030D-6E8A-4147-A177-3AD203B41FA5}">
                      <a16:colId xmlns:a16="http://schemas.microsoft.com/office/drawing/2014/main" val="20002"/>
                    </a:ext>
                  </a:extLst>
                </a:gridCol>
              </a:tblGrid>
              <a:tr h="346363">
                <a:tc>
                  <a:txBody>
                    <a:bodyPr/>
                    <a:lstStyle/>
                    <a:p>
                      <a:pPr marL="95400" algn="just">
                        <a:lnSpc>
                          <a:spcPct val="100000"/>
                        </a:lnSpc>
                      </a:pPr>
                      <a:r>
                        <a:rPr lang="ru-RU" sz="1600" b="1" strike="noStrike" spc="-1">
                          <a:solidFill>
                            <a:srgbClr val="7030A0"/>
                          </a:solidFill>
                          <a:latin typeface="Times New Roman"/>
                        </a:rPr>
                        <a:t>Клінічні ознаки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ctr">
                        <a:lnSpc>
                          <a:spcPct val="100000"/>
                        </a:lnSpc>
                      </a:pPr>
                      <a:r>
                        <a:rPr lang="ru-RU" sz="1600" b="1" strike="noStrike" spc="-1">
                          <a:solidFill>
                            <a:srgbClr val="FF0000"/>
                          </a:solidFill>
                          <a:latin typeface="Times New Roman"/>
                        </a:rPr>
                        <a:t>Епілептичний напад</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ctr">
                        <a:lnSpc>
                          <a:spcPct val="100000"/>
                        </a:lnSpc>
                      </a:pPr>
                      <a:r>
                        <a:rPr lang="ru-RU" sz="1600" b="1" strike="noStrike" spc="-1">
                          <a:solidFill>
                            <a:srgbClr val="FF0000"/>
                          </a:solidFill>
                          <a:latin typeface="Times New Roman"/>
                        </a:rPr>
                        <a:t>Судинна непритомність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0"/>
                  </a:ext>
                </a:extLst>
              </a:tr>
              <a:tr h="332509">
                <a:tc>
                  <a:txBody>
                    <a:bodyPr/>
                    <a:lstStyle/>
                    <a:p>
                      <a:pPr marL="95400" algn="just">
                        <a:lnSpc>
                          <a:spcPct val="100000"/>
                        </a:lnSpc>
                      </a:pPr>
                      <a:r>
                        <a:rPr lang="ru-RU" sz="1600" b="1" strike="noStrike" spc="-1">
                          <a:solidFill>
                            <a:srgbClr val="7030A0"/>
                          </a:solidFill>
                          <a:latin typeface="Times New Roman"/>
                        </a:rPr>
                        <a:t>Провокуючі фактори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Не характерні</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емоції, стрес, біль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1"/>
                  </a:ext>
                </a:extLst>
              </a:tr>
              <a:tr h="413422">
                <a:tc>
                  <a:txBody>
                    <a:bodyPr/>
                    <a:lstStyle/>
                    <a:p>
                      <a:pPr marL="95400" algn="just">
                        <a:lnSpc>
                          <a:spcPct val="100000"/>
                        </a:lnSpc>
                      </a:pPr>
                      <a:r>
                        <a:rPr lang="ru-RU" sz="1600" b="1" strike="noStrike" spc="-1">
                          <a:solidFill>
                            <a:srgbClr val="7030A0"/>
                          </a:solidFill>
                          <a:latin typeface="Times New Roman"/>
                        </a:rPr>
                        <a:t>Обстановка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Будь-яка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Звичайно в вертикальному положенні - в задушливих приміщеннях, при скупченості, в неприємній обстановці</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2"/>
                  </a:ext>
                </a:extLst>
              </a:tr>
              <a:tr h="559080">
                <a:tc>
                  <a:txBody>
                    <a:bodyPr/>
                    <a:lstStyle/>
                    <a:p>
                      <a:pPr marL="95400" algn="just">
                        <a:lnSpc>
                          <a:spcPct val="100000"/>
                        </a:lnSpc>
                      </a:pPr>
                      <a:r>
                        <a:rPr lang="ru-RU" sz="1600" b="1" strike="noStrike" spc="-1">
                          <a:solidFill>
                            <a:srgbClr val="7030A0"/>
                          </a:solidFill>
                          <a:latin typeface="Times New Roman"/>
                        </a:rPr>
                        <a:t>Початок</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Зазвичай раптовий. </a:t>
                      </a:r>
                      <a:endParaRPr lang="ru-RU" sz="1600" b="0" strike="noStrike" spc="-1">
                        <a:latin typeface="Arial"/>
                      </a:endParaRPr>
                    </a:p>
                    <a:p>
                      <a:pPr marL="95400" algn="just">
                        <a:lnSpc>
                          <a:spcPct val="100000"/>
                        </a:lnSpc>
                      </a:pPr>
                      <a:r>
                        <a:rPr lang="ru-RU" sz="1600" b="0" strike="noStrike" spc="-1">
                          <a:solidFill>
                            <a:srgbClr val="151515"/>
                          </a:solidFill>
                          <a:latin typeface="Times New Roman"/>
                        </a:rPr>
                        <a:t>Може бути коротка аура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поступово, з відчуттям поганого стану, сплутаності, затуманеності свідомості, нудоти, холоду в кінцівках</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3"/>
                  </a:ext>
                </a:extLst>
              </a:tr>
              <a:tr h="994680">
                <a:tc>
                  <a:txBody>
                    <a:bodyPr/>
                    <a:lstStyle/>
                    <a:p>
                      <a:pPr marL="95400" algn="just">
                        <a:lnSpc>
                          <a:spcPct val="100000"/>
                        </a:lnSpc>
                      </a:pPr>
                      <a:r>
                        <a:rPr lang="ru-RU" sz="1600" b="1" strike="noStrike" spc="-1">
                          <a:solidFill>
                            <a:srgbClr val="7030A0"/>
                          </a:solidFill>
                          <a:latin typeface="Times New Roman"/>
                        </a:rPr>
                        <a:t>Судомний синдром</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Топічні або топіко-клонічні судоми. Клонічні судоми з характерною високою амплітудою та частотою</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Звичайно тонус м’язів знижений, судоми відсутні. Рідко - короткий топічний спазм, окремі клонічні сіпання - короткі та малої амплітуди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4"/>
                  </a:ext>
                </a:extLst>
              </a:tr>
              <a:tr h="344880">
                <a:tc>
                  <a:txBody>
                    <a:bodyPr/>
                    <a:lstStyle/>
                    <a:p>
                      <a:pPr marL="95400" algn="just">
                        <a:lnSpc>
                          <a:spcPct val="100000"/>
                        </a:lnSpc>
                      </a:pPr>
                      <a:r>
                        <a:rPr lang="ru-RU" sz="1600" b="1" strike="noStrike" spc="-1">
                          <a:solidFill>
                            <a:srgbClr val="7030A0"/>
                          </a:solidFill>
                          <a:latin typeface="Times New Roman"/>
                        </a:rPr>
                        <a:t>Колір шкіри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Бліда або рожева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Бліда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5"/>
                  </a:ext>
                </a:extLst>
              </a:tr>
              <a:tr h="320695">
                <a:tc>
                  <a:txBody>
                    <a:bodyPr/>
                    <a:lstStyle/>
                    <a:p>
                      <a:pPr marL="95400" algn="just">
                        <a:lnSpc>
                          <a:spcPct val="100000"/>
                        </a:lnSpc>
                      </a:pPr>
                      <a:r>
                        <a:rPr lang="ru-RU" sz="1600" b="1" strike="noStrike" spc="-1">
                          <a:solidFill>
                            <a:srgbClr val="7030A0"/>
                          </a:solidFill>
                          <a:latin typeface="Times New Roman"/>
                        </a:rPr>
                        <a:t>Дихання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Важке, хрипляче, з виділенням піни з рота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Поверхневе, слабке</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6"/>
                  </a:ext>
                </a:extLst>
              </a:tr>
              <a:tr h="406593">
                <a:tc>
                  <a:txBody>
                    <a:bodyPr/>
                    <a:lstStyle/>
                    <a:p>
                      <a:pPr marL="95400" algn="just">
                        <a:lnSpc>
                          <a:spcPct val="100000"/>
                        </a:lnSpc>
                      </a:pPr>
                      <a:r>
                        <a:rPr lang="ru-RU" sz="1600" b="1" strike="noStrike" spc="-1">
                          <a:solidFill>
                            <a:srgbClr val="7030A0"/>
                          </a:solidFill>
                          <a:latin typeface="Times New Roman"/>
                        </a:rPr>
                        <a:t>Артеріальний тиск</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Не змінений, може бути підвищеним</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Значно знижений</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7"/>
                  </a:ext>
                </a:extLst>
              </a:tr>
              <a:tr h="312382">
                <a:tc>
                  <a:txBody>
                    <a:bodyPr/>
                    <a:lstStyle/>
                    <a:p>
                      <a:pPr marL="95400" algn="just">
                        <a:lnSpc>
                          <a:spcPct val="100000"/>
                        </a:lnSpc>
                      </a:pPr>
                      <a:r>
                        <a:rPr lang="ru-RU" sz="1600" b="1" strike="noStrike" spc="-1">
                          <a:solidFill>
                            <a:srgbClr val="7030A0"/>
                          </a:solidFill>
                          <a:latin typeface="Times New Roman"/>
                        </a:rPr>
                        <a:t>Прикусування язика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dirty="0">
                          <a:solidFill>
                            <a:srgbClr val="151515"/>
                          </a:solidFill>
                          <a:latin typeface="Times New Roman"/>
                        </a:rPr>
                        <a:t>Характерно, практично </a:t>
                      </a:r>
                      <a:r>
                        <a:rPr lang="ru-RU" sz="1600" b="0" strike="noStrike" spc="-1" dirty="0" err="1">
                          <a:solidFill>
                            <a:srgbClr val="151515"/>
                          </a:solidFill>
                          <a:latin typeface="Times New Roman"/>
                        </a:rPr>
                        <a:t>завжди</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dirty="0" err="1">
                          <a:solidFill>
                            <a:srgbClr val="151515"/>
                          </a:solidFill>
                          <a:latin typeface="Times New Roman"/>
                        </a:rPr>
                        <a:t>Буває</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рідко</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8"/>
                  </a:ext>
                </a:extLst>
              </a:tr>
              <a:tr h="351731">
                <a:tc>
                  <a:txBody>
                    <a:bodyPr/>
                    <a:lstStyle/>
                    <a:p>
                      <a:pPr marL="95400" algn="just">
                        <a:lnSpc>
                          <a:spcPct val="100000"/>
                        </a:lnSpc>
                      </a:pPr>
                      <a:r>
                        <a:rPr lang="ru-RU" sz="1600" b="1" strike="noStrike" spc="-1">
                          <a:solidFill>
                            <a:srgbClr val="7030A0"/>
                          </a:solidFill>
                          <a:latin typeface="Times New Roman"/>
                        </a:rPr>
                        <a:t>Травми під час нападу</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Характерно, буває часто</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Рідко</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9"/>
                  </a:ext>
                </a:extLst>
              </a:tr>
              <a:tr h="597960">
                <a:tc>
                  <a:txBody>
                    <a:bodyPr/>
                    <a:lstStyle/>
                    <a:p>
                      <a:pPr marL="95400" algn="just">
                        <a:lnSpc>
                          <a:spcPct val="100000"/>
                        </a:lnSpc>
                      </a:pPr>
                      <a:r>
                        <a:rPr lang="ru-RU" sz="1600" b="1" strike="noStrike" spc="-1">
                          <a:solidFill>
                            <a:srgbClr val="7030A0"/>
                          </a:solidFill>
                          <a:latin typeface="Times New Roman"/>
                        </a:rPr>
                        <a:t>Період після нападу</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приглушеність, сплутаність свідомості, сон</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dirty="0" err="1">
                          <a:solidFill>
                            <a:srgbClr val="151515"/>
                          </a:solidFill>
                          <a:latin typeface="Times New Roman"/>
                        </a:rPr>
                        <a:t>Помірна</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слабкість</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зі</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швидким</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поверненням</a:t>
                      </a:r>
                      <a:r>
                        <a:rPr lang="ru-RU" sz="1600" b="0" strike="noStrike" spc="-1" dirty="0">
                          <a:solidFill>
                            <a:srgbClr val="151515"/>
                          </a:solidFill>
                          <a:latin typeface="Times New Roman"/>
                        </a:rPr>
                        <a:t> до </a:t>
                      </a:r>
                      <a:r>
                        <a:rPr lang="ru-RU" sz="1600" b="0" strike="noStrike" spc="-1" dirty="0" err="1">
                          <a:solidFill>
                            <a:srgbClr val="151515"/>
                          </a:solidFill>
                          <a:latin typeface="Times New Roman"/>
                        </a:rPr>
                        <a:t>звичного</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самопочуття</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71680" y="0"/>
            <a:ext cx="818604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2800" b="1" strike="noStrike" spc="-1">
                <a:solidFill>
                  <a:srgbClr val="7030A0"/>
                </a:solidFill>
                <a:latin typeface="Arial"/>
              </a:rPr>
              <a:t>Колапс</a:t>
            </a:r>
            <a:endParaRPr lang="ru-RU" sz="2800" b="0" strike="noStrike" spc="-1">
              <a:latin typeface="Arial"/>
            </a:endParaRPr>
          </a:p>
        </p:txBody>
      </p:sp>
      <p:sp>
        <p:nvSpPr>
          <p:cNvPr id="313" name="CustomShape 2"/>
          <p:cNvSpPr/>
          <p:nvPr/>
        </p:nvSpPr>
        <p:spPr>
          <a:xfrm>
            <a:off x="214200" y="642960"/>
            <a:ext cx="5857200" cy="601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500" lnSpcReduction="10000"/>
          </a:bodyPr>
          <a:lstStyle/>
          <a:p>
            <a:pPr marL="343080" indent="-342360">
              <a:lnSpc>
                <a:spcPct val="90000"/>
              </a:lnSpc>
              <a:spcBef>
                <a:spcPts val="519"/>
              </a:spcBef>
            </a:pPr>
            <a:r>
              <a:rPr lang="ru-RU" sz="2600" b="1" i="1" strike="noStrike" spc="-1" dirty="0" err="1">
                <a:solidFill>
                  <a:srgbClr val="000000"/>
                </a:solidFill>
                <a:latin typeface="Times New Roman"/>
              </a:rPr>
              <a:t>Колапс</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відрізняється</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від</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непритомності</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більшою</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тривалістю</a:t>
            </a:r>
            <a:r>
              <a:rPr lang="ru-RU" sz="2600" b="1" i="1" strike="noStrike" spc="-1" dirty="0">
                <a:solidFill>
                  <a:srgbClr val="000000"/>
                </a:solidFill>
                <a:latin typeface="Times New Roman"/>
              </a:rPr>
              <a:t> і </a:t>
            </a:r>
            <a:r>
              <a:rPr lang="ru-RU" sz="2600" b="1" i="1" strike="noStrike" spc="-1" dirty="0" err="1">
                <a:solidFill>
                  <a:srgbClr val="000000"/>
                </a:solidFill>
                <a:latin typeface="Times New Roman"/>
              </a:rPr>
              <a:t>тяжкістю</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явищ</a:t>
            </a:r>
            <a:r>
              <a:rPr lang="ru-RU" sz="2600" b="1" i="1" strike="noStrike" spc="-1" dirty="0">
                <a:solidFill>
                  <a:srgbClr val="000000"/>
                </a:solidFill>
                <a:latin typeface="Times New Roman"/>
              </a:rPr>
              <a:t>. </a:t>
            </a:r>
            <a:r>
              <a:rPr lang="ru-RU" sz="2000" b="0" strike="noStrike" spc="-1" dirty="0">
                <a:solidFill>
                  <a:srgbClr val="000000"/>
                </a:solidFill>
                <a:latin typeface="Times New Roman"/>
              </a:rPr>
              <a:t>При </a:t>
            </a:r>
            <a:r>
              <a:rPr lang="ru-RU" sz="2000" b="0" strike="noStrike" spc="-1" dirty="0" err="1">
                <a:solidFill>
                  <a:srgbClr val="000000"/>
                </a:solidFill>
                <a:latin typeface="Times New Roman"/>
              </a:rPr>
              <a:t>ньому</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різко</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знижується</a:t>
            </a:r>
            <a:r>
              <a:rPr lang="ru-RU" sz="2000" b="0" strike="noStrike" spc="-1" dirty="0">
                <a:solidFill>
                  <a:srgbClr val="000000"/>
                </a:solidFill>
                <a:latin typeface="Times New Roman"/>
              </a:rPr>
              <a:t> тонус </a:t>
            </a:r>
            <a:r>
              <a:rPr lang="ru-RU" sz="2000" b="0" strike="noStrike" spc="-1" dirty="0" err="1">
                <a:solidFill>
                  <a:srgbClr val="000000"/>
                </a:solidFill>
                <a:latin typeface="Times New Roman"/>
              </a:rPr>
              <a:t>всієї</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кровоносної</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системи</a:t>
            </a:r>
            <a:r>
              <a:rPr lang="ru-RU" sz="2000" b="0" strike="noStrike" spc="-1" dirty="0">
                <a:solidFill>
                  <a:srgbClr val="000000"/>
                </a:solidFill>
                <a:latin typeface="Times New Roman"/>
              </a:rPr>
              <a:t> , </a:t>
            </a:r>
            <a:r>
              <a:rPr lang="ru-RU" sz="2000" b="0" strike="noStrike" spc="-1" dirty="0" err="1">
                <a:solidFill>
                  <a:srgbClr val="000000"/>
                </a:solidFill>
                <a:latin typeface="Times New Roman"/>
              </a:rPr>
              <a:t>що</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призводить</a:t>
            </a:r>
            <a:r>
              <a:rPr lang="ru-RU" sz="2000" b="0" strike="noStrike" spc="-1" dirty="0">
                <a:solidFill>
                  <a:srgbClr val="000000"/>
                </a:solidFill>
                <a:latin typeface="Times New Roman"/>
              </a:rPr>
              <a:t> до </a:t>
            </a:r>
            <a:r>
              <a:rPr lang="ru-RU" sz="2000" b="1" strike="noStrike" spc="-1" dirty="0" err="1">
                <a:solidFill>
                  <a:srgbClr val="FF0000"/>
                </a:solidFill>
                <a:latin typeface="Times New Roman"/>
              </a:rPr>
              <a:t>падіння</a:t>
            </a:r>
            <a:r>
              <a:rPr lang="ru-RU" sz="2000" b="1" strike="noStrike" spc="-1" dirty="0">
                <a:solidFill>
                  <a:srgbClr val="FF0000"/>
                </a:solidFill>
                <a:latin typeface="Times New Roman"/>
              </a:rPr>
              <a:t> АТ і </a:t>
            </a:r>
            <a:r>
              <a:rPr lang="ru-RU" sz="2000" b="1" strike="noStrike" spc="-1" dirty="0" err="1">
                <a:solidFill>
                  <a:srgbClr val="FF0000"/>
                </a:solidFill>
                <a:latin typeface="Times New Roman"/>
              </a:rPr>
              <a:t>порушення</a:t>
            </a:r>
            <a:r>
              <a:rPr lang="ru-RU" sz="2000" b="1" strike="noStrike" spc="-1" dirty="0">
                <a:solidFill>
                  <a:srgbClr val="FF0000"/>
                </a:solidFill>
                <a:latin typeface="Times New Roman"/>
              </a:rPr>
              <a:t> </a:t>
            </a:r>
            <a:r>
              <a:rPr lang="ru-RU" sz="2000" b="1" strike="noStrike" spc="-1" dirty="0" err="1">
                <a:solidFill>
                  <a:srgbClr val="FF0000"/>
                </a:solidFill>
                <a:latin typeface="Times New Roman"/>
              </a:rPr>
              <a:t>серцевої</a:t>
            </a:r>
            <a:r>
              <a:rPr lang="ru-RU" sz="2000" b="1" strike="noStrike" spc="-1" dirty="0">
                <a:solidFill>
                  <a:srgbClr val="FF0000"/>
                </a:solidFill>
                <a:latin typeface="Times New Roman"/>
              </a:rPr>
              <a:t> </a:t>
            </a:r>
            <a:r>
              <a:rPr lang="ru-RU" sz="2000" b="1" strike="noStrike" spc="-1" dirty="0" err="1">
                <a:solidFill>
                  <a:srgbClr val="FF0000"/>
                </a:solidFill>
                <a:latin typeface="Times New Roman"/>
              </a:rPr>
              <a:t>діяльності</a:t>
            </a:r>
            <a:r>
              <a:rPr lang="ru-RU" sz="2000" b="1" strike="noStrike" spc="-1" dirty="0">
                <a:solidFill>
                  <a:srgbClr val="FF0000"/>
                </a:solidFill>
                <a:latin typeface="Times New Roman"/>
              </a:rPr>
              <a:t>.</a:t>
            </a:r>
            <a:endParaRPr lang="ru-RU" sz="2000" b="0" strike="noStrike" spc="-1" dirty="0">
              <a:latin typeface="Arial"/>
            </a:endParaRPr>
          </a:p>
          <a:p>
            <a:pPr marL="343080" indent="-342360">
              <a:lnSpc>
                <a:spcPct val="90000"/>
              </a:lnSpc>
              <a:spcBef>
                <a:spcPts val="519"/>
              </a:spcBef>
            </a:pPr>
            <a:r>
              <a:rPr lang="ru-RU" sz="2600" b="1" i="1" strike="noStrike" spc="-1" dirty="0">
                <a:solidFill>
                  <a:srgbClr val="FF0000"/>
                </a:solidFill>
                <a:latin typeface="Times New Roman"/>
              </a:rPr>
              <a:t>Причини:</a:t>
            </a:r>
            <a:endParaRPr lang="ru-RU" sz="2600" b="0" strike="noStrike" spc="-1" dirty="0">
              <a:latin typeface="Arial"/>
            </a:endParaRPr>
          </a:p>
          <a:p>
            <a:pPr marL="343080" indent="-342360">
              <a:lnSpc>
                <a:spcPct val="100000"/>
              </a:lnSpc>
              <a:buClr>
                <a:srgbClr val="000000"/>
              </a:buClr>
              <a:buFont typeface="Wingdings" charset="2"/>
              <a:buChar char=""/>
            </a:pPr>
            <a:r>
              <a:rPr lang="ru-RU" sz="2000" b="0" strike="noStrike" spc="-1" dirty="0" err="1">
                <a:solidFill>
                  <a:srgbClr val="000000"/>
                </a:solidFill>
                <a:latin typeface="Times New Roman"/>
              </a:rPr>
              <a:t>значна</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крововтрата</a:t>
            </a:r>
            <a:endParaRPr lang="ru-RU" sz="2000" b="0" strike="noStrike" spc="-1" dirty="0">
              <a:latin typeface="Arial"/>
            </a:endParaRPr>
          </a:p>
          <a:p>
            <a:pPr marL="343080" indent="-342360">
              <a:lnSpc>
                <a:spcPct val="100000"/>
              </a:lnSpc>
              <a:buClr>
                <a:srgbClr val="000000"/>
              </a:buClr>
              <a:buFont typeface="Wingdings" charset="2"/>
              <a:buChar char=""/>
            </a:pPr>
            <a:r>
              <a:rPr lang="ru-RU" sz="2000" b="0" strike="noStrike" spc="-1" dirty="0">
                <a:solidFill>
                  <a:srgbClr val="000000"/>
                </a:solidFill>
                <a:latin typeface="Times New Roman"/>
              </a:rPr>
              <a:t>удар у </a:t>
            </a:r>
            <a:r>
              <a:rPr lang="ru-RU" sz="2000" b="0" strike="noStrike" spc="-1" dirty="0" err="1">
                <a:solidFill>
                  <a:srgbClr val="000000"/>
                </a:solidFill>
                <a:latin typeface="Times New Roman"/>
              </a:rPr>
              <a:t>живіт</a:t>
            </a:r>
            <a:endParaRPr lang="ru-RU" sz="2000" b="0" strike="noStrike" spc="-1" dirty="0">
              <a:latin typeface="Arial"/>
            </a:endParaRPr>
          </a:p>
          <a:p>
            <a:pPr marL="343080" indent="-342360">
              <a:lnSpc>
                <a:spcPct val="100000"/>
              </a:lnSpc>
              <a:buClr>
                <a:srgbClr val="000000"/>
              </a:buClr>
              <a:buFont typeface="Wingdings" charset="2"/>
              <a:buChar char=""/>
            </a:pPr>
            <a:r>
              <a:rPr lang="ru-RU" sz="2000" b="0" strike="noStrike" spc="-1" dirty="0" err="1">
                <a:solidFill>
                  <a:srgbClr val="000000"/>
                </a:solidFill>
                <a:latin typeface="Times New Roman"/>
              </a:rPr>
              <a:t>різка</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зміна</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положення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тіла</a:t>
            </a:r>
            <a:endParaRPr lang="ru-RU" sz="2000" b="0" strike="noStrike" spc="-1" dirty="0">
              <a:latin typeface="Arial"/>
            </a:endParaRPr>
          </a:p>
          <a:p>
            <a:pPr marL="343080" indent="-342360">
              <a:lnSpc>
                <a:spcPct val="100000"/>
              </a:lnSpc>
              <a:buClr>
                <a:srgbClr val="000000"/>
              </a:buClr>
              <a:buFont typeface="Wingdings" charset="2"/>
              <a:buChar char=""/>
            </a:pPr>
            <a:r>
              <a:rPr lang="ru-RU" sz="2000" b="0" strike="noStrike" spc="-1" dirty="0" err="1">
                <a:solidFill>
                  <a:srgbClr val="000000"/>
                </a:solidFill>
                <a:latin typeface="Times New Roman"/>
              </a:rPr>
              <a:t>ускладнення</a:t>
            </a:r>
            <a:r>
              <a:rPr lang="ru-RU" sz="2000" b="0" strike="noStrike" spc="-1" dirty="0">
                <a:solidFill>
                  <a:srgbClr val="000000"/>
                </a:solidFill>
                <a:latin typeface="Times New Roman"/>
              </a:rPr>
              <a:t> </a:t>
            </a:r>
            <a:r>
              <a:rPr lang="ru-RU" sz="2000" b="0" strike="noStrike" spc="-1" smtClean="0">
                <a:solidFill>
                  <a:srgbClr val="000000"/>
                </a:solidFill>
                <a:latin typeface="Times New Roman"/>
              </a:rPr>
              <a:t>певного</a:t>
            </a:r>
            <a:r>
              <a:rPr lang="ru-RU" sz="2000" b="0" strike="noStrike" spc="-1" dirty="0" smtClean="0">
                <a:solidFill>
                  <a:srgbClr val="000000"/>
                </a:solidFill>
                <a:latin typeface="Times New Roman"/>
              </a:rPr>
              <a:t> </a:t>
            </a:r>
            <a:r>
              <a:rPr lang="ru-RU" sz="2000" b="0" strike="noStrike" spc="-1" dirty="0" err="1">
                <a:solidFill>
                  <a:srgbClr val="000000"/>
                </a:solidFill>
                <a:latin typeface="Times New Roman"/>
              </a:rPr>
              <a:t>захворювання</a:t>
            </a:r>
            <a:r>
              <a:rPr lang="ru-RU" sz="2000" b="0" strike="noStrike" spc="-1" dirty="0">
                <a:solidFill>
                  <a:srgbClr val="000000"/>
                </a:solidFill>
                <a:latin typeface="Times New Roman"/>
              </a:rPr>
              <a:t> (скарлатина, </a:t>
            </a:r>
            <a:r>
              <a:rPr lang="ru-RU" sz="2000" b="0" strike="noStrike" spc="-1" dirty="0" err="1">
                <a:solidFill>
                  <a:srgbClr val="000000"/>
                </a:solidFill>
                <a:latin typeface="Times New Roman"/>
              </a:rPr>
              <a:t>черевний</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або</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висипний</a:t>
            </a:r>
            <a:r>
              <a:rPr lang="ru-RU" sz="2000" b="0" strike="noStrike" spc="-1" dirty="0">
                <a:solidFill>
                  <a:srgbClr val="000000"/>
                </a:solidFill>
                <a:latin typeface="Times New Roman"/>
              </a:rPr>
              <a:t> тиф, </a:t>
            </a:r>
            <a:r>
              <a:rPr lang="ru-RU" sz="2000" b="0" strike="noStrike" spc="-1" dirty="0" err="1">
                <a:solidFill>
                  <a:srgbClr val="000000"/>
                </a:solidFill>
                <a:latin typeface="Times New Roman"/>
              </a:rPr>
              <a:t>хвороби</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серця</a:t>
            </a:r>
            <a:r>
              <a:rPr lang="ru-RU" sz="2000" b="0" strike="noStrike" spc="-1" dirty="0">
                <a:solidFill>
                  <a:srgbClr val="000000"/>
                </a:solidFill>
                <a:latin typeface="Times New Roman"/>
              </a:rPr>
              <a:t> і </a:t>
            </a:r>
            <a:r>
              <a:rPr lang="ru-RU" sz="2000" b="0" strike="noStrike" spc="-1" dirty="0" err="1">
                <a:solidFill>
                  <a:srgbClr val="000000"/>
                </a:solidFill>
                <a:latin typeface="Times New Roman"/>
              </a:rPr>
              <a:t>судин</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харчові</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отруєння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гострий</a:t>
            </a:r>
            <a:r>
              <a:rPr lang="ru-RU" sz="2000" b="0" strike="noStrike" spc="-1" dirty="0">
                <a:solidFill>
                  <a:srgbClr val="000000"/>
                </a:solidFill>
                <a:latin typeface="Times New Roman"/>
              </a:rPr>
              <a:t> панкреатит, </a:t>
            </a:r>
            <a:r>
              <a:rPr lang="ru-RU" sz="2000" b="0" strike="noStrike" spc="-1" dirty="0" err="1">
                <a:solidFill>
                  <a:srgbClr val="000000"/>
                </a:solidFill>
                <a:latin typeface="Times New Roman"/>
              </a:rPr>
              <a:t>запалення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легенів</a:t>
            </a:r>
            <a:r>
              <a:rPr lang="ru-RU" sz="2000" b="0" strike="noStrike" spc="-1" dirty="0">
                <a:solidFill>
                  <a:srgbClr val="000000"/>
                </a:solidFill>
                <a:latin typeface="Times New Roman"/>
              </a:rPr>
              <a:t>)</a:t>
            </a:r>
            <a:endParaRPr lang="ru-RU" sz="2000" b="0" strike="noStrike" spc="-1" dirty="0">
              <a:latin typeface="Arial"/>
            </a:endParaRPr>
          </a:p>
          <a:p>
            <a:pPr marL="343080" indent="-342360">
              <a:lnSpc>
                <a:spcPct val="90000"/>
              </a:lnSpc>
              <a:spcBef>
                <a:spcPts val="519"/>
              </a:spcBef>
            </a:pPr>
            <a:r>
              <a:rPr lang="ru-RU" sz="2600" b="1" i="1" strike="noStrike" spc="-1" dirty="0">
                <a:solidFill>
                  <a:srgbClr val="FF0000"/>
                </a:solidFill>
                <a:latin typeface="Times New Roman"/>
              </a:rPr>
              <a:t>Перша </a:t>
            </a:r>
            <a:r>
              <a:rPr lang="ru-RU" sz="2600" b="1" i="1" strike="noStrike" spc="-1" dirty="0" err="1">
                <a:solidFill>
                  <a:srgbClr val="FF0000"/>
                </a:solidFill>
                <a:latin typeface="Times New Roman"/>
              </a:rPr>
              <a:t>допомога</a:t>
            </a:r>
            <a:r>
              <a:rPr lang="ru-RU" sz="2600" b="1" i="1" strike="noStrike" spc="-1" dirty="0">
                <a:solidFill>
                  <a:srgbClr val="FF0000"/>
                </a:solidFill>
                <a:latin typeface="Times New Roman"/>
              </a:rPr>
              <a:t>:</a:t>
            </a:r>
            <a:endParaRPr lang="ru-RU" sz="26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Припинення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дії</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травмуючого</a:t>
            </a:r>
            <a:r>
              <a:rPr lang="ru-RU" sz="2000" b="0" strike="noStrike" spc="-1" dirty="0">
                <a:solidFill>
                  <a:srgbClr val="000000"/>
                </a:solidFill>
                <a:latin typeface="Times New Roman"/>
              </a:rPr>
              <a:t> фактора</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Усунення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крововтрати</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Укласти</a:t>
            </a:r>
            <a:r>
              <a:rPr lang="ru-RU" sz="2000" b="0" strike="noStrike" spc="-1" dirty="0">
                <a:solidFill>
                  <a:srgbClr val="000000"/>
                </a:solidFill>
                <a:latin typeface="Times New Roman"/>
              </a:rPr>
              <a:t> в </a:t>
            </a:r>
            <a:r>
              <a:rPr lang="ru-RU" sz="2000" b="0" strike="noStrike" spc="-1" dirty="0" err="1">
                <a:solidFill>
                  <a:srgbClr val="000000"/>
                </a:solidFill>
                <a:latin typeface="Times New Roman"/>
              </a:rPr>
              <a:t>положення</a:t>
            </a:r>
            <a:r>
              <a:rPr lang="ru-RU" sz="2000" b="0" strike="noStrike" spc="-1" dirty="0">
                <a:solidFill>
                  <a:srgbClr val="000000"/>
                </a:solidFill>
                <a:latin typeface="Times New Roman"/>
              </a:rPr>
              <a:t> з </a:t>
            </a:r>
            <a:r>
              <a:rPr lang="ru-RU" sz="2000" b="0" strike="noStrike" spc="-1" dirty="0" err="1">
                <a:solidFill>
                  <a:srgbClr val="000000"/>
                </a:solidFill>
                <a:latin typeface="Times New Roman"/>
              </a:rPr>
              <a:t>піднятими</a:t>
            </a:r>
            <a:r>
              <a:rPr lang="ru-RU" sz="2000" b="0" strike="noStrike" spc="-1" dirty="0">
                <a:solidFill>
                  <a:srgbClr val="000000"/>
                </a:solidFill>
                <a:latin typeface="Times New Roman"/>
              </a:rPr>
              <a:t> ногами</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Тугі</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пов'язки</a:t>
            </a:r>
            <a:r>
              <a:rPr lang="ru-RU" sz="2000" b="0" strike="noStrike" spc="-1" dirty="0">
                <a:solidFill>
                  <a:srgbClr val="000000"/>
                </a:solidFill>
                <a:latin typeface="Times New Roman"/>
              </a:rPr>
              <a:t> на </a:t>
            </a:r>
            <a:r>
              <a:rPr lang="ru-RU" sz="2000" b="0" strike="noStrike" spc="-1" dirty="0" err="1">
                <a:solidFill>
                  <a:srgbClr val="000000"/>
                </a:solidFill>
                <a:latin typeface="Times New Roman"/>
              </a:rPr>
              <a:t>кінцівки</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приплив</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свіжого</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повітря</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Викликати</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швидку</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допомогу</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a:solidFill>
                  <a:srgbClr val="000000"/>
                </a:solidFill>
                <a:latin typeface="Times New Roman"/>
              </a:rPr>
              <a:t>При </a:t>
            </a:r>
            <a:r>
              <a:rPr lang="ru-RU" sz="2000" b="0" strike="noStrike" spc="-1" dirty="0" err="1">
                <a:solidFill>
                  <a:srgbClr val="000000"/>
                </a:solidFill>
                <a:latin typeface="Times New Roman"/>
              </a:rPr>
              <a:t>необхідності</a:t>
            </a:r>
            <a:r>
              <a:rPr lang="ru-RU" sz="2000" b="0" strike="noStrike" spc="-1" dirty="0">
                <a:solidFill>
                  <a:srgbClr val="000000"/>
                </a:solidFill>
                <a:latin typeface="Times New Roman"/>
              </a:rPr>
              <a:t> - </a:t>
            </a:r>
            <a:r>
              <a:rPr lang="ru-RU" sz="2000" b="0" strike="noStrike" spc="-1" dirty="0" err="1">
                <a:solidFill>
                  <a:srgbClr val="000000"/>
                </a:solidFill>
                <a:latin typeface="Times New Roman"/>
              </a:rPr>
              <a:t>штучне</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дихання</a:t>
            </a:r>
            <a:r>
              <a:rPr lang="ru-RU" sz="2000" b="0" strike="noStrike" spc="-1" dirty="0">
                <a:solidFill>
                  <a:srgbClr val="000000"/>
                </a:solidFill>
                <a:latin typeface="Times New Roman"/>
              </a:rPr>
              <a:t> і </a:t>
            </a:r>
            <a:r>
              <a:rPr lang="ru-RU" sz="2000" b="0" strike="noStrike" spc="-1" dirty="0" err="1">
                <a:solidFill>
                  <a:srgbClr val="000000"/>
                </a:solidFill>
                <a:latin typeface="Times New Roman"/>
              </a:rPr>
              <a:t>непрямий</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масаж</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серця</a:t>
            </a:r>
            <a:r>
              <a:rPr lang="ru-RU" sz="2000" b="0" strike="noStrike" spc="-1" dirty="0">
                <a:solidFill>
                  <a:srgbClr val="000000"/>
                </a:solidFill>
                <a:latin typeface="Times New Roman"/>
              </a:rPr>
              <a:t>.</a:t>
            </a:r>
            <a:endParaRPr lang="ru-RU" sz="2000" b="0" strike="noStrike" spc="-1" dirty="0">
              <a:latin typeface="Arial"/>
            </a:endParaRPr>
          </a:p>
        </p:txBody>
      </p:sp>
      <p:sp>
        <p:nvSpPr>
          <p:cNvPr id="314" name="CustomShape 3"/>
          <p:cNvSpPr/>
          <p:nvPr/>
        </p:nvSpPr>
        <p:spPr>
          <a:xfrm>
            <a:off x="6072120" y="981000"/>
            <a:ext cx="3069360" cy="480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000" lnSpcReduction="20000"/>
          </a:bodyPr>
          <a:lstStyle/>
          <a:p>
            <a:pPr marL="274320" indent="-273600">
              <a:lnSpc>
                <a:spcPct val="90000"/>
              </a:lnSpc>
              <a:spcBef>
                <a:spcPts val="519"/>
              </a:spcBef>
            </a:pPr>
            <a:r>
              <a:rPr lang="ru-RU" sz="2600" b="1" i="1" strike="noStrike" spc="-1">
                <a:solidFill>
                  <a:srgbClr val="FF0000"/>
                </a:solidFill>
                <a:latin typeface="Calibri"/>
              </a:rPr>
              <a:t>Симптоми:</a:t>
            </a:r>
            <a:endParaRPr lang="ru-RU" sz="26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блідість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нерухомість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холодний піт</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синюшність кінцівок і нігтьових фаланг</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поверхневе дихання</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ниткоподібний пульс</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температура тіла знижена на 1-2 градуси</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артеріальний тиск низький</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свідомість затемнена або відсутня</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у важких випадках - судоми</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серцева слабкість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мимовільне відходження сечі і калу</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457200" y="0"/>
            <a:ext cx="8228880" cy="4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strike="noStrike" spc="-1">
                <a:solidFill>
                  <a:srgbClr val="7030A0"/>
                </a:solidFill>
                <a:latin typeface="Arial"/>
              </a:rPr>
              <a:t>Шок</a:t>
            </a:r>
            <a:endParaRPr lang="ru-RU" sz="2800" b="0" strike="noStrike" spc="-1">
              <a:latin typeface="Arial"/>
            </a:endParaRPr>
          </a:p>
        </p:txBody>
      </p:sp>
      <p:sp>
        <p:nvSpPr>
          <p:cNvPr id="316" name="CustomShape 2"/>
          <p:cNvSpPr/>
          <p:nvPr/>
        </p:nvSpPr>
        <p:spPr>
          <a:xfrm>
            <a:off x="285840" y="642960"/>
            <a:ext cx="4571280" cy="59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561"/>
              </a:spcBef>
            </a:pPr>
            <a:r>
              <a:rPr lang="ru-RU" sz="2800" b="1" u="sng" strike="noStrike" spc="-1">
                <a:solidFill>
                  <a:srgbClr val="FF0000"/>
                </a:solidFill>
                <a:uFillTx/>
                <a:latin typeface="Calibri"/>
              </a:rPr>
              <a:t>Шок</a:t>
            </a:r>
            <a:r>
              <a:rPr lang="ru-RU" sz="2800" b="1" strike="noStrike" spc="-1">
                <a:solidFill>
                  <a:srgbClr val="FF0000"/>
                </a:solidFill>
                <a:latin typeface="Calibri"/>
              </a:rPr>
              <a:t> </a:t>
            </a:r>
            <a:r>
              <a:rPr lang="ru-RU" sz="2000" b="0" strike="noStrike" spc="-1">
                <a:solidFill>
                  <a:srgbClr val="000000"/>
                </a:solidFill>
                <a:latin typeface="Calibri"/>
              </a:rPr>
              <a:t>- важкий стан, який розвивається </a:t>
            </a:r>
            <a:r>
              <a:rPr lang="ru-RU" sz="2000" b="1" strike="noStrike" spc="-1">
                <a:solidFill>
                  <a:srgbClr val="000000"/>
                </a:solidFill>
                <a:latin typeface="Calibri"/>
              </a:rPr>
              <a:t>під впливом надзвичайних больових подразників </a:t>
            </a:r>
            <a:r>
              <a:rPr lang="ru-RU" sz="2000" b="0" strike="noStrike" spc="-1">
                <a:solidFill>
                  <a:srgbClr val="000000"/>
                </a:solidFill>
                <a:latin typeface="Calibri"/>
              </a:rPr>
              <a:t>(сильний удар, інфаркт міокарда, виразка шлунка, напад панкреатиту), </a:t>
            </a:r>
            <a:r>
              <a:rPr lang="ru-RU" sz="2000" b="1" strike="noStrike" spc="-1">
                <a:solidFill>
                  <a:srgbClr val="000000"/>
                </a:solidFill>
                <a:latin typeface="Calibri"/>
              </a:rPr>
              <a:t>після переливання крові, введення сироваток і великої крововтрати</a:t>
            </a:r>
            <a:r>
              <a:rPr lang="ru-RU" sz="2000" b="0" strike="noStrike" spc="-1">
                <a:solidFill>
                  <a:srgbClr val="000000"/>
                </a:solidFill>
                <a:latin typeface="Calibri"/>
              </a:rPr>
              <a:t>.</a:t>
            </a:r>
            <a:endParaRPr lang="ru-RU" sz="2000" b="0" strike="noStrike" spc="-1">
              <a:latin typeface="Arial"/>
            </a:endParaRPr>
          </a:p>
          <a:p>
            <a:pPr marL="343080" indent="-342360">
              <a:lnSpc>
                <a:spcPct val="100000"/>
              </a:lnSpc>
              <a:spcBef>
                <a:spcPts val="400"/>
              </a:spcBef>
            </a:pPr>
            <a:endParaRPr lang="ru-RU" sz="2000" b="0" strike="noStrike" spc="-1">
              <a:latin typeface="Arial"/>
            </a:endParaRPr>
          </a:p>
          <a:p>
            <a:pPr marL="343080" indent="-342360">
              <a:lnSpc>
                <a:spcPct val="100000"/>
              </a:lnSpc>
            </a:pPr>
            <a:r>
              <a:rPr lang="ru-RU" sz="2800" b="1" u="sng" strike="noStrike" spc="-1">
                <a:solidFill>
                  <a:srgbClr val="FF0000"/>
                </a:solidFill>
                <a:uFillTx/>
                <a:latin typeface="Calibri"/>
              </a:rPr>
              <a:t>Симптоми:</a:t>
            </a:r>
            <a:endParaRPr lang="ru-RU" sz="28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млявість, апатія</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майже немає скарг на біль</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блідість</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обличчя покрите холодним липким потом</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рідке поверхневе дихання</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малий і частий пульс</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низький кров'яний тиск</a:t>
            </a:r>
            <a:endParaRPr lang="ru-RU" sz="2000" b="0" strike="noStrike" spc="-1">
              <a:latin typeface="Arial"/>
            </a:endParaRPr>
          </a:p>
          <a:p>
            <a:pPr>
              <a:lnSpc>
                <a:spcPct val="100000"/>
              </a:lnSpc>
              <a:spcBef>
                <a:spcPts val="320"/>
              </a:spcBef>
            </a:pPr>
            <a:endParaRPr lang="ru-RU" sz="2000" b="0" strike="noStrike" spc="-1">
              <a:latin typeface="Arial"/>
            </a:endParaRPr>
          </a:p>
        </p:txBody>
      </p:sp>
      <p:sp>
        <p:nvSpPr>
          <p:cNvPr id="317" name="CustomShape 3"/>
          <p:cNvSpPr/>
          <p:nvPr/>
        </p:nvSpPr>
        <p:spPr>
          <a:xfrm>
            <a:off x="5000760" y="642960"/>
            <a:ext cx="3857040" cy="557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479"/>
              </a:spcBef>
            </a:pPr>
            <a:r>
              <a:rPr lang="ru-RU" sz="2400" b="1" i="1" strike="noStrike" spc="-1" dirty="0">
                <a:solidFill>
                  <a:srgbClr val="FF0000"/>
                </a:solidFill>
                <a:latin typeface="Arial"/>
              </a:rPr>
              <a:t>Перша </a:t>
            </a:r>
            <a:r>
              <a:rPr lang="ru-RU" sz="2400" b="1" i="1" strike="noStrike" spc="-1" dirty="0" err="1">
                <a:solidFill>
                  <a:srgbClr val="FF0000"/>
                </a:solidFill>
                <a:latin typeface="Arial"/>
              </a:rPr>
              <a:t>допомога</a:t>
            </a:r>
            <a:r>
              <a:rPr lang="ru-RU" sz="2400" b="1" i="1" strike="noStrike" spc="-1" dirty="0">
                <a:solidFill>
                  <a:srgbClr val="FF0000"/>
                </a:solidFill>
                <a:latin typeface="Arial"/>
              </a:rPr>
              <a:t>:</a:t>
            </a:r>
            <a:endParaRPr lang="ru-RU" sz="24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ліквідувати</a:t>
            </a:r>
            <a:r>
              <a:rPr lang="ru-RU" sz="1800" b="0" strike="noStrike" spc="-1" dirty="0">
                <a:solidFill>
                  <a:srgbClr val="000000"/>
                </a:solidFill>
                <a:latin typeface="Arial"/>
              </a:rPr>
              <a:t> </a:t>
            </a:r>
            <a:r>
              <a:rPr lang="ru-RU" sz="1800" b="0" strike="noStrike" spc="-1" dirty="0" err="1">
                <a:solidFill>
                  <a:srgbClr val="000000"/>
                </a:solidFill>
                <a:latin typeface="Arial"/>
              </a:rPr>
              <a:t>або</a:t>
            </a:r>
            <a:r>
              <a:rPr lang="ru-RU" sz="1800" b="0" strike="noStrike" spc="-1" dirty="0">
                <a:solidFill>
                  <a:srgbClr val="000000"/>
                </a:solidFill>
                <a:latin typeface="Arial"/>
              </a:rPr>
              <a:t> </a:t>
            </a:r>
            <a:r>
              <a:rPr lang="ru-RU" sz="1800" b="0" strike="noStrike" spc="-1" dirty="0" err="1">
                <a:solidFill>
                  <a:srgbClr val="000000"/>
                </a:solidFill>
                <a:latin typeface="Arial"/>
              </a:rPr>
              <a:t>зменшити</a:t>
            </a:r>
            <a:r>
              <a:rPr lang="ru-RU" sz="1800" b="0" strike="noStrike" spc="-1" dirty="0">
                <a:solidFill>
                  <a:srgbClr val="000000"/>
                </a:solidFill>
                <a:latin typeface="Arial"/>
              </a:rPr>
              <a:t> причину шоку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дати</a:t>
            </a:r>
            <a:r>
              <a:rPr lang="ru-RU" sz="1800" b="0" strike="noStrike" spc="-1" dirty="0">
                <a:solidFill>
                  <a:srgbClr val="000000"/>
                </a:solidFill>
                <a:latin typeface="Arial"/>
              </a:rPr>
              <a:t> </a:t>
            </a:r>
            <a:r>
              <a:rPr lang="ru-RU" sz="1800" b="0" strike="noStrike" spc="-1" dirty="0" err="1">
                <a:solidFill>
                  <a:srgbClr val="000000"/>
                </a:solidFill>
                <a:latin typeface="Arial"/>
              </a:rPr>
              <a:t>понюхати</a:t>
            </a:r>
            <a:r>
              <a:rPr lang="ru-RU" sz="1800" b="0" strike="noStrike" spc="-1" dirty="0">
                <a:solidFill>
                  <a:srgbClr val="000000"/>
                </a:solidFill>
                <a:latin typeface="Arial"/>
              </a:rPr>
              <a:t> </a:t>
            </a:r>
            <a:r>
              <a:rPr lang="ru-RU" sz="1800" b="0" strike="noStrike" spc="-1" dirty="0" err="1">
                <a:solidFill>
                  <a:srgbClr val="000000"/>
                </a:solidFill>
                <a:latin typeface="Arial"/>
              </a:rPr>
              <a:t>нашатирний</a:t>
            </a:r>
            <a:r>
              <a:rPr lang="ru-RU" sz="1800" b="0" strike="noStrike" spc="-1" dirty="0">
                <a:solidFill>
                  <a:srgbClr val="000000"/>
                </a:solidFill>
                <a:latin typeface="Arial"/>
              </a:rPr>
              <a:t> спирт</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зігріти</a:t>
            </a:r>
            <a:r>
              <a:rPr lang="ru-RU" sz="1800" b="0" strike="noStrike" spc="-1" dirty="0">
                <a:solidFill>
                  <a:srgbClr val="000000"/>
                </a:solidFill>
                <a:latin typeface="Arial"/>
              </a:rPr>
              <a:t> </a:t>
            </a:r>
            <a:r>
              <a:rPr lang="ru-RU" sz="1800" b="0" strike="noStrike" spc="-1" dirty="0" err="1">
                <a:solidFill>
                  <a:srgbClr val="000000"/>
                </a:solidFill>
                <a:latin typeface="Arial"/>
              </a:rPr>
              <a:t>грілками</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дати</a:t>
            </a:r>
            <a:r>
              <a:rPr lang="ru-RU" sz="1800" b="0" strike="noStrike" spc="-1" dirty="0">
                <a:solidFill>
                  <a:srgbClr val="000000"/>
                </a:solidFill>
                <a:latin typeface="Arial"/>
              </a:rPr>
              <a:t> чай, </a:t>
            </a:r>
            <a:r>
              <a:rPr lang="ru-RU" sz="1800" b="0" strike="noStrike" spc="-1" dirty="0" err="1">
                <a:solidFill>
                  <a:srgbClr val="000000"/>
                </a:solidFill>
                <a:latin typeface="Arial"/>
              </a:rPr>
              <a:t>каву</a:t>
            </a:r>
            <a:r>
              <a:rPr lang="ru-RU" sz="1800" b="0" strike="noStrike" spc="-1" dirty="0">
                <a:solidFill>
                  <a:srgbClr val="000000"/>
                </a:solidFill>
                <a:latin typeface="Arial"/>
              </a:rPr>
              <a:t>,</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викликати</a:t>
            </a:r>
            <a:r>
              <a:rPr lang="ru-RU" sz="1800" b="0" strike="noStrike" spc="-1" dirty="0">
                <a:solidFill>
                  <a:srgbClr val="000000"/>
                </a:solidFill>
                <a:latin typeface="Arial"/>
              </a:rPr>
              <a:t> </a:t>
            </a:r>
            <a:r>
              <a:rPr lang="ru-RU" sz="1800" b="0" strike="noStrike" spc="-1" dirty="0" err="1">
                <a:solidFill>
                  <a:srgbClr val="000000"/>
                </a:solidFill>
                <a:latin typeface="Arial"/>
              </a:rPr>
              <a:t>швидку</a:t>
            </a:r>
            <a:r>
              <a:rPr lang="ru-RU" sz="1800" b="0" strike="noStrike" spc="-1" dirty="0">
                <a:solidFill>
                  <a:srgbClr val="000000"/>
                </a:solidFill>
                <a:latin typeface="Arial"/>
              </a:rPr>
              <a:t> </a:t>
            </a:r>
            <a:r>
              <a:rPr lang="ru-RU" sz="1800" b="0" strike="noStrike" spc="-1" dirty="0" err="1">
                <a:solidFill>
                  <a:srgbClr val="000000"/>
                </a:solidFill>
                <a:latin typeface="Arial"/>
              </a:rPr>
              <a:t>допомогу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при </a:t>
            </a:r>
            <a:r>
              <a:rPr lang="ru-RU" sz="1800" b="0" strike="noStrike" spc="-1" dirty="0" err="1">
                <a:solidFill>
                  <a:srgbClr val="000000"/>
                </a:solidFill>
                <a:latin typeface="Arial"/>
              </a:rPr>
              <a:t>кровотечі</a:t>
            </a:r>
            <a:r>
              <a:rPr lang="ru-RU" sz="1800" b="0" strike="noStrike" spc="-1" dirty="0">
                <a:solidFill>
                  <a:srgbClr val="000000"/>
                </a:solidFill>
                <a:latin typeface="Arial"/>
              </a:rPr>
              <a:t> - </a:t>
            </a:r>
            <a:r>
              <a:rPr lang="ru-RU" sz="1800" b="0" strike="noStrike" spc="-1" dirty="0" err="1">
                <a:solidFill>
                  <a:srgbClr val="000000"/>
                </a:solidFill>
                <a:latin typeface="Arial"/>
              </a:rPr>
              <a:t>зупинити</a:t>
            </a:r>
            <a:r>
              <a:rPr lang="ru-RU" sz="1800" b="0" strike="noStrike" spc="-1" dirty="0">
                <a:solidFill>
                  <a:srgbClr val="000000"/>
                </a:solidFill>
                <a:latin typeface="Arial"/>
              </a:rPr>
              <a:t> </a:t>
            </a:r>
            <a:r>
              <a:rPr lang="ru-RU" sz="1800" b="0" strike="noStrike" spc="-1" dirty="0" err="1">
                <a:solidFill>
                  <a:srgbClr val="000000"/>
                </a:solidFill>
                <a:latin typeface="Arial"/>
              </a:rPr>
              <a:t>її</a:t>
            </a:r>
            <a:r>
              <a:rPr lang="ru-RU" sz="1800" b="0" strike="noStrike" spc="-1" dirty="0">
                <a:solidFill>
                  <a:srgbClr val="000000"/>
                </a:solidFill>
                <a:latin typeface="Arial"/>
              </a:rPr>
              <a:t>, </a:t>
            </a:r>
            <a:r>
              <a:rPr lang="ru-RU" sz="1800" b="0" strike="noStrike" spc="-1" dirty="0" err="1">
                <a:solidFill>
                  <a:srgbClr val="000000"/>
                </a:solidFill>
                <a:latin typeface="Arial"/>
              </a:rPr>
              <a:t>наклавши</a:t>
            </a:r>
            <a:r>
              <a:rPr lang="ru-RU" sz="1800" b="0" strike="noStrike" spc="-1" dirty="0">
                <a:solidFill>
                  <a:srgbClr val="000000"/>
                </a:solidFill>
                <a:latin typeface="Arial"/>
              </a:rPr>
              <a:t> </a:t>
            </a:r>
            <a:r>
              <a:rPr lang="ru-RU" sz="1800" b="0" strike="noStrike" spc="-1" dirty="0" err="1">
                <a:solidFill>
                  <a:srgbClr val="000000"/>
                </a:solidFill>
                <a:latin typeface="Arial"/>
              </a:rPr>
              <a:t>пов'язку</a:t>
            </a:r>
            <a:r>
              <a:rPr lang="ru-RU" sz="1800" b="0" strike="noStrike" spc="-1" dirty="0">
                <a:solidFill>
                  <a:srgbClr val="000000"/>
                </a:solidFill>
                <a:latin typeface="Arial"/>
              </a:rPr>
              <a:t>, </a:t>
            </a:r>
            <a:r>
              <a:rPr lang="ru-RU" sz="1800" b="0" strike="noStrike" spc="-1" dirty="0" err="1">
                <a:solidFill>
                  <a:srgbClr val="000000"/>
                </a:solidFill>
                <a:latin typeface="Arial"/>
              </a:rPr>
              <a:t>що</a:t>
            </a:r>
            <a:r>
              <a:rPr lang="ru-RU" sz="1800" b="0" strike="noStrike" spc="-1" dirty="0">
                <a:solidFill>
                  <a:srgbClr val="000000"/>
                </a:solidFill>
                <a:latin typeface="Arial"/>
              </a:rPr>
              <a:t> давить</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тепліше</a:t>
            </a:r>
            <a:r>
              <a:rPr lang="ru-RU" sz="1800" b="0" strike="noStrike" spc="-1" dirty="0">
                <a:solidFill>
                  <a:srgbClr val="000000"/>
                </a:solidFill>
                <a:latin typeface="Arial"/>
              </a:rPr>
              <a:t> </a:t>
            </a:r>
            <a:r>
              <a:rPr lang="ru-RU" sz="1800" b="0" strike="noStrike" spc="-1" dirty="0" err="1">
                <a:solidFill>
                  <a:srgbClr val="000000"/>
                </a:solidFill>
                <a:latin typeface="Arial"/>
              </a:rPr>
              <a:t>укутати</a:t>
            </a:r>
            <a:r>
              <a:rPr lang="ru-RU" sz="1800" b="0" strike="noStrike" spc="-1" dirty="0">
                <a:solidFill>
                  <a:srgbClr val="000000"/>
                </a:solidFill>
                <a:latin typeface="Arial"/>
              </a:rPr>
              <a:t> хворого</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при переломах - </a:t>
            </a:r>
            <a:r>
              <a:rPr lang="ru-RU" sz="1800" b="0" strike="noStrike" spc="-1" dirty="0" err="1">
                <a:solidFill>
                  <a:srgbClr val="000000"/>
                </a:solidFill>
                <a:latin typeface="Arial"/>
              </a:rPr>
              <a:t>накласти</a:t>
            </a:r>
            <a:r>
              <a:rPr lang="ru-RU" sz="1800" b="0" strike="noStrike" spc="-1" dirty="0">
                <a:solidFill>
                  <a:srgbClr val="000000"/>
                </a:solidFill>
                <a:latin typeface="Arial"/>
              </a:rPr>
              <a:t> шину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контроль </a:t>
            </a:r>
            <a:r>
              <a:rPr lang="ru-RU" sz="1800" b="0" strike="noStrike" spc="-1" dirty="0" err="1">
                <a:solidFill>
                  <a:srgbClr val="000000"/>
                </a:solidFill>
                <a:latin typeface="Arial"/>
              </a:rPr>
              <a:t>дихання</a:t>
            </a:r>
            <a:r>
              <a:rPr lang="ru-RU" sz="1800" b="0" strike="noStrike" spc="-1" dirty="0">
                <a:solidFill>
                  <a:srgbClr val="000000"/>
                </a:solidFill>
                <a:latin typeface="Arial"/>
              </a:rPr>
              <a:t> та </a:t>
            </a:r>
            <a:r>
              <a:rPr lang="ru-RU" sz="1800" b="0" strike="noStrike" spc="-1" dirty="0" err="1">
                <a:solidFill>
                  <a:srgbClr val="000000"/>
                </a:solidFill>
                <a:latin typeface="Arial"/>
              </a:rPr>
              <a:t>роботи</a:t>
            </a:r>
            <a:r>
              <a:rPr lang="ru-RU" sz="1800" b="0" strike="noStrike" spc="-1" dirty="0">
                <a:solidFill>
                  <a:srgbClr val="000000"/>
                </a:solidFill>
                <a:latin typeface="Arial"/>
              </a:rPr>
              <a:t> </a:t>
            </a:r>
            <a:r>
              <a:rPr lang="ru-RU" sz="1800" b="0" strike="noStrike" spc="-1" dirty="0" err="1">
                <a:solidFill>
                  <a:srgbClr val="000000"/>
                </a:solidFill>
                <a:latin typeface="Arial"/>
              </a:rPr>
              <a:t>серця</a:t>
            </a:r>
            <a:r>
              <a:rPr lang="ru-RU" sz="1800" b="0" strike="noStrike" spc="-1" dirty="0">
                <a:solidFill>
                  <a:srgbClr val="000000"/>
                </a:solidFill>
                <a:latin typeface="Arial"/>
              </a:rPr>
              <a:t>, при </a:t>
            </a:r>
            <a:r>
              <a:rPr lang="ru-RU" sz="1800" b="0" strike="noStrike" spc="-1" dirty="0" err="1">
                <a:solidFill>
                  <a:srgbClr val="000000"/>
                </a:solidFill>
                <a:latin typeface="Arial"/>
              </a:rPr>
              <a:t>необхідності</a:t>
            </a:r>
            <a:r>
              <a:rPr lang="ru-RU" sz="1800" b="0" strike="noStrike" spc="-1" dirty="0">
                <a:solidFill>
                  <a:srgbClr val="000000"/>
                </a:solidFill>
                <a:latin typeface="Arial"/>
              </a:rPr>
              <a:t> провести </a:t>
            </a:r>
            <a:r>
              <a:rPr lang="ru-RU" sz="1800" b="0" strike="noStrike" spc="-1" dirty="0" err="1">
                <a:solidFill>
                  <a:srgbClr val="000000"/>
                </a:solidFill>
                <a:latin typeface="Arial"/>
              </a:rPr>
              <a:t>штучне</a:t>
            </a:r>
            <a:r>
              <a:rPr lang="ru-RU" sz="1800" b="0" strike="noStrike" spc="-1" dirty="0">
                <a:solidFill>
                  <a:srgbClr val="000000"/>
                </a:solidFill>
                <a:latin typeface="Arial"/>
              </a:rPr>
              <a:t> </a:t>
            </a:r>
            <a:r>
              <a:rPr lang="ru-RU" sz="1800" b="0" strike="noStrike" spc="-1" dirty="0" err="1">
                <a:solidFill>
                  <a:srgbClr val="000000"/>
                </a:solidFill>
                <a:latin typeface="Arial"/>
              </a:rPr>
              <a:t>дихання</a:t>
            </a:r>
            <a:r>
              <a:rPr lang="ru-RU" sz="1800" b="0" strike="noStrike" spc="-1" dirty="0">
                <a:solidFill>
                  <a:srgbClr val="000000"/>
                </a:solidFill>
                <a:latin typeface="Arial"/>
              </a:rPr>
              <a:t> і </a:t>
            </a:r>
            <a:r>
              <a:rPr lang="ru-RU" sz="1800" b="0" strike="noStrike" spc="-1" dirty="0" err="1">
                <a:solidFill>
                  <a:srgbClr val="000000"/>
                </a:solidFill>
                <a:latin typeface="Arial"/>
              </a:rPr>
              <a:t>непрямий</a:t>
            </a:r>
            <a:r>
              <a:rPr lang="ru-RU" sz="1800" b="0" strike="noStrike" spc="-1" dirty="0">
                <a:solidFill>
                  <a:srgbClr val="000000"/>
                </a:solidFill>
                <a:latin typeface="Arial"/>
              </a:rPr>
              <a:t> </a:t>
            </a:r>
            <a:r>
              <a:rPr lang="ru-RU" sz="1800" b="0" strike="noStrike" spc="-1" dirty="0" err="1">
                <a:solidFill>
                  <a:srgbClr val="000000"/>
                </a:solidFill>
                <a:latin typeface="Arial"/>
              </a:rPr>
              <a:t>масаж</a:t>
            </a:r>
            <a:r>
              <a:rPr lang="ru-RU" sz="1800" b="0" strike="noStrike" spc="-1" dirty="0">
                <a:solidFill>
                  <a:srgbClr val="000000"/>
                </a:solidFill>
                <a:latin typeface="Arial"/>
              </a:rPr>
              <a:t> </a:t>
            </a:r>
            <a:r>
              <a:rPr lang="ru-RU" sz="1800" b="0" strike="noStrike" spc="-1" dirty="0" err="1">
                <a:solidFill>
                  <a:srgbClr val="000000"/>
                </a:solidFill>
                <a:latin typeface="Arial"/>
              </a:rPr>
              <a:t>серця</a:t>
            </a:r>
            <a:endParaRPr lang="ru-RU" sz="1800" b="0" strike="noStrike" spc="-1" dirty="0">
              <a:latin typeface="Arial"/>
            </a:endParaRPr>
          </a:p>
          <a:p>
            <a:pPr marL="343080" indent="-342360">
              <a:lnSpc>
                <a:spcPct val="100000"/>
              </a:lnSpc>
              <a:spcBef>
                <a:spcPts val="360"/>
              </a:spcBef>
            </a:pP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000000"/>
                </a:solidFill>
                <a:latin typeface="Calibri"/>
              </a:rPr>
              <a:t>Класифікація шоку</a:t>
            </a:r>
            <a:endParaRPr lang="ru-RU" sz="4400" b="0" strike="noStrike" spc="-1">
              <a:latin typeface="Arial"/>
            </a:endParaRPr>
          </a:p>
        </p:txBody>
      </p:sp>
      <p:sp>
        <p:nvSpPr>
          <p:cNvPr id="319" name="CustomShape 2"/>
          <p:cNvSpPr/>
          <p:nvPr/>
        </p:nvSpPr>
        <p:spPr>
          <a:xfrm>
            <a:off x="457200" y="642960"/>
            <a:ext cx="7466760" cy="58302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Травматичний</a:t>
            </a: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Геморагічний</a:t>
            </a:r>
            <a:r>
              <a:rPr lang="ru-RU" sz="2800" b="1" strike="noStrike" spc="-1" dirty="0">
                <a:solidFill>
                  <a:srgbClr val="000000"/>
                </a:solidFill>
                <a:latin typeface="Calibri"/>
              </a:rPr>
              <a:t> </a:t>
            </a:r>
            <a:r>
              <a:rPr lang="ru-RU" sz="2800" b="1" strike="noStrike" spc="-1" dirty="0" err="1">
                <a:solidFill>
                  <a:srgbClr val="000000"/>
                </a:solidFill>
                <a:latin typeface="Calibri"/>
              </a:rPr>
              <a:t>або</a:t>
            </a:r>
            <a:r>
              <a:rPr lang="ru-RU" sz="2800" b="1" strike="noStrike" spc="-1" dirty="0">
                <a:solidFill>
                  <a:srgbClr val="000000"/>
                </a:solidFill>
                <a:latin typeface="Calibri"/>
              </a:rPr>
              <a:t> </a:t>
            </a:r>
            <a:r>
              <a:rPr lang="ru-RU" sz="2800" b="1" strike="noStrike" spc="-1" dirty="0" err="1">
                <a:solidFill>
                  <a:srgbClr val="000000"/>
                </a:solidFill>
                <a:latin typeface="Calibri"/>
              </a:rPr>
              <a:t>гіповолемічний</a:t>
            </a: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Септичний</a:t>
            </a: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Анафілактичний</a:t>
            </a: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Кардіогенний</a:t>
            </a:r>
            <a:endParaRPr lang="ru-RU" sz="2800" b="0" strike="noStrike" spc="-1" dirty="0">
              <a:latin typeface="Arial"/>
            </a:endParaRPr>
          </a:p>
          <a:p>
            <a:pPr>
              <a:lnSpc>
                <a:spcPct val="100000"/>
              </a:lnSpc>
              <a:spcBef>
                <a:spcPts val="720"/>
              </a:spcBef>
            </a:pPr>
            <a:endParaRPr lang="ru-RU" sz="2800" b="0" strike="noStrike" spc="-1" dirty="0">
              <a:latin typeface="Arial"/>
            </a:endParaRPr>
          </a:p>
        </p:txBody>
      </p:sp>
      <p:sp>
        <p:nvSpPr>
          <p:cNvPr id="320" name="CustomShape 3"/>
          <p:cNvSpPr/>
          <p:nvPr/>
        </p:nvSpPr>
        <p:spPr>
          <a:xfrm>
            <a:off x="3995640" y="5877000"/>
            <a:ext cx="5147640" cy="936000"/>
          </a:xfrm>
          <a:prstGeom prst="wedgeRectCallout">
            <a:avLst>
              <a:gd name="adj1" fmla="val -64667"/>
              <a:gd name="adj2" fmla="val -22281"/>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Calibri"/>
                <a:ea typeface="DejaVu Sans"/>
              </a:rPr>
              <a:t>Порушення насосної функції серця, аритмії внаслідок інфаркту міокарда, міокардиту або токсичного ураження міокарда</a:t>
            </a:r>
            <a:endParaRPr lang="ru-RU" sz="1600" b="0" strike="noStrike" spc="-1">
              <a:latin typeface="Arial"/>
            </a:endParaRPr>
          </a:p>
        </p:txBody>
      </p:sp>
      <p:sp>
        <p:nvSpPr>
          <p:cNvPr id="321" name="CustomShape 4"/>
          <p:cNvSpPr/>
          <p:nvPr/>
        </p:nvSpPr>
        <p:spPr>
          <a:xfrm>
            <a:off x="3995640" y="4857840"/>
            <a:ext cx="5147640" cy="785160"/>
          </a:xfrm>
          <a:prstGeom prst="wedgeRectCallout">
            <a:avLst>
              <a:gd name="adj1" fmla="val -88813"/>
              <a:gd name="adj2" fmla="val -50498"/>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800" b="0" strike="noStrike" spc="-1">
                <a:solidFill>
                  <a:srgbClr val="000000"/>
                </a:solidFill>
                <a:latin typeface="Calibri"/>
                <a:ea typeface="DejaVu Sans"/>
              </a:rPr>
              <a:t>Різке зниження тонусу судин під впливом гістаміна та інших медіаторів</a:t>
            </a:r>
            <a:endParaRPr lang="ru-RU" sz="1800" b="0" strike="noStrike" spc="-1">
              <a:latin typeface="Arial"/>
            </a:endParaRPr>
          </a:p>
        </p:txBody>
      </p:sp>
      <p:sp>
        <p:nvSpPr>
          <p:cNvPr id="322" name="CustomShape 5"/>
          <p:cNvSpPr/>
          <p:nvPr/>
        </p:nvSpPr>
        <p:spPr>
          <a:xfrm>
            <a:off x="5578560" y="2428920"/>
            <a:ext cx="3564720" cy="856440"/>
          </a:xfrm>
          <a:prstGeom prst="wedgeRectCallout">
            <a:avLst>
              <a:gd name="adj1" fmla="val -122116"/>
              <a:gd name="adj2" fmla="val -36065"/>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640">
              <a:lnSpc>
                <a:spcPct val="100000"/>
              </a:lnSpc>
              <a:buClr>
                <a:srgbClr val="660066"/>
              </a:buClr>
              <a:buSzPct val="120000"/>
              <a:buFont typeface="Times New Roman"/>
              <a:buChar char="►"/>
            </a:pPr>
            <a:r>
              <a:rPr lang="ru-RU" sz="1800" b="0" strike="noStrike" spc="-1">
                <a:solidFill>
                  <a:srgbClr val="000000"/>
                </a:solidFill>
                <a:latin typeface="Calibri"/>
                <a:ea typeface="DejaVu Sans"/>
              </a:rPr>
              <a:t> </a:t>
            </a:r>
            <a:r>
              <a:rPr lang="ru-RU" sz="1600" b="0" strike="noStrike" spc="-1">
                <a:solidFill>
                  <a:srgbClr val="000000"/>
                </a:solidFill>
                <a:latin typeface="Calibri"/>
                <a:ea typeface="DejaVu Sans"/>
              </a:rPr>
              <a:t>кровотеча, гостра крововтрата</a:t>
            </a:r>
            <a:endParaRPr lang="ru-RU" sz="1600" b="0" strike="noStrike" spc="-1">
              <a:latin typeface="Arial"/>
            </a:endParaRPr>
          </a:p>
          <a:p>
            <a:pPr marL="216000" indent="-215640">
              <a:lnSpc>
                <a:spcPct val="100000"/>
              </a:lnSpc>
              <a:buClr>
                <a:srgbClr val="660066"/>
              </a:buClr>
              <a:buSzPct val="120000"/>
              <a:buFont typeface="Times New Roman"/>
              <a:buChar char="►"/>
            </a:pPr>
            <a:r>
              <a:rPr lang="ru-RU" sz="1600" b="0" strike="noStrike" spc="-1">
                <a:solidFill>
                  <a:srgbClr val="000000"/>
                </a:solidFill>
                <a:latin typeface="Calibri"/>
                <a:ea typeface="DejaVu Sans"/>
              </a:rPr>
              <a:t>гостре порушення водного балансу – зневоднення організму</a:t>
            </a:r>
            <a:endParaRPr lang="ru-RU" sz="1600" b="0" strike="noStrike" spc="-1">
              <a:latin typeface="Arial"/>
            </a:endParaRPr>
          </a:p>
        </p:txBody>
      </p:sp>
      <p:sp>
        <p:nvSpPr>
          <p:cNvPr id="323" name="CustomShape 6"/>
          <p:cNvSpPr/>
          <p:nvPr/>
        </p:nvSpPr>
        <p:spPr>
          <a:xfrm>
            <a:off x="4786200" y="285840"/>
            <a:ext cx="4357080" cy="1642320"/>
          </a:xfrm>
          <a:prstGeom prst="wedgeRectCallout">
            <a:avLst>
              <a:gd name="adj1" fmla="val -84349"/>
              <a:gd name="adj2" fmla="val -4462"/>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у результаті механічної травми (рани, переломи кісток, здавлення тканин тощо)</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опіковий шок (термічні і хімічні опіки)</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вплив низької температури (холодовий шок)</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у результаті електротравми (електричний шок)</a:t>
            </a:r>
            <a:endParaRPr lang="ru-RU" sz="1600" b="0" strike="noStrike" spc="-1">
              <a:latin typeface="Arial"/>
            </a:endParaRPr>
          </a:p>
        </p:txBody>
      </p:sp>
      <p:sp>
        <p:nvSpPr>
          <p:cNvPr id="324" name="CustomShape 7"/>
          <p:cNvSpPr/>
          <p:nvPr/>
        </p:nvSpPr>
        <p:spPr>
          <a:xfrm>
            <a:off x="4572000" y="3429000"/>
            <a:ext cx="4571280" cy="1213560"/>
          </a:xfrm>
          <a:prstGeom prst="wedgeRectCallout">
            <a:avLst>
              <a:gd name="adj1" fmla="val -84911"/>
              <a:gd name="adj2" fmla="val -30736"/>
            </a:avLst>
          </a:prstGeom>
          <a:gradFill rotWithShape="0">
            <a:gsLst>
              <a:gs pos="0">
                <a:srgbClr val="FFFFFF"/>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Calibri"/>
                <a:ea typeface="DejaVu Sans"/>
              </a:rPr>
              <a:t>Розповсюджені гнійні процеси, викликані грампозитивною чи грамнегативною флорою, що призводить до спазму або парезу капілярів і порушення мікроциркуляції </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539640" y="0"/>
            <a:ext cx="860364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rPr>
              <a:t>Ступені тяжкості шоку</a:t>
            </a:r>
            <a:endParaRPr lang="ru-RU" sz="4400" b="0" strike="noStrike" spc="-1">
              <a:latin typeface="Arial"/>
            </a:endParaRPr>
          </a:p>
        </p:txBody>
      </p:sp>
      <p:sp>
        <p:nvSpPr>
          <p:cNvPr id="326" name="CustomShape 2"/>
          <p:cNvSpPr/>
          <p:nvPr/>
        </p:nvSpPr>
        <p:spPr>
          <a:xfrm>
            <a:off x="428760" y="1071720"/>
            <a:ext cx="8429040" cy="53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72880" indent="-272160" algn="just">
              <a:lnSpc>
                <a:spcPct val="100000"/>
              </a:lnSpc>
              <a:spcBef>
                <a:spcPts val="479"/>
              </a:spcBef>
              <a:buClr>
                <a:srgbClr val="FF0000"/>
              </a:buClr>
              <a:buFont typeface="Wingdings" charset="2"/>
              <a:buChar char=""/>
            </a:pPr>
            <a:r>
              <a:rPr lang="ru-RU" sz="2400" b="1" strike="noStrike" spc="-1" dirty="0">
                <a:solidFill>
                  <a:srgbClr val="FF0000"/>
                </a:solidFill>
                <a:latin typeface="Calibri"/>
              </a:rPr>
              <a:t>I </a:t>
            </a:r>
            <a:r>
              <a:rPr lang="ru-RU" sz="2400" b="1" strike="noStrike" spc="-1" dirty="0" err="1">
                <a:solidFill>
                  <a:srgbClr val="FF0000"/>
                </a:solidFill>
                <a:latin typeface="Calibri"/>
              </a:rPr>
              <a:t>ступінь</a:t>
            </a:r>
            <a:r>
              <a:rPr lang="ru-RU" sz="2400" b="1" strike="noStrike" spc="-1" dirty="0">
                <a:solidFill>
                  <a:srgbClr val="FF0000"/>
                </a:solidFill>
                <a:latin typeface="Calibri"/>
              </a:rPr>
              <a:t> </a:t>
            </a:r>
            <a:r>
              <a:rPr lang="ru-RU" sz="2400" b="1" strike="noStrike" spc="-1" dirty="0">
                <a:solidFill>
                  <a:srgbClr val="000000"/>
                </a:solidFill>
                <a:latin typeface="Calibri"/>
              </a:rPr>
              <a:t>- </a:t>
            </a:r>
            <a:r>
              <a:rPr lang="ru-RU" sz="2400" b="1" strike="noStrike" spc="-1" dirty="0" err="1">
                <a:solidFill>
                  <a:srgbClr val="000000"/>
                </a:solidFill>
                <a:latin typeface="Calibri"/>
              </a:rPr>
              <a:t>свідомість</a:t>
            </a:r>
            <a:r>
              <a:rPr lang="ru-RU" sz="2400" b="1" strike="noStrike" spc="-1" dirty="0">
                <a:solidFill>
                  <a:srgbClr val="000000"/>
                </a:solidFill>
                <a:latin typeface="Calibri"/>
              </a:rPr>
              <a:t> </a:t>
            </a:r>
            <a:r>
              <a:rPr lang="ru-RU" sz="2400" b="1" strike="noStrike" spc="-1" dirty="0" err="1">
                <a:solidFill>
                  <a:srgbClr val="000000"/>
                </a:solidFill>
                <a:latin typeface="Calibri"/>
              </a:rPr>
              <a:t>збережена</a:t>
            </a:r>
            <a:r>
              <a:rPr lang="ru-RU" sz="2400" b="1" strike="noStrike" spc="-1" dirty="0">
                <a:solidFill>
                  <a:srgbClr val="000000"/>
                </a:solidFill>
                <a:latin typeface="Calibri"/>
              </a:rPr>
              <a:t>, </a:t>
            </a:r>
            <a:r>
              <a:rPr lang="ru-RU" sz="2400" b="1" strike="noStrike" spc="-1" dirty="0" err="1">
                <a:solidFill>
                  <a:srgbClr val="000000"/>
                </a:solidFill>
                <a:latin typeface="Calibri"/>
              </a:rPr>
              <a:t>хворий</a:t>
            </a:r>
            <a:r>
              <a:rPr lang="ru-RU" sz="2400" b="1" strike="noStrike" spc="-1" dirty="0">
                <a:solidFill>
                  <a:srgbClr val="000000"/>
                </a:solidFill>
                <a:latin typeface="Calibri"/>
              </a:rPr>
              <a:t> </a:t>
            </a:r>
            <a:r>
              <a:rPr lang="ru-RU" sz="2400" b="1" strike="noStrike" spc="-1" dirty="0" err="1">
                <a:solidFill>
                  <a:srgbClr val="000000"/>
                </a:solidFill>
                <a:latin typeface="Calibri"/>
              </a:rPr>
              <a:t>контактний</a:t>
            </a:r>
            <a:r>
              <a:rPr lang="ru-RU" sz="2400" b="1" strike="noStrike" spc="-1" dirty="0">
                <a:solidFill>
                  <a:srgbClr val="000000"/>
                </a:solidFill>
                <a:latin typeface="Calibri"/>
              </a:rPr>
              <a:t>, </a:t>
            </a:r>
            <a:r>
              <a:rPr lang="ru-RU" sz="2400" b="1" strike="noStrike" spc="-1" dirty="0" err="1">
                <a:solidFill>
                  <a:srgbClr val="000000"/>
                </a:solidFill>
                <a:latin typeface="Calibri"/>
              </a:rPr>
              <a:t>злегка</a:t>
            </a:r>
            <a:r>
              <a:rPr lang="ru-RU" sz="2400" b="1" strike="noStrike" spc="-1" dirty="0">
                <a:solidFill>
                  <a:srgbClr val="000000"/>
                </a:solidFill>
                <a:latin typeface="Calibri"/>
              </a:rPr>
              <a:t> </a:t>
            </a:r>
            <a:r>
              <a:rPr lang="ru-RU" sz="2400" b="1" strike="noStrike" spc="-1" dirty="0" err="1">
                <a:solidFill>
                  <a:srgbClr val="000000"/>
                </a:solidFill>
                <a:latin typeface="Calibri"/>
              </a:rPr>
              <a:t>загальмований</a:t>
            </a:r>
            <a:r>
              <a:rPr lang="ru-RU" sz="2400" b="1" strike="noStrike" spc="-1" dirty="0">
                <a:solidFill>
                  <a:srgbClr val="000000"/>
                </a:solidFill>
                <a:latin typeface="Calibri"/>
              </a:rPr>
              <a:t>. </a:t>
            </a:r>
            <a:r>
              <a:rPr lang="ru-RU" sz="2400" b="1" strike="noStrike" spc="-1" dirty="0" err="1">
                <a:solidFill>
                  <a:srgbClr val="000000"/>
                </a:solidFill>
                <a:latin typeface="Calibri"/>
              </a:rPr>
              <a:t>Систолічний</a:t>
            </a:r>
            <a:r>
              <a:rPr lang="ru-RU" sz="2400" b="1" strike="noStrike" spc="-1" dirty="0">
                <a:solidFill>
                  <a:srgbClr val="000000"/>
                </a:solidFill>
                <a:latin typeface="Calibri"/>
              </a:rPr>
              <a:t> АТ </a:t>
            </a:r>
            <a:r>
              <a:rPr lang="ru-RU" sz="2400" b="1" strike="noStrike" spc="-1" dirty="0" err="1">
                <a:solidFill>
                  <a:srgbClr val="000000"/>
                </a:solidFill>
                <a:latin typeface="Calibri"/>
              </a:rPr>
              <a:t>трохи</a:t>
            </a:r>
            <a:r>
              <a:rPr lang="ru-RU" sz="2400" b="1" strike="noStrike" spc="-1" dirty="0">
                <a:solidFill>
                  <a:srgbClr val="000000"/>
                </a:solidFill>
                <a:latin typeface="Calibri"/>
              </a:rPr>
              <a:t> </a:t>
            </a:r>
            <a:r>
              <a:rPr lang="ru-RU" sz="2400" b="1" strike="noStrike" spc="-1" dirty="0" err="1">
                <a:solidFill>
                  <a:srgbClr val="000000"/>
                </a:solidFill>
                <a:latin typeface="Calibri"/>
              </a:rPr>
              <a:t>знижено</a:t>
            </a:r>
            <a:r>
              <a:rPr lang="ru-RU" sz="2400" b="1" strike="noStrike" spc="-1" dirty="0">
                <a:solidFill>
                  <a:srgbClr val="000000"/>
                </a:solidFill>
                <a:latin typeface="Calibri"/>
              </a:rPr>
              <a:t>, але </a:t>
            </a:r>
            <a:r>
              <a:rPr lang="ru-RU" sz="2400" b="1" strike="noStrike" spc="-1" dirty="0" err="1">
                <a:solidFill>
                  <a:srgbClr val="000000"/>
                </a:solidFill>
                <a:latin typeface="Calibri"/>
              </a:rPr>
              <a:t>перевищує</a:t>
            </a:r>
            <a:r>
              <a:rPr lang="ru-RU" sz="2400" b="1" strike="noStrike" spc="-1" dirty="0">
                <a:solidFill>
                  <a:srgbClr val="000000"/>
                </a:solidFill>
                <a:latin typeface="Calibri"/>
              </a:rPr>
              <a:t> 90 </a:t>
            </a:r>
            <a:r>
              <a:rPr lang="ru-RU" sz="2400" b="1" strike="noStrike" spc="-1" dirty="0" err="1">
                <a:solidFill>
                  <a:srgbClr val="000000"/>
                </a:solidFill>
                <a:latin typeface="Calibri"/>
              </a:rPr>
              <a:t>мм.рт.ст</a:t>
            </a:r>
            <a:r>
              <a:rPr lang="ru-RU" sz="2400" b="1" strike="noStrike" spc="-1" dirty="0">
                <a:solidFill>
                  <a:srgbClr val="000000"/>
                </a:solidFill>
                <a:latin typeface="Calibri"/>
              </a:rPr>
              <a:t>., пульс </a:t>
            </a:r>
            <a:r>
              <a:rPr lang="ru-RU" sz="2400" b="1" strike="noStrike" spc="-1" dirty="0" err="1">
                <a:solidFill>
                  <a:srgbClr val="000000"/>
                </a:solidFill>
                <a:latin typeface="Calibri"/>
              </a:rPr>
              <a:t>злегка</a:t>
            </a:r>
            <a:r>
              <a:rPr lang="ru-RU" sz="2400" b="1" strike="noStrike" spc="-1" dirty="0">
                <a:solidFill>
                  <a:srgbClr val="000000"/>
                </a:solidFill>
                <a:latin typeface="Calibri"/>
              </a:rPr>
              <a:t> </a:t>
            </a:r>
            <a:r>
              <a:rPr lang="ru-RU" sz="2400" b="1" strike="noStrike" spc="-1" dirty="0" err="1">
                <a:solidFill>
                  <a:srgbClr val="000000"/>
                </a:solidFill>
                <a:latin typeface="Calibri"/>
              </a:rPr>
              <a:t>прискорений</a:t>
            </a:r>
            <a:r>
              <a:rPr lang="ru-RU" sz="2400" b="1" strike="noStrike" spc="-1" dirty="0">
                <a:solidFill>
                  <a:srgbClr val="000000"/>
                </a:solidFill>
                <a:latin typeface="Calibri"/>
              </a:rPr>
              <a:t>. </a:t>
            </a:r>
            <a:r>
              <a:rPr lang="ru-RU" sz="2400" b="1" strike="noStrike" spc="-1" dirty="0" err="1">
                <a:solidFill>
                  <a:srgbClr val="000000"/>
                </a:solidFill>
                <a:latin typeface="Calibri"/>
              </a:rPr>
              <a:t>Шкіра</a:t>
            </a:r>
            <a:r>
              <a:rPr lang="ru-RU" sz="2400" b="1" strike="noStrike" spc="-1" dirty="0">
                <a:solidFill>
                  <a:srgbClr val="000000"/>
                </a:solidFill>
                <a:latin typeface="Calibri"/>
              </a:rPr>
              <a:t> </a:t>
            </a:r>
            <a:r>
              <a:rPr lang="ru-RU" sz="2400" b="1" strike="noStrike" spc="-1" dirty="0" err="1">
                <a:solidFill>
                  <a:srgbClr val="000000"/>
                </a:solidFill>
                <a:latin typeface="Calibri"/>
              </a:rPr>
              <a:t>бліда</a:t>
            </a:r>
            <a:r>
              <a:rPr lang="ru-RU" sz="2400" b="1" strike="noStrike" spc="-1" dirty="0">
                <a:solidFill>
                  <a:srgbClr val="000000"/>
                </a:solidFill>
                <a:latin typeface="Calibri"/>
              </a:rPr>
              <a:t>, </a:t>
            </a:r>
            <a:r>
              <a:rPr lang="ru-RU" sz="2400" b="1" strike="noStrike" spc="-1" dirty="0" err="1">
                <a:solidFill>
                  <a:srgbClr val="000000"/>
                </a:solidFill>
                <a:latin typeface="Calibri"/>
              </a:rPr>
              <a:t>іноді</a:t>
            </a:r>
            <a:r>
              <a:rPr lang="ru-RU" sz="2400" b="1" strike="noStrike" spc="-1" dirty="0">
                <a:solidFill>
                  <a:srgbClr val="000000"/>
                </a:solidFill>
                <a:latin typeface="Calibri"/>
              </a:rPr>
              <a:t> </a:t>
            </a:r>
            <a:r>
              <a:rPr lang="ru-RU" sz="2400" b="1" strike="noStrike" spc="-1" dirty="0" err="1">
                <a:solidFill>
                  <a:srgbClr val="000000"/>
                </a:solidFill>
                <a:latin typeface="Calibri"/>
              </a:rPr>
              <a:t>м'язове</a:t>
            </a:r>
            <a:r>
              <a:rPr lang="ru-RU" sz="2400" b="1" strike="noStrike" spc="-1" dirty="0">
                <a:solidFill>
                  <a:srgbClr val="000000"/>
                </a:solidFill>
                <a:latin typeface="Calibri"/>
              </a:rPr>
              <a:t> </a:t>
            </a:r>
            <a:r>
              <a:rPr lang="ru-RU" sz="2400" b="1" strike="noStrike" spc="-1" dirty="0" err="1">
                <a:solidFill>
                  <a:srgbClr val="000000"/>
                </a:solidFill>
                <a:latin typeface="Calibri"/>
              </a:rPr>
              <a:t>тремтіння</a:t>
            </a:r>
            <a:r>
              <a:rPr lang="ru-RU" sz="2400" b="1" strike="noStrike" spc="-1" dirty="0">
                <a:solidFill>
                  <a:srgbClr val="000000"/>
                </a:solidFill>
                <a:latin typeface="Calibri"/>
              </a:rPr>
              <a:t>.</a:t>
            </a:r>
            <a:endParaRPr lang="ru-RU" sz="2400" b="0" strike="noStrike" spc="-1" dirty="0">
              <a:latin typeface="Arial"/>
            </a:endParaRPr>
          </a:p>
          <a:p>
            <a:pPr marL="272880" indent="-272160" algn="just">
              <a:lnSpc>
                <a:spcPct val="100000"/>
              </a:lnSpc>
              <a:spcBef>
                <a:spcPts val="479"/>
              </a:spcBef>
              <a:buClr>
                <a:srgbClr val="FF0000"/>
              </a:buClr>
              <a:buFont typeface="Wingdings" charset="2"/>
              <a:buChar char=""/>
            </a:pPr>
            <a:r>
              <a:rPr lang="ru-RU" sz="2400" b="1" strike="noStrike" spc="-1" dirty="0">
                <a:solidFill>
                  <a:srgbClr val="FF0000"/>
                </a:solidFill>
                <a:latin typeface="Calibri"/>
              </a:rPr>
              <a:t>II </a:t>
            </a:r>
            <a:r>
              <a:rPr lang="ru-RU" sz="2400" b="1" strike="noStrike" spc="-1" dirty="0" err="1">
                <a:solidFill>
                  <a:srgbClr val="FF0000"/>
                </a:solidFill>
                <a:latin typeface="Calibri"/>
              </a:rPr>
              <a:t>ступінь</a:t>
            </a:r>
            <a:r>
              <a:rPr lang="ru-RU" sz="2400" b="1" strike="noStrike" spc="-1" dirty="0">
                <a:solidFill>
                  <a:srgbClr val="FF0000"/>
                </a:solidFill>
                <a:latin typeface="Calibri"/>
              </a:rPr>
              <a:t> </a:t>
            </a:r>
            <a:r>
              <a:rPr lang="ru-RU" sz="2400" b="1" strike="noStrike" spc="-1" dirty="0">
                <a:solidFill>
                  <a:srgbClr val="000000"/>
                </a:solidFill>
                <a:latin typeface="Calibri"/>
              </a:rPr>
              <a:t>- </a:t>
            </a:r>
            <a:r>
              <a:rPr lang="ru-RU" sz="2400" b="1" strike="noStrike" spc="-1" dirty="0" err="1">
                <a:solidFill>
                  <a:srgbClr val="000000"/>
                </a:solidFill>
                <a:latin typeface="Calibri"/>
              </a:rPr>
              <a:t>свідомість</a:t>
            </a:r>
            <a:r>
              <a:rPr lang="ru-RU" sz="2400" b="1" strike="noStrike" spc="-1" dirty="0">
                <a:solidFill>
                  <a:srgbClr val="000000"/>
                </a:solidFill>
                <a:latin typeface="Calibri"/>
              </a:rPr>
              <a:t> </a:t>
            </a:r>
            <a:r>
              <a:rPr lang="ru-RU" sz="2400" b="1" strike="noStrike" spc="-1" dirty="0" err="1">
                <a:solidFill>
                  <a:srgbClr val="000000"/>
                </a:solidFill>
                <a:latin typeface="Calibri"/>
              </a:rPr>
              <a:t>збережена</a:t>
            </a:r>
            <a:r>
              <a:rPr lang="ru-RU" sz="2400" b="1" strike="noStrike" spc="-1" dirty="0">
                <a:solidFill>
                  <a:srgbClr val="000000"/>
                </a:solidFill>
                <a:latin typeface="Calibri"/>
              </a:rPr>
              <a:t>, </a:t>
            </a:r>
            <a:r>
              <a:rPr lang="ru-RU" sz="2400" b="1" strike="noStrike" spc="-1" dirty="0" err="1">
                <a:solidFill>
                  <a:srgbClr val="000000"/>
                </a:solidFill>
                <a:latin typeface="Calibri"/>
              </a:rPr>
              <a:t>хворий</a:t>
            </a:r>
            <a:r>
              <a:rPr lang="ru-RU" sz="2400" b="1" strike="noStrike" spc="-1" dirty="0">
                <a:solidFill>
                  <a:srgbClr val="000000"/>
                </a:solidFill>
                <a:latin typeface="Calibri"/>
              </a:rPr>
              <a:t> </a:t>
            </a:r>
            <a:r>
              <a:rPr lang="ru-RU" sz="2400" b="1" strike="noStrike" spc="-1" dirty="0" err="1">
                <a:solidFill>
                  <a:srgbClr val="000000"/>
                </a:solidFill>
                <a:latin typeface="Calibri"/>
              </a:rPr>
              <a:t>загальмований</a:t>
            </a:r>
            <a:r>
              <a:rPr lang="ru-RU" sz="2400" b="1" strike="noStrike" spc="-1" dirty="0">
                <a:solidFill>
                  <a:srgbClr val="000000"/>
                </a:solidFill>
                <a:latin typeface="Calibri"/>
              </a:rPr>
              <a:t>. </a:t>
            </a:r>
            <a:r>
              <a:rPr lang="ru-RU" sz="2400" b="1" strike="noStrike" spc="-1" dirty="0" err="1">
                <a:solidFill>
                  <a:srgbClr val="000000"/>
                </a:solidFill>
                <a:latin typeface="Calibri"/>
              </a:rPr>
              <a:t>Шкіра</a:t>
            </a:r>
            <a:r>
              <a:rPr lang="ru-RU" sz="2400" b="1" strike="noStrike" spc="-1" dirty="0">
                <a:solidFill>
                  <a:srgbClr val="000000"/>
                </a:solidFill>
                <a:latin typeface="Calibri"/>
              </a:rPr>
              <a:t> </a:t>
            </a:r>
            <a:r>
              <a:rPr lang="ru-RU" sz="2400" b="1" strike="noStrike" spc="-1" dirty="0" err="1">
                <a:solidFill>
                  <a:srgbClr val="000000"/>
                </a:solidFill>
                <a:latin typeface="Calibri"/>
              </a:rPr>
              <a:t>бліда</a:t>
            </a:r>
            <a:r>
              <a:rPr lang="ru-RU" sz="2400" b="1" strike="noStrike" spc="-1" dirty="0">
                <a:solidFill>
                  <a:srgbClr val="000000"/>
                </a:solidFill>
                <a:latin typeface="Calibri"/>
              </a:rPr>
              <a:t> , холодна, липкий </a:t>
            </a:r>
            <a:r>
              <a:rPr lang="ru-RU" sz="2400" b="1" strike="noStrike" spc="-1" dirty="0" err="1">
                <a:solidFill>
                  <a:srgbClr val="000000"/>
                </a:solidFill>
                <a:latin typeface="Calibri"/>
              </a:rPr>
              <a:t>піт</a:t>
            </a:r>
            <a:r>
              <a:rPr lang="ru-RU" sz="2400" b="1" strike="noStrike" spc="-1" dirty="0">
                <a:solidFill>
                  <a:srgbClr val="000000"/>
                </a:solidFill>
                <a:latin typeface="Calibri"/>
              </a:rPr>
              <a:t>, невеликий </a:t>
            </a:r>
            <a:r>
              <a:rPr lang="ru-RU" sz="2400" b="1" strike="noStrike" spc="-1" dirty="0" err="1">
                <a:solidFill>
                  <a:srgbClr val="000000"/>
                </a:solidFill>
                <a:latin typeface="Calibri"/>
              </a:rPr>
              <a:t>акроціаноз</a:t>
            </a:r>
            <a:r>
              <a:rPr lang="ru-RU" sz="2400" b="1" strike="noStrike" spc="-1" dirty="0">
                <a:solidFill>
                  <a:srgbClr val="000000"/>
                </a:solidFill>
                <a:latin typeface="Calibri"/>
              </a:rPr>
              <a:t>. </a:t>
            </a:r>
            <a:r>
              <a:rPr lang="ru-RU" sz="2400" b="1" strike="noStrike" spc="-1" dirty="0" err="1">
                <a:solidFill>
                  <a:srgbClr val="000000"/>
                </a:solidFill>
                <a:latin typeface="Calibri"/>
              </a:rPr>
              <a:t>Систолічний</a:t>
            </a:r>
            <a:r>
              <a:rPr lang="ru-RU" sz="2400" b="1" strike="noStrike" spc="-1" dirty="0">
                <a:solidFill>
                  <a:srgbClr val="000000"/>
                </a:solidFill>
                <a:latin typeface="Calibri"/>
              </a:rPr>
              <a:t> АТ 70-90 </a:t>
            </a:r>
            <a:r>
              <a:rPr lang="ru-RU" sz="2400" b="1" strike="noStrike" spc="-1" dirty="0" err="1">
                <a:solidFill>
                  <a:srgbClr val="000000"/>
                </a:solidFill>
                <a:latin typeface="Calibri"/>
              </a:rPr>
              <a:t>мм.рт.ст</a:t>
            </a:r>
            <a:r>
              <a:rPr lang="ru-RU" sz="2400" b="1" strike="noStrike" spc="-1" dirty="0">
                <a:solidFill>
                  <a:srgbClr val="000000"/>
                </a:solidFill>
                <a:latin typeface="Calibri"/>
              </a:rPr>
              <a:t>. Пульс </a:t>
            </a:r>
            <a:r>
              <a:rPr lang="ru-RU" sz="2400" b="1" strike="noStrike" spc="-1" dirty="0" err="1">
                <a:solidFill>
                  <a:srgbClr val="000000"/>
                </a:solidFill>
                <a:latin typeface="Calibri"/>
              </a:rPr>
              <a:t>прискорений</a:t>
            </a:r>
            <a:r>
              <a:rPr lang="ru-RU" sz="2400" b="1" strike="noStrike" spc="-1" dirty="0">
                <a:solidFill>
                  <a:srgbClr val="000000"/>
                </a:solidFill>
                <a:latin typeface="Calibri"/>
              </a:rPr>
              <a:t> до 110-120 в </a:t>
            </a:r>
            <a:r>
              <a:rPr lang="ru-RU" sz="2400" b="1" strike="noStrike" spc="-1" dirty="0" err="1">
                <a:solidFill>
                  <a:srgbClr val="000000"/>
                </a:solidFill>
                <a:latin typeface="Calibri"/>
              </a:rPr>
              <a:t>хвилину</a:t>
            </a:r>
            <a:r>
              <a:rPr lang="ru-RU" sz="2400" b="1" strike="noStrike" spc="-1" dirty="0">
                <a:solidFill>
                  <a:srgbClr val="000000"/>
                </a:solidFill>
                <a:latin typeface="Calibri"/>
              </a:rPr>
              <a:t>, </a:t>
            </a:r>
            <a:r>
              <a:rPr lang="ru-RU" sz="2400" b="1" strike="noStrike" spc="-1" dirty="0" err="1">
                <a:solidFill>
                  <a:srgbClr val="000000"/>
                </a:solidFill>
                <a:latin typeface="Calibri"/>
              </a:rPr>
              <a:t>слабкого</a:t>
            </a:r>
            <a:r>
              <a:rPr lang="ru-RU" sz="2400" b="1" strike="noStrike" spc="-1" dirty="0">
                <a:solidFill>
                  <a:srgbClr val="000000"/>
                </a:solidFill>
                <a:latin typeface="Calibri"/>
              </a:rPr>
              <a:t> </a:t>
            </a:r>
            <a:r>
              <a:rPr lang="ru-RU" sz="2400" b="1" strike="noStrike" spc="-1" dirty="0" err="1">
                <a:solidFill>
                  <a:srgbClr val="000000"/>
                </a:solidFill>
                <a:latin typeface="Calibri"/>
              </a:rPr>
              <a:t>наповнення</a:t>
            </a:r>
            <a:r>
              <a:rPr lang="ru-RU" sz="2400" b="1" strike="noStrike" spc="-1" dirty="0">
                <a:solidFill>
                  <a:srgbClr val="000000"/>
                </a:solidFill>
                <a:latin typeface="Calibri"/>
              </a:rPr>
              <a:t> , </a:t>
            </a:r>
            <a:r>
              <a:rPr lang="ru-RU" sz="2400" b="1" strike="noStrike" spc="-1" dirty="0" err="1">
                <a:solidFill>
                  <a:srgbClr val="000000"/>
                </a:solidFill>
                <a:latin typeface="Calibri"/>
              </a:rPr>
              <a:t>дихання</a:t>
            </a:r>
            <a:r>
              <a:rPr lang="ru-RU" sz="2400" b="1" strike="noStrike" spc="-1" dirty="0">
                <a:solidFill>
                  <a:srgbClr val="000000"/>
                </a:solidFill>
                <a:latin typeface="Calibri"/>
              </a:rPr>
              <a:t> </a:t>
            </a:r>
            <a:r>
              <a:rPr lang="ru-RU" sz="2400" b="1" strike="noStrike" spc="-1" dirty="0" err="1">
                <a:solidFill>
                  <a:srgbClr val="000000"/>
                </a:solidFill>
                <a:latin typeface="Calibri"/>
              </a:rPr>
              <a:t>поверхневе</a:t>
            </a:r>
            <a:r>
              <a:rPr lang="ru-RU" sz="2400" b="1" strike="noStrike" spc="-1" dirty="0">
                <a:solidFill>
                  <a:srgbClr val="000000"/>
                </a:solidFill>
                <a:latin typeface="Calibri"/>
              </a:rPr>
              <a:t> .</a:t>
            </a:r>
            <a:endParaRPr lang="ru-RU" sz="2400" b="0" strike="noStrike" spc="-1" dirty="0">
              <a:latin typeface="Arial"/>
            </a:endParaRPr>
          </a:p>
          <a:p>
            <a:pPr marL="272880" indent="-272160" algn="just">
              <a:lnSpc>
                <a:spcPct val="100000"/>
              </a:lnSpc>
              <a:spcBef>
                <a:spcPts val="479"/>
              </a:spcBef>
              <a:buClr>
                <a:srgbClr val="FF0000"/>
              </a:buClr>
              <a:buFont typeface="Wingdings" charset="2"/>
              <a:buChar char=""/>
            </a:pPr>
            <a:r>
              <a:rPr lang="ru-RU" sz="2400" b="1" strike="noStrike" spc="-1" dirty="0">
                <a:solidFill>
                  <a:srgbClr val="FF0000"/>
                </a:solidFill>
                <a:latin typeface="Calibri"/>
              </a:rPr>
              <a:t>III </a:t>
            </a:r>
            <a:r>
              <a:rPr lang="ru-RU" sz="2400" b="1" strike="noStrike" spc="-1" dirty="0" err="1">
                <a:solidFill>
                  <a:srgbClr val="FF0000"/>
                </a:solidFill>
                <a:latin typeface="Calibri"/>
              </a:rPr>
              <a:t>ступінь</a:t>
            </a:r>
            <a:r>
              <a:rPr lang="ru-RU" sz="2400" b="1" strike="noStrike" spc="-1" dirty="0">
                <a:solidFill>
                  <a:srgbClr val="FF0000"/>
                </a:solidFill>
                <a:latin typeface="Calibri"/>
              </a:rPr>
              <a:t> </a:t>
            </a:r>
            <a:r>
              <a:rPr lang="ru-RU" sz="2400" b="1" strike="noStrike" spc="-1" dirty="0">
                <a:solidFill>
                  <a:srgbClr val="000000"/>
                </a:solidFill>
                <a:latin typeface="Calibri"/>
              </a:rPr>
              <a:t>- стан </a:t>
            </a:r>
            <a:r>
              <a:rPr lang="ru-RU" sz="2400" b="1" strike="noStrike" spc="-1" dirty="0" err="1">
                <a:solidFill>
                  <a:srgbClr val="000000"/>
                </a:solidFill>
                <a:latin typeface="Calibri"/>
              </a:rPr>
              <a:t>вкрай</a:t>
            </a:r>
            <a:r>
              <a:rPr lang="ru-RU" sz="2400" b="1" strike="noStrike" spc="-1" dirty="0">
                <a:solidFill>
                  <a:srgbClr val="000000"/>
                </a:solidFill>
                <a:latin typeface="Calibri"/>
              </a:rPr>
              <a:t> </a:t>
            </a:r>
            <a:r>
              <a:rPr lang="ru-RU" sz="2400" b="1" strike="noStrike" spc="-1" dirty="0" err="1">
                <a:solidFill>
                  <a:srgbClr val="000000"/>
                </a:solidFill>
                <a:latin typeface="Calibri"/>
              </a:rPr>
              <a:t>важкий</a:t>
            </a:r>
            <a:r>
              <a:rPr lang="ru-RU" sz="2400" b="1" strike="noStrike" spc="-1" dirty="0">
                <a:solidFill>
                  <a:srgbClr val="000000"/>
                </a:solidFill>
                <a:latin typeface="Calibri"/>
              </a:rPr>
              <a:t>: </a:t>
            </a:r>
            <a:r>
              <a:rPr lang="ru-RU" sz="2400" b="1" strike="noStrike" spc="-1" dirty="0" err="1">
                <a:solidFill>
                  <a:srgbClr val="000000"/>
                </a:solidFill>
                <a:latin typeface="Calibri"/>
              </a:rPr>
              <a:t>хворий</a:t>
            </a:r>
            <a:r>
              <a:rPr lang="ru-RU" sz="2400" b="1" strike="noStrike" spc="-1" dirty="0">
                <a:solidFill>
                  <a:srgbClr val="000000"/>
                </a:solidFill>
                <a:latin typeface="Calibri"/>
              </a:rPr>
              <a:t> </a:t>
            </a:r>
            <a:r>
              <a:rPr lang="ru-RU" sz="2400" b="1" strike="noStrike" spc="-1" dirty="0" err="1">
                <a:solidFill>
                  <a:srgbClr val="000000"/>
                </a:solidFill>
                <a:latin typeface="Calibri"/>
              </a:rPr>
              <a:t>адинамічний</a:t>
            </a:r>
            <a:r>
              <a:rPr lang="ru-RU" sz="2400" b="1" strike="noStrike" spc="-1" dirty="0">
                <a:solidFill>
                  <a:srgbClr val="000000"/>
                </a:solidFill>
                <a:latin typeface="Calibri"/>
              </a:rPr>
              <a:t>, </a:t>
            </a:r>
            <a:r>
              <a:rPr lang="ru-RU" sz="2400" b="1" strike="noStrike" spc="-1" dirty="0" err="1">
                <a:solidFill>
                  <a:srgbClr val="000000"/>
                </a:solidFill>
                <a:latin typeface="Calibri"/>
              </a:rPr>
              <a:t>загальмований</a:t>
            </a:r>
            <a:r>
              <a:rPr lang="ru-RU" sz="2400" b="1" strike="noStrike" spc="-1" dirty="0">
                <a:solidFill>
                  <a:srgbClr val="000000"/>
                </a:solidFill>
                <a:latin typeface="Calibri"/>
              </a:rPr>
              <a:t>, на </a:t>
            </a:r>
            <a:r>
              <a:rPr lang="ru-RU" sz="2400" b="1" strike="noStrike" spc="-1" dirty="0" err="1">
                <a:solidFill>
                  <a:srgbClr val="000000"/>
                </a:solidFill>
                <a:latin typeface="Calibri"/>
              </a:rPr>
              <a:t>запитання</a:t>
            </a:r>
            <a:r>
              <a:rPr lang="ru-RU" sz="2400" b="1" strike="noStrike" spc="-1" dirty="0">
                <a:solidFill>
                  <a:srgbClr val="000000"/>
                </a:solidFill>
                <a:latin typeface="Calibri"/>
              </a:rPr>
              <a:t> </a:t>
            </a:r>
            <a:r>
              <a:rPr lang="ru-RU" sz="2400" b="1" strike="noStrike" spc="-1" dirty="0" err="1">
                <a:solidFill>
                  <a:srgbClr val="000000"/>
                </a:solidFill>
                <a:latin typeface="Calibri"/>
              </a:rPr>
              <a:t>відповідає</a:t>
            </a:r>
            <a:r>
              <a:rPr lang="ru-RU" sz="2400" b="1" strike="noStrike" spc="-1" dirty="0">
                <a:solidFill>
                  <a:srgbClr val="000000"/>
                </a:solidFill>
                <a:latin typeface="Calibri"/>
              </a:rPr>
              <a:t> коротко, не </a:t>
            </a:r>
            <a:r>
              <a:rPr lang="ru-RU" sz="2400" b="1" strike="noStrike" spc="-1" dirty="0" err="1">
                <a:solidFill>
                  <a:srgbClr val="000000"/>
                </a:solidFill>
                <a:latin typeface="Calibri"/>
              </a:rPr>
              <a:t>реагує</a:t>
            </a:r>
            <a:r>
              <a:rPr lang="ru-RU" sz="2400" b="1" strike="noStrike" spc="-1" dirty="0">
                <a:solidFill>
                  <a:srgbClr val="000000"/>
                </a:solidFill>
                <a:latin typeface="Calibri"/>
              </a:rPr>
              <a:t> на </a:t>
            </a:r>
            <a:r>
              <a:rPr lang="ru-RU" sz="2400" b="1" strike="noStrike" spc="-1" dirty="0" err="1">
                <a:solidFill>
                  <a:srgbClr val="000000"/>
                </a:solidFill>
                <a:latin typeface="Calibri"/>
              </a:rPr>
              <a:t>біль</a:t>
            </a:r>
            <a:r>
              <a:rPr lang="ru-RU" sz="2400" b="1" strike="noStrike" spc="-1" dirty="0">
                <a:solidFill>
                  <a:srgbClr val="000000"/>
                </a:solidFill>
                <a:latin typeface="Calibri"/>
              </a:rPr>
              <a:t>. </a:t>
            </a:r>
            <a:r>
              <a:rPr lang="ru-RU" sz="2400" b="1" strike="noStrike" spc="-1" dirty="0" err="1">
                <a:solidFill>
                  <a:srgbClr val="000000"/>
                </a:solidFill>
                <a:latin typeface="Calibri"/>
              </a:rPr>
              <a:t>Шкіра</a:t>
            </a:r>
            <a:r>
              <a:rPr lang="ru-RU" sz="2400" b="1" strike="noStrike" spc="-1" dirty="0">
                <a:solidFill>
                  <a:srgbClr val="000000"/>
                </a:solidFill>
                <a:latin typeface="Calibri"/>
              </a:rPr>
              <a:t> </a:t>
            </a:r>
            <a:r>
              <a:rPr lang="ru-RU" sz="2400" b="1" strike="noStrike" spc="-1" dirty="0" err="1">
                <a:solidFill>
                  <a:srgbClr val="000000"/>
                </a:solidFill>
                <a:latin typeface="Calibri"/>
              </a:rPr>
              <a:t>бліда</a:t>
            </a:r>
            <a:r>
              <a:rPr lang="ru-RU" sz="2400" b="1" strike="noStrike" spc="-1" dirty="0">
                <a:solidFill>
                  <a:srgbClr val="000000"/>
                </a:solidFill>
                <a:latin typeface="Calibri"/>
              </a:rPr>
              <a:t>, холодна, з </a:t>
            </a:r>
            <a:r>
              <a:rPr lang="ru-RU" sz="2400" b="1" strike="noStrike" spc="-1" dirty="0" err="1">
                <a:solidFill>
                  <a:srgbClr val="000000"/>
                </a:solidFill>
                <a:latin typeface="Calibri"/>
              </a:rPr>
              <a:t>синюшним</a:t>
            </a:r>
            <a:r>
              <a:rPr lang="ru-RU" sz="2400" b="1" strike="noStrike" spc="-1" dirty="0">
                <a:solidFill>
                  <a:srgbClr val="000000"/>
                </a:solidFill>
                <a:latin typeface="Calibri"/>
              </a:rPr>
              <a:t> </a:t>
            </a:r>
            <a:r>
              <a:rPr lang="ru-RU" sz="2400" b="1" strike="noStrike" spc="-1" dirty="0" err="1">
                <a:solidFill>
                  <a:srgbClr val="000000"/>
                </a:solidFill>
                <a:latin typeface="Calibri"/>
              </a:rPr>
              <a:t>відтінком</a:t>
            </a:r>
            <a:r>
              <a:rPr lang="ru-RU" sz="2400" b="1" strike="noStrike" spc="-1" dirty="0">
                <a:solidFill>
                  <a:srgbClr val="000000"/>
                </a:solidFill>
                <a:latin typeface="Calibri"/>
              </a:rPr>
              <a:t>. </a:t>
            </a:r>
            <a:r>
              <a:rPr lang="ru-RU" sz="2400" b="1" strike="noStrike" spc="-1" dirty="0" err="1">
                <a:solidFill>
                  <a:srgbClr val="000000"/>
                </a:solidFill>
                <a:latin typeface="Calibri"/>
              </a:rPr>
              <a:t>Дихання</a:t>
            </a:r>
            <a:r>
              <a:rPr lang="ru-RU" sz="2400" b="1" strike="noStrike" spc="-1" dirty="0">
                <a:solidFill>
                  <a:srgbClr val="000000"/>
                </a:solidFill>
                <a:latin typeface="Calibri"/>
              </a:rPr>
              <a:t> </a:t>
            </a:r>
            <a:r>
              <a:rPr lang="ru-RU" sz="2400" b="1" strike="noStrike" spc="-1" dirty="0" err="1">
                <a:solidFill>
                  <a:srgbClr val="000000"/>
                </a:solidFill>
                <a:latin typeface="Calibri"/>
              </a:rPr>
              <a:t>поверхневе</a:t>
            </a:r>
            <a:r>
              <a:rPr lang="ru-RU" sz="2400" b="1" strike="noStrike" spc="-1" dirty="0">
                <a:solidFill>
                  <a:srgbClr val="000000"/>
                </a:solidFill>
                <a:latin typeface="Calibri"/>
              </a:rPr>
              <a:t>, </a:t>
            </a:r>
            <a:r>
              <a:rPr lang="ru-RU" sz="2400" b="1" strike="noStrike" spc="-1" dirty="0" err="1">
                <a:solidFill>
                  <a:srgbClr val="000000"/>
                </a:solidFill>
                <a:latin typeface="Calibri"/>
              </a:rPr>
              <a:t>часте</a:t>
            </a:r>
            <a:r>
              <a:rPr lang="ru-RU" sz="2400" b="1" strike="noStrike" spc="-1" dirty="0">
                <a:solidFill>
                  <a:srgbClr val="000000"/>
                </a:solidFill>
                <a:latin typeface="Calibri"/>
              </a:rPr>
              <a:t>, </a:t>
            </a:r>
            <a:r>
              <a:rPr lang="ru-RU" sz="2400" b="1" strike="noStrike" spc="-1" dirty="0" err="1">
                <a:solidFill>
                  <a:srgbClr val="000000"/>
                </a:solidFill>
                <a:latin typeface="Calibri"/>
              </a:rPr>
              <a:t>іноді</a:t>
            </a:r>
            <a:r>
              <a:rPr lang="ru-RU" sz="2400" b="1" strike="noStrike" spc="-1" dirty="0">
                <a:solidFill>
                  <a:srgbClr val="000000"/>
                </a:solidFill>
                <a:latin typeface="Calibri"/>
              </a:rPr>
              <a:t> </a:t>
            </a:r>
            <a:r>
              <a:rPr lang="ru-RU" sz="2400" b="1" strike="noStrike" spc="-1" dirty="0" err="1">
                <a:solidFill>
                  <a:srgbClr val="000000"/>
                </a:solidFill>
                <a:latin typeface="Calibri"/>
              </a:rPr>
              <a:t>рідке</a:t>
            </a:r>
            <a:r>
              <a:rPr lang="ru-RU" sz="2400" b="1" strike="noStrike" spc="-1" dirty="0">
                <a:solidFill>
                  <a:srgbClr val="000000"/>
                </a:solidFill>
                <a:latin typeface="Calibri"/>
              </a:rPr>
              <a:t>. Пульс </a:t>
            </a:r>
            <a:r>
              <a:rPr lang="ru-RU" sz="2400" b="1" strike="noStrike" spc="-1" dirty="0" err="1">
                <a:solidFill>
                  <a:srgbClr val="000000"/>
                </a:solidFill>
                <a:latin typeface="Calibri"/>
              </a:rPr>
              <a:t>частий</a:t>
            </a:r>
            <a:r>
              <a:rPr lang="ru-RU" sz="2400" b="1" strike="noStrike" spc="-1" dirty="0">
                <a:solidFill>
                  <a:srgbClr val="000000"/>
                </a:solidFill>
                <a:latin typeface="Calibri"/>
              </a:rPr>
              <a:t> - 130-140 в </a:t>
            </a:r>
            <a:r>
              <a:rPr lang="ru-RU" sz="2400" b="1" strike="noStrike" spc="-1" dirty="0" err="1">
                <a:solidFill>
                  <a:srgbClr val="000000"/>
                </a:solidFill>
                <a:latin typeface="Calibri"/>
              </a:rPr>
              <a:t>хв</a:t>
            </a:r>
            <a:r>
              <a:rPr lang="ru-RU" sz="2400" b="1" strike="noStrike" spc="-1" dirty="0">
                <a:solidFill>
                  <a:srgbClr val="000000"/>
                </a:solidFill>
                <a:latin typeface="Calibri"/>
              </a:rPr>
              <a:t>. </a:t>
            </a:r>
            <a:r>
              <a:rPr lang="ru-RU" sz="2400" b="1" strike="noStrike" spc="-1" dirty="0" err="1">
                <a:solidFill>
                  <a:srgbClr val="000000"/>
                </a:solidFill>
                <a:latin typeface="Calibri"/>
              </a:rPr>
              <a:t>Систолічний</a:t>
            </a:r>
            <a:r>
              <a:rPr lang="ru-RU" sz="2400" b="1" strike="noStrike" spc="-1" dirty="0">
                <a:solidFill>
                  <a:srgbClr val="000000"/>
                </a:solidFill>
                <a:latin typeface="Calibri"/>
              </a:rPr>
              <a:t>  АТ - 50-70 </a:t>
            </a:r>
            <a:r>
              <a:rPr lang="ru-RU" sz="2400" b="1" strike="noStrike" spc="-1" dirty="0" err="1">
                <a:solidFill>
                  <a:srgbClr val="000000"/>
                </a:solidFill>
                <a:latin typeface="Calibri"/>
              </a:rPr>
              <a:t>мм.рт.ст</a:t>
            </a:r>
            <a:r>
              <a:rPr lang="ru-RU" sz="2400" b="1" strike="noStrike" spc="-1" dirty="0">
                <a:solidFill>
                  <a:srgbClr val="000000"/>
                </a:solidFill>
                <a:latin typeface="Calibri"/>
              </a:rPr>
              <a:t>., </a:t>
            </a:r>
            <a:r>
              <a:rPr lang="ru-RU" sz="2400" b="1" strike="noStrike" spc="-1" dirty="0" err="1">
                <a:solidFill>
                  <a:srgbClr val="000000"/>
                </a:solidFill>
                <a:latin typeface="Calibri"/>
              </a:rPr>
              <a:t>відсутній</a:t>
            </a:r>
            <a:r>
              <a:rPr lang="ru-RU" sz="2400" b="1" strike="noStrike" spc="-1" dirty="0">
                <a:solidFill>
                  <a:srgbClr val="000000"/>
                </a:solidFill>
                <a:latin typeface="Calibri"/>
              </a:rPr>
              <a:t> </a:t>
            </a:r>
            <a:r>
              <a:rPr lang="ru-RU" sz="2400" b="1" strike="noStrike" spc="-1" dirty="0" err="1">
                <a:solidFill>
                  <a:srgbClr val="000000"/>
                </a:solidFill>
                <a:latin typeface="Calibri"/>
              </a:rPr>
              <a:t>діурез</a:t>
            </a:r>
            <a:r>
              <a:rPr lang="ru-RU" sz="2400" b="1" strike="noStrike" spc="-1" dirty="0">
                <a:solidFill>
                  <a:srgbClr val="000000"/>
                </a:solidFill>
                <a:latin typeface="Calibri"/>
              </a:rPr>
              <a:t>.</a:t>
            </a:r>
            <a:endParaRPr lang="ru-RU" sz="2400" b="0" strike="noStrike" spc="-1" dirty="0">
              <a:latin typeface="Arial"/>
            </a:endParaRPr>
          </a:p>
          <a:p>
            <a:pPr marL="272880" indent="-272160" algn="just">
              <a:lnSpc>
                <a:spcPct val="100000"/>
              </a:lnSpc>
              <a:spcBef>
                <a:spcPts val="479"/>
              </a:spcBef>
              <a:buClr>
                <a:srgbClr val="FF0000"/>
              </a:buClr>
              <a:buFont typeface="Wingdings" charset="2"/>
              <a:buChar char=""/>
            </a:pPr>
            <a:r>
              <a:rPr lang="ru-RU" sz="2400" b="1" strike="noStrike" spc="-1" dirty="0">
                <a:solidFill>
                  <a:srgbClr val="FF0000"/>
                </a:solidFill>
                <a:latin typeface="Calibri"/>
              </a:rPr>
              <a:t>IV </a:t>
            </a:r>
            <a:r>
              <a:rPr lang="ru-RU" sz="2400" b="1" strike="noStrike" spc="-1" dirty="0" err="1">
                <a:solidFill>
                  <a:srgbClr val="FF0000"/>
                </a:solidFill>
                <a:latin typeface="Calibri"/>
              </a:rPr>
              <a:t>ступінь</a:t>
            </a:r>
            <a:r>
              <a:rPr lang="ru-RU" sz="2400" b="1" strike="noStrike" spc="-1" dirty="0">
                <a:solidFill>
                  <a:srgbClr val="FF0000"/>
                </a:solidFill>
                <a:latin typeface="Calibri"/>
              </a:rPr>
              <a:t> </a:t>
            </a:r>
            <a:r>
              <a:rPr lang="ru-RU" sz="2400" b="1" strike="noStrike" spc="-1" dirty="0">
                <a:solidFill>
                  <a:srgbClr val="000000"/>
                </a:solidFill>
                <a:latin typeface="Calibri"/>
              </a:rPr>
              <a:t>- </a:t>
            </a:r>
            <a:r>
              <a:rPr lang="ru-RU" sz="2400" b="1" strike="noStrike" spc="-1" dirty="0" err="1">
                <a:solidFill>
                  <a:srgbClr val="000000"/>
                </a:solidFill>
                <a:latin typeface="Calibri"/>
              </a:rPr>
              <a:t>передагональний</a:t>
            </a:r>
            <a:r>
              <a:rPr lang="ru-RU" sz="2400" b="1" strike="noStrike" spc="-1" dirty="0">
                <a:solidFill>
                  <a:srgbClr val="000000"/>
                </a:solidFill>
                <a:latin typeface="Calibri"/>
              </a:rPr>
              <a:t> </a:t>
            </a:r>
            <a:r>
              <a:rPr lang="ru-RU" sz="2400" b="1" strike="noStrike" spc="-1" dirty="0" smtClean="0">
                <a:solidFill>
                  <a:srgbClr val="000000"/>
                </a:solidFill>
                <a:latin typeface="Calibri"/>
              </a:rPr>
              <a:t>стан.</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428760" y="357120"/>
            <a:ext cx="8286120" cy="557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cap="all" spc="-1">
                <a:solidFill>
                  <a:srgbClr val="FF0000"/>
                </a:solidFill>
                <a:latin typeface="Calibri"/>
                <a:ea typeface="DejaVu Sans"/>
              </a:rPr>
              <a:t>КонтУзія (або снарядний шок) </a:t>
            </a:r>
            <a:r>
              <a:rPr lang="ru-RU" sz="2000" b="1" strike="noStrike" spc="-1">
                <a:solidFill>
                  <a:srgbClr val="000000"/>
                </a:solidFill>
                <a:latin typeface="Calibri"/>
                <a:ea typeface="DejaVu Sans"/>
              </a:rPr>
              <a:t>(від лат. contusio — «забій») — загальне ураження організму внаслідок різкого механічного впливу (повітряної, водяної чи звукової хвилі, удару об землю чи воду тощо), що не обов'язково супроводжується механічними ушкодженнями органів і тканин.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Характерною ознакою контузії є </a:t>
            </a:r>
            <a:r>
              <a:rPr lang="ru-RU" sz="2000" b="1" strike="noStrike" spc="-1">
                <a:solidFill>
                  <a:srgbClr val="FF0000"/>
                </a:solidFill>
                <a:latin typeface="Calibri"/>
                <a:ea typeface="DejaVu Sans"/>
              </a:rPr>
              <a:t>непритомність</a:t>
            </a:r>
            <a:r>
              <a:rPr lang="ru-RU" sz="2000" b="1" strike="noStrike" spc="-1">
                <a:solidFill>
                  <a:srgbClr val="000000"/>
                </a:solidFill>
                <a:latin typeface="Calibri"/>
                <a:ea typeface="DejaVu Sans"/>
              </a:rPr>
              <a:t> (подекуди аж до коми). У легких випадках людина непритомніє на кілька хвилин, у тяжких — на кілька днів і навіть місяців.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Наслідки контузії головного мозку є різноманітними — </a:t>
            </a:r>
            <a:r>
              <a:rPr lang="ru-RU" sz="2000" b="1" i="1" strike="noStrike" spc="-1">
                <a:solidFill>
                  <a:srgbClr val="000000"/>
                </a:solidFill>
                <a:latin typeface="Calibri"/>
                <a:ea typeface="DejaVu Sans"/>
              </a:rPr>
              <a:t>від тимчасової втрати слуху, зору, мовлення з подальшим частковим чи повним їхнім відновленням, до тяжких порушень психічної діяльності.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B050"/>
                </a:solidFill>
                <a:latin typeface="Calibri"/>
                <a:ea typeface="DejaVu Sans"/>
              </a:rPr>
              <a:t>Після опритомнення </a:t>
            </a:r>
            <a:r>
              <a:rPr lang="ru-RU" sz="2000" b="1" strike="noStrike" spc="-1">
                <a:solidFill>
                  <a:srgbClr val="000000"/>
                </a:solidFill>
                <a:latin typeface="Calibri"/>
                <a:ea typeface="DejaVu Sans"/>
              </a:rPr>
              <a:t>відзначається </a:t>
            </a:r>
            <a:r>
              <a:rPr lang="ru-RU" sz="2000" b="1" i="1" strike="noStrike" spc="-1">
                <a:solidFill>
                  <a:srgbClr val="7030A0"/>
                </a:solidFill>
                <a:latin typeface="Calibri"/>
                <a:ea typeface="DejaVu Sans"/>
              </a:rPr>
              <a:t>сильний головний біль</a:t>
            </a:r>
            <a:r>
              <a:rPr lang="ru-RU" sz="2000" b="1" strike="noStrike" spc="-1">
                <a:solidFill>
                  <a:srgbClr val="7030A0"/>
                </a:solidFill>
                <a:latin typeface="Calibri"/>
                <a:ea typeface="DejaVu Sans"/>
              </a:rPr>
              <a:t>, </a:t>
            </a:r>
            <a:r>
              <a:rPr lang="ru-RU" sz="2000" b="1" i="1" strike="noStrike" spc="-1">
                <a:solidFill>
                  <a:srgbClr val="7030A0"/>
                </a:solidFill>
                <a:latin typeface="Calibri"/>
                <a:ea typeface="DejaVu Sans"/>
              </a:rPr>
              <a:t>нудота й блювання (незалежно від приймання їжі), запаморочення, особливо під час поворотів голови, амнезія, порушення слуху й мовлення.</a:t>
            </a:r>
            <a:r>
              <a:rPr lang="ru-RU" sz="2000" b="1" strike="noStrike" spc="-1">
                <a:solidFill>
                  <a:srgbClr val="7030A0"/>
                </a:solidFill>
                <a:latin typeface="Calibri"/>
                <a:ea typeface="DejaVu Sans"/>
              </a:rPr>
              <a:t> </a:t>
            </a:r>
            <a:r>
              <a:rPr lang="ru-RU" sz="2000" b="1" strike="noStrike" spc="-1">
                <a:solidFill>
                  <a:srgbClr val="000000"/>
                </a:solidFill>
                <a:latin typeface="Calibri"/>
                <a:ea typeface="DejaVu Sans"/>
              </a:rPr>
              <a:t>Найбільш різкі порушення слуху, до самої його втрати, можливі при </a:t>
            </a:r>
            <a:r>
              <a:rPr lang="ru-RU" sz="2000" b="1" strike="noStrike" spc="-1">
                <a:solidFill>
                  <a:srgbClr val="0070C0"/>
                </a:solidFill>
                <a:latin typeface="Calibri"/>
                <a:ea typeface="DejaVu Sans"/>
              </a:rPr>
              <a:t>баротравмах</a:t>
            </a:r>
            <a:r>
              <a:rPr lang="ru-RU" sz="2000" b="1" strike="noStrike" spc="-1">
                <a:solidFill>
                  <a:srgbClr val="000000"/>
                </a:solidFill>
                <a:latin typeface="Calibri"/>
                <a:ea typeface="DejaVu Sans"/>
              </a:rPr>
              <a:t>. Наслідками тяжкої контузії є швидка втомлюваність, що довго зберігається, погане самопочуття, підвищена дратівливість.</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244276" y="166255"/>
            <a:ext cx="8643240" cy="63695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dirty="0">
                <a:solidFill>
                  <a:srgbClr val="FF0000"/>
                </a:solidFill>
                <a:latin typeface="Calibri"/>
                <a:ea typeface="DejaVu Sans"/>
              </a:rPr>
              <a:t>Кома</a:t>
            </a:r>
            <a:r>
              <a:rPr lang="ru-RU" sz="1800" b="0" strike="noStrike" spc="-1" dirty="0">
                <a:solidFill>
                  <a:srgbClr val="000000"/>
                </a:solidFill>
                <a:latin typeface="Calibri"/>
                <a:ea typeface="DejaVu Sans"/>
              </a:rPr>
              <a:t> </a:t>
            </a:r>
            <a:r>
              <a:rPr lang="ru-RU" sz="2000" b="1" strike="noStrike" spc="-1" dirty="0">
                <a:solidFill>
                  <a:srgbClr val="000000"/>
                </a:solidFill>
                <a:latin typeface="Calibri"/>
                <a:ea typeface="DejaVu Sans"/>
              </a:rPr>
              <a:t>(</a:t>
            </a:r>
            <a:r>
              <a:rPr lang="ru-RU" sz="2000" b="1" strike="noStrike" spc="-1" dirty="0" err="1">
                <a:solidFill>
                  <a:srgbClr val="000000"/>
                </a:solidFill>
                <a:latin typeface="Calibri"/>
                <a:ea typeface="DejaVu Sans"/>
              </a:rPr>
              <a:t>грец</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κῶμ</a:t>
            </a:r>
            <a:r>
              <a:rPr lang="ru-RU" sz="2000" b="1" strike="noStrike" spc="-1" dirty="0">
                <a:solidFill>
                  <a:srgbClr val="000000"/>
                </a:solidFill>
                <a:latin typeface="Calibri"/>
                <a:ea typeface="DejaVu Sans"/>
              </a:rPr>
              <a:t>α — глибокий сон) — патологічний стан організму, що характеризується повною втратою свідомості, розладом життєво важливих функцій — кровообігу, дихання, обміну речовин, відсутністю рефлексів, реакції на подразники. </a:t>
            </a:r>
            <a:r>
              <a:rPr lang="ru-RU" sz="2000" b="1" strike="noStrike" spc="-1" dirty="0" err="1">
                <a:solidFill>
                  <a:srgbClr val="000000"/>
                </a:solidFill>
                <a:latin typeface="Calibri"/>
                <a:ea typeface="DejaVu Sans"/>
              </a:rPr>
              <a:t>Виникає</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гальмування</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функцій</a:t>
            </a:r>
            <a:r>
              <a:rPr lang="ru-RU" sz="2000" b="1" strike="noStrike" spc="-1" dirty="0">
                <a:solidFill>
                  <a:srgbClr val="000000"/>
                </a:solidFill>
                <a:latin typeface="Calibri"/>
                <a:ea typeface="DejaVu Sans"/>
              </a:rPr>
              <a:t> кори головного </a:t>
            </a:r>
            <a:r>
              <a:rPr lang="ru-RU" sz="2000" b="1" strike="noStrike" spc="-1" dirty="0" err="1">
                <a:solidFill>
                  <a:srgbClr val="000000"/>
                </a:solidFill>
                <a:latin typeface="Calibri"/>
                <a:ea typeface="DejaVu Sans"/>
              </a:rPr>
              <a:t>мозку</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потім</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підкіркових</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утворень</a:t>
            </a:r>
            <a:r>
              <a:rPr lang="ru-RU" sz="2000" b="1" strike="noStrike" spc="-1" dirty="0">
                <a:solidFill>
                  <a:srgbClr val="000000"/>
                </a:solidFill>
                <a:latin typeface="Calibri"/>
                <a:ea typeface="DejaVu Sans"/>
              </a:rPr>
              <a:t>.</a:t>
            </a:r>
            <a:endParaRPr lang="ru-RU" sz="2000" b="0" strike="noStrike" spc="-1" dirty="0">
              <a:latin typeface="Arial"/>
            </a:endParaRPr>
          </a:p>
          <a:p>
            <a:pPr algn="just">
              <a:lnSpc>
                <a:spcPct val="100000"/>
              </a:lnSpc>
            </a:pPr>
            <a:r>
              <a:rPr lang="ru-RU" sz="2000" b="1" strike="noStrike" spc="-1" dirty="0" err="1">
                <a:solidFill>
                  <a:srgbClr val="000000"/>
                </a:solidFill>
                <a:latin typeface="Calibri"/>
                <a:ea typeface="DejaVu Sans"/>
              </a:rPr>
              <a:t>Спостерігають</a:t>
            </a:r>
            <a:r>
              <a:rPr lang="ru-RU" sz="2000" b="1" strike="noStrike" spc="-1" dirty="0">
                <a:solidFill>
                  <a:srgbClr val="000000"/>
                </a:solidFill>
                <a:latin typeface="Calibri"/>
                <a:ea typeface="DejaVu Sans"/>
              </a:rPr>
              <a:t> кому при </a:t>
            </a:r>
            <a:r>
              <a:rPr lang="ru-RU" sz="2000" b="1" strike="noStrike" spc="-1" dirty="0" err="1">
                <a:solidFill>
                  <a:srgbClr val="000000"/>
                </a:solidFill>
                <a:latin typeface="Calibri"/>
                <a:ea typeface="DejaVu Sans"/>
              </a:rPr>
              <a:t>інсульті</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цукровому</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діабеті</a:t>
            </a:r>
            <a:r>
              <a:rPr lang="ru-RU" sz="2000" b="1" strike="noStrike" spc="-1" dirty="0">
                <a:solidFill>
                  <a:srgbClr val="000000"/>
                </a:solidFill>
                <a:latin typeface="Calibri"/>
                <a:ea typeface="DejaVu Sans"/>
              </a:rPr>
              <a:t>, гепатитах, </a:t>
            </a:r>
            <a:r>
              <a:rPr lang="ru-RU" sz="2000" b="1" strike="noStrike" spc="-1" dirty="0" err="1">
                <a:solidFill>
                  <a:srgbClr val="000000"/>
                </a:solidFill>
                <a:latin typeface="Calibri"/>
                <a:ea typeface="DejaVu Sans"/>
              </a:rPr>
              <a:t>уремії</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епілепсії</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отруєннях</a:t>
            </a:r>
            <a:r>
              <a:rPr lang="ru-RU" sz="2000" b="1" strike="noStrike" spc="-1" dirty="0">
                <a:solidFill>
                  <a:srgbClr val="000000"/>
                </a:solidFill>
                <a:latin typeface="Calibri"/>
                <a:ea typeface="DejaVu Sans"/>
              </a:rPr>
              <a:t> (в тому </a:t>
            </a:r>
            <a:r>
              <a:rPr lang="ru-RU" sz="2000" b="1" strike="noStrike" spc="-1" dirty="0" err="1">
                <a:solidFill>
                  <a:srgbClr val="000000"/>
                </a:solidFill>
                <a:latin typeface="Calibri"/>
                <a:ea typeface="DejaVu Sans"/>
              </a:rPr>
              <a:t>числі</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спиртними</a:t>
            </a:r>
            <a:r>
              <a:rPr lang="ru-RU" sz="2000" b="1" strike="noStrike" spc="-1" dirty="0">
                <a:solidFill>
                  <a:srgbClr val="000000"/>
                </a:solidFill>
                <a:latin typeface="Calibri"/>
                <a:ea typeface="DejaVu Sans"/>
              </a:rPr>
              <a:t> напоями, </a:t>
            </a:r>
            <a:r>
              <a:rPr lang="ru-RU" sz="2000" b="1" strike="noStrike" spc="-1" dirty="0" err="1">
                <a:solidFill>
                  <a:srgbClr val="000000"/>
                </a:solidFill>
                <a:latin typeface="Calibri"/>
                <a:ea typeface="DejaVu Sans"/>
              </a:rPr>
              <a:t>сурогатами</a:t>
            </a:r>
            <a:r>
              <a:rPr lang="ru-RU" sz="2000" b="1" strike="noStrike" spc="-1" dirty="0">
                <a:solidFill>
                  <a:srgbClr val="000000"/>
                </a:solidFill>
                <a:latin typeface="Calibri"/>
                <a:ea typeface="DejaVu Sans"/>
              </a:rPr>
              <a:t> алкоголю), </a:t>
            </a:r>
            <a:r>
              <a:rPr lang="ru-RU" sz="2000" b="1" strike="noStrike" spc="-1" dirty="0" err="1">
                <a:solidFill>
                  <a:srgbClr val="000000"/>
                </a:solidFill>
                <a:latin typeface="Calibri"/>
                <a:ea typeface="DejaVu Sans"/>
              </a:rPr>
              <a:t>деяких</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інфекційних</a:t>
            </a:r>
            <a:r>
              <a:rPr lang="ru-RU" sz="2000" b="1" strike="noStrike" spc="-1" dirty="0">
                <a:solidFill>
                  <a:srgbClr val="000000"/>
                </a:solidFill>
                <a:latin typeface="Calibri"/>
                <a:ea typeface="DejaVu Sans"/>
              </a:rPr>
              <a:t> хворобах, тяжких черепно-</a:t>
            </a:r>
            <a:r>
              <a:rPr lang="ru-RU" sz="2000" b="1" strike="noStrike" spc="-1" dirty="0" err="1">
                <a:solidFill>
                  <a:srgbClr val="000000"/>
                </a:solidFill>
                <a:latin typeface="Calibri"/>
                <a:ea typeface="DejaVu Sans"/>
              </a:rPr>
              <a:t>мозкових</a:t>
            </a:r>
            <a:r>
              <a:rPr lang="ru-RU" sz="2000" b="1" strike="noStrike" spc="-1" dirty="0">
                <a:solidFill>
                  <a:srgbClr val="000000"/>
                </a:solidFill>
                <a:latin typeface="Calibri"/>
                <a:ea typeface="DejaVu Sans"/>
              </a:rPr>
              <a:t> травмах, </a:t>
            </a:r>
            <a:r>
              <a:rPr lang="ru-RU" sz="2000" b="1" strike="noStrike" spc="-1" dirty="0" err="1">
                <a:solidFill>
                  <a:srgbClr val="000000"/>
                </a:solidFill>
                <a:latin typeface="Calibri"/>
                <a:ea typeface="DejaVu Sans"/>
              </a:rPr>
              <a:t>пухлинах</a:t>
            </a:r>
            <a:r>
              <a:rPr lang="ru-RU" sz="2000" b="1" strike="noStrike" spc="-1" dirty="0">
                <a:solidFill>
                  <a:srgbClr val="000000"/>
                </a:solidFill>
                <a:latin typeface="Calibri"/>
                <a:ea typeface="DejaVu Sans"/>
              </a:rPr>
              <a:t> головного </a:t>
            </a:r>
            <a:r>
              <a:rPr lang="ru-RU" sz="2000" b="1" strike="noStrike" spc="-1" dirty="0" err="1">
                <a:solidFill>
                  <a:srgbClr val="000000"/>
                </a:solidFill>
                <a:latin typeface="Calibri"/>
                <a:ea typeface="DejaVu Sans"/>
              </a:rPr>
              <a:t>мозку</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тощо</a:t>
            </a:r>
            <a:r>
              <a:rPr lang="ru-RU" sz="2000" b="1" strike="noStrike" spc="-1" dirty="0">
                <a:solidFill>
                  <a:srgbClr val="000000"/>
                </a:solidFill>
                <a:latin typeface="Calibri"/>
                <a:ea typeface="DejaVu Sans"/>
              </a:rPr>
              <a:t>. </a:t>
            </a:r>
            <a:endParaRPr lang="ru-RU" sz="2000" b="0" strike="noStrike" spc="-1" dirty="0">
              <a:latin typeface="Arial"/>
            </a:endParaRPr>
          </a:p>
          <a:p>
            <a:pPr algn="just">
              <a:lnSpc>
                <a:spcPct val="100000"/>
              </a:lnSpc>
            </a:pPr>
            <a:r>
              <a:rPr lang="ru-RU" sz="2000" b="1" strike="noStrike" spc="-1" dirty="0" err="1">
                <a:solidFill>
                  <a:srgbClr val="000000"/>
                </a:solidFill>
                <a:latin typeface="Calibri"/>
                <a:ea typeface="DejaVu Sans"/>
              </a:rPr>
              <a:t>Глибоку</a:t>
            </a:r>
            <a:r>
              <a:rPr lang="ru-RU" sz="2000" b="1" strike="noStrike" spc="-1" dirty="0">
                <a:solidFill>
                  <a:srgbClr val="000000"/>
                </a:solidFill>
                <a:latin typeface="Calibri"/>
                <a:ea typeface="DejaVu Sans"/>
              </a:rPr>
              <a:t> кому </a:t>
            </a:r>
            <a:r>
              <a:rPr lang="ru-RU" sz="2000" b="1" strike="noStrike" spc="-1" dirty="0" err="1">
                <a:solidFill>
                  <a:srgbClr val="000000"/>
                </a:solidFill>
                <a:latin typeface="Calibri"/>
                <a:ea typeface="DejaVu Sans"/>
              </a:rPr>
              <a:t>відносять</a:t>
            </a:r>
            <a:r>
              <a:rPr lang="ru-RU" sz="2000" b="1" strike="noStrike" spc="-1" dirty="0">
                <a:solidFill>
                  <a:srgbClr val="000000"/>
                </a:solidFill>
                <a:latin typeface="Calibri"/>
                <a:ea typeface="DejaVu Sans"/>
              </a:rPr>
              <a:t> до </a:t>
            </a:r>
            <a:r>
              <a:rPr lang="ru-RU" sz="2000" b="1" strike="noStrike" spc="-1" dirty="0" err="1">
                <a:solidFill>
                  <a:srgbClr val="000000"/>
                </a:solidFill>
                <a:latin typeface="Calibri"/>
                <a:ea typeface="DejaVu Sans"/>
              </a:rPr>
              <a:t>термінальних</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станів</a:t>
            </a:r>
            <a:r>
              <a:rPr lang="ru-RU" sz="2000" b="1" strike="noStrike" spc="-1" dirty="0">
                <a:solidFill>
                  <a:srgbClr val="000000"/>
                </a:solidFill>
                <a:latin typeface="Calibri"/>
                <a:ea typeface="DejaVu Sans"/>
              </a:rPr>
              <a:t>.</a:t>
            </a:r>
            <a:endParaRPr lang="ru-RU" sz="2000" b="0" strike="noStrike" spc="-1" dirty="0">
              <a:latin typeface="Arial"/>
            </a:endParaRPr>
          </a:p>
          <a:p>
            <a:pPr>
              <a:lnSpc>
                <a:spcPct val="100000"/>
              </a:lnSpc>
            </a:pPr>
            <a:r>
              <a:rPr lang="ru-RU" sz="2000" b="1" strike="noStrike" spc="-1" dirty="0">
                <a:solidFill>
                  <a:srgbClr val="FF0000"/>
                </a:solidFill>
                <a:latin typeface="Calibri"/>
                <a:ea typeface="DejaVu Sans"/>
              </a:rPr>
              <a:t>     </a:t>
            </a:r>
            <a:r>
              <a:rPr lang="ru-RU" sz="2000" b="1" strike="noStrike" spc="-1" dirty="0" err="1">
                <a:solidFill>
                  <a:srgbClr val="FF0000"/>
                </a:solidFill>
                <a:latin typeface="Calibri"/>
                <a:ea typeface="DejaVu Sans"/>
              </a:rPr>
              <a:t>Клінічні</a:t>
            </a:r>
            <a:r>
              <a:rPr lang="ru-RU" sz="2000" b="1" strike="noStrike" spc="-1" dirty="0">
                <a:solidFill>
                  <a:srgbClr val="FF0000"/>
                </a:solidFill>
                <a:latin typeface="Calibri"/>
                <a:ea typeface="DejaVu Sans"/>
              </a:rPr>
              <a:t> </a:t>
            </a:r>
            <a:r>
              <a:rPr lang="ru-RU" sz="2000" b="1" strike="noStrike" spc="-1" dirty="0" err="1">
                <a:solidFill>
                  <a:srgbClr val="FF0000"/>
                </a:solidFill>
                <a:latin typeface="Calibri"/>
                <a:ea typeface="DejaVu Sans"/>
              </a:rPr>
              <a:t>ознаки</a:t>
            </a:r>
            <a:r>
              <a:rPr lang="ru-RU" sz="2000" b="1" strike="noStrike" spc="-1" dirty="0">
                <a:solidFill>
                  <a:srgbClr val="FF0000"/>
                </a:solidFill>
                <a:latin typeface="Calibri"/>
                <a:ea typeface="DejaVu Sans"/>
              </a:rPr>
              <a:t>:</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глибока</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втрата</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свідомості</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тахікардія</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або</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брадикардія</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падіння</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артеріального</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тиску</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зіниці</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широкі</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або</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вузькі</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поступове</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зникнення</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сухожилкових</a:t>
            </a:r>
            <a:r>
              <a:rPr lang="ru-RU" sz="2000" b="1" strike="noStrike" spc="-1" dirty="0">
                <a:solidFill>
                  <a:srgbClr val="000000"/>
                </a:solidFill>
                <a:latin typeface="Calibri"/>
                <a:ea typeface="DejaVu Sans"/>
              </a:rPr>
              <a:t> та </a:t>
            </a:r>
            <a:r>
              <a:rPr lang="ru-RU" sz="2000" b="1" strike="noStrike" spc="-1" dirty="0" err="1">
                <a:solidFill>
                  <a:srgbClr val="000000"/>
                </a:solidFill>
                <a:latin typeface="Calibri"/>
                <a:ea typeface="DejaVu Sans"/>
              </a:rPr>
              <a:t>шкірних</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рефлексів</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розлад</a:t>
            </a:r>
            <a:r>
              <a:rPr lang="ru-RU" sz="2000" b="1" strike="noStrike" spc="-1" dirty="0">
                <a:solidFill>
                  <a:srgbClr val="000000"/>
                </a:solidFill>
                <a:latin typeface="Calibri"/>
                <a:ea typeface="DejaVu Sans"/>
              </a:rPr>
              <a:t> </a:t>
            </a:r>
            <a:r>
              <a:rPr lang="ru-RU" sz="2000" b="1" strike="noStrike" spc="-1" dirty="0" err="1" smtClean="0">
                <a:solidFill>
                  <a:srgbClr val="000000"/>
                </a:solidFill>
                <a:latin typeface="Calibri"/>
                <a:ea typeface="DejaVu Sans"/>
              </a:rPr>
              <a:t>дихання</a:t>
            </a:r>
            <a:endParaRPr lang="ru-RU" sz="2000" b="0" strike="noStrike" spc="-1" dirty="0">
              <a:latin typeface="Arial"/>
            </a:endParaRPr>
          </a:p>
          <a:p>
            <a:pPr>
              <a:lnSpc>
                <a:spcPct val="100000"/>
              </a:lnSpc>
            </a:pPr>
            <a:endParaRPr lang="ru-RU" sz="2000" b="0" strike="noStrike" spc="-1" dirty="0">
              <a:latin typeface="Arial"/>
            </a:endParaRPr>
          </a:p>
          <a:p>
            <a:pPr>
              <a:lnSpc>
                <a:spcPct val="100000"/>
              </a:lnSpc>
            </a:pPr>
            <a:endParaRPr lang="ru-RU" sz="2000" b="0" strike="noStrike" spc="-1" dirty="0">
              <a:latin typeface="Arial"/>
            </a:endParaRPr>
          </a:p>
          <a:p>
            <a:pPr algn="just">
              <a:lnSpc>
                <a:spcPct val="100000"/>
              </a:lnSpc>
            </a:pP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214200" y="0"/>
            <a:ext cx="8714880" cy="684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FF0000"/>
                </a:solidFill>
                <a:latin typeface="Calibri"/>
                <a:ea typeface="DejaVu Sans"/>
              </a:rPr>
              <a:t>Етапи коми:</a:t>
            </a:r>
            <a:endParaRPr lang="ru-RU" sz="1800" b="0" strike="noStrike" spc="-1">
              <a:latin typeface="Arial"/>
            </a:endParaRPr>
          </a:p>
          <a:p>
            <a:pPr algn="just">
              <a:lnSpc>
                <a:spcPct val="100000"/>
              </a:lnSpc>
            </a:pPr>
            <a:r>
              <a:rPr lang="ru-RU" sz="1700" b="1" strike="noStrike" spc="-1">
                <a:solidFill>
                  <a:srgbClr val="000000"/>
                </a:solidFill>
                <a:latin typeface="Calibri"/>
                <a:ea typeface="DejaVu Sans"/>
              </a:rPr>
              <a:t>Прекома - </a:t>
            </a:r>
            <a:r>
              <a:rPr lang="ru-RU" sz="1700" b="0" strike="noStrike" spc="-1">
                <a:solidFill>
                  <a:srgbClr val="000000"/>
                </a:solidFill>
                <a:latin typeface="Calibri"/>
                <a:ea typeface="DejaVu Sans"/>
              </a:rPr>
              <a:t>Це стан перед комою, що може продовжуватись від кількох хвилин до 1-2 годин. У цей період свідомість хворого сплутана, він оглушений, млявість може змінюватися збудженням, і навпаки. При збережених рефлексах порушується координація рухів. Загальний стан відповідає тяжкості основного захворювання і його ускладнень.</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 ступеня. </a:t>
            </a:r>
            <a:r>
              <a:rPr lang="ru-RU" sz="1700" b="0" strike="noStrike" spc="-1">
                <a:solidFill>
                  <a:srgbClr val="000000"/>
                </a:solidFill>
                <a:latin typeface="Calibri"/>
                <a:ea typeface="DejaVu Sans"/>
              </a:rPr>
              <a:t>Характеризується загальмованою реакцією на зовнішні подразники, важко встановлюється контакт із пацієнтом. Він може ковтати їжу тільки в рідкому вигляді і пити воду, тонус м'язів часто підвищений. Також підвищені сухожилкові рефлекси. Зберігається реакція зіниць на світло, іноді може спостерігатися косоокість.</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II ступеня. </a:t>
            </a:r>
            <a:r>
              <a:rPr lang="ru-RU" sz="1700" b="0" strike="noStrike" spc="-1">
                <a:solidFill>
                  <a:srgbClr val="000000"/>
                </a:solidFill>
                <a:latin typeface="Calibri"/>
                <a:ea typeface="DejaVu Sans"/>
              </a:rPr>
              <a:t>Для цієї стадії розвитку коми характерний сопор, контакту з пацієнтом немає. Реакція на подразники порушена, немає реакції зіниць на світло, причому зіниці часто звужені. Також можуть відзначатися рідкісні хаотичні рухи пацієнта, фібриляції груп м'язів, напруга кінцівок може змінюватися їх розслабленням і т. д. Крім цього, можливе порушення дихання. Іноді може бути мимовільне випорожнення сечового міхура і кишечника.</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III ступеня. </a:t>
            </a:r>
            <a:r>
              <a:rPr lang="ru-RU" sz="1700" b="0" strike="noStrike" spc="-1">
                <a:solidFill>
                  <a:srgbClr val="000000"/>
                </a:solidFill>
                <a:latin typeface="Calibri"/>
                <a:ea typeface="DejaVu Sans"/>
              </a:rPr>
              <a:t>На цьому етапі відсутня свідомість, так само, як і реакція на зовнішні подразники. Зіниці звужені, на світло не реагують. Тонус м'язів знижений, іноді можуть спостерігатися судоми. Відзначається зниження артеріального тиску  і температури тіла, порушується ритм дихання. Якщо стан хворого в цій стадії коми не стабілізується, то високий ризик розвитку термінального стану — позамежного. </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IV ступеня (позамежна). </a:t>
            </a:r>
            <a:r>
              <a:rPr lang="ru-RU" sz="1700" b="0" strike="noStrike" spc="-1">
                <a:solidFill>
                  <a:srgbClr val="000000"/>
                </a:solidFill>
                <a:latin typeface="Calibri"/>
                <a:ea typeface="DejaVu Sans"/>
              </a:rPr>
              <a:t>Відзначається повна відсутність рефлексів, тонусу м'язів. Артеріальний тиск різко знижується, так само, як і температура тіла. Зіниця розширена, немає реакції на світло. Стан хворого підтримується за рахунок апарату ШВЛ і парентерального харчування.</a:t>
            </a:r>
            <a:endParaRPr lang="ru-RU" sz="1700" b="0" strike="noStrike" spc="-1">
              <a:latin typeface="Arial"/>
            </a:endParaRPr>
          </a:p>
          <a:p>
            <a:pPr algn="just">
              <a:lnSpc>
                <a:spcPct val="100000"/>
              </a:lnSpc>
            </a:pPr>
            <a:r>
              <a:rPr lang="ru-RU" sz="1700" b="0" strike="noStrike" spc="-1">
                <a:solidFill>
                  <a:srgbClr val="000000"/>
                </a:solidFill>
                <a:latin typeface="Calibri"/>
                <a:ea typeface="DejaVu Sans"/>
              </a:rPr>
              <a:t>Позамежна кома зараховується до </a:t>
            </a:r>
            <a:r>
              <a:rPr lang="ru-RU" sz="1700" b="0" u="sng" strike="noStrike" spc="-1">
                <a:solidFill>
                  <a:srgbClr val="000000"/>
                </a:solidFill>
                <a:uFillTx/>
                <a:latin typeface="Calibri"/>
                <a:ea typeface="DejaVu Sans"/>
              </a:rPr>
              <a:t>термінальних станів</a:t>
            </a:r>
            <a:r>
              <a:rPr lang="ru-RU" sz="1700" b="0" strike="noStrike" spc="-1">
                <a:solidFill>
                  <a:srgbClr val="000000"/>
                </a:solidFill>
                <a:latin typeface="Calibri"/>
                <a:ea typeface="DejaVu Sans"/>
              </a:rPr>
              <a:t>.</a:t>
            </a:r>
            <a:endParaRPr lang="ru-RU"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31" name="CustomShape 2"/>
          <p:cNvSpPr/>
          <p:nvPr/>
        </p:nvSpPr>
        <p:spPr>
          <a:xfrm>
            <a:off x="500040" y="4857840"/>
            <a:ext cx="8286120" cy="9432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000000"/>
                </a:solidFill>
                <a:latin typeface="Calibri"/>
                <a:ea typeface="DejaVu Sans"/>
              </a:rPr>
              <a:t>В такому положенні транспортують потерпілого в несвідомому стані</a:t>
            </a:r>
            <a:endParaRPr lang="ru-RU" sz="2800" b="0" strike="noStrike" spc="-1">
              <a:latin typeface="Arial"/>
            </a:endParaRPr>
          </a:p>
        </p:txBody>
      </p:sp>
      <p:pic>
        <p:nvPicPr>
          <p:cNvPr id="332" name="Picture 2"/>
          <p:cNvPicPr/>
          <p:nvPr/>
        </p:nvPicPr>
        <p:blipFill>
          <a:blip r:embed="rId2"/>
          <a:stretch/>
        </p:blipFill>
        <p:spPr>
          <a:xfrm>
            <a:off x="251640" y="404640"/>
            <a:ext cx="8691480" cy="3900960"/>
          </a:xfrm>
          <a:prstGeom prst="rect">
            <a:avLst/>
          </a:prstGeom>
          <a:ln>
            <a:noFill/>
          </a:ln>
        </p:spPr>
      </p:pic>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0" y="214200"/>
            <a:ext cx="914328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strike="noStrike" spc="-1">
                <a:solidFill>
                  <a:srgbClr val="FF0000"/>
                </a:solidFill>
                <a:latin typeface="Calibri"/>
              </a:rPr>
              <a:t>2. Поняття про першу домедичну допомогу, її завдання. Загальні принципи надання першої домедичної допомоги. </a:t>
            </a:r>
            <a:endParaRPr lang="ru-RU" sz="2800" b="0" strike="noStrike" spc="-1">
              <a:latin typeface="Arial"/>
            </a:endParaRPr>
          </a:p>
        </p:txBody>
      </p:sp>
      <p:sp>
        <p:nvSpPr>
          <p:cNvPr id="209" name="CustomShape 2"/>
          <p:cNvSpPr/>
          <p:nvPr/>
        </p:nvSpPr>
        <p:spPr>
          <a:xfrm>
            <a:off x="428760" y="1357200"/>
            <a:ext cx="8500320" cy="528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25000" lnSpcReduction="20000"/>
          </a:bodyPr>
          <a:lstStyle/>
          <a:p>
            <a:pPr marL="343080" indent="-342360" algn="just">
              <a:lnSpc>
                <a:spcPct val="100000"/>
              </a:lnSpc>
              <a:spcBef>
                <a:spcPts val="2239"/>
              </a:spcBef>
              <a:buClr>
                <a:srgbClr val="FF0000"/>
              </a:buClr>
              <a:buFont typeface="Arial"/>
              <a:buChar char="•"/>
            </a:pPr>
            <a:r>
              <a:rPr lang="ru-RU" sz="11200" b="1" strike="noStrike" spc="-1" dirty="0">
                <a:solidFill>
                  <a:srgbClr val="FF0000"/>
                </a:solidFill>
                <a:latin typeface="Calibri"/>
              </a:rPr>
              <a:t>Перша </a:t>
            </a:r>
            <a:r>
              <a:rPr lang="ru-RU" sz="11200" b="1" strike="noStrike" spc="-1" dirty="0" err="1">
                <a:solidFill>
                  <a:srgbClr val="FF0000"/>
                </a:solidFill>
                <a:latin typeface="Calibri"/>
              </a:rPr>
              <a:t>допомога</a:t>
            </a:r>
            <a:r>
              <a:rPr lang="ru-RU" sz="11200" b="1" strike="noStrike" spc="-1" dirty="0">
                <a:solidFill>
                  <a:srgbClr val="000000"/>
                </a:solidFill>
                <a:latin typeface="Calibri"/>
              </a:rPr>
              <a:t> </a:t>
            </a:r>
            <a:r>
              <a:rPr lang="ru-RU" sz="8800" b="1" strike="noStrike" spc="-1" dirty="0">
                <a:solidFill>
                  <a:srgbClr val="000000"/>
                </a:solidFill>
                <a:latin typeface="Calibri"/>
              </a:rPr>
              <a:t>– </a:t>
            </a:r>
            <a:r>
              <a:rPr lang="ru-RU" sz="8800" b="1" strike="noStrike" spc="-1" dirty="0" err="1">
                <a:solidFill>
                  <a:srgbClr val="000000"/>
                </a:solidFill>
                <a:latin typeface="Calibri"/>
              </a:rPr>
              <a:t>це</a:t>
            </a:r>
            <a:r>
              <a:rPr lang="ru-RU" sz="8800" b="1" strike="noStrike" spc="-1" dirty="0">
                <a:solidFill>
                  <a:srgbClr val="000000"/>
                </a:solidFill>
                <a:latin typeface="Calibri"/>
              </a:rPr>
              <a:t> </a:t>
            </a:r>
            <a:r>
              <a:rPr lang="ru-RU" sz="8800" b="1" strike="noStrike" spc="-1" dirty="0" err="1">
                <a:solidFill>
                  <a:srgbClr val="000000"/>
                </a:solidFill>
                <a:latin typeface="Calibri"/>
              </a:rPr>
              <a:t>сукупність</a:t>
            </a:r>
            <a:r>
              <a:rPr lang="ru-RU" sz="8800" b="1" strike="noStrike" spc="-1" dirty="0">
                <a:solidFill>
                  <a:srgbClr val="000000"/>
                </a:solidFill>
                <a:latin typeface="Calibri"/>
              </a:rPr>
              <a:t> </a:t>
            </a:r>
            <a:r>
              <a:rPr lang="ru-RU" sz="8800" b="1" strike="noStrike" spc="-1" dirty="0" err="1">
                <a:solidFill>
                  <a:srgbClr val="000000"/>
                </a:solidFill>
                <a:latin typeface="Calibri"/>
              </a:rPr>
              <a:t>простих</a:t>
            </a:r>
            <a:r>
              <a:rPr lang="ru-RU" sz="8800" b="1" strike="noStrike" spc="-1" dirty="0">
                <a:solidFill>
                  <a:srgbClr val="000000"/>
                </a:solidFill>
                <a:latin typeface="Calibri"/>
              </a:rPr>
              <a:t>, </a:t>
            </a:r>
            <a:r>
              <a:rPr lang="ru-RU" sz="8800" b="1" strike="noStrike" spc="-1" dirty="0" err="1">
                <a:solidFill>
                  <a:srgbClr val="000000"/>
                </a:solidFill>
                <a:latin typeface="Calibri"/>
              </a:rPr>
              <a:t>цілеспрямованих</a:t>
            </a:r>
            <a:r>
              <a:rPr lang="ru-RU" sz="8800" b="1" strike="noStrike" spc="-1" dirty="0">
                <a:solidFill>
                  <a:srgbClr val="000000"/>
                </a:solidFill>
                <a:latin typeface="Calibri"/>
              </a:rPr>
              <a:t> </a:t>
            </a:r>
            <a:r>
              <a:rPr lang="ru-RU" sz="8800" b="1" strike="noStrike" spc="-1" dirty="0" err="1">
                <a:solidFill>
                  <a:srgbClr val="000000"/>
                </a:solidFill>
                <a:latin typeface="Calibri"/>
              </a:rPr>
              <a:t>заходів</a:t>
            </a:r>
            <a:r>
              <a:rPr lang="ru-RU" sz="8800" b="1" strike="noStrike" spc="-1" dirty="0">
                <a:solidFill>
                  <a:srgbClr val="000000"/>
                </a:solidFill>
                <a:latin typeface="Calibri"/>
              </a:rPr>
              <a:t> </a:t>
            </a:r>
            <a:r>
              <a:rPr lang="ru-RU" sz="8800" b="1" strike="noStrike" spc="-1" dirty="0" err="1">
                <a:solidFill>
                  <a:srgbClr val="000000"/>
                </a:solidFill>
                <a:latin typeface="Calibri"/>
              </a:rPr>
              <a:t>із</a:t>
            </a:r>
            <a:r>
              <a:rPr lang="ru-RU" sz="8800" b="1" strike="noStrike" spc="-1" dirty="0">
                <a:solidFill>
                  <a:srgbClr val="000000"/>
                </a:solidFill>
                <a:latin typeface="Calibri"/>
              </a:rPr>
              <a:t> метою </a:t>
            </a:r>
            <a:r>
              <a:rPr lang="ru-RU" sz="8800" b="1" strike="noStrike" spc="-1" dirty="0" err="1">
                <a:solidFill>
                  <a:srgbClr val="000000"/>
                </a:solidFill>
                <a:latin typeface="Calibri"/>
              </a:rPr>
              <a:t>збереження</a:t>
            </a:r>
            <a:r>
              <a:rPr lang="ru-RU" sz="8800" b="1" strike="noStrike" spc="-1" dirty="0">
                <a:solidFill>
                  <a:srgbClr val="000000"/>
                </a:solidFill>
                <a:latin typeface="Calibri"/>
              </a:rPr>
              <a:t> </a:t>
            </a:r>
            <a:r>
              <a:rPr lang="ru-RU" sz="8800" b="1" strike="noStrike" spc="-1" dirty="0" err="1">
                <a:solidFill>
                  <a:srgbClr val="000000"/>
                </a:solidFill>
                <a:latin typeface="Calibri"/>
              </a:rPr>
              <a:t>здоров'я</a:t>
            </a:r>
            <a:r>
              <a:rPr lang="ru-RU" sz="8800" b="1" strike="noStrike" spc="-1" dirty="0">
                <a:solidFill>
                  <a:srgbClr val="000000"/>
                </a:solidFill>
                <a:latin typeface="Calibri"/>
              </a:rPr>
              <a:t> та </a:t>
            </a:r>
            <a:r>
              <a:rPr lang="ru-RU" sz="8800" b="1" strike="noStrike" spc="-1" dirty="0" err="1">
                <a:solidFill>
                  <a:srgbClr val="000000"/>
                </a:solidFill>
                <a:latin typeface="Calibri"/>
              </a:rPr>
              <a:t>життя</a:t>
            </a:r>
            <a:r>
              <a:rPr lang="ru-RU" sz="8800" b="1" strike="noStrike" spc="-1" dirty="0">
                <a:solidFill>
                  <a:srgbClr val="000000"/>
                </a:solidFill>
                <a:latin typeface="Calibri"/>
              </a:rPr>
              <a:t> </a:t>
            </a:r>
            <a:r>
              <a:rPr lang="ru-RU" sz="8800" b="1" strike="noStrike" spc="-1" dirty="0" err="1">
                <a:solidFill>
                  <a:srgbClr val="000000"/>
                </a:solidFill>
                <a:latin typeface="Calibri"/>
              </a:rPr>
              <a:t>постраждалого</a:t>
            </a:r>
            <a:r>
              <a:rPr lang="ru-RU" sz="8800" b="1" strike="noStrike" spc="-1" dirty="0">
                <a:solidFill>
                  <a:srgbClr val="000000"/>
                </a:solidFill>
                <a:latin typeface="Calibri"/>
              </a:rPr>
              <a:t> </a:t>
            </a:r>
            <a:r>
              <a:rPr lang="ru-RU" sz="8800" b="1" strike="noStrike" spc="-1" dirty="0" err="1">
                <a:solidFill>
                  <a:srgbClr val="000000"/>
                </a:solidFill>
                <a:latin typeface="Calibri"/>
              </a:rPr>
              <a:t>від</a:t>
            </a:r>
            <a:r>
              <a:rPr lang="ru-RU" sz="8800" b="1" strike="noStrike" spc="-1" dirty="0">
                <a:solidFill>
                  <a:srgbClr val="000000"/>
                </a:solidFill>
                <a:latin typeface="Calibri"/>
              </a:rPr>
              <a:t> </a:t>
            </a:r>
            <a:r>
              <a:rPr lang="ru-RU" sz="8800" b="1" strike="noStrike" spc="-1" dirty="0" err="1">
                <a:solidFill>
                  <a:srgbClr val="000000"/>
                </a:solidFill>
                <a:latin typeface="Calibri"/>
              </a:rPr>
              <a:t>травми</a:t>
            </a:r>
            <a:r>
              <a:rPr lang="ru-RU" sz="8800" b="1" strike="noStrike" spc="-1" dirty="0">
                <a:solidFill>
                  <a:srgbClr val="000000"/>
                </a:solidFill>
                <a:latin typeface="Calibri"/>
              </a:rPr>
              <a:t> </a:t>
            </a:r>
            <a:r>
              <a:rPr lang="ru-RU" sz="8800" b="1" strike="noStrike" spc="-1" dirty="0" err="1">
                <a:solidFill>
                  <a:srgbClr val="000000"/>
                </a:solidFill>
                <a:latin typeface="Calibri"/>
              </a:rPr>
              <a:t>або</a:t>
            </a:r>
            <a:r>
              <a:rPr lang="ru-RU" sz="8800" b="1" strike="noStrike" spc="-1" dirty="0">
                <a:solidFill>
                  <a:srgbClr val="000000"/>
                </a:solidFill>
                <a:latin typeface="Calibri"/>
              </a:rPr>
              <a:t> </a:t>
            </a:r>
            <a:r>
              <a:rPr lang="ru-RU" sz="8800" b="1" strike="noStrike" spc="-1" dirty="0" err="1">
                <a:solidFill>
                  <a:srgbClr val="000000"/>
                </a:solidFill>
                <a:latin typeface="Calibri"/>
              </a:rPr>
              <a:t>раптової</a:t>
            </a:r>
            <a:r>
              <a:rPr lang="ru-RU" sz="8800" b="1" strike="noStrike" spc="-1" dirty="0">
                <a:solidFill>
                  <a:srgbClr val="000000"/>
                </a:solidFill>
                <a:latin typeface="Calibri"/>
              </a:rPr>
              <a:t> </a:t>
            </a:r>
            <a:r>
              <a:rPr lang="ru-RU" sz="8800" b="1" strike="noStrike" spc="-1" dirty="0" err="1">
                <a:solidFill>
                  <a:srgbClr val="000000"/>
                </a:solidFill>
                <a:latin typeface="Calibri"/>
              </a:rPr>
              <a:t>хвороби</a:t>
            </a:r>
            <a:r>
              <a:rPr lang="ru-RU" sz="8800" b="1" strike="noStrike" spc="-1" dirty="0">
                <a:solidFill>
                  <a:srgbClr val="000000"/>
                </a:solidFill>
                <a:latin typeface="Calibri"/>
              </a:rPr>
              <a:t>. </a:t>
            </a:r>
            <a:endParaRPr lang="ru-RU" sz="8800" b="0" strike="noStrike" spc="-1" dirty="0">
              <a:latin typeface="Arial"/>
            </a:endParaRPr>
          </a:p>
          <a:p>
            <a:pPr marL="343080" indent="-342360" algn="just">
              <a:lnSpc>
                <a:spcPct val="100000"/>
              </a:lnSpc>
              <a:spcBef>
                <a:spcPts val="1760"/>
              </a:spcBef>
              <a:buClr>
                <a:srgbClr val="000000"/>
              </a:buClr>
              <a:buFont typeface="Arial"/>
              <a:buChar char="•"/>
            </a:pPr>
            <a:r>
              <a:rPr lang="ru-RU" sz="8000" b="1" strike="noStrike" spc="-1" dirty="0">
                <a:solidFill>
                  <a:srgbClr val="000000"/>
                </a:solidFill>
                <a:latin typeface="Calibri"/>
              </a:rPr>
              <a:t>Правильно </a:t>
            </a:r>
            <a:r>
              <a:rPr lang="ru-RU" sz="8000" b="1" strike="noStrike" spc="-1" dirty="0" err="1">
                <a:solidFill>
                  <a:srgbClr val="000000"/>
                </a:solidFill>
                <a:latin typeface="Calibri"/>
              </a:rPr>
              <a:t>надана</a:t>
            </a:r>
            <a:r>
              <a:rPr lang="ru-RU" sz="8000" b="1" strike="noStrike" spc="-1" dirty="0">
                <a:solidFill>
                  <a:srgbClr val="000000"/>
                </a:solidFill>
                <a:latin typeface="Calibri"/>
              </a:rPr>
              <a:t> перша </a:t>
            </a:r>
            <a:r>
              <a:rPr lang="ru-RU" sz="8000" b="1" strike="noStrike" spc="-1" dirty="0" err="1">
                <a:solidFill>
                  <a:srgbClr val="000000"/>
                </a:solidFill>
                <a:latin typeface="Calibri"/>
              </a:rPr>
              <a:t>допомога</a:t>
            </a:r>
            <a:r>
              <a:rPr lang="ru-RU" sz="8000" b="1" strike="noStrike" spc="-1" dirty="0">
                <a:solidFill>
                  <a:srgbClr val="000000"/>
                </a:solidFill>
                <a:latin typeface="Calibri"/>
              </a:rPr>
              <a:t> </a:t>
            </a:r>
            <a:r>
              <a:rPr lang="ru-RU" sz="8000" b="1" strike="noStrike" spc="-1" dirty="0" err="1">
                <a:solidFill>
                  <a:srgbClr val="000000"/>
                </a:solidFill>
                <a:latin typeface="Calibri"/>
              </a:rPr>
              <a:t>скорочує</a:t>
            </a:r>
            <a:r>
              <a:rPr lang="ru-RU" sz="8000" b="1" strike="noStrike" spc="-1" dirty="0">
                <a:solidFill>
                  <a:srgbClr val="000000"/>
                </a:solidFill>
                <a:latin typeface="Calibri"/>
              </a:rPr>
              <a:t> час </a:t>
            </a:r>
            <a:r>
              <a:rPr lang="ru-RU" sz="8000" b="1" strike="noStrike" spc="-1" dirty="0" err="1">
                <a:solidFill>
                  <a:srgbClr val="000000"/>
                </a:solidFill>
                <a:latin typeface="Calibri"/>
              </a:rPr>
              <a:t>спеціального</a:t>
            </a:r>
            <a:r>
              <a:rPr lang="ru-RU" sz="8000" b="1" strike="noStrike" spc="-1" dirty="0">
                <a:solidFill>
                  <a:srgbClr val="000000"/>
                </a:solidFill>
                <a:latin typeface="Calibri"/>
              </a:rPr>
              <a:t> </a:t>
            </a:r>
            <a:r>
              <a:rPr lang="ru-RU" sz="8000" b="1" strike="noStrike" spc="-1" dirty="0" err="1">
                <a:solidFill>
                  <a:srgbClr val="000000"/>
                </a:solidFill>
                <a:latin typeface="Calibri"/>
              </a:rPr>
              <a:t>лікування</a:t>
            </a:r>
            <a:r>
              <a:rPr lang="ru-RU" sz="8000" b="1" strike="noStrike" spc="-1" dirty="0">
                <a:solidFill>
                  <a:srgbClr val="000000"/>
                </a:solidFill>
                <a:latin typeface="Calibri"/>
              </a:rPr>
              <a:t>, </a:t>
            </a:r>
            <a:r>
              <a:rPr lang="ru-RU" sz="8000" b="1" strike="noStrike" spc="-1" dirty="0" err="1">
                <a:solidFill>
                  <a:srgbClr val="000000"/>
                </a:solidFill>
                <a:latin typeface="Calibri"/>
              </a:rPr>
              <a:t>сприяє</a:t>
            </a:r>
            <a:r>
              <a:rPr lang="ru-RU" sz="8000" b="1" strike="noStrike" spc="-1" dirty="0">
                <a:solidFill>
                  <a:srgbClr val="000000"/>
                </a:solidFill>
                <a:latin typeface="Calibri"/>
              </a:rPr>
              <a:t> </a:t>
            </a:r>
            <a:r>
              <a:rPr lang="ru-RU" sz="8000" b="1" strike="noStrike" spc="-1" dirty="0" err="1">
                <a:solidFill>
                  <a:srgbClr val="000000"/>
                </a:solidFill>
                <a:latin typeface="Calibri"/>
              </a:rPr>
              <a:t>якнайшвидшому</a:t>
            </a:r>
            <a:r>
              <a:rPr lang="ru-RU" sz="8000" b="1" strike="noStrike" spc="-1" dirty="0">
                <a:solidFill>
                  <a:srgbClr val="000000"/>
                </a:solidFill>
                <a:latin typeface="Calibri"/>
              </a:rPr>
              <a:t> </a:t>
            </a:r>
            <a:r>
              <a:rPr lang="ru-RU" sz="8000" b="1" strike="noStrike" spc="-1" dirty="0" err="1">
                <a:solidFill>
                  <a:srgbClr val="000000"/>
                </a:solidFill>
                <a:latin typeface="Calibri"/>
              </a:rPr>
              <a:t>загоєнню</a:t>
            </a:r>
            <a:r>
              <a:rPr lang="ru-RU" sz="8000" b="1" strike="noStrike" spc="-1" dirty="0">
                <a:solidFill>
                  <a:srgbClr val="000000"/>
                </a:solidFill>
                <a:latin typeface="Calibri"/>
              </a:rPr>
              <a:t> ран і часто є </a:t>
            </a:r>
            <a:r>
              <a:rPr lang="ru-RU" sz="8000" b="1" strike="noStrike" spc="-1" dirty="0" err="1">
                <a:solidFill>
                  <a:srgbClr val="000000"/>
                </a:solidFill>
                <a:latin typeface="Calibri"/>
              </a:rPr>
              <a:t>вирішальним</a:t>
            </a:r>
            <a:r>
              <a:rPr lang="ru-RU" sz="8000" b="1" strike="noStrike" spc="-1" dirty="0">
                <a:solidFill>
                  <a:srgbClr val="000000"/>
                </a:solidFill>
                <a:latin typeface="Calibri"/>
              </a:rPr>
              <a:t> моментом при </a:t>
            </a:r>
            <a:r>
              <a:rPr lang="ru-RU" sz="8000" b="1" strike="noStrike" spc="-1" dirty="0" err="1">
                <a:solidFill>
                  <a:srgbClr val="000000"/>
                </a:solidFill>
                <a:latin typeface="Calibri"/>
              </a:rPr>
              <a:t>врятуванні</a:t>
            </a:r>
            <a:r>
              <a:rPr lang="ru-RU" sz="8000" b="1" strike="noStrike" spc="-1" dirty="0">
                <a:solidFill>
                  <a:srgbClr val="000000"/>
                </a:solidFill>
                <a:latin typeface="Calibri"/>
              </a:rPr>
              <a:t> </a:t>
            </a:r>
            <a:r>
              <a:rPr lang="ru-RU" sz="8000" b="1" strike="noStrike" spc="-1" dirty="0" err="1">
                <a:solidFill>
                  <a:srgbClr val="000000"/>
                </a:solidFill>
                <a:latin typeface="Calibri"/>
              </a:rPr>
              <a:t>життя</a:t>
            </a:r>
            <a:r>
              <a:rPr lang="ru-RU" sz="8000" b="1" strike="noStrike" spc="-1" dirty="0">
                <a:solidFill>
                  <a:srgbClr val="000000"/>
                </a:solidFill>
                <a:latin typeface="Calibri"/>
              </a:rPr>
              <a:t> </a:t>
            </a:r>
            <a:r>
              <a:rPr lang="ru-RU" sz="8000" b="1" strike="noStrike" spc="-1" dirty="0" err="1">
                <a:solidFill>
                  <a:srgbClr val="000000"/>
                </a:solidFill>
                <a:latin typeface="Calibri"/>
              </a:rPr>
              <a:t>потерпілого</a:t>
            </a:r>
            <a:r>
              <a:rPr lang="ru-RU" sz="8000" b="1" strike="noStrike" spc="-1" dirty="0">
                <a:solidFill>
                  <a:srgbClr val="000000"/>
                </a:solidFill>
                <a:latin typeface="Calibri"/>
              </a:rPr>
              <a:t>. </a:t>
            </a:r>
            <a:endParaRPr lang="ru-RU" sz="8000" b="0" strike="noStrike" spc="-1" dirty="0">
              <a:latin typeface="Arial"/>
            </a:endParaRPr>
          </a:p>
          <a:p>
            <a:pPr marL="343080" indent="-342360" algn="just">
              <a:lnSpc>
                <a:spcPct val="100000"/>
              </a:lnSpc>
              <a:spcBef>
                <a:spcPts val="1760"/>
              </a:spcBef>
              <a:buClr>
                <a:srgbClr val="000000"/>
              </a:buClr>
              <a:buFont typeface="Arial"/>
              <a:buChar char="•"/>
            </a:pPr>
            <a:r>
              <a:rPr lang="ru-RU" sz="8000" b="1" strike="noStrike" spc="-1" dirty="0">
                <a:solidFill>
                  <a:srgbClr val="000000"/>
                </a:solidFill>
                <a:latin typeface="Calibri"/>
              </a:rPr>
              <a:t>За </a:t>
            </a:r>
            <a:r>
              <a:rPr lang="ru-RU" sz="8000" b="1" strike="noStrike" spc="-1" dirty="0" err="1">
                <a:solidFill>
                  <a:srgbClr val="000000"/>
                </a:solidFill>
                <a:latin typeface="Calibri"/>
              </a:rPr>
              <a:t>даними</a:t>
            </a:r>
            <a:r>
              <a:rPr lang="ru-RU" sz="8000" b="1" strike="noStrike" spc="-1" dirty="0">
                <a:solidFill>
                  <a:srgbClr val="000000"/>
                </a:solidFill>
                <a:latin typeface="Calibri"/>
              </a:rPr>
              <a:t> </a:t>
            </a:r>
            <a:r>
              <a:rPr lang="ru-RU" sz="8000" b="1" strike="noStrike" spc="-1" dirty="0" err="1">
                <a:solidFill>
                  <a:srgbClr val="000000"/>
                </a:solidFill>
                <a:latin typeface="Calibri"/>
              </a:rPr>
              <a:t>Всесвітньої</a:t>
            </a:r>
            <a:r>
              <a:rPr lang="ru-RU" sz="8000" b="1" strike="noStrike" spc="-1" dirty="0">
                <a:solidFill>
                  <a:srgbClr val="000000"/>
                </a:solidFill>
                <a:latin typeface="Calibri"/>
              </a:rPr>
              <a:t> </a:t>
            </a:r>
            <a:r>
              <a:rPr lang="ru-RU" sz="8000" b="1" strike="noStrike" spc="-1" dirty="0" err="1">
                <a:solidFill>
                  <a:srgbClr val="000000"/>
                </a:solidFill>
                <a:latin typeface="Calibri"/>
              </a:rPr>
              <a:t>організації</a:t>
            </a:r>
            <a:r>
              <a:rPr lang="ru-RU" sz="8000" b="1" strike="noStrike" spc="-1" dirty="0">
                <a:solidFill>
                  <a:srgbClr val="000000"/>
                </a:solidFill>
                <a:latin typeface="Calibri"/>
              </a:rPr>
              <a:t> </a:t>
            </a:r>
            <a:r>
              <a:rPr lang="ru-RU" sz="8000" b="1" strike="noStrike" spc="-1" dirty="0" err="1">
                <a:solidFill>
                  <a:srgbClr val="000000"/>
                </a:solidFill>
                <a:latin typeface="Calibri"/>
              </a:rPr>
              <a:t>охорони</a:t>
            </a:r>
            <a:r>
              <a:rPr lang="ru-RU" sz="8000" b="1" strike="noStrike" spc="-1" dirty="0">
                <a:solidFill>
                  <a:srgbClr val="000000"/>
                </a:solidFill>
                <a:latin typeface="Calibri"/>
              </a:rPr>
              <a:t> </a:t>
            </a:r>
            <a:r>
              <a:rPr lang="ru-RU" sz="8000" b="1" strike="noStrike" spc="-1" dirty="0" err="1">
                <a:solidFill>
                  <a:srgbClr val="000000"/>
                </a:solidFill>
                <a:latin typeface="Calibri"/>
              </a:rPr>
              <a:t>здоров′я</a:t>
            </a:r>
            <a:r>
              <a:rPr lang="ru-RU" sz="8000" b="1" strike="noStrike" spc="-1" dirty="0">
                <a:solidFill>
                  <a:srgbClr val="000000"/>
                </a:solidFill>
                <a:latin typeface="Calibri"/>
              </a:rPr>
              <a:t>, </a:t>
            </a:r>
            <a:r>
              <a:rPr lang="ru-RU" sz="8000" b="1" strike="noStrike" spc="-1" dirty="0" err="1">
                <a:solidFill>
                  <a:srgbClr val="000000"/>
                </a:solidFill>
                <a:latin typeface="Calibri"/>
              </a:rPr>
              <a:t>якщо</a:t>
            </a:r>
            <a:r>
              <a:rPr lang="ru-RU" sz="8000" b="1" strike="noStrike" spc="-1" dirty="0">
                <a:solidFill>
                  <a:srgbClr val="000000"/>
                </a:solidFill>
                <a:latin typeface="Calibri"/>
              </a:rPr>
              <a:t> перша </a:t>
            </a:r>
            <a:r>
              <a:rPr lang="ru-RU" sz="8000" b="1" strike="noStrike" spc="-1" dirty="0" err="1">
                <a:solidFill>
                  <a:srgbClr val="000000"/>
                </a:solidFill>
                <a:latin typeface="Calibri"/>
              </a:rPr>
              <a:t>допомога</a:t>
            </a:r>
            <a:r>
              <a:rPr lang="ru-RU" sz="8000" b="1" strike="noStrike" spc="-1" dirty="0">
                <a:solidFill>
                  <a:srgbClr val="000000"/>
                </a:solidFill>
                <a:latin typeface="Calibri"/>
              </a:rPr>
              <a:t> </a:t>
            </a:r>
            <a:r>
              <a:rPr lang="ru-RU" sz="8000" b="1" strike="noStrike" spc="-1" dirty="0" err="1">
                <a:solidFill>
                  <a:srgbClr val="000000"/>
                </a:solidFill>
                <a:latin typeface="Calibri"/>
              </a:rPr>
              <a:t>надається</a:t>
            </a:r>
            <a:r>
              <a:rPr lang="ru-RU" sz="8000" b="1" strike="noStrike" spc="-1" dirty="0">
                <a:solidFill>
                  <a:srgbClr val="000000"/>
                </a:solidFill>
                <a:latin typeface="Calibri"/>
              </a:rPr>
              <a:t> </a:t>
            </a:r>
            <a:r>
              <a:rPr lang="ru-RU" sz="8000" b="1" strike="noStrike" spc="-1" dirty="0" err="1">
                <a:solidFill>
                  <a:srgbClr val="000000"/>
                </a:solidFill>
                <a:latin typeface="Calibri"/>
              </a:rPr>
              <a:t>несвоєчасно</a:t>
            </a:r>
            <a:r>
              <a:rPr lang="ru-RU" sz="8000" b="1" strike="noStrike" spc="-1" dirty="0">
                <a:solidFill>
                  <a:srgbClr val="000000"/>
                </a:solidFill>
                <a:latin typeface="Calibri"/>
              </a:rPr>
              <a:t> </a:t>
            </a:r>
            <a:r>
              <a:rPr lang="ru-RU" sz="8000" b="1" strike="noStrike" spc="-1" dirty="0" err="1">
                <a:solidFill>
                  <a:srgbClr val="000000"/>
                </a:solidFill>
                <a:latin typeface="Calibri"/>
              </a:rPr>
              <a:t>чи</a:t>
            </a:r>
            <a:r>
              <a:rPr lang="ru-RU" sz="8000" b="1" strike="noStrike" spc="-1" dirty="0">
                <a:solidFill>
                  <a:srgbClr val="000000"/>
                </a:solidFill>
                <a:latin typeface="Calibri"/>
              </a:rPr>
              <a:t> неправильно, то у </a:t>
            </a:r>
            <a:r>
              <a:rPr lang="ru-RU" sz="8000" b="1" strike="noStrike" spc="-1" dirty="0" err="1">
                <a:solidFill>
                  <a:srgbClr val="000000"/>
                </a:solidFill>
                <a:latin typeface="Calibri"/>
              </a:rPr>
              <a:t>перші</a:t>
            </a:r>
            <a:r>
              <a:rPr lang="ru-RU" sz="8000" b="1" strike="noStrike" spc="-1" dirty="0">
                <a:solidFill>
                  <a:srgbClr val="000000"/>
                </a:solidFill>
                <a:latin typeface="Calibri"/>
              </a:rPr>
              <a:t> </a:t>
            </a:r>
            <a:r>
              <a:rPr lang="ru-RU" sz="8000" b="1" strike="noStrike" spc="-1" dirty="0" err="1">
                <a:solidFill>
                  <a:srgbClr val="000000"/>
                </a:solidFill>
                <a:latin typeface="Calibri"/>
              </a:rPr>
              <a:t>хвилини</a:t>
            </a:r>
            <a:r>
              <a:rPr lang="ru-RU" sz="8000" b="1" strike="noStrike" spc="-1" dirty="0">
                <a:solidFill>
                  <a:srgbClr val="000000"/>
                </a:solidFill>
                <a:latin typeface="Calibri"/>
              </a:rPr>
              <a:t> </a:t>
            </a:r>
            <a:r>
              <a:rPr lang="ru-RU" sz="8000" b="1" strike="noStrike" spc="-1" dirty="0" err="1">
                <a:solidFill>
                  <a:srgbClr val="000000"/>
                </a:solidFill>
                <a:latin typeface="Calibri"/>
              </a:rPr>
              <a:t>гине</a:t>
            </a:r>
            <a:r>
              <a:rPr lang="ru-RU" sz="8000" b="1" strike="noStrike" spc="-1" dirty="0">
                <a:solidFill>
                  <a:srgbClr val="000000"/>
                </a:solidFill>
                <a:latin typeface="Calibri"/>
              </a:rPr>
              <a:t> </a:t>
            </a:r>
            <a:r>
              <a:rPr lang="ru-RU" sz="8000" b="1" strike="noStrike" spc="-1" dirty="0">
                <a:solidFill>
                  <a:srgbClr val="FF0000"/>
                </a:solidFill>
                <a:latin typeface="Calibri"/>
              </a:rPr>
              <a:t>20‒25 %</a:t>
            </a:r>
            <a:r>
              <a:rPr lang="ru-RU" sz="8000" b="1" strike="noStrike" spc="-1" dirty="0">
                <a:solidFill>
                  <a:srgbClr val="000000"/>
                </a:solidFill>
                <a:latin typeface="Calibri"/>
              </a:rPr>
              <a:t> тяжко </a:t>
            </a:r>
            <a:r>
              <a:rPr lang="ru-RU" sz="8000" b="1" strike="noStrike" spc="-1" dirty="0" err="1">
                <a:solidFill>
                  <a:srgbClr val="000000"/>
                </a:solidFill>
                <a:latin typeface="Calibri"/>
              </a:rPr>
              <a:t>постраждалих</a:t>
            </a:r>
            <a:r>
              <a:rPr lang="ru-RU" sz="8000" b="1" strike="noStrike" spc="-1" dirty="0">
                <a:solidFill>
                  <a:srgbClr val="000000"/>
                </a:solidFill>
                <a:latin typeface="Calibri"/>
              </a:rPr>
              <a:t>, а </a:t>
            </a:r>
            <a:r>
              <a:rPr lang="ru-RU" sz="8000" b="1" strike="noStrike" spc="-1" dirty="0" err="1">
                <a:solidFill>
                  <a:srgbClr val="000000"/>
                </a:solidFill>
                <a:latin typeface="Calibri"/>
              </a:rPr>
              <a:t>впродовж</a:t>
            </a:r>
            <a:r>
              <a:rPr lang="ru-RU" sz="8000" b="1" strike="noStrike" spc="-1" dirty="0">
                <a:solidFill>
                  <a:srgbClr val="000000"/>
                </a:solidFill>
                <a:latin typeface="Calibri"/>
              </a:rPr>
              <a:t> 1 </a:t>
            </a:r>
            <a:r>
              <a:rPr lang="ru-RU" sz="8000" b="1" strike="noStrike" spc="-1" dirty="0" err="1">
                <a:solidFill>
                  <a:srgbClr val="000000"/>
                </a:solidFill>
                <a:latin typeface="Calibri"/>
              </a:rPr>
              <a:t>години</a:t>
            </a:r>
            <a:r>
              <a:rPr lang="ru-RU" sz="8000" b="1" strike="noStrike" spc="-1" dirty="0">
                <a:solidFill>
                  <a:srgbClr val="000000"/>
                </a:solidFill>
                <a:latin typeface="Calibri"/>
              </a:rPr>
              <a:t> – </a:t>
            </a:r>
            <a:r>
              <a:rPr lang="ru-RU" sz="8000" b="1" strike="noStrike" spc="-1" dirty="0" err="1">
                <a:solidFill>
                  <a:srgbClr val="FF0000"/>
                </a:solidFill>
                <a:latin typeface="Calibri"/>
              </a:rPr>
              <a:t>ще</a:t>
            </a:r>
            <a:r>
              <a:rPr lang="ru-RU" sz="8000" b="1" strike="noStrike" spc="-1" dirty="0">
                <a:solidFill>
                  <a:srgbClr val="FF0000"/>
                </a:solidFill>
                <a:latin typeface="Calibri"/>
              </a:rPr>
              <a:t> 30%. </a:t>
            </a:r>
            <a:endParaRPr lang="ru-RU" sz="8000" b="0" strike="noStrike" spc="-1" dirty="0">
              <a:latin typeface="Arial"/>
            </a:endParaRPr>
          </a:p>
          <a:p>
            <a:pPr marL="343080" indent="-342360" algn="just">
              <a:lnSpc>
                <a:spcPct val="100000"/>
              </a:lnSpc>
              <a:spcBef>
                <a:spcPts val="1919"/>
              </a:spcBef>
              <a:buClr>
                <a:srgbClr val="000000"/>
              </a:buClr>
              <a:buFont typeface="Arial"/>
              <a:buChar char="•"/>
            </a:pPr>
            <a:r>
              <a:rPr lang="ru-RU" sz="8000" b="1" strike="noStrike" spc="-1" dirty="0" err="1">
                <a:solidFill>
                  <a:srgbClr val="000000"/>
                </a:solidFill>
                <a:latin typeface="Calibri"/>
              </a:rPr>
              <a:t>Звичайно</a:t>
            </a:r>
            <a:r>
              <a:rPr lang="ru-RU" sz="8000" b="1" strike="noStrike" spc="-1" dirty="0">
                <a:solidFill>
                  <a:srgbClr val="000000"/>
                </a:solidFill>
                <a:latin typeface="Calibri"/>
              </a:rPr>
              <a:t>, </a:t>
            </a:r>
            <a:r>
              <a:rPr lang="ru-RU" sz="8000" b="1" strike="noStrike" spc="-1" dirty="0" err="1">
                <a:solidFill>
                  <a:srgbClr val="000000"/>
                </a:solidFill>
                <a:latin typeface="Calibri"/>
              </a:rPr>
              <a:t>життя</a:t>
            </a:r>
            <a:r>
              <a:rPr lang="ru-RU" sz="8000" b="1" strike="noStrike" spc="-1" dirty="0">
                <a:solidFill>
                  <a:srgbClr val="000000"/>
                </a:solidFill>
                <a:latin typeface="Calibri"/>
              </a:rPr>
              <a:t> та </a:t>
            </a:r>
            <a:r>
              <a:rPr lang="ru-RU" sz="8000" b="1" strike="noStrike" spc="-1" dirty="0" err="1">
                <a:solidFill>
                  <a:srgbClr val="000000"/>
                </a:solidFill>
                <a:latin typeface="Calibri"/>
              </a:rPr>
              <a:t>здоров'я</a:t>
            </a:r>
            <a:r>
              <a:rPr lang="ru-RU" sz="8000" b="1" strike="noStrike" spc="-1" dirty="0">
                <a:solidFill>
                  <a:srgbClr val="000000"/>
                </a:solidFill>
                <a:latin typeface="Calibri"/>
              </a:rPr>
              <a:t> </a:t>
            </a:r>
            <a:r>
              <a:rPr lang="ru-RU" sz="8000" b="1" strike="noStrike" spc="-1" dirty="0" err="1">
                <a:solidFill>
                  <a:srgbClr val="000000"/>
                </a:solidFill>
                <a:latin typeface="Calibri"/>
              </a:rPr>
              <a:t>потерпілої</a:t>
            </a:r>
            <a:r>
              <a:rPr lang="ru-RU" sz="8000" b="1" strike="noStrike" spc="-1" dirty="0">
                <a:solidFill>
                  <a:srgbClr val="000000"/>
                </a:solidFill>
                <a:latin typeface="Calibri"/>
              </a:rPr>
              <a:t> </a:t>
            </a:r>
            <a:r>
              <a:rPr lang="ru-RU" sz="8000" b="1" strike="noStrike" spc="-1" dirty="0" err="1">
                <a:solidFill>
                  <a:srgbClr val="000000"/>
                </a:solidFill>
                <a:latin typeface="Calibri"/>
              </a:rPr>
              <a:t>людини</a:t>
            </a:r>
            <a:r>
              <a:rPr lang="ru-RU" sz="8000" b="1" strike="noStrike" spc="-1" dirty="0">
                <a:solidFill>
                  <a:srgbClr val="000000"/>
                </a:solidFill>
                <a:latin typeface="Calibri"/>
              </a:rPr>
              <a:t> </a:t>
            </a:r>
            <a:r>
              <a:rPr lang="ru-RU" sz="8000" b="1" strike="noStrike" spc="-1" dirty="0" err="1">
                <a:solidFill>
                  <a:srgbClr val="000000"/>
                </a:solidFill>
                <a:latin typeface="Calibri"/>
              </a:rPr>
              <a:t>залежать</a:t>
            </a:r>
            <a:r>
              <a:rPr lang="ru-RU" sz="8000" b="1" strike="noStrike" spc="-1" dirty="0">
                <a:solidFill>
                  <a:srgbClr val="000000"/>
                </a:solidFill>
                <a:latin typeface="Calibri"/>
              </a:rPr>
              <a:t> </a:t>
            </a:r>
            <a:r>
              <a:rPr lang="ru-RU" sz="8000" b="1" strike="noStrike" spc="-1" dirty="0" err="1">
                <a:solidFill>
                  <a:srgbClr val="000000"/>
                </a:solidFill>
                <a:latin typeface="Calibri"/>
              </a:rPr>
              <a:t>від</a:t>
            </a:r>
            <a:r>
              <a:rPr lang="ru-RU" sz="8000" b="1" strike="noStrike" spc="-1" dirty="0">
                <a:solidFill>
                  <a:srgbClr val="000000"/>
                </a:solidFill>
                <a:latin typeface="Calibri"/>
              </a:rPr>
              <a:t> </a:t>
            </a:r>
            <a:r>
              <a:rPr lang="ru-RU" sz="8000" b="1" strike="noStrike" spc="-1" dirty="0" err="1">
                <a:solidFill>
                  <a:srgbClr val="000000"/>
                </a:solidFill>
                <a:latin typeface="Calibri"/>
              </a:rPr>
              <a:t>надання</a:t>
            </a:r>
            <a:r>
              <a:rPr lang="ru-RU" sz="8000" b="1" strike="noStrike" spc="-1" dirty="0">
                <a:solidFill>
                  <a:srgbClr val="000000"/>
                </a:solidFill>
                <a:latin typeface="Calibri"/>
              </a:rPr>
              <a:t> </a:t>
            </a:r>
            <a:r>
              <a:rPr lang="ru-RU" sz="8000" b="1" strike="noStrike" spc="-1" dirty="0" err="1">
                <a:solidFill>
                  <a:srgbClr val="000000"/>
                </a:solidFill>
                <a:latin typeface="Calibri"/>
              </a:rPr>
              <a:t>першої</a:t>
            </a:r>
            <a:r>
              <a:rPr lang="ru-RU" sz="8000" b="1" strike="noStrike" spc="-1" dirty="0">
                <a:solidFill>
                  <a:srgbClr val="000000"/>
                </a:solidFill>
                <a:latin typeface="Calibri"/>
              </a:rPr>
              <a:t> </a:t>
            </a:r>
            <a:r>
              <a:rPr lang="ru-RU" sz="8000" b="1" strike="noStrike" spc="-1" dirty="0" err="1">
                <a:solidFill>
                  <a:srgbClr val="000000"/>
                </a:solidFill>
                <a:latin typeface="Calibri"/>
              </a:rPr>
              <a:t>допомоги</a:t>
            </a:r>
            <a:r>
              <a:rPr lang="ru-RU" sz="8000" b="1" strike="noStrike" spc="-1" dirty="0">
                <a:solidFill>
                  <a:srgbClr val="000000"/>
                </a:solidFill>
                <a:latin typeface="Calibri"/>
              </a:rPr>
              <a:t> </a:t>
            </a:r>
            <a:r>
              <a:rPr lang="ru-RU" sz="8000" b="1" strike="noStrike" spc="-1" dirty="0">
                <a:solidFill>
                  <a:srgbClr val="FF0000"/>
                </a:solidFill>
                <a:latin typeface="Calibri"/>
              </a:rPr>
              <a:t>особами без </a:t>
            </a:r>
            <a:r>
              <a:rPr lang="ru-RU" sz="8000" b="1" strike="noStrike" spc="-1" dirty="0" err="1">
                <a:solidFill>
                  <a:srgbClr val="FF0000"/>
                </a:solidFill>
                <a:latin typeface="Calibri"/>
              </a:rPr>
              <a:t>спеціальної</a:t>
            </a:r>
            <a:r>
              <a:rPr lang="ru-RU" sz="8000" b="1" strike="noStrike" spc="-1" dirty="0">
                <a:solidFill>
                  <a:srgbClr val="FF0000"/>
                </a:solidFill>
                <a:latin typeface="Calibri"/>
              </a:rPr>
              <a:t> </a:t>
            </a:r>
            <a:r>
              <a:rPr lang="ru-RU" sz="8000" b="1" strike="noStrike" spc="-1" dirty="0" err="1">
                <a:solidFill>
                  <a:srgbClr val="FF0000"/>
                </a:solidFill>
                <a:latin typeface="Calibri"/>
              </a:rPr>
              <a:t>медичної</a:t>
            </a:r>
            <a:r>
              <a:rPr lang="ru-RU" sz="8000" b="1" strike="noStrike" spc="-1" dirty="0">
                <a:solidFill>
                  <a:srgbClr val="FF0000"/>
                </a:solidFill>
                <a:latin typeface="Calibri"/>
              </a:rPr>
              <a:t> </a:t>
            </a:r>
            <a:r>
              <a:rPr lang="ru-RU" sz="8000" b="1" strike="noStrike" spc="-1" dirty="0" err="1">
                <a:solidFill>
                  <a:srgbClr val="FF0000"/>
                </a:solidFill>
                <a:latin typeface="Calibri"/>
              </a:rPr>
              <a:t>освіти</a:t>
            </a:r>
            <a:r>
              <a:rPr lang="ru-RU" sz="8000" b="1" strike="noStrike" spc="-1" dirty="0">
                <a:solidFill>
                  <a:srgbClr val="FF0000"/>
                </a:solidFill>
                <a:latin typeface="Calibri"/>
              </a:rPr>
              <a:t>. </a:t>
            </a:r>
            <a:r>
              <a:rPr lang="ru-RU" sz="8000" b="1" strike="noStrike" spc="-1" dirty="0">
                <a:solidFill>
                  <a:srgbClr val="000000"/>
                </a:solidFill>
                <a:latin typeface="Calibri"/>
              </a:rPr>
              <a:t>У </a:t>
            </a:r>
            <a:r>
              <a:rPr lang="ru-RU" sz="8000" b="1" strike="noStrike" spc="-1" dirty="0" err="1">
                <a:solidFill>
                  <a:srgbClr val="000000"/>
                </a:solidFill>
                <a:latin typeface="Calibri"/>
              </a:rPr>
              <a:t>зв'язку</a:t>
            </a:r>
            <a:r>
              <a:rPr lang="ru-RU" sz="8000" b="1" strike="noStrike" spc="-1" dirty="0">
                <a:solidFill>
                  <a:srgbClr val="000000"/>
                </a:solidFill>
                <a:latin typeface="Calibri"/>
              </a:rPr>
              <a:t> </a:t>
            </a:r>
            <a:r>
              <a:rPr lang="ru-RU" sz="8000" b="1" strike="noStrike" spc="-1" dirty="0" err="1">
                <a:solidFill>
                  <a:srgbClr val="000000"/>
                </a:solidFill>
                <a:latin typeface="Calibri"/>
              </a:rPr>
              <a:t>із</a:t>
            </a:r>
            <a:r>
              <a:rPr lang="ru-RU" sz="8000" b="1" strike="noStrike" spc="-1" dirty="0">
                <a:solidFill>
                  <a:srgbClr val="000000"/>
                </a:solidFill>
                <a:latin typeface="Calibri"/>
              </a:rPr>
              <a:t> </a:t>
            </a:r>
            <a:r>
              <a:rPr lang="ru-RU" sz="8000" b="1" strike="noStrike" spc="-1" dirty="0" err="1">
                <a:solidFill>
                  <a:srgbClr val="000000"/>
                </a:solidFill>
                <a:latin typeface="Calibri"/>
              </a:rPr>
              <a:t>цим</a:t>
            </a:r>
            <a:r>
              <a:rPr lang="ru-RU" sz="8000" b="1" strike="noStrike" spc="-1" dirty="0">
                <a:solidFill>
                  <a:srgbClr val="000000"/>
                </a:solidFill>
                <a:latin typeface="Calibri"/>
              </a:rPr>
              <a:t> </a:t>
            </a:r>
            <a:r>
              <a:rPr lang="ru-RU" sz="8000" b="1" strike="noStrike" spc="-1" dirty="0" err="1">
                <a:solidFill>
                  <a:srgbClr val="000000"/>
                </a:solidFill>
                <a:latin typeface="Calibri"/>
              </a:rPr>
              <a:t>необхідно</a:t>
            </a:r>
            <a:r>
              <a:rPr lang="ru-RU" sz="8000" b="1" strike="noStrike" spc="-1" dirty="0">
                <a:solidFill>
                  <a:srgbClr val="000000"/>
                </a:solidFill>
                <a:latin typeface="Calibri"/>
              </a:rPr>
              <a:t>, </a:t>
            </a:r>
            <a:r>
              <a:rPr lang="ru-RU" sz="8000" b="1" i="1" strike="noStrike" spc="-1" dirty="0" err="1">
                <a:solidFill>
                  <a:srgbClr val="7030A0"/>
                </a:solidFill>
                <a:latin typeface="Calibri"/>
              </a:rPr>
              <a:t>щоб</a:t>
            </a:r>
            <a:r>
              <a:rPr lang="ru-RU" sz="8000" b="1" i="1" strike="noStrike" spc="-1" dirty="0">
                <a:solidFill>
                  <a:srgbClr val="7030A0"/>
                </a:solidFill>
                <a:latin typeface="Calibri"/>
              </a:rPr>
              <a:t> </a:t>
            </a:r>
            <a:r>
              <a:rPr lang="ru-RU" sz="8000" b="1" i="1" strike="noStrike" spc="-1" dirty="0" err="1">
                <a:solidFill>
                  <a:srgbClr val="7030A0"/>
                </a:solidFill>
                <a:latin typeface="Calibri"/>
              </a:rPr>
              <a:t>кожній</a:t>
            </a:r>
            <a:r>
              <a:rPr lang="ru-RU" sz="8000" b="1" i="1" strike="noStrike" spc="-1" dirty="0">
                <a:solidFill>
                  <a:srgbClr val="7030A0"/>
                </a:solidFill>
                <a:latin typeface="Calibri"/>
              </a:rPr>
              <a:t> </a:t>
            </a:r>
            <a:r>
              <a:rPr lang="ru-RU" sz="8000" b="1" i="1" strike="noStrike" spc="-1" dirty="0" err="1">
                <a:solidFill>
                  <a:srgbClr val="7030A0"/>
                </a:solidFill>
                <a:latin typeface="Calibri"/>
              </a:rPr>
              <a:t>людині</a:t>
            </a:r>
            <a:r>
              <a:rPr lang="ru-RU" sz="8000" b="1" i="1" strike="noStrike" spc="-1" dirty="0">
                <a:solidFill>
                  <a:srgbClr val="7030A0"/>
                </a:solidFill>
                <a:latin typeface="Calibri"/>
              </a:rPr>
              <a:t> </a:t>
            </a:r>
            <a:r>
              <a:rPr lang="ru-RU" sz="8000" b="1" i="1" strike="noStrike" spc="-1" dirty="0" err="1">
                <a:solidFill>
                  <a:srgbClr val="7030A0"/>
                </a:solidFill>
                <a:latin typeface="Calibri"/>
              </a:rPr>
              <a:t>були</a:t>
            </a:r>
            <a:r>
              <a:rPr lang="ru-RU" sz="8000" b="1" i="1" strike="noStrike" spc="-1" dirty="0">
                <a:solidFill>
                  <a:srgbClr val="7030A0"/>
                </a:solidFill>
                <a:latin typeface="Calibri"/>
              </a:rPr>
              <a:t> </a:t>
            </a:r>
            <a:r>
              <a:rPr lang="ru-RU" sz="8000" b="1" i="1" strike="noStrike" spc="-1" dirty="0" err="1">
                <a:solidFill>
                  <a:srgbClr val="7030A0"/>
                </a:solidFill>
                <a:latin typeface="Calibri"/>
              </a:rPr>
              <a:t>відомі</a:t>
            </a:r>
            <a:r>
              <a:rPr lang="ru-RU" sz="8000" b="1" i="1" strike="noStrike" spc="-1" dirty="0">
                <a:solidFill>
                  <a:srgbClr val="7030A0"/>
                </a:solidFill>
                <a:latin typeface="Calibri"/>
              </a:rPr>
              <a:t> суть, </a:t>
            </a:r>
            <a:r>
              <a:rPr lang="ru-RU" sz="8000" b="1" i="1" strike="noStrike" spc="-1" dirty="0" err="1">
                <a:solidFill>
                  <a:srgbClr val="7030A0"/>
                </a:solidFill>
                <a:latin typeface="Calibri"/>
              </a:rPr>
              <a:t>принципи</a:t>
            </a:r>
            <a:r>
              <a:rPr lang="ru-RU" sz="8000" b="1" i="1" strike="noStrike" spc="-1" dirty="0">
                <a:solidFill>
                  <a:srgbClr val="7030A0"/>
                </a:solidFill>
                <a:latin typeface="Calibri"/>
              </a:rPr>
              <a:t>, правила та </a:t>
            </a:r>
            <a:r>
              <a:rPr lang="ru-RU" sz="8000" b="1" i="1" strike="noStrike" spc="-1" dirty="0" err="1">
                <a:solidFill>
                  <a:srgbClr val="7030A0"/>
                </a:solidFill>
                <a:latin typeface="Calibri"/>
              </a:rPr>
              <a:t>послідовність</a:t>
            </a:r>
            <a:r>
              <a:rPr lang="ru-RU" sz="8000" b="1" i="1" strike="noStrike" spc="-1" dirty="0">
                <a:solidFill>
                  <a:srgbClr val="7030A0"/>
                </a:solidFill>
                <a:latin typeface="Calibri"/>
              </a:rPr>
              <a:t> </a:t>
            </a:r>
            <a:r>
              <a:rPr lang="ru-RU" sz="8000" b="1" i="1" strike="noStrike" spc="-1" dirty="0" err="1">
                <a:solidFill>
                  <a:srgbClr val="7030A0"/>
                </a:solidFill>
                <a:latin typeface="Calibri"/>
              </a:rPr>
              <a:t>надання</a:t>
            </a:r>
            <a:r>
              <a:rPr lang="ru-RU" sz="8000" b="1" i="1" strike="noStrike" spc="-1" dirty="0">
                <a:solidFill>
                  <a:srgbClr val="7030A0"/>
                </a:solidFill>
                <a:latin typeface="Calibri"/>
              </a:rPr>
              <a:t> </a:t>
            </a:r>
            <a:r>
              <a:rPr lang="ru-RU" sz="8000" b="1" i="1" strike="noStrike" spc="-1" dirty="0" err="1">
                <a:solidFill>
                  <a:srgbClr val="7030A0"/>
                </a:solidFill>
                <a:latin typeface="Calibri"/>
              </a:rPr>
              <a:t>першої</a:t>
            </a:r>
            <a:r>
              <a:rPr lang="ru-RU" sz="8000" b="1" i="1" strike="noStrike" spc="-1" dirty="0">
                <a:solidFill>
                  <a:srgbClr val="7030A0"/>
                </a:solidFill>
                <a:latin typeface="Calibri"/>
              </a:rPr>
              <a:t> </a:t>
            </a:r>
            <a:r>
              <a:rPr lang="ru-RU" sz="8000" b="1" i="1" strike="noStrike" spc="-1" dirty="0" err="1">
                <a:solidFill>
                  <a:srgbClr val="7030A0"/>
                </a:solidFill>
                <a:latin typeface="Calibri"/>
              </a:rPr>
              <a:t>допомоги</a:t>
            </a:r>
            <a:r>
              <a:rPr lang="ru-RU" sz="8000" b="1" strike="noStrike" spc="-1" dirty="0">
                <a:solidFill>
                  <a:srgbClr val="000000"/>
                </a:solidFill>
                <a:latin typeface="Calibri"/>
              </a:rPr>
              <a:t>. </a:t>
            </a:r>
            <a:r>
              <a:rPr lang="ru-RU" sz="8000" b="1" strike="noStrike" spc="-1" dirty="0" err="1">
                <a:solidFill>
                  <a:srgbClr val="000000"/>
                </a:solidFill>
                <a:latin typeface="Calibri"/>
              </a:rPr>
              <a:t>Це</a:t>
            </a:r>
            <a:r>
              <a:rPr lang="ru-RU" sz="8000" b="1" strike="noStrike" spc="-1" dirty="0">
                <a:solidFill>
                  <a:srgbClr val="000000"/>
                </a:solidFill>
                <a:latin typeface="Calibri"/>
              </a:rPr>
              <a:t> </a:t>
            </a:r>
            <a:r>
              <a:rPr lang="ru-RU" sz="8000" b="1" strike="noStrike" spc="-1" dirty="0" err="1">
                <a:solidFill>
                  <a:srgbClr val="000000"/>
                </a:solidFill>
                <a:latin typeface="Calibri"/>
              </a:rPr>
              <a:t>необхідно</a:t>
            </a:r>
            <a:r>
              <a:rPr lang="ru-RU" sz="8000" b="1" strike="noStrike" spc="-1" dirty="0">
                <a:solidFill>
                  <a:srgbClr val="000000"/>
                </a:solidFill>
                <a:latin typeface="Calibri"/>
              </a:rPr>
              <a:t> </a:t>
            </a:r>
            <a:r>
              <a:rPr lang="ru-RU" sz="8000" b="1" strike="noStrike" spc="-1" dirty="0" err="1">
                <a:solidFill>
                  <a:srgbClr val="000000"/>
                </a:solidFill>
                <a:latin typeface="Calibri"/>
              </a:rPr>
              <a:t>ще</a:t>
            </a:r>
            <a:r>
              <a:rPr lang="ru-RU" sz="8000" b="1" strike="noStrike" spc="-1" dirty="0">
                <a:solidFill>
                  <a:srgbClr val="000000"/>
                </a:solidFill>
                <a:latin typeface="Calibri"/>
              </a:rPr>
              <a:t> й тому, </a:t>
            </a:r>
            <a:r>
              <a:rPr lang="ru-RU" sz="8000" b="1" strike="noStrike" spc="-1" dirty="0" err="1">
                <a:solidFill>
                  <a:srgbClr val="000000"/>
                </a:solidFill>
                <a:latin typeface="Calibri"/>
              </a:rPr>
              <a:t>що</a:t>
            </a:r>
            <a:r>
              <a:rPr lang="ru-RU" sz="8000" b="1" strike="noStrike" spc="-1" dirty="0">
                <a:solidFill>
                  <a:srgbClr val="000000"/>
                </a:solidFill>
                <a:latin typeface="Calibri"/>
              </a:rPr>
              <a:t> </a:t>
            </a:r>
            <a:r>
              <a:rPr lang="ru-RU" sz="8000" b="1" strike="noStrike" spc="-1" dirty="0" err="1">
                <a:solidFill>
                  <a:srgbClr val="000000"/>
                </a:solidFill>
                <a:latin typeface="Calibri"/>
              </a:rPr>
              <a:t>нерідко</a:t>
            </a:r>
            <a:r>
              <a:rPr lang="ru-RU" sz="8000" b="1" strike="noStrike" spc="-1" dirty="0">
                <a:solidFill>
                  <a:srgbClr val="000000"/>
                </a:solidFill>
                <a:latin typeface="Calibri"/>
              </a:rPr>
              <a:t> </a:t>
            </a:r>
            <a:r>
              <a:rPr lang="ru-RU" sz="8000" b="1" strike="noStrike" spc="-1" dirty="0" err="1">
                <a:solidFill>
                  <a:srgbClr val="000000"/>
                </a:solidFill>
                <a:latin typeface="Calibri"/>
              </a:rPr>
              <a:t>трапляються</a:t>
            </a:r>
            <a:r>
              <a:rPr lang="ru-RU" sz="8000" b="1" strike="noStrike" spc="-1" dirty="0">
                <a:solidFill>
                  <a:srgbClr val="000000"/>
                </a:solidFill>
                <a:latin typeface="Calibri"/>
              </a:rPr>
              <a:t> </a:t>
            </a:r>
            <a:r>
              <a:rPr lang="ru-RU" sz="8000" b="1" strike="noStrike" spc="-1" dirty="0" err="1">
                <a:solidFill>
                  <a:srgbClr val="000000"/>
                </a:solidFill>
                <a:latin typeface="Calibri"/>
              </a:rPr>
              <a:t>випадки</a:t>
            </a:r>
            <a:r>
              <a:rPr lang="ru-RU" sz="8000" b="1" strike="noStrike" spc="-1" dirty="0">
                <a:solidFill>
                  <a:srgbClr val="000000"/>
                </a:solidFill>
                <a:latin typeface="Calibri"/>
              </a:rPr>
              <a:t>, коли </a:t>
            </a:r>
            <a:r>
              <a:rPr lang="ru-RU" sz="8000" b="1" strike="noStrike" spc="-1" dirty="0" err="1">
                <a:solidFill>
                  <a:srgbClr val="000000"/>
                </a:solidFill>
                <a:latin typeface="Calibri"/>
              </a:rPr>
              <a:t>потерпілому</a:t>
            </a:r>
            <a:r>
              <a:rPr lang="ru-RU" sz="8000" b="1" strike="noStrike" spc="-1" dirty="0">
                <a:solidFill>
                  <a:srgbClr val="000000"/>
                </a:solidFill>
                <a:latin typeface="Calibri"/>
              </a:rPr>
              <a:t> доводиться </a:t>
            </a:r>
            <a:r>
              <a:rPr lang="ru-RU" sz="8000" b="1" strike="noStrike" spc="-1" dirty="0" err="1">
                <a:solidFill>
                  <a:srgbClr val="000000"/>
                </a:solidFill>
                <a:latin typeface="Calibri"/>
              </a:rPr>
              <a:t>надавати</a:t>
            </a:r>
            <a:r>
              <a:rPr lang="ru-RU" sz="8000" b="1" strike="noStrike" spc="-1" dirty="0">
                <a:solidFill>
                  <a:srgbClr val="000000"/>
                </a:solidFill>
                <a:latin typeface="Calibri"/>
              </a:rPr>
              <a:t> першу </a:t>
            </a:r>
            <a:r>
              <a:rPr lang="ru-RU" sz="8000" b="1" strike="noStrike" spc="-1" dirty="0" err="1">
                <a:solidFill>
                  <a:srgbClr val="000000"/>
                </a:solidFill>
                <a:latin typeface="Calibri"/>
              </a:rPr>
              <a:t>допомогу</a:t>
            </a:r>
            <a:r>
              <a:rPr lang="ru-RU" sz="8000" b="1" strike="noStrike" spc="-1" dirty="0">
                <a:solidFill>
                  <a:srgbClr val="000000"/>
                </a:solidFill>
                <a:latin typeface="Calibri"/>
              </a:rPr>
              <a:t> самому </a:t>
            </a:r>
            <a:r>
              <a:rPr lang="ru-RU" sz="8000" b="1" strike="noStrike" spc="-1" dirty="0" err="1">
                <a:solidFill>
                  <a:srgbClr val="000000"/>
                </a:solidFill>
                <a:latin typeface="Calibri"/>
              </a:rPr>
              <a:t>собі</a:t>
            </a:r>
            <a:r>
              <a:rPr lang="ru-RU" sz="8000" b="1" strike="noStrike" spc="-1" dirty="0">
                <a:solidFill>
                  <a:srgbClr val="000000"/>
                </a:solidFill>
                <a:latin typeface="Calibri"/>
              </a:rPr>
              <a:t>, </a:t>
            </a:r>
            <a:r>
              <a:rPr lang="ru-RU" sz="8000" b="1" strike="noStrike" spc="-1" dirty="0" err="1">
                <a:solidFill>
                  <a:srgbClr val="000000"/>
                </a:solidFill>
                <a:latin typeface="Calibri"/>
              </a:rPr>
              <a:t>що</a:t>
            </a:r>
            <a:r>
              <a:rPr lang="ru-RU" sz="8000" b="1" strike="noStrike" spc="-1" dirty="0">
                <a:solidFill>
                  <a:srgbClr val="000000"/>
                </a:solidFill>
                <a:latin typeface="Calibri"/>
              </a:rPr>
              <a:t> </a:t>
            </a:r>
            <a:r>
              <a:rPr lang="ru-RU" sz="8000" b="1" strike="noStrike" spc="-1" dirty="0" err="1">
                <a:solidFill>
                  <a:srgbClr val="000000"/>
                </a:solidFill>
                <a:latin typeface="Calibri"/>
              </a:rPr>
              <a:t>має</a:t>
            </a:r>
            <a:r>
              <a:rPr lang="ru-RU" sz="8000" b="1" strike="noStrike" spc="-1" dirty="0">
                <a:solidFill>
                  <a:srgbClr val="000000"/>
                </a:solidFill>
                <a:latin typeface="Calibri"/>
              </a:rPr>
              <a:t> </a:t>
            </a:r>
            <a:r>
              <a:rPr lang="ru-RU" sz="8000" b="1" strike="noStrike" spc="-1" dirty="0" err="1">
                <a:solidFill>
                  <a:srgbClr val="000000"/>
                </a:solidFill>
                <a:latin typeface="Calibri"/>
              </a:rPr>
              <a:t>назву</a:t>
            </a:r>
            <a:r>
              <a:rPr lang="ru-RU" sz="8000" b="1" strike="noStrike" spc="-1" dirty="0">
                <a:solidFill>
                  <a:srgbClr val="000000"/>
                </a:solidFill>
                <a:latin typeface="Calibri"/>
              </a:rPr>
              <a:t> – </a:t>
            </a:r>
            <a:r>
              <a:rPr lang="ru-RU" sz="8000" b="1" strike="noStrike" spc="-1" dirty="0">
                <a:solidFill>
                  <a:srgbClr val="FF0000"/>
                </a:solidFill>
                <a:latin typeface="Calibri"/>
              </a:rPr>
              <a:t>"</a:t>
            </a:r>
            <a:r>
              <a:rPr lang="ru-RU" sz="8000" b="1" strike="noStrike" spc="-1" dirty="0" err="1">
                <a:solidFill>
                  <a:srgbClr val="FF0000"/>
                </a:solidFill>
                <a:latin typeface="Calibri"/>
              </a:rPr>
              <a:t>самодопомога</a:t>
            </a:r>
            <a:r>
              <a:rPr lang="ru-RU" sz="8000" b="1" strike="noStrike" spc="-1" dirty="0">
                <a:solidFill>
                  <a:srgbClr val="FF0000"/>
                </a:solidFill>
                <a:latin typeface="Calibri"/>
              </a:rPr>
              <a:t>".</a:t>
            </a:r>
            <a:endParaRPr lang="ru-RU" sz="8000" b="0" strike="noStrike" spc="-1" dirty="0">
              <a:latin typeface="Arial"/>
            </a:endParaRPr>
          </a:p>
          <a:p>
            <a:pPr marL="343080" indent="-342360">
              <a:lnSpc>
                <a:spcPct val="100000"/>
              </a:lnSpc>
              <a:spcBef>
                <a:spcPts val="641"/>
              </a:spcBef>
            </a:pPr>
            <a:endParaRPr lang="ru-RU" sz="8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428760" y="285840"/>
            <a:ext cx="8228880" cy="79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lgn="just">
              <a:lnSpc>
                <a:spcPct val="100000"/>
              </a:lnSpc>
            </a:pPr>
            <a:r>
              <a:rPr lang="ru-RU" sz="2800" b="1" strike="noStrike" spc="-1" dirty="0">
                <a:solidFill>
                  <a:srgbClr val="FF0000"/>
                </a:solidFill>
                <a:latin typeface="Calibri"/>
              </a:rPr>
              <a:t>5. </a:t>
            </a:r>
            <a:r>
              <a:rPr lang="ru-RU" sz="2800" b="1" strike="noStrike" spc="-1" dirty="0" err="1">
                <a:solidFill>
                  <a:srgbClr val="FF0000"/>
                </a:solidFill>
                <a:latin typeface="Calibri"/>
              </a:rPr>
              <a:t>Реанімація</a:t>
            </a:r>
            <a:r>
              <a:rPr lang="ru-RU" sz="2800" b="1" strike="noStrike" spc="-1" dirty="0">
                <a:solidFill>
                  <a:srgbClr val="FF0000"/>
                </a:solidFill>
                <a:latin typeface="Calibri"/>
              </a:rPr>
              <a:t>. </a:t>
            </a:r>
            <a:r>
              <a:rPr lang="ru-RU" sz="2800" b="1" strike="noStrike" spc="-1" dirty="0" err="1">
                <a:solidFill>
                  <a:srgbClr val="FF0000"/>
                </a:solidFill>
                <a:latin typeface="Calibri"/>
              </a:rPr>
              <a:t>Реанімаційні</a:t>
            </a:r>
            <a:r>
              <a:rPr lang="ru-RU" sz="2800" b="1" strike="noStrike" spc="-1" dirty="0">
                <a:solidFill>
                  <a:srgbClr val="FF0000"/>
                </a:solidFill>
                <a:latin typeface="Calibri"/>
              </a:rPr>
              <a:t> заходи.</a:t>
            </a:r>
            <a:r>
              <a:rPr sz="1400" dirty="0"/>
              <a:t/>
            </a:r>
            <a:br>
              <a:rPr sz="1400" dirty="0"/>
            </a:br>
            <a:r>
              <a:rPr lang="ru-RU" sz="2800" b="1" strike="noStrike" spc="-1" dirty="0" err="1">
                <a:solidFill>
                  <a:srgbClr val="7030A0"/>
                </a:solidFill>
                <a:latin typeface="Calibri"/>
              </a:rPr>
              <a:t>Основні</a:t>
            </a:r>
            <a:r>
              <a:rPr lang="ru-RU" sz="2800" b="1" strike="noStrike" spc="-1" dirty="0">
                <a:solidFill>
                  <a:srgbClr val="7030A0"/>
                </a:solidFill>
                <a:latin typeface="Calibri"/>
              </a:rPr>
              <a:t> правила </a:t>
            </a:r>
            <a:r>
              <a:rPr lang="ru-RU" sz="2800" b="1" strike="noStrike" spc="-1" dirty="0" err="1">
                <a:solidFill>
                  <a:srgbClr val="7030A0"/>
                </a:solidFill>
                <a:latin typeface="Calibri"/>
              </a:rPr>
              <a:t>проведення</a:t>
            </a:r>
            <a:r>
              <a:rPr lang="ru-RU" sz="2800" b="1" strike="noStrike" spc="-1" dirty="0">
                <a:solidFill>
                  <a:srgbClr val="7030A0"/>
                </a:solidFill>
                <a:latin typeface="Calibri"/>
              </a:rPr>
              <a:t> </a:t>
            </a:r>
            <a:r>
              <a:rPr lang="ru-RU" sz="2800" b="1" strike="noStrike" spc="-1" dirty="0" err="1">
                <a:solidFill>
                  <a:srgbClr val="7030A0"/>
                </a:solidFill>
                <a:latin typeface="Calibri"/>
              </a:rPr>
              <a:t>реанімації</a:t>
            </a:r>
            <a:endParaRPr lang="ru-RU" sz="2800" b="0" strike="noStrike" spc="-1" dirty="0">
              <a:latin typeface="Arial"/>
            </a:endParaRPr>
          </a:p>
        </p:txBody>
      </p:sp>
      <p:sp>
        <p:nvSpPr>
          <p:cNvPr id="334" name="CustomShape 2"/>
          <p:cNvSpPr/>
          <p:nvPr/>
        </p:nvSpPr>
        <p:spPr>
          <a:xfrm>
            <a:off x="285840" y="1357200"/>
            <a:ext cx="8571960" cy="50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448200" indent="-383400" algn="just">
              <a:lnSpc>
                <a:spcPct val="100000"/>
              </a:lnSpc>
              <a:spcBef>
                <a:spcPts val="641"/>
              </a:spcBef>
              <a:buClr>
                <a:srgbClr val="FF0000"/>
              </a:buClr>
              <a:buFont typeface="Wingdings 2" charset="2"/>
              <a:buChar char=""/>
            </a:pPr>
            <a:r>
              <a:rPr lang="ru-RU" sz="3200" b="1" i="1" strike="noStrike" spc="-1">
                <a:solidFill>
                  <a:srgbClr val="FF0000"/>
                </a:solidFill>
                <a:latin typeface="Calibri"/>
              </a:rPr>
              <a:t>Реанімація </a:t>
            </a:r>
            <a:r>
              <a:rPr lang="ru-RU" sz="3200" b="1" strike="noStrike" spc="-1">
                <a:solidFill>
                  <a:srgbClr val="000000"/>
                </a:solidFill>
                <a:latin typeface="Calibri"/>
              </a:rPr>
              <a:t>-  (від латинського Re – знов, anima – життя, дихання) – це комплекс заходів, направлених на відновлення дихання і діяльності серця.</a:t>
            </a:r>
            <a:endParaRPr lang="ru-RU" sz="32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1.  </a:t>
            </a:r>
            <a:r>
              <a:rPr lang="ru-RU" sz="2000" b="1" strike="noStrike" spc="-1">
                <a:solidFill>
                  <a:srgbClr val="000000"/>
                </a:solidFill>
                <a:latin typeface="Calibri"/>
              </a:rPr>
              <a:t>Врятувати від загибелі можливо тільки життєздатний організм при раптовому помиранні (при електротравмі, утопленні і т.д.)</a:t>
            </a:r>
            <a:endParaRPr lang="ru-RU" sz="20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2.  </a:t>
            </a:r>
            <a:r>
              <a:rPr lang="ru-RU" sz="2000" b="1" strike="noStrike" spc="-1">
                <a:solidFill>
                  <a:srgbClr val="000000"/>
                </a:solidFill>
                <a:latin typeface="Calibri"/>
              </a:rPr>
              <a:t>Реанімація може бути успішною тільки у випадку, якщо вона реалізована своєчасно до настання в організмі незворотних змін.</a:t>
            </a:r>
            <a:endParaRPr lang="ru-RU" sz="2000" b="0" strike="noStrike" spc="-1">
              <a:latin typeface="Arial"/>
            </a:endParaRPr>
          </a:p>
          <a:p>
            <a:pPr marL="448200" indent="-383400" algn="just">
              <a:lnSpc>
                <a:spcPct val="100000"/>
              </a:lnSpc>
              <a:spcBef>
                <a:spcPts val="400"/>
              </a:spcBef>
              <a:buClr>
                <a:srgbClr val="FF0000"/>
              </a:buClr>
              <a:buFont typeface="Wingdings 2" charset="2"/>
              <a:buChar char=""/>
            </a:pPr>
            <a:r>
              <a:rPr lang="ru-RU" sz="2000" b="1" i="1" u="sng" strike="noStrike" spc="-1">
                <a:solidFill>
                  <a:srgbClr val="FF0000"/>
                </a:solidFill>
                <a:uFillTx/>
                <a:latin typeface="Calibri"/>
              </a:rPr>
              <a:t>Пам’ятайте! Заходи для реанімації, застосовані у перші 1–2 хвилини після початку клінічної смерті, можуть врятувати 8 із 10 раптово померлих.</a:t>
            </a:r>
            <a:endParaRPr lang="ru-RU" sz="20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3.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4">
                                            <p:txEl>
                                              <p:pRg st="1" end="1"/>
                                            </p:txEl>
                                          </p:spTgt>
                                        </p:tgtEl>
                                        <p:attrNameLst>
                                          <p:attrName>style.visibility</p:attrName>
                                        </p:attrNameLst>
                                      </p:cBhvr>
                                      <p:to>
                                        <p:strVal val="visible"/>
                                      </p:to>
                                    </p:set>
                                    <p:anim calcmode="lin" valueType="num">
                                      <p:cBhvr additive="repl">
                                        <p:cTn id="7" dur="500" fill="hold"/>
                                        <p:tgtEl>
                                          <p:spTgt spid="334">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4">
                                            <p:txEl>
                                              <p:pRg st="2" end="2"/>
                                            </p:txEl>
                                          </p:spTgt>
                                        </p:tgtEl>
                                        <p:attrNameLst>
                                          <p:attrName>style.visibility</p:attrName>
                                        </p:attrNameLst>
                                      </p:cBhvr>
                                      <p:to>
                                        <p:strVal val="visible"/>
                                      </p:to>
                                    </p:set>
                                    <p:anim calcmode="lin" valueType="num">
                                      <p:cBhvr additive="repl">
                                        <p:cTn id="13" dur="500" fill="hold"/>
                                        <p:tgtEl>
                                          <p:spTgt spid="334">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4">
                                            <p:txEl>
                                              <p:pRg st="3" end="3"/>
                                            </p:txEl>
                                          </p:spTgt>
                                        </p:tgtEl>
                                        <p:attrNameLst>
                                          <p:attrName>style.visibility</p:attrName>
                                        </p:attrNameLst>
                                      </p:cBhvr>
                                      <p:to>
                                        <p:strVal val="visible"/>
                                      </p:to>
                                    </p:set>
                                    <p:anim calcmode="lin" valueType="num">
                                      <p:cBhvr additive="repl">
                                        <p:cTn id="19" dur="500" fill="hold"/>
                                        <p:tgtEl>
                                          <p:spTgt spid="334">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4">
                                            <p:txEl>
                                              <p:pRg st="4" end="4"/>
                                            </p:txEl>
                                          </p:spTgt>
                                        </p:tgtEl>
                                        <p:attrNameLst>
                                          <p:attrName>style.visibility</p:attrName>
                                        </p:attrNameLst>
                                      </p:cBhvr>
                                      <p:to>
                                        <p:strVal val="visible"/>
                                      </p:to>
                                    </p:set>
                                    <p:anim calcmode="lin" valueType="num">
                                      <p:cBhvr additive="repl">
                                        <p:cTn id="25" dur="500" fill="hold"/>
                                        <p:tgtEl>
                                          <p:spTgt spid="334">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3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000" b="1" strike="noStrike" spc="-1">
                <a:solidFill>
                  <a:srgbClr val="FF0000"/>
                </a:solidFill>
                <a:latin typeface="Calibri"/>
              </a:rPr>
              <a:t>СЛР не проводять</a:t>
            </a:r>
            <a:endParaRPr lang="ru-RU" sz="4000" b="0" strike="noStrike" spc="-1">
              <a:latin typeface="Arial"/>
            </a:endParaRPr>
          </a:p>
        </p:txBody>
      </p:sp>
      <p:sp>
        <p:nvSpPr>
          <p:cNvPr id="336"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1) при наявності ознак біологічної смерті;</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2) за наявності ознак смерті мозку;</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3) в термінальних стадіях невиліковних   </a:t>
            </a:r>
            <a:endParaRPr lang="ru-RU" sz="2800" b="0" strike="noStrike" spc="-1">
              <a:latin typeface="Arial"/>
            </a:endParaRPr>
          </a:p>
          <a:p>
            <a:pPr marL="343080" indent="-342360">
              <a:lnSpc>
                <a:spcPct val="90000"/>
              </a:lnSpc>
              <a:spcBef>
                <a:spcPts val="561"/>
              </a:spcBef>
            </a:pPr>
            <a:r>
              <a:rPr lang="ru-RU" sz="2800" b="1" strike="noStrike" spc="-1">
                <a:solidFill>
                  <a:srgbClr val="000000"/>
                </a:solidFill>
                <a:latin typeface="Calibri"/>
              </a:rPr>
              <a:t>        хвороб;</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4) при неоперабельних злоякісних новоутвореннях з метастазуванням;</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5) якщо точно відомо, що з моменту зупинки кровообігу пройшло більше   25 хв в умовах нормотермії.</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600" b="0" strike="noStrike" spc="-1">
                <a:solidFill>
                  <a:srgbClr val="FFFFFF"/>
                </a:solidFill>
                <a:latin typeface="Calibri"/>
              </a:rPr>
              <a:t> </a:t>
            </a:r>
            <a:r>
              <a:rPr lang="ru-RU" sz="3200" b="0" strike="noStrike" spc="-1">
                <a:solidFill>
                  <a:srgbClr val="FFFFFF"/>
                </a:solidFill>
                <a:latin typeface="Calibri"/>
              </a:rPr>
              <a:t>НЕВІДКЛАДНА ДОПОМОГА У СТАНАХ ЗАГРОЗИ ДЛЯ ЖИТТЯ </a:t>
            </a:r>
            <a:endParaRPr lang="ru-RU" sz="3200" b="0" strike="noStrike" spc="-1">
              <a:latin typeface="Arial"/>
            </a:endParaRPr>
          </a:p>
        </p:txBody>
      </p:sp>
      <p:sp>
        <p:nvSpPr>
          <p:cNvPr id="338" name="CustomShape 2"/>
          <p:cNvSpPr/>
          <p:nvPr/>
        </p:nvSpPr>
        <p:spPr>
          <a:xfrm>
            <a:off x="533520" y="1071720"/>
            <a:ext cx="7038360" cy="442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561"/>
              </a:spcBef>
              <a:buClr>
                <a:srgbClr val="FF0000"/>
              </a:buClr>
              <a:buFont typeface="Arial"/>
              <a:buChar char="•"/>
            </a:pPr>
            <a:r>
              <a:rPr lang="ru-RU" sz="2800" b="1" strike="noStrike" spc="-1">
                <a:solidFill>
                  <a:srgbClr val="FF0000"/>
                </a:solidFill>
                <a:latin typeface="Calibri"/>
              </a:rPr>
              <a:t>Розробкою та систематизацією стандартів СЛР займаються:</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Американська асоціація кардіологів</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Європейська рада реанімації (European Resuscitation Council – ERC), останні рекомендації якої опубліковані в 2010 р. і які включають наступні рівні реанімаційних заходів  :</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BLS (Basic life support) – базова підтримка життєдіяльності</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ILS (Immediate life support) – невідкладна підтримка життєдіяльності</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ALS (Advanced life support ) – алгоритм спеціалізованих реанімаційних заходів</a:t>
            </a:r>
            <a:endParaRPr lang="ru-RU" sz="2800" b="0" strike="noStrike" spc="-1">
              <a:latin typeface="Arial"/>
            </a:endParaRPr>
          </a:p>
        </p:txBody>
      </p:sp>
      <p:pic>
        <p:nvPicPr>
          <p:cNvPr id="339" name="Picture 4"/>
          <p:cNvPicPr/>
          <p:nvPr/>
        </p:nvPicPr>
        <p:blipFill>
          <a:blip r:embed="rId2"/>
          <a:stretch/>
        </p:blipFill>
        <p:spPr>
          <a:xfrm>
            <a:off x="6929280" y="0"/>
            <a:ext cx="2214000" cy="22140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214200" y="214200"/>
            <a:ext cx="5214240" cy="66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2360">
              <a:lnSpc>
                <a:spcPct val="100000"/>
              </a:lnSpc>
              <a:spcBef>
                <a:spcPts val="641"/>
              </a:spcBef>
              <a:buClr>
                <a:srgbClr val="000000"/>
              </a:buClr>
              <a:buFont typeface="Arial"/>
              <a:buChar char="•"/>
            </a:pPr>
            <a:r>
              <a:rPr lang="ru-RU" sz="3200" b="0" strike="noStrike" spc="-1" dirty="0" err="1">
                <a:solidFill>
                  <a:srgbClr val="000000"/>
                </a:solidFill>
                <a:latin typeface="Calibri"/>
              </a:rPr>
              <a:t>Guidelines</a:t>
            </a:r>
            <a:r>
              <a:rPr lang="ru-RU" sz="3200" b="0" strike="noStrike" spc="-1" dirty="0">
                <a:solidFill>
                  <a:srgbClr val="000000"/>
                </a:solidFill>
                <a:latin typeface="Calibri"/>
              </a:rPr>
              <a:t> 2015 CPR&amp;ECC/</a:t>
            </a:r>
            <a:r>
              <a:rPr lang="ru-RU" sz="3200" b="0" strike="noStrike" spc="-1" dirty="0" err="1">
                <a:solidFill>
                  <a:srgbClr val="000000"/>
                </a:solidFill>
                <a:latin typeface="Calibri"/>
              </a:rPr>
              <a:t>American</a:t>
            </a:r>
            <a:r>
              <a:rPr lang="ru-RU" sz="3200" b="0" strike="noStrike" spc="-1" dirty="0">
                <a:solidFill>
                  <a:srgbClr val="000000"/>
                </a:solidFill>
                <a:latin typeface="Calibri"/>
              </a:rPr>
              <a:t> </a:t>
            </a:r>
            <a:r>
              <a:rPr lang="ru-RU" sz="3200" b="0" strike="noStrike" spc="-1" dirty="0" err="1">
                <a:solidFill>
                  <a:srgbClr val="000000"/>
                </a:solidFill>
                <a:latin typeface="Calibri"/>
              </a:rPr>
              <a:t>Heart</a:t>
            </a:r>
            <a:r>
              <a:rPr lang="ru-RU" sz="3200" b="0" strike="noStrike" spc="-1" dirty="0">
                <a:solidFill>
                  <a:srgbClr val="000000"/>
                </a:solidFill>
                <a:latin typeface="Calibri"/>
              </a:rPr>
              <a:t> </a:t>
            </a:r>
            <a:r>
              <a:rPr lang="ru-RU" sz="3200" b="0" strike="noStrike" spc="-1" dirty="0" err="1">
                <a:solidFill>
                  <a:srgbClr val="000000"/>
                </a:solidFill>
                <a:latin typeface="Calibri"/>
              </a:rPr>
              <a:t>Association</a:t>
            </a:r>
            <a:r>
              <a:rPr lang="ru-RU" sz="3200" b="0" strike="noStrike" spc="-1" dirty="0">
                <a:solidFill>
                  <a:srgbClr val="000000"/>
                </a:solidFill>
                <a:latin typeface="Calibri"/>
              </a:rPr>
              <a:t> [</a:t>
            </a:r>
            <a:r>
              <a:rPr lang="ru-RU" sz="3200" b="0" strike="noStrike" spc="-1" dirty="0" err="1" smtClean="0">
                <a:solidFill>
                  <a:srgbClr val="000000"/>
                </a:solidFill>
                <a:latin typeface="Calibri"/>
              </a:rPr>
              <a:t>Електроний</a:t>
            </a:r>
            <a:r>
              <a:rPr lang="ru-RU" sz="3200" b="0" strike="noStrike" spc="-1" dirty="0" smtClean="0">
                <a:solidFill>
                  <a:srgbClr val="000000"/>
                </a:solidFill>
                <a:latin typeface="Calibri"/>
              </a:rPr>
              <a:t> </a:t>
            </a:r>
            <a:r>
              <a:rPr lang="ru-RU" sz="3200" b="0" strike="noStrike" spc="-1" dirty="0">
                <a:solidFill>
                  <a:srgbClr val="000000"/>
                </a:solidFill>
                <a:latin typeface="Calibri"/>
              </a:rPr>
              <a:t>ресурс]. – </a:t>
            </a:r>
            <a:r>
              <a:rPr lang="ru-RU" sz="3200" b="0" strike="noStrike" spc="-1" dirty="0" err="1">
                <a:solidFill>
                  <a:srgbClr val="000000"/>
                </a:solidFill>
                <a:latin typeface="Calibri"/>
              </a:rPr>
              <a:t>Dallas</a:t>
            </a:r>
            <a:r>
              <a:rPr lang="ru-RU" sz="3200" b="0" strike="noStrike" spc="-1" dirty="0">
                <a:solidFill>
                  <a:srgbClr val="000000"/>
                </a:solidFill>
                <a:latin typeface="Calibri"/>
              </a:rPr>
              <a:t>, </a:t>
            </a:r>
            <a:r>
              <a:rPr lang="ru-RU" sz="3200" b="0" strike="noStrike" spc="-1" dirty="0" err="1">
                <a:solidFill>
                  <a:srgbClr val="000000"/>
                </a:solidFill>
                <a:latin typeface="Calibri"/>
              </a:rPr>
              <a:t>Texas</a:t>
            </a:r>
            <a:r>
              <a:rPr lang="ru-RU" sz="3200" b="0" strike="noStrike" spc="-1" dirty="0">
                <a:solidFill>
                  <a:srgbClr val="000000"/>
                </a:solidFill>
                <a:latin typeface="Calibri"/>
              </a:rPr>
              <a:t> 75231-4596,USA, 2015 – Режим доступу до ресурсу: http://www.heart.org</a:t>
            </a:r>
            <a:endParaRPr lang="ru-RU" sz="3200" b="0" strike="noStrike" spc="-1" dirty="0">
              <a:latin typeface="Arial"/>
            </a:endParaRPr>
          </a:p>
          <a:p>
            <a:pPr marL="343080" indent="-342360">
              <a:lnSpc>
                <a:spcPct val="100000"/>
              </a:lnSpc>
              <a:spcBef>
                <a:spcPts val="641"/>
              </a:spcBef>
              <a:buClr>
                <a:srgbClr val="000000"/>
              </a:buClr>
              <a:buFont typeface="Arial"/>
              <a:buChar char="•"/>
            </a:pPr>
            <a:r>
              <a:rPr lang="ru-RU" sz="3200" b="0" strike="noStrike" spc="-1" dirty="0" err="1">
                <a:solidFill>
                  <a:srgbClr val="000000"/>
                </a:solidFill>
                <a:latin typeface="Calibri"/>
              </a:rPr>
              <a:t>Guidelines</a:t>
            </a:r>
            <a:r>
              <a:rPr lang="ru-RU" sz="3200" b="0" strike="noStrike" spc="-1" dirty="0">
                <a:solidFill>
                  <a:srgbClr val="000000"/>
                </a:solidFill>
                <a:latin typeface="Calibri"/>
              </a:rPr>
              <a:t> </a:t>
            </a:r>
            <a:r>
              <a:rPr lang="ru-RU" sz="3200" b="0" strike="noStrike" spc="-1" dirty="0" err="1">
                <a:solidFill>
                  <a:srgbClr val="000000"/>
                </a:solidFill>
                <a:latin typeface="Calibri"/>
              </a:rPr>
              <a:t>for</a:t>
            </a:r>
            <a:r>
              <a:rPr lang="ru-RU" sz="3200" b="0" strike="noStrike" spc="-1" dirty="0">
                <a:solidFill>
                  <a:srgbClr val="000000"/>
                </a:solidFill>
                <a:latin typeface="Calibri"/>
              </a:rPr>
              <a:t> </a:t>
            </a:r>
            <a:r>
              <a:rPr lang="ru-RU" sz="3200" b="0" strike="noStrike" spc="-1" dirty="0" err="1">
                <a:solidFill>
                  <a:srgbClr val="000000"/>
                </a:solidFill>
                <a:latin typeface="Calibri"/>
              </a:rPr>
              <a:t>Resuscitation</a:t>
            </a:r>
            <a:r>
              <a:rPr lang="ru-RU" sz="3200" b="0" strike="noStrike" spc="-1" dirty="0">
                <a:solidFill>
                  <a:srgbClr val="000000"/>
                </a:solidFill>
                <a:latin typeface="Calibri"/>
              </a:rPr>
              <a:t>/</a:t>
            </a:r>
            <a:r>
              <a:rPr lang="ru-RU" sz="3200" b="0" strike="noStrike" spc="-1" dirty="0" err="1">
                <a:solidFill>
                  <a:srgbClr val="000000"/>
                </a:solidFill>
                <a:latin typeface="Calibri"/>
              </a:rPr>
              <a:t>European</a:t>
            </a:r>
            <a:r>
              <a:rPr lang="ru-RU" sz="3200" b="0" strike="noStrike" spc="-1" dirty="0">
                <a:solidFill>
                  <a:srgbClr val="000000"/>
                </a:solidFill>
                <a:latin typeface="Calibri"/>
              </a:rPr>
              <a:t> </a:t>
            </a:r>
            <a:r>
              <a:rPr lang="ru-RU" sz="3200" b="0" strike="noStrike" spc="-1" dirty="0" err="1">
                <a:solidFill>
                  <a:srgbClr val="000000"/>
                </a:solidFill>
                <a:latin typeface="Calibri"/>
              </a:rPr>
              <a:t>Resuscitation</a:t>
            </a:r>
            <a:r>
              <a:rPr lang="ru-RU" sz="3200" b="0" strike="noStrike" spc="-1" dirty="0">
                <a:solidFill>
                  <a:srgbClr val="000000"/>
                </a:solidFill>
                <a:latin typeface="Calibri"/>
              </a:rPr>
              <a:t> </a:t>
            </a:r>
            <a:r>
              <a:rPr lang="ru-RU" sz="3200" b="0" strike="noStrike" spc="-1" dirty="0" err="1">
                <a:solidFill>
                  <a:srgbClr val="000000"/>
                </a:solidFill>
                <a:latin typeface="Calibri"/>
              </a:rPr>
              <a:t>Council</a:t>
            </a:r>
            <a:r>
              <a:rPr lang="ru-RU" sz="3200" b="0" strike="noStrike" spc="-1" dirty="0">
                <a:solidFill>
                  <a:srgbClr val="000000"/>
                </a:solidFill>
                <a:latin typeface="Calibri"/>
              </a:rPr>
              <a:t> (ERC) [</a:t>
            </a:r>
            <a:r>
              <a:rPr lang="ru-RU" sz="3200" b="0" strike="noStrike" spc="-1" dirty="0" err="1" smtClean="0">
                <a:solidFill>
                  <a:srgbClr val="000000"/>
                </a:solidFill>
                <a:latin typeface="Calibri"/>
              </a:rPr>
              <a:t>Електронний</a:t>
            </a:r>
            <a:r>
              <a:rPr lang="ru-RU" sz="3200" b="0" strike="noStrike" spc="-1" dirty="0" smtClean="0">
                <a:solidFill>
                  <a:srgbClr val="000000"/>
                </a:solidFill>
                <a:latin typeface="Calibri"/>
              </a:rPr>
              <a:t> </a:t>
            </a:r>
            <a:r>
              <a:rPr lang="ru-RU" sz="3200" b="0" strike="noStrike" spc="-1" dirty="0">
                <a:solidFill>
                  <a:srgbClr val="000000"/>
                </a:solidFill>
                <a:latin typeface="Calibri"/>
              </a:rPr>
              <a:t>ресурс]. – </a:t>
            </a:r>
            <a:r>
              <a:rPr lang="ru-RU" sz="3200" b="0" strike="noStrike" spc="-1" dirty="0" err="1">
                <a:solidFill>
                  <a:srgbClr val="000000"/>
                </a:solidFill>
                <a:latin typeface="Calibri"/>
              </a:rPr>
              <a:t>Emile</a:t>
            </a:r>
            <a:r>
              <a:rPr lang="ru-RU" sz="3200" b="0" strike="noStrike" spc="-1" dirty="0">
                <a:solidFill>
                  <a:srgbClr val="000000"/>
                </a:solidFill>
                <a:latin typeface="Calibri"/>
              </a:rPr>
              <a:t> </a:t>
            </a:r>
            <a:r>
              <a:rPr lang="ru-RU" sz="3200" b="0" strike="noStrike" spc="-1" dirty="0" err="1">
                <a:solidFill>
                  <a:srgbClr val="000000"/>
                </a:solidFill>
                <a:latin typeface="Calibri"/>
              </a:rPr>
              <a:t>Vanderveldelaan</a:t>
            </a:r>
            <a:r>
              <a:rPr lang="ru-RU" sz="3200" b="0" strike="noStrike" spc="-1" dirty="0">
                <a:solidFill>
                  <a:srgbClr val="000000"/>
                </a:solidFill>
                <a:latin typeface="Calibri"/>
              </a:rPr>
              <a:t> 35, 2845 </a:t>
            </a:r>
            <a:r>
              <a:rPr lang="ru-RU" sz="3200" b="0" strike="noStrike" spc="-1" dirty="0" err="1">
                <a:solidFill>
                  <a:srgbClr val="000000"/>
                </a:solidFill>
                <a:latin typeface="Calibri"/>
              </a:rPr>
              <a:t>Niel</a:t>
            </a:r>
            <a:r>
              <a:rPr lang="ru-RU" sz="3200" b="0" strike="noStrike" spc="-1" dirty="0">
                <a:solidFill>
                  <a:srgbClr val="000000"/>
                </a:solidFill>
                <a:latin typeface="Calibri"/>
              </a:rPr>
              <a:t>, </a:t>
            </a:r>
            <a:r>
              <a:rPr lang="ru-RU" sz="3200" b="0" strike="noStrike" spc="-1" dirty="0" err="1">
                <a:solidFill>
                  <a:srgbClr val="000000"/>
                </a:solidFill>
                <a:latin typeface="Calibri"/>
              </a:rPr>
              <a:t>Belgium</a:t>
            </a:r>
            <a:r>
              <a:rPr lang="ru-RU" sz="3200" b="0" strike="noStrike" spc="-1" dirty="0">
                <a:solidFill>
                  <a:srgbClr val="000000"/>
                </a:solidFill>
                <a:latin typeface="Calibri"/>
              </a:rPr>
              <a:t>, 2015. – Режим доступу до ресурсу: http://www.erc. </a:t>
            </a:r>
            <a:r>
              <a:rPr lang="ru-RU" sz="3200" b="0" strike="noStrike" spc="-1" dirty="0" err="1">
                <a:solidFill>
                  <a:srgbClr val="000000"/>
                </a:solidFill>
                <a:latin typeface="Calibri"/>
              </a:rPr>
              <a:t>edu</a:t>
            </a:r>
            <a:endParaRPr lang="ru-RU" sz="3200" b="0" strike="noStrike" spc="-1" dirty="0">
              <a:latin typeface="Arial"/>
            </a:endParaRPr>
          </a:p>
          <a:p>
            <a:pPr>
              <a:lnSpc>
                <a:spcPct val="100000"/>
              </a:lnSpc>
              <a:spcBef>
                <a:spcPts val="641"/>
              </a:spcBef>
            </a:pPr>
            <a:endParaRPr lang="ru-RU" sz="3200" b="0" strike="noStrike" spc="-1" dirty="0">
              <a:latin typeface="Arial"/>
            </a:endParaRPr>
          </a:p>
        </p:txBody>
      </p:sp>
      <p:pic>
        <p:nvPicPr>
          <p:cNvPr id="341" name="Picture 2"/>
          <p:cNvPicPr/>
          <p:nvPr/>
        </p:nvPicPr>
        <p:blipFill>
          <a:blip r:embed="rId2"/>
          <a:stretch/>
        </p:blipFill>
        <p:spPr>
          <a:xfrm>
            <a:off x="5429160" y="4714920"/>
            <a:ext cx="3571200" cy="1213560"/>
          </a:xfrm>
          <a:prstGeom prst="rect">
            <a:avLst/>
          </a:prstGeom>
          <a:ln w="9360">
            <a:noFill/>
          </a:ln>
        </p:spPr>
      </p:pic>
      <p:pic>
        <p:nvPicPr>
          <p:cNvPr id="342" name="Рисунок 4"/>
          <p:cNvPicPr/>
          <p:nvPr/>
        </p:nvPicPr>
        <p:blipFill>
          <a:blip r:embed="rId3"/>
          <a:srcRect l="78689" t="3362" r="2419" b="82758"/>
          <a:stretch/>
        </p:blipFill>
        <p:spPr>
          <a:xfrm>
            <a:off x="5429160" y="428760"/>
            <a:ext cx="3571200" cy="3357000"/>
          </a:xfrm>
          <a:prstGeom prst="rect">
            <a:avLst/>
          </a:prstGeom>
          <a:ln w="9360">
            <a:noFill/>
          </a:ln>
        </p:spPr>
      </p:pic>
      <p:sp>
        <p:nvSpPr>
          <p:cNvPr id="343" name="CustomShape 2"/>
          <p:cNvSpPr/>
          <p:nvPr/>
        </p:nvSpPr>
        <p:spPr>
          <a:xfrm>
            <a:off x="8148600" y="5500800"/>
            <a:ext cx="79632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2400" b="1" strike="noStrike" spc="-1">
                <a:solidFill>
                  <a:srgbClr val="00B0F0"/>
                </a:solidFill>
                <a:latin typeface="Calibri"/>
                <a:ea typeface="DejaVu Sans"/>
              </a:rPr>
              <a:t>2015</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571320" y="4143240"/>
            <a:ext cx="8228880" cy="24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i="1" strike="noStrike" spc="-1">
                <a:solidFill>
                  <a:srgbClr val="000000"/>
                </a:solidFill>
                <a:latin typeface="Calibri"/>
              </a:rPr>
              <a:t>"Наша мета - повернення пацієнта до життя з відновленням нормальних функцій всіх органів, в тому числі й мозку"   (П.Сафар)</a:t>
            </a:r>
            <a:endParaRPr lang="ru-RU" sz="3200" b="0" strike="noStrike" spc="-1">
              <a:latin typeface="Arial"/>
            </a:endParaRPr>
          </a:p>
        </p:txBody>
      </p:sp>
      <p:pic>
        <p:nvPicPr>
          <p:cNvPr id="345" name="Picture 5"/>
          <p:cNvPicPr/>
          <p:nvPr/>
        </p:nvPicPr>
        <p:blipFill>
          <a:blip r:embed="rId2"/>
          <a:stretch/>
        </p:blipFill>
        <p:spPr>
          <a:xfrm>
            <a:off x="5572080" y="357120"/>
            <a:ext cx="3177360" cy="3571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2"/>
          <p:cNvPicPr/>
          <p:nvPr/>
        </p:nvPicPr>
        <p:blipFill>
          <a:blip r:embed="rId2"/>
          <a:stretch/>
        </p:blipFill>
        <p:spPr>
          <a:xfrm>
            <a:off x="0" y="0"/>
            <a:ext cx="5714280" cy="6857280"/>
          </a:xfrm>
          <a:prstGeom prst="rect">
            <a:avLst/>
          </a:prstGeom>
          <a:ln w="9360">
            <a:noFill/>
          </a:ln>
        </p:spPr>
      </p:pic>
      <p:sp>
        <p:nvSpPr>
          <p:cNvPr id="347" name="CustomShape 1"/>
          <p:cNvSpPr/>
          <p:nvPr/>
        </p:nvSpPr>
        <p:spPr>
          <a:xfrm>
            <a:off x="5638680" y="304920"/>
            <a:ext cx="350460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2900" b="0" strike="noStrike" spc="-1">
                <a:solidFill>
                  <a:srgbClr val="FF0000"/>
                </a:solidFill>
                <a:latin typeface="Calibri"/>
              </a:rPr>
              <a:t>Перед початком виконання СЛР</a:t>
            </a:r>
            <a:endParaRPr lang="ru-RU" sz="2900" b="0" strike="noStrike" spc="-1">
              <a:latin typeface="Arial"/>
            </a:endParaRPr>
          </a:p>
        </p:txBody>
      </p:sp>
      <p:sp>
        <p:nvSpPr>
          <p:cNvPr id="348" name="CustomShape 2"/>
          <p:cNvSpPr/>
          <p:nvPr/>
        </p:nvSpPr>
        <p:spPr>
          <a:xfrm>
            <a:off x="5796000" y="1828800"/>
            <a:ext cx="3347280" cy="3658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561"/>
              </a:spcBef>
            </a:pPr>
            <a:r>
              <a:rPr lang="ru-RU" sz="2800" b="0" strike="noStrike" spc="-1">
                <a:solidFill>
                  <a:srgbClr val="FF0000"/>
                </a:solidFill>
                <a:latin typeface="Calibri"/>
                <a:ea typeface="DejaVu Sans"/>
              </a:rPr>
              <a:t>Викличте ЕМД</a:t>
            </a:r>
            <a:endParaRPr lang="ru-RU" sz="2800" b="0" strike="noStrike" spc="-1">
              <a:latin typeface="Arial"/>
            </a:endParaRPr>
          </a:p>
          <a:p>
            <a:pPr>
              <a:lnSpc>
                <a:spcPct val="90000"/>
              </a:lnSpc>
              <a:spcBef>
                <a:spcPts val="561"/>
              </a:spcBef>
            </a:pPr>
            <a:r>
              <a:rPr lang="ru-RU" sz="2800" b="0" strike="noStrike" spc="-1">
                <a:solidFill>
                  <a:srgbClr val="FF0000"/>
                </a:solidFill>
                <a:latin typeface="Calibri"/>
                <a:ea typeface="DejaVu Sans"/>
              </a:rPr>
              <a:t>за телефоном103 (чергового анестезіолога, неонатолога), або попросіть це зробити когось, хто є поблизу.</a:t>
            </a:r>
            <a:endParaRPr lang="ru-RU" sz="2800" b="0" strike="noStrike" spc="-1">
              <a:latin typeface="Arial"/>
            </a:endParaRPr>
          </a:p>
          <a:p>
            <a:pPr>
              <a:lnSpc>
                <a:spcPct val="100000"/>
              </a:lnSpc>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642960" y="285840"/>
            <a:ext cx="8064000" cy="1341720"/>
          </a:xfrm>
          <a:prstGeom prst="roundRect">
            <a:avLst>
              <a:gd name="adj" fmla="val 16667"/>
            </a:avLst>
          </a:prstGeom>
          <a:solidFill>
            <a:srgbClr val="DCE937"/>
          </a:solidFill>
          <a:ln>
            <a:solidFill>
              <a:srgbClr val="FFFF00"/>
            </a:solidFill>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800" b="1" i="1" strike="noStrike" spc="-1">
                <a:solidFill>
                  <a:srgbClr val="7030A0"/>
                </a:solidFill>
                <a:latin typeface="Georgia"/>
                <a:ea typeface="DejaVu Sans"/>
              </a:rPr>
              <a:t>Правила та порядок проведення реанімації</a:t>
            </a:r>
            <a:endParaRPr lang="ru-RU" sz="2800" b="0" strike="noStrike" spc="-1">
              <a:latin typeface="Arial"/>
            </a:endParaRPr>
          </a:p>
        </p:txBody>
      </p:sp>
      <p:sp>
        <p:nvSpPr>
          <p:cNvPr id="350" name="CustomShape 2"/>
          <p:cNvSpPr/>
          <p:nvPr/>
        </p:nvSpPr>
        <p:spPr>
          <a:xfrm>
            <a:off x="785880" y="2000160"/>
            <a:ext cx="7929000" cy="4053960"/>
          </a:xfrm>
          <a:prstGeom prst="rect">
            <a:avLst/>
          </a:prstGeom>
          <a:noFill/>
          <a:ln>
            <a:solidFill>
              <a:srgbClr val="FFFF00"/>
            </a:solid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dirty="0">
                <a:solidFill>
                  <a:srgbClr val="000000"/>
                </a:solidFill>
                <a:latin typeface="Georgia"/>
                <a:ea typeface="DejaVu Sans"/>
              </a:rPr>
              <a:t>1.      </a:t>
            </a:r>
            <a:r>
              <a:rPr lang="ru-RU" sz="2000" b="1" i="1" strike="noStrike" spc="-1" dirty="0" err="1">
                <a:solidFill>
                  <a:srgbClr val="000000"/>
                </a:solidFill>
                <a:latin typeface="Georgia"/>
                <a:ea typeface="DejaVu Sans"/>
              </a:rPr>
              <a:t>Забезпечте</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безпечність</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потерпілого</a:t>
            </a:r>
            <a:r>
              <a:rPr lang="ru-RU" sz="2000" b="1" i="1" strike="noStrike" spc="-1" dirty="0">
                <a:solidFill>
                  <a:srgbClr val="000000"/>
                </a:solidFill>
                <a:latin typeface="Georgia"/>
                <a:ea typeface="DejaVu Sans"/>
              </a:rPr>
              <a:t> та себе.</a:t>
            </a:r>
            <a:endParaRPr lang="ru-RU" sz="2000" b="0" strike="noStrike" spc="-1" dirty="0">
              <a:latin typeface="Arial"/>
            </a:endParaRPr>
          </a:p>
          <a:p>
            <a:pPr algn="just">
              <a:lnSpc>
                <a:spcPct val="100000"/>
              </a:lnSpc>
            </a:pPr>
            <a:r>
              <a:rPr lang="ru-RU" sz="2000" b="1" i="1" strike="noStrike" spc="-1" dirty="0">
                <a:solidFill>
                  <a:srgbClr val="000000"/>
                </a:solidFill>
                <a:latin typeface="Georgia"/>
                <a:ea typeface="DejaVu Sans"/>
              </a:rPr>
              <a:t>2.  </a:t>
            </a:r>
            <a:r>
              <a:rPr lang="ru-RU" sz="2000" b="1" i="1" strike="noStrike" spc="-1" dirty="0" err="1">
                <a:solidFill>
                  <a:srgbClr val="000000"/>
                </a:solidFill>
                <a:latin typeface="Georgia"/>
                <a:ea typeface="DejaVu Sans"/>
              </a:rPr>
              <a:t>Якщо</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потерпілий</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відповідає</a:t>
            </a:r>
            <a:r>
              <a:rPr lang="ru-RU" sz="2000" b="1" i="1" strike="noStrike" spc="-1" dirty="0">
                <a:solidFill>
                  <a:srgbClr val="000000"/>
                </a:solidFill>
                <a:latin typeface="Georgia"/>
                <a:ea typeface="DejaVu Sans"/>
              </a:rPr>
              <a:t> на </a:t>
            </a:r>
            <a:r>
              <a:rPr lang="ru-RU" sz="2000" b="1" i="1" strike="noStrike" spc="-1" dirty="0" err="1">
                <a:solidFill>
                  <a:srgbClr val="000000"/>
                </a:solidFill>
                <a:latin typeface="Georgia"/>
                <a:ea typeface="DejaVu Sans"/>
              </a:rPr>
              <a:t>запитання</a:t>
            </a:r>
            <a:r>
              <a:rPr lang="ru-RU" sz="2000" b="1" i="1" strike="noStrike" spc="-1" dirty="0">
                <a:solidFill>
                  <a:srgbClr val="000000"/>
                </a:solidFill>
                <a:latin typeface="Georgia"/>
                <a:ea typeface="DejaVu Sans"/>
              </a:rPr>
              <a:t> та    </a:t>
            </a:r>
            <a:r>
              <a:rPr lang="ru-RU" sz="2000" b="1" i="1" strike="noStrike" spc="-1" dirty="0" err="1">
                <a:solidFill>
                  <a:srgbClr val="000000"/>
                </a:solidFill>
                <a:latin typeface="Georgia"/>
                <a:ea typeface="DejaVu Sans"/>
              </a:rPr>
              <a:t>рухається</a:t>
            </a:r>
            <a:r>
              <a:rPr lang="ru-RU" sz="2000" b="1" i="1" strike="noStrike" spc="-1" dirty="0">
                <a:solidFill>
                  <a:srgbClr val="000000"/>
                </a:solidFill>
                <a:latin typeface="Georgia"/>
                <a:ea typeface="DejaVu Sans"/>
              </a:rPr>
              <a:t>:</a:t>
            </a:r>
            <a:endParaRPr lang="ru-RU" sz="2000" b="0" strike="noStrike" spc="-1" dirty="0">
              <a:latin typeface="Arial"/>
            </a:endParaRPr>
          </a:p>
          <a:p>
            <a:pPr algn="just">
              <a:lnSpc>
                <a:spcPct val="100000"/>
              </a:lnSpc>
            </a:pPr>
            <a:r>
              <a:rPr lang="ru-RU" sz="2000" b="1" i="1" strike="noStrike" spc="-1" dirty="0">
                <a:solidFill>
                  <a:srgbClr val="000000"/>
                </a:solidFill>
                <a:latin typeface="Georgia"/>
                <a:ea typeface="DejaVu Sans"/>
              </a:rPr>
              <a:t> запитайте як </a:t>
            </a:r>
            <a:r>
              <a:rPr lang="ru-RU" sz="2000" b="1" i="1" strike="noStrike" spc="-1" dirty="0" err="1">
                <a:solidFill>
                  <a:srgbClr val="000000"/>
                </a:solidFill>
                <a:latin typeface="Georgia"/>
                <a:ea typeface="DejaVu Sans"/>
              </a:rPr>
              <a:t>він</a:t>
            </a:r>
            <a:r>
              <a:rPr lang="ru-RU" sz="2000" b="1" i="1" strike="noStrike" spc="-1" dirty="0">
                <a:solidFill>
                  <a:srgbClr val="000000"/>
                </a:solidFill>
                <a:latin typeface="Georgia"/>
                <a:ea typeface="DejaVu Sans"/>
              </a:rPr>
              <a:t> себе </a:t>
            </a:r>
            <a:r>
              <a:rPr lang="ru-RU" sz="2000" b="1" i="1" strike="noStrike" spc="-1" dirty="0" err="1">
                <a:solidFill>
                  <a:srgbClr val="000000"/>
                </a:solidFill>
                <a:latin typeface="Georgia"/>
                <a:ea typeface="DejaVu Sans"/>
              </a:rPr>
              <a:t>почуває</a:t>
            </a:r>
            <a:r>
              <a:rPr lang="ru-RU" sz="2000" b="1" i="1" strike="noStrike" spc="-1" dirty="0">
                <a:solidFill>
                  <a:srgbClr val="000000"/>
                </a:solidFill>
                <a:latin typeface="Georgia"/>
                <a:ea typeface="DejaVu Sans"/>
              </a:rPr>
              <a:t> та </a:t>
            </a:r>
            <a:r>
              <a:rPr lang="ru-RU" sz="2000" b="1" i="1" strike="noStrike" spc="-1" dirty="0" err="1">
                <a:solidFill>
                  <a:srgbClr val="000000"/>
                </a:solidFill>
                <a:latin typeface="Georgia"/>
                <a:ea typeface="DejaVu Sans"/>
              </a:rPr>
              <a:t>чи</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потребує</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він</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допомоги</a:t>
            </a:r>
            <a:r>
              <a:rPr lang="ru-RU" sz="2000" b="1" i="1" strike="noStrike" spc="-1" dirty="0">
                <a:solidFill>
                  <a:srgbClr val="000000"/>
                </a:solidFill>
                <a:latin typeface="Georgia"/>
                <a:ea typeface="DejaVu Sans"/>
              </a:rPr>
              <a:t>.</a:t>
            </a:r>
            <a:endParaRPr lang="ru-RU" sz="2000" b="0" strike="noStrike" spc="-1" dirty="0">
              <a:latin typeface="Arial"/>
            </a:endParaRPr>
          </a:p>
          <a:p>
            <a:pPr algn="just">
              <a:lnSpc>
                <a:spcPct val="100000"/>
              </a:lnSpc>
            </a:pPr>
            <a:r>
              <a:rPr lang="ru-RU" sz="2000" b="1" i="1" strike="noStrike" spc="-1" dirty="0">
                <a:solidFill>
                  <a:srgbClr val="000000"/>
                </a:solidFill>
                <a:latin typeface="Georgia"/>
                <a:ea typeface="DejaVu Sans"/>
              </a:rPr>
              <a:t>3.    </a:t>
            </a:r>
            <a:r>
              <a:rPr lang="ru-RU" sz="2000" b="1" i="1" strike="noStrike" spc="-1" dirty="0" err="1">
                <a:solidFill>
                  <a:srgbClr val="000000"/>
                </a:solidFill>
                <a:latin typeface="Georgia"/>
                <a:ea typeface="DejaVu Sans"/>
              </a:rPr>
              <a:t>Якщо</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потерпілий</a:t>
            </a:r>
            <a:r>
              <a:rPr lang="ru-RU" sz="2000" b="1" i="1" strike="noStrike" spc="-1" dirty="0">
                <a:solidFill>
                  <a:srgbClr val="000000"/>
                </a:solidFill>
                <a:latin typeface="Georgia"/>
                <a:ea typeface="DejaVu Sans"/>
              </a:rPr>
              <a:t> не </a:t>
            </a:r>
            <a:r>
              <a:rPr lang="ru-RU" sz="2000" b="1" i="1" strike="noStrike" spc="-1" dirty="0" err="1">
                <a:solidFill>
                  <a:srgbClr val="000000"/>
                </a:solidFill>
                <a:latin typeface="Georgia"/>
                <a:ea typeface="DejaVu Sans"/>
              </a:rPr>
              <a:t>відповідає</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покличте</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когось</a:t>
            </a:r>
            <a:r>
              <a:rPr lang="ru-RU" sz="2000" b="1" i="1" strike="noStrike" spc="-1" dirty="0">
                <a:solidFill>
                  <a:srgbClr val="000000"/>
                </a:solidFill>
                <a:latin typeface="Georgia"/>
                <a:ea typeface="DejaVu Sans"/>
              </a:rPr>
              <a:t> на </a:t>
            </a:r>
            <a:r>
              <a:rPr lang="ru-RU" sz="2000" b="1" i="1" strike="noStrike" spc="-1" dirty="0" err="1">
                <a:solidFill>
                  <a:srgbClr val="000000"/>
                </a:solidFill>
                <a:latin typeface="Georgia"/>
                <a:ea typeface="DejaVu Sans"/>
              </a:rPr>
              <a:t>допомогу</a:t>
            </a:r>
            <a:r>
              <a:rPr lang="ru-RU" sz="2000" b="1" i="1" strike="noStrike" spc="-1" dirty="0">
                <a:solidFill>
                  <a:srgbClr val="000000"/>
                </a:solidFill>
                <a:latin typeface="Georgia"/>
                <a:ea typeface="DejaVu Sans"/>
              </a:rPr>
              <a:t>.</a:t>
            </a:r>
            <a:endParaRPr lang="ru-RU" sz="2000" b="0" strike="noStrike" spc="-1" dirty="0">
              <a:latin typeface="Arial"/>
            </a:endParaRPr>
          </a:p>
          <a:p>
            <a:pPr algn="just">
              <a:lnSpc>
                <a:spcPct val="100000"/>
              </a:lnSpc>
            </a:pPr>
            <a:r>
              <a:rPr lang="ru-RU" sz="2000" b="1" i="1" strike="noStrike" spc="-1" dirty="0">
                <a:solidFill>
                  <a:srgbClr val="000000"/>
                </a:solidFill>
                <a:latin typeface="Georgia"/>
                <a:ea typeface="DejaVu Sans"/>
              </a:rPr>
              <a:t>4. </a:t>
            </a:r>
            <a:r>
              <a:rPr lang="ru-RU" sz="2000" b="1" i="1" strike="noStrike" spc="-1" dirty="0" err="1">
                <a:solidFill>
                  <a:srgbClr val="7030A0"/>
                </a:solidFill>
                <a:latin typeface="Georgia"/>
                <a:ea typeface="DejaVu Sans"/>
              </a:rPr>
              <a:t>Забезпечте</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підтримку</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вільної</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прохідності</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дихальних</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шляхів</a:t>
            </a:r>
            <a:r>
              <a:rPr lang="ru-RU" sz="2000" b="1" i="1" strike="noStrike" spc="-1" dirty="0">
                <a:solidFill>
                  <a:srgbClr val="7030A0"/>
                </a:solidFill>
                <a:latin typeface="Georgia"/>
                <a:ea typeface="DejaVu Sans"/>
              </a:rPr>
              <a:t>.</a:t>
            </a:r>
            <a:endParaRPr lang="ru-RU" sz="2000" b="0" strike="noStrike" spc="-1" dirty="0">
              <a:latin typeface="Arial"/>
            </a:endParaRPr>
          </a:p>
          <a:p>
            <a:pPr marL="457200" indent="-456480" algn="just">
              <a:lnSpc>
                <a:spcPct val="100000"/>
              </a:lnSpc>
              <a:buClr>
                <a:srgbClr val="7030A0"/>
              </a:buClr>
              <a:buFont typeface="StarSymbol"/>
              <a:buAutoNum type="arabicPeriod" startAt="5"/>
            </a:pPr>
            <a:r>
              <a:rPr lang="ru-RU" sz="2000" b="1" i="1" strike="noStrike" spc="-1" dirty="0" err="1">
                <a:solidFill>
                  <a:srgbClr val="7030A0"/>
                </a:solidFill>
                <a:latin typeface="Georgia"/>
                <a:ea typeface="DejaVu Sans"/>
              </a:rPr>
              <a:t>Зробіть</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штучне</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дихання</a:t>
            </a:r>
            <a:r>
              <a:rPr lang="ru-RU" sz="2000" b="1" i="1" strike="noStrike" spc="-1" dirty="0">
                <a:solidFill>
                  <a:srgbClr val="7030A0"/>
                </a:solidFill>
                <a:latin typeface="Georgia"/>
                <a:ea typeface="DejaVu Sans"/>
              </a:rPr>
              <a:t> та </a:t>
            </a:r>
            <a:r>
              <a:rPr lang="ru-RU" sz="2000" b="1" i="1" strike="noStrike" spc="-1" dirty="0" err="1">
                <a:solidFill>
                  <a:srgbClr val="7030A0"/>
                </a:solidFill>
                <a:latin typeface="Georgia"/>
                <a:ea typeface="DejaVu Sans"/>
              </a:rPr>
              <a:t>непрямий</a:t>
            </a:r>
            <a:r>
              <a:rPr lang="ru-RU" sz="2000" b="1" i="1" strike="noStrike" spc="-1" dirty="0">
                <a:solidFill>
                  <a:srgbClr val="7030A0"/>
                </a:solidFill>
                <a:latin typeface="Georgia"/>
                <a:ea typeface="DejaVu Sans"/>
              </a:rPr>
              <a:t> (</a:t>
            </a:r>
            <a:r>
              <a:rPr lang="ru-RU" sz="2000" b="1" i="1" strike="noStrike" spc="-1" dirty="0" err="1" smtClean="0">
                <a:solidFill>
                  <a:srgbClr val="7030A0"/>
                </a:solidFill>
                <a:latin typeface="Georgia"/>
                <a:ea typeface="DejaVu Sans"/>
              </a:rPr>
              <a:t>зовнішній</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закритий</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масаж</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серця</a:t>
            </a:r>
            <a:r>
              <a:rPr lang="ru-RU" sz="2000" b="1" i="1" strike="noStrike" spc="-1" dirty="0">
                <a:solidFill>
                  <a:srgbClr val="7030A0"/>
                </a:solidFill>
                <a:latin typeface="Georgia"/>
                <a:ea typeface="DejaVu Sans"/>
              </a:rPr>
              <a:t>. </a:t>
            </a:r>
            <a:endParaRPr lang="ru-RU" sz="2000" b="0" strike="noStrike" spc="-1" dirty="0">
              <a:latin typeface="Arial"/>
            </a:endParaRPr>
          </a:p>
          <a:p>
            <a:pPr marL="457200" indent="-456480" algn="just">
              <a:lnSpc>
                <a:spcPct val="100000"/>
              </a:lnSpc>
              <a:buClr>
                <a:srgbClr val="000000"/>
              </a:buClr>
              <a:buFont typeface="StarSymbol"/>
              <a:buAutoNum type="arabicPeriod" startAt="5"/>
            </a:pPr>
            <a:r>
              <a:rPr lang="ru-RU" sz="2000" b="1" i="1" strike="noStrike" spc="-1" dirty="0" err="1">
                <a:solidFill>
                  <a:srgbClr val="000000"/>
                </a:solidFill>
                <a:latin typeface="Georgia"/>
                <a:ea typeface="DejaVu Sans"/>
              </a:rPr>
              <a:t>Викличте</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швидку</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допомогу</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або</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доправте</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потерпілого</a:t>
            </a:r>
            <a:r>
              <a:rPr lang="ru-RU" sz="2000" b="1" i="1" strike="noStrike" spc="-1" dirty="0">
                <a:solidFill>
                  <a:srgbClr val="000000"/>
                </a:solidFill>
                <a:latin typeface="Georgia"/>
                <a:ea typeface="DejaVu Sans"/>
              </a:rPr>
              <a:t> до </a:t>
            </a:r>
            <a:r>
              <a:rPr lang="ru-RU" sz="2000" b="1" i="1" strike="noStrike" spc="-1" dirty="0" err="1">
                <a:solidFill>
                  <a:srgbClr val="000000"/>
                </a:solidFill>
                <a:latin typeface="Georgia"/>
                <a:ea typeface="DejaVu Sans"/>
              </a:rPr>
              <a:t>лікарні</a:t>
            </a:r>
            <a:r>
              <a:rPr lang="ru-RU" sz="2000" b="1" i="1" strike="noStrike" spc="-1" dirty="0">
                <a:solidFill>
                  <a:srgbClr val="000000"/>
                </a:solidFill>
                <a:latin typeface="Georgia"/>
                <a:ea typeface="DejaVu Sans"/>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611640" y="404640"/>
            <a:ext cx="8095320" cy="102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6000" lnSpcReduction="20000"/>
          </a:bodyPr>
          <a:lstStyle/>
          <a:p>
            <a:pPr algn="ctr">
              <a:lnSpc>
                <a:spcPct val="100000"/>
              </a:lnSpc>
            </a:pPr>
            <a:r>
              <a:rPr lang="ru-RU" sz="4900" b="1" strike="noStrike" spc="-1" dirty="0" err="1">
                <a:solidFill>
                  <a:srgbClr val="00B050"/>
                </a:solidFill>
                <a:latin typeface="Calibri"/>
              </a:rPr>
              <a:t>Дії</a:t>
            </a:r>
            <a:r>
              <a:rPr lang="ru-RU" sz="4900" b="1" strike="noStrike" spc="-1" dirty="0">
                <a:solidFill>
                  <a:srgbClr val="00B050"/>
                </a:solidFill>
                <a:latin typeface="Calibri"/>
              </a:rPr>
              <a:t> </a:t>
            </a:r>
            <a:r>
              <a:rPr lang="ru-RU" sz="4900" b="1" strike="noStrike" spc="-1" dirty="0" err="1">
                <a:solidFill>
                  <a:srgbClr val="00B050"/>
                </a:solidFill>
                <a:latin typeface="Calibri"/>
              </a:rPr>
              <a:t>під</a:t>
            </a:r>
            <a:r>
              <a:rPr lang="ru-RU" sz="4900" b="1" strike="noStrike" spc="-1" dirty="0">
                <a:solidFill>
                  <a:srgbClr val="00B050"/>
                </a:solidFill>
                <a:latin typeface="Calibri"/>
              </a:rPr>
              <a:t> час </a:t>
            </a:r>
            <a:r>
              <a:rPr lang="ru-RU" sz="4900" b="1" strike="noStrike" spc="-1" dirty="0" err="1">
                <a:solidFill>
                  <a:srgbClr val="00B050"/>
                </a:solidFill>
                <a:latin typeface="Calibri"/>
              </a:rPr>
              <a:t>надання</a:t>
            </a:r>
            <a:r>
              <a:rPr lang="ru-RU" sz="4900" b="1" strike="noStrike" spc="-1" dirty="0">
                <a:solidFill>
                  <a:srgbClr val="00B050"/>
                </a:solidFill>
                <a:latin typeface="Calibri"/>
              </a:rPr>
              <a:t> </a:t>
            </a:r>
            <a:r>
              <a:rPr lang="ru-RU" sz="4900" b="1" strike="noStrike" spc="-1" dirty="0" err="1">
                <a:solidFill>
                  <a:srgbClr val="00B050"/>
                </a:solidFill>
                <a:latin typeface="Calibri"/>
              </a:rPr>
              <a:t>екстреної</a:t>
            </a:r>
            <a:r>
              <a:rPr lang="ru-RU" sz="4900" b="1" strike="noStrike" spc="-1" dirty="0">
                <a:solidFill>
                  <a:srgbClr val="00B050"/>
                </a:solidFill>
                <a:latin typeface="Calibri"/>
              </a:rPr>
              <a:t> </a:t>
            </a:r>
            <a:r>
              <a:rPr lang="ru-RU" sz="4900" b="1" strike="noStrike" spc="-1" dirty="0" err="1" smtClean="0">
                <a:solidFill>
                  <a:srgbClr val="00B050"/>
                </a:solidFill>
                <a:latin typeface="Calibri"/>
              </a:rPr>
              <a:t>домедичної</a:t>
            </a:r>
            <a:r>
              <a:rPr lang="ru-RU" sz="4900" b="1" strike="noStrike" spc="-1" dirty="0" smtClean="0">
                <a:solidFill>
                  <a:srgbClr val="00B050"/>
                </a:solidFill>
                <a:latin typeface="Calibri"/>
              </a:rPr>
              <a:t> </a:t>
            </a:r>
          </a:p>
          <a:p>
            <a:pPr algn="ctr">
              <a:lnSpc>
                <a:spcPct val="100000"/>
              </a:lnSpc>
            </a:pPr>
            <a:r>
              <a:rPr lang="ru-RU" sz="4900" b="1" strike="noStrike" spc="-1" dirty="0" err="1" smtClean="0">
                <a:solidFill>
                  <a:srgbClr val="00B050"/>
                </a:solidFill>
                <a:latin typeface="Calibri"/>
              </a:rPr>
              <a:t>допомоги</a:t>
            </a:r>
            <a:r>
              <a:rPr lang="ru-RU" sz="4900" b="1" strike="noStrike" spc="-1" dirty="0" smtClean="0">
                <a:solidFill>
                  <a:srgbClr val="00B050"/>
                </a:solidFill>
                <a:latin typeface="Calibri"/>
              </a:rPr>
              <a:t> </a:t>
            </a:r>
            <a:r>
              <a:rPr lang="ru-RU" sz="4900" b="1" strike="noStrike" spc="-1" dirty="0" err="1">
                <a:solidFill>
                  <a:srgbClr val="00B050"/>
                </a:solidFill>
                <a:latin typeface="Calibri"/>
              </a:rPr>
              <a:t>постраждалому</a:t>
            </a:r>
            <a:r>
              <a:rPr dirty="0"/>
              <a:t/>
            </a:r>
            <a:br>
              <a:rPr dirty="0"/>
            </a:br>
            <a:endParaRPr lang="ru-RU" sz="3600" b="0" strike="noStrike" spc="-1" dirty="0">
              <a:latin typeface="Arial"/>
            </a:endParaRPr>
          </a:p>
        </p:txBody>
      </p:sp>
      <p:sp>
        <p:nvSpPr>
          <p:cNvPr id="352" name="CustomShape 2"/>
          <p:cNvSpPr/>
          <p:nvPr/>
        </p:nvSpPr>
        <p:spPr>
          <a:xfrm>
            <a:off x="395280" y="1428840"/>
            <a:ext cx="8390880" cy="485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6080" algn="just">
              <a:lnSpc>
                <a:spcPct val="100000"/>
              </a:lnSpc>
              <a:spcBef>
                <a:spcPts val="479"/>
              </a:spcBef>
            </a:pPr>
            <a:r>
              <a:rPr lang="ru-RU" sz="2400" b="1" strike="noStrike" spc="-1" dirty="0" err="1">
                <a:solidFill>
                  <a:srgbClr val="000000"/>
                </a:solidFill>
                <a:latin typeface="Calibri"/>
              </a:rPr>
              <a:t>Опинившись</a:t>
            </a:r>
            <a:r>
              <a:rPr lang="ru-RU" sz="2400" b="1" strike="noStrike" spc="-1" dirty="0">
                <a:solidFill>
                  <a:srgbClr val="000000"/>
                </a:solidFill>
                <a:latin typeface="Calibri"/>
              </a:rPr>
              <a:t> у </a:t>
            </a:r>
            <a:r>
              <a:rPr lang="ru-RU" sz="2400" b="1" strike="noStrike" spc="-1" dirty="0" err="1">
                <a:solidFill>
                  <a:srgbClr val="000000"/>
                </a:solidFill>
                <a:latin typeface="Calibri"/>
              </a:rPr>
              <a:t>ситуації</a:t>
            </a:r>
            <a:r>
              <a:rPr lang="ru-RU" sz="2400" b="1" strike="noStrike" spc="-1" dirty="0">
                <a:solidFill>
                  <a:srgbClr val="000000"/>
                </a:solidFill>
                <a:latin typeface="Calibri"/>
              </a:rPr>
              <a:t>, коли </a:t>
            </a:r>
            <a:r>
              <a:rPr lang="ru-RU" sz="2400" b="1" strike="noStrike" spc="-1" dirty="0" err="1">
                <a:solidFill>
                  <a:srgbClr val="000000"/>
                </a:solidFill>
                <a:latin typeface="Calibri"/>
              </a:rPr>
              <a:t>необхідно</a:t>
            </a:r>
            <a:r>
              <a:rPr lang="ru-RU" sz="2400" b="1" strike="noStrike" spc="-1" dirty="0">
                <a:solidFill>
                  <a:srgbClr val="000000"/>
                </a:solidFill>
                <a:latin typeface="Calibri"/>
              </a:rPr>
              <a:t> </a:t>
            </a:r>
            <a:r>
              <a:rPr lang="ru-RU" sz="2400" b="1" strike="noStrike" spc="-1" dirty="0" err="1">
                <a:solidFill>
                  <a:srgbClr val="000000"/>
                </a:solidFill>
                <a:latin typeface="Calibri"/>
              </a:rPr>
              <a:t>надати</a:t>
            </a:r>
            <a:r>
              <a:rPr lang="ru-RU" sz="2400" b="1" strike="noStrike" spc="-1" dirty="0">
                <a:solidFill>
                  <a:srgbClr val="000000"/>
                </a:solidFill>
                <a:latin typeface="Calibri"/>
              </a:rPr>
              <a:t> </a:t>
            </a:r>
            <a:r>
              <a:rPr lang="ru-RU" sz="2400" b="1" strike="noStrike" spc="-1" dirty="0" err="1">
                <a:solidFill>
                  <a:srgbClr val="000000"/>
                </a:solidFill>
                <a:latin typeface="Calibri"/>
              </a:rPr>
              <a:t>екстренну</a:t>
            </a:r>
            <a:r>
              <a:rPr lang="ru-RU" sz="2400" b="1" strike="noStrike" spc="-1" dirty="0">
                <a:solidFill>
                  <a:srgbClr val="000000"/>
                </a:solidFill>
                <a:latin typeface="Calibri"/>
              </a:rPr>
              <a:t> </a:t>
            </a:r>
            <a:r>
              <a:rPr lang="ru-RU" sz="2400" b="1" strike="noStrike" spc="-1" dirty="0" err="1">
                <a:solidFill>
                  <a:srgbClr val="000000"/>
                </a:solidFill>
                <a:latin typeface="Calibri"/>
              </a:rPr>
              <a:t>медичну</a:t>
            </a:r>
            <a:r>
              <a:rPr lang="ru-RU" sz="2400" b="1" strike="noStrike" spc="-1" dirty="0">
                <a:solidFill>
                  <a:srgbClr val="000000"/>
                </a:solidFill>
                <a:latin typeface="Calibri"/>
              </a:rPr>
              <a:t> </a:t>
            </a:r>
            <a:r>
              <a:rPr lang="ru-RU" sz="2400" b="1" strike="noStrike" spc="-1" dirty="0" err="1">
                <a:solidFill>
                  <a:srgbClr val="000000"/>
                </a:solidFill>
                <a:latin typeface="Calibri"/>
              </a:rPr>
              <a:t>допомогу</a:t>
            </a:r>
            <a:r>
              <a:rPr lang="ru-RU" sz="2400" b="1" strike="noStrike" spc="-1" dirty="0">
                <a:solidFill>
                  <a:srgbClr val="000000"/>
                </a:solidFill>
                <a:latin typeface="Calibri"/>
              </a:rPr>
              <a:t>,  </a:t>
            </a:r>
            <a:r>
              <a:rPr lang="ru-RU" sz="2400" b="1" strike="noStrike" spc="-1" dirty="0" err="1">
                <a:solidFill>
                  <a:srgbClr val="000000"/>
                </a:solidFill>
                <a:latin typeface="Calibri"/>
              </a:rPr>
              <a:t>зберігайте</a:t>
            </a:r>
            <a:r>
              <a:rPr lang="ru-RU" sz="2400" b="1" strike="noStrike" spc="-1" dirty="0">
                <a:solidFill>
                  <a:srgbClr val="000000"/>
                </a:solidFill>
                <a:latin typeface="Calibri"/>
              </a:rPr>
              <a:t> </a:t>
            </a:r>
            <a:r>
              <a:rPr lang="ru-RU" sz="2400" b="1" strike="noStrike" spc="-1" dirty="0" err="1">
                <a:solidFill>
                  <a:srgbClr val="000000"/>
                </a:solidFill>
                <a:latin typeface="Calibri"/>
              </a:rPr>
              <a:t>спокій</a:t>
            </a:r>
            <a:r>
              <a:rPr lang="ru-RU" sz="2400" b="1" strike="noStrike" spc="-1" dirty="0">
                <a:solidFill>
                  <a:srgbClr val="000000"/>
                </a:solidFill>
                <a:latin typeface="Calibri"/>
              </a:rPr>
              <a:t>. </a:t>
            </a:r>
            <a:endParaRPr lang="ru-RU" sz="2400" b="0" strike="noStrike" spc="-1" dirty="0">
              <a:latin typeface="Arial"/>
            </a:endParaRPr>
          </a:p>
          <a:p>
            <a:pPr marL="46080" algn="just">
              <a:lnSpc>
                <a:spcPct val="100000"/>
              </a:lnSpc>
              <a:spcBef>
                <a:spcPts val="479"/>
              </a:spcBef>
            </a:pPr>
            <a:r>
              <a:rPr lang="ru-RU" sz="2400" b="1" strike="noStrike" spc="-1" dirty="0" err="1">
                <a:solidFill>
                  <a:srgbClr val="000000"/>
                </a:solidFill>
                <a:latin typeface="Calibri"/>
              </a:rPr>
              <a:t>Ваші</a:t>
            </a:r>
            <a:r>
              <a:rPr lang="ru-RU" sz="2400" b="1" strike="noStrike" spc="-1" dirty="0">
                <a:solidFill>
                  <a:srgbClr val="000000"/>
                </a:solidFill>
                <a:latin typeface="Calibri"/>
              </a:rPr>
              <a:t> </a:t>
            </a:r>
            <a:r>
              <a:rPr lang="ru-RU" sz="2400" b="1" strike="noStrike" spc="-1" dirty="0" err="1">
                <a:solidFill>
                  <a:srgbClr val="000000"/>
                </a:solidFill>
                <a:latin typeface="Calibri"/>
              </a:rPr>
              <a:t>дії</a:t>
            </a:r>
            <a:r>
              <a:rPr lang="ru-RU" sz="2400" b="1" strike="noStrike" spc="-1" dirty="0">
                <a:solidFill>
                  <a:srgbClr val="000000"/>
                </a:solidFill>
                <a:latin typeface="Calibri"/>
              </a:rPr>
              <a:t> </a:t>
            </a:r>
            <a:r>
              <a:rPr lang="ru-RU" sz="2400" b="1" strike="noStrike" spc="-1" dirty="0" err="1">
                <a:solidFill>
                  <a:srgbClr val="000000"/>
                </a:solidFill>
                <a:latin typeface="Calibri"/>
              </a:rPr>
              <a:t>повинні</a:t>
            </a:r>
            <a:r>
              <a:rPr lang="ru-RU" sz="2400" b="1" strike="noStrike" spc="-1" dirty="0">
                <a:solidFill>
                  <a:srgbClr val="000000"/>
                </a:solidFill>
                <a:latin typeface="Calibri"/>
              </a:rPr>
              <a:t> бути </a:t>
            </a:r>
            <a:r>
              <a:rPr lang="ru-RU" sz="2400" b="1" strike="noStrike" spc="-1" dirty="0" err="1">
                <a:solidFill>
                  <a:srgbClr val="000000"/>
                </a:solidFill>
                <a:latin typeface="Calibri"/>
              </a:rPr>
              <a:t>обміркованими</a:t>
            </a:r>
            <a:r>
              <a:rPr lang="ru-RU" sz="2400" b="1" strike="noStrike" spc="-1" dirty="0">
                <a:solidFill>
                  <a:srgbClr val="000000"/>
                </a:solidFill>
                <a:latin typeface="Calibri"/>
              </a:rPr>
              <a:t> й </a:t>
            </a:r>
            <a:r>
              <a:rPr lang="ru-RU" sz="2400" b="1" strike="noStrike" spc="-1" dirty="0" err="1">
                <a:solidFill>
                  <a:srgbClr val="000000"/>
                </a:solidFill>
                <a:latin typeface="Calibri"/>
              </a:rPr>
              <a:t>швидкими</a:t>
            </a:r>
            <a:r>
              <a:rPr lang="ru-RU" sz="2400" b="1" strike="noStrike" spc="-1" dirty="0">
                <a:solidFill>
                  <a:srgbClr val="000000"/>
                </a:solidFill>
                <a:latin typeface="Calibri"/>
              </a:rPr>
              <a:t>.</a:t>
            </a:r>
            <a:endParaRPr lang="ru-RU" sz="2400" b="0" strike="noStrike" spc="-1" dirty="0">
              <a:latin typeface="Arial"/>
            </a:endParaRPr>
          </a:p>
          <a:p>
            <a:pPr marL="46080" algn="just">
              <a:lnSpc>
                <a:spcPct val="100000"/>
              </a:lnSpc>
              <a:spcBef>
                <a:spcPts val="479"/>
              </a:spcBef>
            </a:pPr>
            <a:r>
              <a:rPr lang="ru-RU" sz="2400" b="1" strike="noStrike" spc="-1" dirty="0" err="1">
                <a:solidFill>
                  <a:srgbClr val="00B050"/>
                </a:solidFill>
                <a:latin typeface="Calibri"/>
              </a:rPr>
              <a:t>Уважно</a:t>
            </a:r>
            <a:r>
              <a:rPr lang="ru-RU" sz="2400" b="1" strike="noStrike" spc="-1" dirty="0">
                <a:solidFill>
                  <a:srgbClr val="00B050"/>
                </a:solidFill>
                <a:latin typeface="Calibri"/>
              </a:rPr>
              <a:t> </a:t>
            </a:r>
            <a:r>
              <a:rPr lang="ru-RU" sz="2400" b="1" strike="noStrike" spc="-1" dirty="0" err="1">
                <a:solidFill>
                  <a:srgbClr val="00B050"/>
                </a:solidFill>
                <a:latin typeface="Calibri"/>
              </a:rPr>
              <a:t>огляньте</a:t>
            </a:r>
            <a:r>
              <a:rPr lang="ru-RU" sz="2400" b="1" strike="noStrike" spc="-1" dirty="0">
                <a:solidFill>
                  <a:srgbClr val="00B050"/>
                </a:solidFill>
                <a:latin typeface="Calibri"/>
              </a:rPr>
              <a:t> </a:t>
            </a:r>
            <a:r>
              <a:rPr lang="ru-RU" sz="2400" b="1" strike="noStrike" spc="-1" dirty="0" err="1">
                <a:solidFill>
                  <a:srgbClr val="00B050"/>
                </a:solidFill>
                <a:latin typeface="Calibri"/>
              </a:rPr>
              <a:t>місце</a:t>
            </a:r>
            <a:r>
              <a:rPr lang="ru-RU" sz="2400" b="1" strike="noStrike" spc="-1" dirty="0">
                <a:solidFill>
                  <a:srgbClr val="00B050"/>
                </a:solidFill>
                <a:latin typeface="Calibri"/>
              </a:rPr>
              <a:t> </a:t>
            </a:r>
            <a:r>
              <a:rPr lang="ru-RU" sz="2400" b="1" strike="noStrike" spc="-1" dirty="0" err="1">
                <a:solidFill>
                  <a:srgbClr val="00B050"/>
                </a:solidFill>
                <a:latin typeface="Calibri"/>
              </a:rPr>
              <a:t>пригоди</a:t>
            </a:r>
            <a:r>
              <a:rPr lang="ru-RU" sz="2400" b="1" strike="noStrike" spc="-1" dirty="0">
                <a:solidFill>
                  <a:srgbClr val="00B050"/>
                </a:solidFill>
                <a:latin typeface="Calibri"/>
              </a:rPr>
              <a:t> та </a:t>
            </a:r>
            <a:r>
              <a:rPr lang="ru-RU" sz="2400" b="1" strike="noStrike" spc="-1" dirty="0" err="1">
                <a:solidFill>
                  <a:srgbClr val="00B050"/>
                </a:solidFill>
                <a:latin typeface="Calibri"/>
              </a:rPr>
              <a:t>визначте</a:t>
            </a:r>
            <a:r>
              <a:rPr lang="ru-RU" sz="2400" b="1" strike="noStrike" spc="-1" dirty="0">
                <a:solidFill>
                  <a:srgbClr val="00B050"/>
                </a:solidFill>
                <a:latin typeface="Calibri"/>
              </a:rPr>
              <a:t> </a:t>
            </a:r>
            <a:r>
              <a:rPr lang="ru-RU" sz="2400" b="1" strike="noStrike" spc="-1" dirty="0" err="1">
                <a:solidFill>
                  <a:srgbClr val="00B050"/>
                </a:solidFill>
                <a:latin typeface="Calibri"/>
              </a:rPr>
              <a:t>таке</a:t>
            </a:r>
            <a:r>
              <a:rPr lang="ru-RU" sz="2400" b="1" strike="noStrike" spc="-1" dirty="0">
                <a:solidFill>
                  <a:srgbClr val="00B050"/>
                </a:solidFill>
                <a:latin typeface="Calibri"/>
              </a:rPr>
              <a:t>:</a:t>
            </a:r>
            <a:endParaRPr lang="ru-RU" sz="2400" b="0" strike="noStrike" spc="-1" dirty="0">
              <a:latin typeface="Arial"/>
            </a:endParaRPr>
          </a:p>
          <a:p>
            <a:pPr marL="343080" indent="-342360" algn="just">
              <a:lnSpc>
                <a:spcPct val="100000"/>
              </a:lnSpc>
              <a:spcBef>
                <a:spcPts val="479"/>
              </a:spcBef>
              <a:buClr>
                <a:srgbClr val="FF0000"/>
              </a:buClr>
              <a:buFont typeface="Arial"/>
              <a:buChar char="•"/>
            </a:pPr>
            <a:r>
              <a:rPr lang="ru-RU" sz="2400" b="1" strike="noStrike" spc="-1" dirty="0">
                <a:solidFill>
                  <a:srgbClr val="FF0000"/>
                </a:solidFill>
                <a:latin typeface="Calibri"/>
              </a:rPr>
              <a:t>- </a:t>
            </a:r>
            <a:r>
              <a:rPr lang="ru-RU" sz="2400" b="1" strike="noStrike" spc="-1" dirty="0" err="1">
                <a:solidFill>
                  <a:srgbClr val="FF0000"/>
                </a:solidFill>
                <a:latin typeface="Calibri"/>
              </a:rPr>
              <a:t>чи</a:t>
            </a:r>
            <a:r>
              <a:rPr lang="ru-RU" sz="2400" b="1" strike="noStrike" spc="-1" dirty="0">
                <a:solidFill>
                  <a:srgbClr val="FF0000"/>
                </a:solidFill>
                <a:latin typeface="Calibri"/>
              </a:rPr>
              <a:t> є ваше </a:t>
            </a:r>
            <a:r>
              <a:rPr lang="ru-RU" sz="2400" b="1" strike="noStrike" spc="-1" dirty="0" err="1">
                <a:solidFill>
                  <a:srgbClr val="FF0000"/>
                </a:solidFill>
                <a:latin typeface="Calibri"/>
              </a:rPr>
              <a:t>перебування</a:t>
            </a:r>
            <a:r>
              <a:rPr lang="ru-RU" sz="2400" b="1" strike="noStrike" spc="-1" dirty="0">
                <a:solidFill>
                  <a:srgbClr val="FF0000"/>
                </a:solidFill>
                <a:latin typeface="Calibri"/>
              </a:rPr>
              <a:t> у </a:t>
            </a:r>
            <a:r>
              <a:rPr lang="ru-RU" sz="2400" b="1" strike="noStrike" spc="-1" dirty="0" err="1">
                <a:solidFill>
                  <a:srgbClr val="FF0000"/>
                </a:solidFill>
                <a:latin typeface="Calibri"/>
              </a:rPr>
              <a:t>даному</a:t>
            </a:r>
            <a:r>
              <a:rPr lang="ru-RU" sz="2400" b="1" strike="noStrike" spc="-1" dirty="0">
                <a:solidFill>
                  <a:srgbClr val="FF0000"/>
                </a:solidFill>
                <a:latin typeface="Calibri"/>
              </a:rPr>
              <a:t> </a:t>
            </a:r>
            <a:r>
              <a:rPr lang="ru-RU" sz="2400" b="1" strike="noStrike" spc="-1" dirty="0" err="1">
                <a:solidFill>
                  <a:srgbClr val="FF0000"/>
                </a:solidFill>
                <a:latin typeface="Calibri"/>
              </a:rPr>
              <a:t>місці</a:t>
            </a:r>
            <a:r>
              <a:rPr lang="ru-RU" sz="2400" b="1" strike="noStrike" spc="-1" dirty="0">
                <a:solidFill>
                  <a:srgbClr val="FF0000"/>
                </a:solidFill>
                <a:latin typeface="Calibri"/>
              </a:rPr>
              <a:t> </a:t>
            </a:r>
            <a:r>
              <a:rPr lang="ru-RU" sz="2400" b="1" strike="noStrike" spc="-1" dirty="0" err="1">
                <a:solidFill>
                  <a:srgbClr val="FF0000"/>
                </a:solidFill>
                <a:latin typeface="Calibri"/>
              </a:rPr>
              <a:t>безпечним</a:t>
            </a:r>
            <a:r>
              <a:rPr lang="ru-RU" sz="2400" b="1" strike="noStrike" spc="-1" dirty="0">
                <a:solidFill>
                  <a:srgbClr val="FF0000"/>
                </a:solidFill>
                <a:latin typeface="Calibri"/>
              </a:rPr>
              <a:t>?</a:t>
            </a:r>
            <a:endParaRPr lang="ru-RU" sz="2400" b="0" strike="noStrike" spc="-1" dirty="0">
              <a:latin typeface="Arial"/>
            </a:endParaRPr>
          </a:p>
          <a:p>
            <a:pPr marL="343080" indent="-342360" algn="just">
              <a:lnSpc>
                <a:spcPct val="100000"/>
              </a:lnSpc>
              <a:spcBef>
                <a:spcPts val="479"/>
              </a:spcBef>
              <a:buClr>
                <a:srgbClr val="FF0000"/>
              </a:buClr>
              <a:buFont typeface="Arial"/>
              <a:buChar char="•"/>
            </a:pPr>
            <a:r>
              <a:rPr lang="ru-RU" sz="2400" b="1" strike="noStrike" spc="-1" dirty="0">
                <a:solidFill>
                  <a:srgbClr val="FF0000"/>
                </a:solidFill>
                <a:latin typeface="Calibri"/>
              </a:rPr>
              <a:t>- </a:t>
            </a:r>
            <a:r>
              <a:rPr lang="ru-RU" sz="2400" b="1" strike="noStrike" spc="-1" dirty="0" err="1">
                <a:solidFill>
                  <a:srgbClr val="FF0000"/>
                </a:solidFill>
                <a:latin typeface="Calibri"/>
              </a:rPr>
              <a:t>що</a:t>
            </a:r>
            <a:r>
              <a:rPr lang="ru-RU" sz="2400" b="1" strike="noStrike" spc="-1" dirty="0">
                <a:solidFill>
                  <a:srgbClr val="FF0000"/>
                </a:solidFill>
                <a:latin typeface="Calibri"/>
              </a:rPr>
              <a:t> </a:t>
            </a:r>
            <a:r>
              <a:rPr lang="ru-RU" sz="2400" b="1" strike="noStrike" spc="-1" dirty="0" err="1">
                <a:solidFill>
                  <a:srgbClr val="FF0000"/>
                </a:solidFill>
                <a:latin typeface="Calibri"/>
              </a:rPr>
              <a:t>сталося</a:t>
            </a:r>
            <a:r>
              <a:rPr lang="ru-RU" sz="2400" b="1" strike="noStrike" spc="-1" dirty="0">
                <a:solidFill>
                  <a:srgbClr val="FF0000"/>
                </a:solidFill>
                <a:latin typeface="Calibri"/>
              </a:rPr>
              <a:t>?</a:t>
            </a:r>
            <a:endParaRPr lang="ru-RU" sz="2400" b="0" strike="noStrike" spc="-1" dirty="0">
              <a:latin typeface="Arial"/>
            </a:endParaRPr>
          </a:p>
          <a:p>
            <a:pPr marL="343080" indent="-342360" algn="just">
              <a:lnSpc>
                <a:spcPct val="100000"/>
              </a:lnSpc>
              <a:spcBef>
                <a:spcPts val="479"/>
              </a:spcBef>
              <a:buClr>
                <a:srgbClr val="FF0000"/>
              </a:buClr>
              <a:buFont typeface="Arial"/>
              <a:buChar char="•"/>
            </a:pPr>
            <a:r>
              <a:rPr lang="ru-RU" sz="2400" b="1" strike="noStrike" spc="-1" dirty="0">
                <a:solidFill>
                  <a:srgbClr val="FF0000"/>
                </a:solidFill>
                <a:latin typeface="Calibri"/>
              </a:rPr>
              <a:t>- </a:t>
            </a:r>
            <a:r>
              <a:rPr lang="ru-RU" sz="2400" b="1" strike="noStrike" spc="-1" dirty="0" err="1">
                <a:solidFill>
                  <a:srgbClr val="FF0000"/>
                </a:solidFill>
                <a:latin typeface="Calibri"/>
              </a:rPr>
              <a:t>орієнтовна</a:t>
            </a:r>
            <a:r>
              <a:rPr lang="ru-RU" sz="2400" b="1" strike="noStrike" spc="-1" dirty="0">
                <a:solidFill>
                  <a:srgbClr val="FF0000"/>
                </a:solidFill>
                <a:latin typeface="Calibri"/>
              </a:rPr>
              <a:t> </a:t>
            </a:r>
            <a:r>
              <a:rPr lang="ru-RU" sz="2400" b="1" strike="noStrike" spc="-1" dirty="0" err="1">
                <a:solidFill>
                  <a:srgbClr val="FF0000"/>
                </a:solidFill>
                <a:latin typeface="Calibri"/>
              </a:rPr>
              <a:t>кількість</a:t>
            </a:r>
            <a:r>
              <a:rPr lang="ru-RU" sz="2400" b="1" strike="noStrike" spc="-1" dirty="0">
                <a:solidFill>
                  <a:srgbClr val="FF0000"/>
                </a:solidFill>
                <a:latin typeface="Calibri"/>
              </a:rPr>
              <a:t> </a:t>
            </a:r>
            <a:r>
              <a:rPr lang="ru-RU" sz="2400" b="1" strike="noStrike" spc="-1" dirty="0" err="1">
                <a:solidFill>
                  <a:srgbClr val="FF0000"/>
                </a:solidFill>
                <a:latin typeface="Calibri"/>
              </a:rPr>
              <a:t>постраждалих</a:t>
            </a:r>
            <a:r>
              <a:rPr lang="ru-RU" sz="2400" b="1" strike="noStrike" spc="-1" dirty="0">
                <a:solidFill>
                  <a:srgbClr val="FF0000"/>
                </a:solidFill>
                <a:latin typeface="Calibri"/>
              </a:rPr>
              <a:t>;</a:t>
            </a:r>
            <a:endParaRPr lang="ru-RU" sz="2400" b="0" strike="noStrike" spc="-1" dirty="0">
              <a:latin typeface="Arial"/>
            </a:endParaRPr>
          </a:p>
          <a:p>
            <a:pPr marL="343080" indent="-342360" algn="just">
              <a:lnSpc>
                <a:spcPct val="100000"/>
              </a:lnSpc>
              <a:spcBef>
                <a:spcPts val="479"/>
              </a:spcBef>
              <a:buClr>
                <a:srgbClr val="FF0000"/>
              </a:buClr>
              <a:buFont typeface="Arial"/>
              <a:buChar char="•"/>
            </a:pPr>
            <a:r>
              <a:rPr lang="ru-RU" sz="2400" b="1" strike="noStrike" spc="-1" dirty="0">
                <a:solidFill>
                  <a:srgbClr val="FF0000"/>
                </a:solidFill>
                <a:latin typeface="Calibri"/>
              </a:rPr>
              <a:t>- </a:t>
            </a:r>
            <a:r>
              <a:rPr lang="ru-RU" sz="2400" b="1" strike="noStrike" spc="-1" dirty="0" err="1">
                <a:solidFill>
                  <a:srgbClr val="FF0000"/>
                </a:solidFill>
                <a:latin typeface="Calibri"/>
              </a:rPr>
              <a:t>чи</a:t>
            </a:r>
            <a:r>
              <a:rPr lang="ru-RU" sz="2400" b="1" strike="noStrike" spc="-1" dirty="0">
                <a:solidFill>
                  <a:srgbClr val="FF0000"/>
                </a:solidFill>
                <a:latin typeface="Calibri"/>
              </a:rPr>
              <a:t> в </a:t>
            </a:r>
            <a:r>
              <a:rPr lang="ru-RU" sz="2400" b="1" strike="noStrike" spc="-1" dirty="0" err="1">
                <a:solidFill>
                  <a:srgbClr val="FF0000"/>
                </a:solidFill>
                <a:latin typeface="Calibri"/>
              </a:rPr>
              <a:t>змозі</a:t>
            </a:r>
            <a:r>
              <a:rPr lang="ru-RU" sz="2400" b="1" strike="noStrike" spc="-1" dirty="0">
                <a:solidFill>
                  <a:srgbClr val="FF0000"/>
                </a:solidFill>
                <a:latin typeface="Calibri"/>
              </a:rPr>
              <a:t> </a:t>
            </a:r>
            <a:r>
              <a:rPr lang="ru-RU" sz="2400" b="1" strike="noStrike" spc="-1" dirty="0" err="1">
                <a:solidFill>
                  <a:srgbClr val="FF0000"/>
                </a:solidFill>
                <a:latin typeface="Calibri"/>
              </a:rPr>
              <a:t>оточуючі</a:t>
            </a:r>
            <a:r>
              <a:rPr lang="ru-RU" sz="2400" b="1" strike="noStrike" spc="-1" dirty="0">
                <a:solidFill>
                  <a:srgbClr val="FF0000"/>
                </a:solidFill>
                <a:latin typeface="Calibri"/>
              </a:rPr>
              <a:t> вам </a:t>
            </a:r>
            <a:r>
              <a:rPr lang="ru-RU" sz="2400" b="1" strike="noStrike" spc="-1" dirty="0" err="1">
                <a:solidFill>
                  <a:srgbClr val="FF0000"/>
                </a:solidFill>
                <a:latin typeface="Calibri"/>
              </a:rPr>
              <a:t>допомогти</a:t>
            </a:r>
            <a:r>
              <a:rPr lang="ru-RU" sz="2400" b="1" strike="noStrike" spc="-1" dirty="0">
                <a:solidFill>
                  <a:srgbClr val="FF0000"/>
                </a:solidFill>
                <a:latin typeface="Calibri"/>
              </a:rPr>
              <a:t> </a:t>
            </a:r>
            <a:r>
              <a:rPr lang="ru-RU" sz="2400" b="1" strike="noStrike" spc="-1" dirty="0" err="1">
                <a:solidFill>
                  <a:srgbClr val="FF0000"/>
                </a:solidFill>
                <a:latin typeface="Calibri"/>
              </a:rPr>
              <a:t>чи</a:t>
            </a:r>
            <a:r>
              <a:rPr lang="ru-RU" sz="2400" b="1" strike="noStrike" spc="-1" dirty="0">
                <a:solidFill>
                  <a:srgbClr val="FF0000"/>
                </a:solidFill>
                <a:latin typeface="Calibri"/>
              </a:rPr>
              <a:t>, </a:t>
            </a:r>
            <a:r>
              <a:rPr lang="ru-RU" sz="2400" b="1" strike="noStrike" spc="-1" dirty="0" err="1">
                <a:solidFill>
                  <a:srgbClr val="FF0000"/>
                </a:solidFill>
                <a:latin typeface="Calibri"/>
              </a:rPr>
              <a:t>навпаки</a:t>
            </a:r>
            <a:r>
              <a:rPr lang="ru-RU" sz="2400" b="1" strike="noStrike" spc="-1" dirty="0">
                <a:solidFill>
                  <a:srgbClr val="FF0000"/>
                </a:solidFill>
                <a:latin typeface="Calibri"/>
              </a:rPr>
              <a:t>, </a:t>
            </a:r>
            <a:r>
              <a:rPr lang="ru-RU" sz="2400" b="1" strike="noStrike" spc="-1" dirty="0" err="1">
                <a:solidFill>
                  <a:srgbClr val="FF0000"/>
                </a:solidFill>
                <a:latin typeface="Calibri"/>
              </a:rPr>
              <a:t>стануть</a:t>
            </a:r>
            <a:r>
              <a:rPr lang="ru-RU" sz="2400" b="1" strike="noStrike" spc="-1" dirty="0">
                <a:solidFill>
                  <a:srgbClr val="FF0000"/>
                </a:solidFill>
                <a:latin typeface="Calibri"/>
              </a:rPr>
              <a:t> на </a:t>
            </a:r>
            <a:r>
              <a:rPr lang="ru-RU" sz="2400" b="1" strike="noStrike" spc="-1" dirty="0" err="1">
                <a:solidFill>
                  <a:srgbClr val="FF0000"/>
                </a:solidFill>
                <a:latin typeface="Calibri"/>
              </a:rPr>
              <a:t>заваді</a:t>
            </a:r>
            <a:r>
              <a:rPr lang="ru-RU" sz="2400" b="1" strike="noStrike" spc="-1" dirty="0">
                <a:solidFill>
                  <a:srgbClr val="FF0000"/>
                </a:solidFill>
                <a:latin typeface="Calibri"/>
              </a:rPr>
              <a:t>?</a:t>
            </a:r>
            <a:endParaRPr lang="ru-RU" sz="2400" b="0" strike="noStrike" spc="-1" dirty="0">
              <a:latin typeface="Arial"/>
            </a:endParaRPr>
          </a:p>
          <a:p>
            <a:pPr marL="343080" indent="-342360" algn="just">
              <a:lnSpc>
                <a:spcPct val="100000"/>
              </a:lnSpc>
              <a:spcBef>
                <a:spcPts val="479"/>
              </a:spcBef>
              <a:buClr>
                <a:srgbClr val="000000"/>
              </a:buClr>
              <a:buFont typeface="Arial"/>
              <a:buChar char="•"/>
            </a:pPr>
            <a:r>
              <a:rPr lang="ru-RU" sz="2400" b="1" strike="noStrike" spc="-1" dirty="0" err="1">
                <a:solidFill>
                  <a:srgbClr val="000000"/>
                </a:solidFill>
                <a:latin typeface="Calibri"/>
              </a:rPr>
              <a:t>Розмовляйте</a:t>
            </a:r>
            <a:r>
              <a:rPr lang="ru-RU" sz="2400" b="1" strike="noStrike" spc="-1" dirty="0">
                <a:solidFill>
                  <a:srgbClr val="000000"/>
                </a:solidFill>
                <a:latin typeface="Calibri"/>
              </a:rPr>
              <a:t> </a:t>
            </a:r>
            <a:r>
              <a:rPr lang="ru-RU" sz="2400" b="1" strike="noStrike" spc="-1" dirty="0" err="1">
                <a:solidFill>
                  <a:srgbClr val="000000"/>
                </a:solidFill>
                <a:latin typeface="Calibri"/>
              </a:rPr>
              <a:t>спокійно</a:t>
            </a:r>
            <a:r>
              <a:rPr lang="ru-RU" sz="2400" b="1" strike="noStrike" spc="-1" dirty="0">
                <a:solidFill>
                  <a:srgbClr val="000000"/>
                </a:solidFill>
                <a:latin typeface="Calibri"/>
              </a:rPr>
              <a:t>, </a:t>
            </a:r>
            <a:r>
              <a:rPr lang="ru-RU" sz="2400" b="1" strike="noStrike" spc="-1" dirty="0" err="1">
                <a:solidFill>
                  <a:srgbClr val="000000"/>
                </a:solidFill>
                <a:latin typeface="Calibri"/>
              </a:rPr>
              <a:t>скажіть</a:t>
            </a:r>
            <a:r>
              <a:rPr lang="ru-RU" sz="2400" b="1" strike="noStrike" spc="-1" dirty="0">
                <a:solidFill>
                  <a:srgbClr val="000000"/>
                </a:solidFill>
                <a:latin typeface="Calibri"/>
              </a:rPr>
              <a:t>, </a:t>
            </a:r>
            <a:r>
              <a:rPr lang="ru-RU" sz="2400" b="1" strike="noStrike" spc="-1" dirty="0" err="1">
                <a:solidFill>
                  <a:srgbClr val="000000"/>
                </a:solidFill>
                <a:latin typeface="Calibri"/>
              </a:rPr>
              <a:t>хто</a:t>
            </a:r>
            <a:r>
              <a:rPr lang="ru-RU" sz="2400" b="1" strike="noStrike" spc="-1" dirty="0">
                <a:solidFill>
                  <a:srgbClr val="000000"/>
                </a:solidFill>
                <a:latin typeface="Calibri"/>
              </a:rPr>
              <a:t> </a:t>
            </a:r>
            <a:r>
              <a:rPr lang="ru-RU" sz="2400" b="1" strike="noStrike" spc="-1" dirty="0" err="1">
                <a:solidFill>
                  <a:srgbClr val="000000"/>
                </a:solidFill>
                <a:latin typeface="Calibri"/>
              </a:rPr>
              <a:t>ви</a:t>
            </a:r>
            <a:r>
              <a:rPr lang="ru-RU" sz="2400" b="1" strike="noStrike" spc="-1" dirty="0">
                <a:solidFill>
                  <a:srgbClr val="000000"/>
                </a:solidFill>
                <a:latin typeface="Calibri"/>
              </a:rPr>
              <a:t> </a:t>
            </a:r>
            <a:r>
              <a:rPr lang="ru-RU" sz="2400" b="1" strike="noStrike" spc="-1" dirty="0" err="1">
                <a:solidFill>
                  <a:srgbClr val="000000"/>
                </a:solidFill>
                <a:latin typeface="Calibri"/>
              </a:rPr>
              <a:t>такий</a:t>
            </a:r>
            <a:r>
              <a:rPr lang="ru-RU" sz="2400" b="1" strike="noStrike" spc="-1" dirty="0">
                <a:solidFill>
                  <a:srgbClr val="000000"/>
                </a:solidFill>
                <a:latin typeface="Calibri"/>
              </a:rPr>
              <a:t> та </a:t>
            </a:r>
            <a:r>
              <a:rPr lang="ru-RU" sz="2400" b="1" strike="noStrike" spc="-1" dirty="0" err="1">
                <a:solidFill>
                  <a:srgbClr val="000000"/>
                </a:solidFill>
                <a:latin typeface="Calibri"/>
              </a:rPr>
              <a:t>що</a:t>
            </a:r>
            <a:r>
              <a:rPr lang="ru-RU" sz="2400" b="1" strike="noStrike" spc="-1" dirty="0">
                <a:solidFill>
                  <a:srgbClr val="000000"/>
                </a:solidFill>
                <a:latin typeface="Calibri"/>
              </a:rPr>
              <a:t> </a:t>
            </a:r>
            <a:r>
              <a:rPr lang="ru-RU" sz="2400" b="1" strike="noStrike" spc="-1" dirty="0" err="1">
                <a:solidFill>
                  <a:srgbClr val="000000"/>
                </a:solidFill>
                <a:latin typeface="Calibri"/>
              </a:rPr>
              <a:t>зможете</a:t>
            </a:r>
            <a:r>
              <a:rPr lang="ru-RU" sz="2400" b="1" strike="noStrike" spc="-1" dirty="0">
                <a:solidFill>
                  <a:srgbClr val="000000"/>
                </a:solidFill>
                <a:latin typeface="Calibri"/>
              </a:rPr>
              <a:t> </a:t>
            </a:r>
            <a:r>
              <a:rPr lang="ru-RU" sz="2400" b="1" strike="noStrike" spc="-1" dirty="0" err="1">
                <a:solidFill>
                  <a:srgbClr val="000000"/>
                </a:solidFill>
                <a:latin typeface="Calibri"/>
              </a:rPr>
              <a:t>допомогти</a:t>
            </a:r>
            <a:r>
              <a:rPr lang="ru-RU" sz="2400" b="1" strike="noStrike" spc="-1" dirty="0">
                <a:solidFill>
                  <a:srgbClr val="000000"/>
                </a:solidFill>
                <a:latin typeface="Calibri"/>
              </a:rPr>
              <a:t> </a:t>
            </a:r>
            <a:r>
              <a:rPr lang="ru-RU" sz="2400" b="1" strike="noStrike" spc="-1" dirty="0" err="1">
                <a:solidFill>
                  <a:srgbClr val="000000"/>
                </a:solidFill>
                <a:latin typeface="Calibri"/>
              </a:rPr>
              <a:t>постраждалим</a:t>
            </a:r>
            <a:r>
              <a:rPr lang="ru-RU" sz="2400" b="1" strike="noStrike" spc="-1" dirty="0">
                <a:solidFill>
                  <a:srgbClr val="000000"/>
                </a:solidFill>
                <a:latin typeface="Calibri"/>
              </a:rPr>
              <a:t>.</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857160" y="260640"/>
            <a:ext cx="7418160" cy="81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600" b="1" strike="noStrike" spc="-1">
                <a:solidFill>
                  <a:srgbClr val="FF0000"/>
                </a:solidFill>
                <a:latin typeface="Calibri"/>
              </a:rPr>
              <a:t>Первинний огляд постраждалого </a:t>
            </a:r>
            <a:endParaRPr lang="ru-RU" sz="3600" b="0" strike="noStrike" spc="-1">
              <a:latin typeface="Arial"/>
            </a:endParaRPr>
          </a:p>
        </p:txBody>
      </p:sp>
      <p:sp>
        <p:nvSpPr>
          <p:cNvPr id="354" name="CustomShape 2"/>
          <p:cNvSpPr/>
          <p:nvPr/>
        </p:nvSpPr>
        <p:spPr>
          <a:xfrm>
            <a:off x="611280" y="1484280"/>
            <a:ext cx="7977960" cy="452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1. Необхідно визначити </a:t>
            </a:r>
            <a:r>
              <a:rPr lang="ru-RU" sz="2800" b="1" strike="noStrike" spc="-1">
                <a:solidFill>
                  <a:srgbClr val="FF0000"/>
                </a:solidFill>
                <a:latin typeface="Calibri"/>
              </a:rPr>
              <a:t>рівень порушення свідомості постраждалого</a:t>
            </a:r>
            <a:r>
              <a:rPr lang="ru-RU" sz="2800" b="1" strike="noStrike" spc="-1">
                <a:solidFill>
                  <a:srgbClr val="000000"/>
                </a:solidFill>
                <a:latin typeface="Calibri"/>
              </a:rPr>
              <a:t>. </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Для цього слід звернутися до нього з запитаннями: </a:t>
            </a:r>
            <a:endParaRPr lang="ru-RU" sz="2800" b="0" strike="noStrike" spc="-1">
              <a:latin typeface="Arial"/>
            </a:endParaRPr>
          </a:p>
          <a:p>
            <a:pPr marL="343080" indent="-342360" algn="just">
              <a:lnSpc>
                <a:spcPct val="80000"/>
              </a:lnSpc>
              <a:spcBef>
                <a:spcPts val="561"/>
              </a:spcBef>
              <a:buClr>
                <a:srgbClr val="FF0000"/>
              </a:buClr>
              <a:buFont typeface="Wingdings" charset="2"/>
              <a:buChar char=""/>
            </a:pPr>
            <a:r>
              <a:rPr lang="ru-RU" sz="2800" b="1" strike="noStrike" spc="-1">
                <a:solidFill>
                  <a:srgbClr val="FF0000"/>
                </a:solidFill>
                <a:latin typeface="Calibri"/>
              </a:rPr>
              <a:t>«Що з вами сталося?», </a:t>
            </a:r>
            <a:endParaRPr lang="ru-RU" sz="2800" b="0" strike="noStrike" spc="-1">
              <a:latin typeface="Arial"/>
            </a:endParaRPr>
          </a:p>
          <a:p>
            <a:pPr marL="343080" indent="-342360" algn="just">
              <a:lnSpc>
                <a:spcPct val="80000"/>
              </a:lnSpc>
              <a:spcBef>
                <a:spcPts val="561"/>
              </a:spcBef>
              <a:buClr>
                <a:srgbClr val="FF0000"/>
              </a:buClr>
              <a:buFont typeface="Wingdings" charset="2"/>
              <a:buChar char=""/>
            </a:pPr>
            <a:r>
              <a:rPr lang="ru-RU" sz="2800" b="1" strike="noStrike" spc="-1">
                <a:solidFill>
                  <a:srgbClr val="FF0000"/>
                </a:solidFill>
                <a:latin typeface="Calibri"/>
              </a:rPr>
              <a:t>«Вам потрібна допомога?». </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Якщо відповідь не надійшла, необхідно здійснити додаткове подразнення:</a:t>
            </a:r>
            <a:endParaRPr lang="ru-RU" sz="2800" b="0" strike="noStrike" spc="-1">
              <a:latin typeface="Arial"/>
            </a:endParaRPr>
          </a:p>
          <a:p>
            <a:pPr marL="343080" indent="-342360" algn="just">
              <a:lnSpc>
                <a:spcPct val="80000"/>
              </a:lnSpc>
              <a:spcBef>
                <a:spcPts val="561"/>
              </a:spcBef>
              <a:buClr>
                <a:srgbClr val="00B050"/>
              </a:buClr>
              <a:buFont typeface="Wingdings" charset="2"/>
              <a:buChar char=""/>
            </a:pPr>
            <a:r>
              <a:rPr lang="ru-RU" sz="2800" b="1" strike="noStrike" spc="-1">
                <a:solidFill>
                  <a:srgbClr val="00B050"/>
                </a:solidFill>
                <a:latin typeface="Calibri"/>
              </a:rPr>
              <a:t>стиснути трапецієподібний або грудний м’яз,</a:t>
            </a:r>
            <a:endParaRPr lang="ru-RU" sz="2800" b="0" strike="noStrike" spc="-1">
              <a:latin typeface="Arial"/>
            </a:endParaRPr>
          </a:p>
          <a:p>
            <a:pPr marL="343080" indent="-342360" algn="just">
              <a:lnSpc>
                <a:spcPct val="80000"/>
              </a:lnSpc>
              <a:spcBef>
                <a:spcPts val="561"/>
              </a:spcBef>
              <a:buClr>
                <a:srgbClr val="00B050"/>
              </a:buClr>
              <a:buFont typeface="Wingdings" charset="2"/>
              <a:buChar char=""/>
            </a:pPr>
            <a:r>
              <a:rPr lang="ru-RU" sz="2800" b="1" strike="noStrike" spc="-1">
                <a:solidFill>
                  <a:srgbClr val="00B050"/>
                </a:solidFill>
                <a:latin typeface="Calibri"/>
              </a:rPr>
              <a:t>покрутити мочку вуха</a:t>
            </a:r>
            <a:r>
              <a:rPr lang="ru-RU" sz="2800" b="1" strike="noStrike" spc="-1">
                <a:solidFill>
                  <a:srgbClr val="000000"/>
                </a:solidFill>
                <a:latin typeface="Calibri"/>
              </a:rPr>
              <a:t>.</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0" y="1049400"/>
            <a:ext cx="5642640" cy="53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7030A0"/>
              </a:buClr>
              <a:buFont typeface="Arial"/>
              <a:buChar char="•"/>
            </a:pPr>
            <a:r>
              <a:rPr lang="ru-RU" sz="2400" b="1" i="1" strike="noStrike" spc="-1">
                <a:solidFill>
                  <a:srgbClr val="7030A0"/>
                </a:solidFill>
                <a:latin typeface="Calibri"/>
              </a:rPr>
              <a:t>Загрози при проведенні рятувальних дій можуть бути: </a:t>
            </a:r>
            <a:endParaRPr lang="ru-RU" sz="2400" b="0" strike="noStrike" spc="-1">
              <a:latin typeface="Arial"/>
            </a:endParaRPr>
          </a:p>
          <a:p>
            <a:pPr marL="343080" indent="-342360" algn="just">
              <a:lnSpc>
                <a:spcPct val="100000"/>
              </a:lnSpc>
              <a:buClr>
                <a:srgbClr val="000000"/>
              </a:buClr>
              <a:buFont typeface="Arial"/>
              <a:buChar char="•"/>
            </a:pPr>
            <a:r>
              <a:rPr lang="ru-RU" sz="2000" b="1" strike="noStrike" spc="-1">
                <a:solidFill>
                  <a:srgbClr val="000000"/>
                </a:solidFill>
                <a:latin typeface="Calibri"/>
              </a:rPr>
              <a:t>- </a:t>
            </a:r>
            <a:r>
              <a:rPr lang="ru-RU" sz="2000" b="1" strike="noStrike" spc="-1">
                <a:solidFill>
                  <a:srgbClr val="FF0000"/>
                </a:solidFill>
                <a:latin typeface="Calibri"/>
              </a:rPr>
              <a:t>з боку навколишнього середовища</a:t>
            </a:r>
            <a:r>
              <a:rPr lang="ru-RU" sz="2000" b="1" strike="noStrike" spc="-1">
                <a:solidFill>
                  <a:srgbClr val="000000"/>
                </a:solidFill>
                <a:latin typeface="Calibri"/>
              </a:rPr>
              <a:t>: загроза вибуху, агресивні хімічні речовини, вуличний рух, електрика, газ, вода та ін. </a:t>
            </a:r>
            <a:endParaRPr lang="ru-RU" sz="2000" b="0" strike="noStrike" spc="-1">
              <a:latin typeface="Arial"/>
            </a:endParaRPr>
          </a:p>
          <a:p>
            <a:pPr marL="343080" indent="-342360" algn="just">
              <a:lnSpc>
                <a:spcPct val="100000"/>
              </a:lnSpc>
              <a:buClr>
                <a:srgbClr val="000000"/>
              </a:buClr>
              <a:buFont typeface="Arial"/>
              <a:buChar char="•"/>
            </a:pPr>
            <a:r>
              <a:rPr lang="ru-RU" sz="2000" b="1" strike="noStrike" spc="-1">
                <a:solidFill>
                  <a:srgbClr val="000000"/>
                </a:solidFill>
                <a:latin typeface="Calibri"/>
              </a:rPr>
              <a:t>- </a:t>
            </a:r>
            <a:r>
              <a:rPr lang="ru-RU" sz="2000" b="1" strike="noStrike" spc="-1">
                <a:solidFill>
                  <a:srgbClr val="FF0000"/>
                </a:solidFill>
                <a:latin typeface="Calibri"/>
              </a:rPr>
              <a:t>з боку постраждалого</a:t>
            </a:r>
            <a:r>
              <a:rPr lang="ru-RU" sz="2000" b="1" strike="noStrike" spc="-1">
                <a:solidFill>
                  <a:srgbClr val="000000"/>
                </a:solidFill>
                <a:latin typeface="Calibri"/>
              </a:rPr>
              <a:t>: інфікування, агресивна поведінка та ін. </a:t>
            </a:r>
            <a:endParaRPr lang="ru-RU" sz="2000" b="0" strike="noStrike" spc="-1">
              <a:latin typeface="Arial"/>
            </a:endParaRPr>
          </a:p>
          <a:p>
            <a:pPr marL="343080" indent="-182160" algn="just">
              <a:lnSpc>
                <a:spcPct val="100000"/>
              </a:lnSpc>
              <a:spcBef>
                <a:spcPts val="400"/>
              </a:spcBef>
              <a:buClr>
                <a:srgbClr val="E46C0A"/>
              </a:buClr>
              <a:buFont typeface="Arial"/>
              <a:buChar char="•"/>
            </a:pPr>
            <a:r>
              <a:rPr lang="ru-RU" sz="2000" b="1" strike="noStrike" spc="-1">
                <a:solidFill>
                  <a:srgbClr val="000000"/>
                </a:solidFill>
                <a:latin typeface="Calibri"/>
              </a:rPr>
              <a:t>Видаляють постраждалого з небезпечної зони і переміщують його в безпечну зону, використовуючи </a:t>
            </a:r>
            <a:r>
              <a:rPr lang="ru-RU" sz="2000" b="1" strike="noStrike" spc="-1">
                <a:solidFill>
                  <a:srgbClr val="00B050"/>
                </a:solidFill>
                <a:latin typeface="Calibri"/>
              </a:rPr>
              <a:t>прийом</a:t>
            </a:r>
            <a:r>
              <a:rPr lang="ru-RU" sz="2000" b="1" strike="noStrike" spc="-1">
                <a:solidFill>
                  <a:srgbClr val="000000"/>
                </a:solidFill>
                <a:latin typeface="Calibri"/>
              </a:rPr>
              <a:t> </a:t>
            </a:r>
            <a:r>
              <a:rPr lang="ru-RU" sz="2000" b="1" strike="noStrike" spc="-1">
                <a:solidFill>
                  <a:srgbClr val="FF0000"/>
                </a:solidFill>
                <a:latin typeface="Calibri"/>
              </a:rPr>
              <a:t>«рятувального захоплення». </a:t>
            </a:r>
            <a:endParaRPr lang="ru-RU" sz="2000" b="0" strike="noStrike" spc="-1">
              <a:latin typeface="Arial"/>
            </a:endParaRPr>
          </a:p>
          <a:p>
            <a:pPr marL="343080" indent="-182160" algn="just">
              <a:lnSpc>
                <a:spcPct val="100000"/>
              </a:lnSpc>
              <a:spcBef>
                <a:spcPts val="400"/>
              </a:spcBef>
              <a:buClr>
                <a:srgbClr val="E46C0A"/>
              </a:buClr>
              <a:buFont typeface="Arial"/>
              <a:buChar char="•"/>
            </a:pPr>
            <a:r>
              <a:rPr lang="ru-RU" sz="2000" b="1" strike="noStrike" spc="-1">
                <a:solidFill>
                  <a:srgbClr val="000000"/>
                </a:solidFill>
                <a:latin typeface="Calibri"/>
              </a:rPr>
              <a:t>Необхідність реанімації часто примушує ігнорувати небезпеку, проте рятівник не повинен ставити себе чи інших в більший ризик. У багатьох випадках правильна оцінка ситуації, та повне співробітництво з відповідними службами може забезпечити надійні умови реанімації. </a:t>
            </a:r>
            <a:endParaRPr lang="ru-RU" sz="2000" b="0" strike="noStrike" spc="-1">
              <a:latin typeface="Arial"/>
            </a:endParaRPr>
          </a:p>
        </p:txBody>
      </p:sp>
      <p:pic>
        <p:nvPicPr>
          <p:cNvPr id="356" name="Picture 2"/>
          <p:cNvPicPr/>
          <p:nvPr/>
        </p:nvPicPr>
        <p:blipFill>
          <a:blip r:embed="rId2"/>
          <a:stretch/>
        </p:blipFill>
        <p:spPr>
          <a:xfrm>
            <a:off x="5643720" y="1571760"/>
            <a:ext cx="3499560" cy="3642480"/>
          </a:xfrm>
          <a:prstGeom prst="rect">
            <a:avLst/>
          </a:prstGeom>
          <a:ln w="9360">
            <a:noFill/>
          </a:ln>
        </p:spPr>
      </p:pic>
      <p:sp>
        <p:nvSpPr>
          <p:cNvPr id="357" name="CustomShape 2"/>
          <p:cNvSpPr/>
          <p:nvPr/>
        </p:nvSpPr>
        <p:spPr>
          <a:xfrm>
            <a:off x="857160" y="357120"/>
            <a:ext cx="81334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FF0000"/>
                </a:solidFill>
                <a:latin typeface="Calibri"/>
                <a:ea typeface="DejaVu Sans"/>
              </a:rPr>
              <a:t>Забезпечення безпеки рятівника і пацієнта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428760" y="169560"/>
            <a:ext cx="8286120" cy="6428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ru-RU" sz="2800" b="1" i="1" strike="noStrike" spc="-1">
                <a:solidFill>
                  <a:srgbClr val="FF0000"/>
                </a:solidFill>
                <a:latin typeface="Arial Black"/>
                <a:ea typeface="Times New Roman"/>
              </a:rPr>
              <a:t>Основні завдання першої медичної допомоги:</a:t>
            </a:r>
            <a:endParaRPr lang="ru-RU" sz="28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проведення необхідних заходів щодо ліквідації загрози для життя постраждалого;</a:t>
            </a:r>
            <a:endParaRPr lang="ru-RU" sz="24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попередження можливих ускладнень;</a:t>
            </a:r>
            <a:endParaRPr lang="ru-RU" sz="24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забезпечення максимально сприятливих умов для транспортування постраждалого.</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0" i="1" strike="noStrike" spc="-1">
                <a:solidFill>
                  <a:srgbClr val="7030A0"/>
                </a:solidFill>
                <a:latin typeface="Arial Black"/>
                <a:ea typeface="Times New Roman"/>
              </a:rPr>
              <a:t>Перша допомога постраждалому повинна надаватися швидко і під керівництвом однієї людини</a:t>
            </a:r>
            <a:r>
              <a:rPr lang="ru-RU" sz="2400" b="0" strike="noStrike" spc="-1">
                <a:solidFill>
                  <a:srgbClr val="000000"/>
                </a:solidFill>
                <a:latin typeface="Arial Black"/>
                <a:ea typeface="Times New Roman"/>
              </a:rPr>
              <a:t>, оскільки суперечливі поради інших осіб, метушня, суперечки та розгубленість призводять до втрати дорогоцінного часу. </a:t>
            </a:r>
            <a:endParaRPr lang="ru-RU" sz="2400" b="0" strike="noStrike" spc="-1">
              <a:latin typeface="Arial"/>
            </a:endParaRPr>
          </a:p>
          <a:p>
            <a:pPr algn="just">
              <a:lnSpc>
                <a:spcPct val="100000"/>
              </a:lnSpc>
            </a:pPr>
            <a:r>
              <a:rPr lang="ru-RU" sz="2400" b="0" strike="noStrike" spc="-1">
                <a:solidFill>
                  <a:srgbClr val="000000"/>
                </a:solidFill>
                <a:latin typeface="Arial Black"/>
                <a:ea typeface="Times New Roman"/>
              </a:rPr>
              <a:t>Разом із тим </a:t>
            </a:r>
            <a:r>
              <a:rPr lang="ru-RU" sz="2400" b="0" i="1" strike="noStrike" spc="-1">
                <a:solidFill>
                  <a:srgbClr val="7030A0"/>
                </a:solidFill>
                <a:latin typeface="Arial Black"/>
                <a:ea typeface="Times New Roman"/>
              </a:rPr>
              <a:t>виклик лікаря або  доставлення потерпілого у медпункт (лікарню) повинні бути виконані негайно.</a:t>
            </a:r>
            <a:endParaRPr lang="ru-RU" sz="2400" b="0" strike="noStrike" spc="-1">
              <a:latin typeface="Arial"/>
            </a:endParaRPr>
          </a:p>
          <a:p>
            <a:pPr>
              <a:lnSpc>
                <a:spcPct val="100000"/>
              </a:lnSpc>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214200" y="332640"/>
            <a:ext cx="5643000" cy="590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4400" b="1" strike="noStrike" spc="-1">
                <a:solidFill>
                  <a:srgbClr val="000000"/>
                </a:solidFill>
                <a:latin typeface="Calibri"/>
              </a:rPr>
              <a:t>- </a:t>
            </a:r>
            <a:r>
              <a:rPr lang="ru-RU" sz="2800" b="1" strike="noStrike" spc="-1">
                <a:solidFill>
                  <a:srgbClr val="000000"/>
                </a:solidFill>
                <a:latin typeface="Calibri"/>
              </a:rPr>
              <a:t>якщо пацієнт в окулярах, зніміть їх;</a:t>
            </a:r>
            <a:r>
              <a:t/>
            </a:r>
            <a:br/>
            <a:r>
              <a:rPr lang="ru-RU" sz="2800" b="1" strike="noStrike" spc="-1">
                <a:solidFill>
                  <a:srgbClr val="000000"/>
                </a:solidFill>
                <a:latin typeface="Calibri"/>
              </a:rPr>
              <a:t>- встаньте на коліна позаду пацієнта та впевніться, що обидві його ноги розігнуті; </a:t>
            </a:r>
            <a:r>
              <a:t/>
            </a:r>
            <a:br/>
            <a:r>
              <a:rPr lang="ru-RU" sz="2800" b="1" strike="noStrike" spc="-1">
                <a:solidFill>
                  <a:srgbClr val="000000"/>
                </a:solidFill>
                <a:latin typeface="Calibri"/>
              </a:rPr>
              <a:t>- забезпечте прохідність дихальних шляхів;</a:t>
            </a:r>
            <a:r>
              <a:t/>
            </a:r>
            <a:br/>
            <a:r>
              <a:rPr lang="ru-RU" sz="2800" b="1" strike="noStrike" spc="-1">
                <a:solidFill>
                  <a:srgbClr val="000000"/>
                </a:solidFill>
                <a:latin typeface="Calibri"/>
              </a:rPr>
              <a:t>- розташуйте найближчу до себе руку під прямим кутом до тіла, згинаючи в лікті, долонею доверху. </a:t>
            </a:r>
            <a:endParaRPr lang="ru-RU" sz="2800" b="0" strike="noStrike" spc="-1">
              <a:latin typeface="Arial"/>
            </a:endParaRPr>
          </a:p>
        </p:txBody>
      </p:sp>
      <p:pic>
        <p:nvPicPr>
          <p:cNvPr id="359" name="Picture 2"/>
          <p:cNvPicPr/>
          <p:nvPr/>
        </p:nvPicPr>
        <p:blipFill>
          <a:blip r:embed="rId2"/>
          <a:stretch/>
        </p:blipFill>
        <p:spPr>
          <a:xfrm>
            <a:off x="5985000" y="0"/>
            <a:ext cx="3158280" cy="3904560"/>
          </a:xfrm>
          <a:prstGeom prst="rect">
            <a:avLst/>
          </a:prstGeom>
          <a:ln>
            <a:noFill/>
          </a:ln>
        </p:spPr>
      </p:pic>
      <p:pic>
        <p:nvPicPr>
          <p:cNvPr id="360" name="Picture 3"/>
          <p:cNvPicPr/>
          <p:nvPr/>
        </p:nvPicPr>
        <p:blipFill>
          <a:blip r:embed="rId3"/>
          <a:stretch/>
        </p:blipFill>
        <p:spPr>
          <a:xfrm>
            <a:off x="5719680" y="4292640"/>
            <a:ext cx="3423600" cy="2564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sp>
        <p:nvSpPr>
          <p:cNvPr id="362" name="CustomShape 2"/>
          <p:cNvSpPr/>
          <p:nvPr/>
        </p:nvSpPr>
        <p:spPr>
          <a:xfrm>
            <a:off x="357120" y="404640"/>
            <a:ext cx="8246520" cy="602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2. Протягом 10 секунд необхідно визначити </a:t>
            </a:r>
            <a:r>
              <a:rPr lang="ru-RU" sz="2800" b="1" strike="noStrike" spc="-1">
                <a:solidFill>
                  <a:srgbClr val="FF0000"/>
                </a:solidFill>
                <a:latin typeface="Calibri"/>
              </a:rPr>
              <a:t>наявність у постраждалого пульсу на сонній артерії</a:t>
            </a:r>
            <a:r>
              <a:rPr lang="ru-RU" sz="2800" b="1" strike="noStrike" spc="-1">
                <a:solidFill>
                  <a:srgbClr val="000000"/>
                </a:solidFill>
                <a:latin typeface="Calibri"/>
              </a:rPr>
              <a:t> (для визначення пульсу на сонній артерії вказівний та середній пальці розміщують на відстані 2-3см у бік від щитоподібного хряща – «кадика», що виступає на передньої поверхні шиї). </a:t>
            </a:r>
            <a:endParaRPr lang="ru-RU" sz="2800" b="0" strike="noStrike" spc="-1">
              <a:latin typeface="Arial"/>
            </a:endParaRPr>
          </a:p>
          <a:p>
            <a:pPr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3. Наблизьте ваше обличчя до обличчя постраждалого та поверніть його в бік грудної клітки. Одночасно намагайтеся почути </a:t>
            </a:r>
            <a:r>
              <a:rPr lang="ru-RU" sz="2800" b="1" strike="noStrike" spc="-1">
                <a:solidFill>
                  <a:srgbClr val="FF0000"/>
                </a:solidFill>
                <a:latin typeface="Calibri"/>
              </a:rPr>
              <a:t>шум дихальних рухів або стогін</a:t>
            </a:r>
            <a:r>
              <a:rPr lang="ru-RU" sz="2800" b="1" strike="noStrike" spc="-1">
                <a:solidFill>
                  <a:srgbClr val="000000"/>
                </a:solidFill>
                <a:latin typeface="Calibri"/>
              </a:rPr>
              <a:t>, відчути щокою тепло повітря при видиху та побачити, як піднімається та опускається грудна клітка.</a:t>
            </a:r>
            <a:endParaRPr lang="ru-RU" sz="2800" b="0" strike="noStrike" spc="-1">
              <a:latin typeface="Arial"/>
            </a:endParaRPr>
          </a:p>
          <a:p>
            <a:pPr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4. У випадку відсутності пульсу на сонній артерії необхідно розпочати весь </a:t>
            </a:r>
            <a:r>
              <a:rPr lang="ru-RU" sz="2800" b="1" strike="noStrike" spc="-1">
                <a:solidFill>
                  <a:srgbClr val="FF0000"/>
                </a:solidFill>
                <a:latin typeface="Calibri"/>
              </a:rPr>
              <a:t>базовий комплекс реанімаційних заходів.</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pic>
        <p:nvPicPr>
          <p:cNvPr id="364" name="Picture 4"/>
          <p:cNvPicPr/>
          <p:nvPr/>
        </p:nvPicPr>
        <p:blipFill>
          <a:blip r:embed="rId2"/>
          <a:stretch/>
        </p:blipFill>
        <p:spPr>
          <a:xfrm>
            <a:off x="0" y="214200"/>
            <a:ext cx="2928240" cy="2279160"/>
          </a:xfrm>
          <a:prstGeom prst="rect">
            <a:avLst/>
          </a:prstGeom>
          <a:ln w="9360">
            <a:noFill/>
          </a:ln>
        </p:spPr>
      </p:pic>
      <p:pic>
        <p:nvPicPr>
          <p:cNvPr id="365" name="Picture 2"/>
          <p:cNvPicPr/>
          <p:nvPr/>
        </p:nvPicPr>
        <p:blipFill>
          <a:blip r:embed="rId3"/>
          <a:srcRect l="11653" t="62738" r="6764" b="13133"/>
          <a:stretch/>
        </p:blipFill>
        <p:spPr>
          <a:xfrm>
            <a:off x="3071880" y="0"/>
            <a:ext cx="5857200" cy="2440080"/>
          </a:xfrm>
          <a:prstGeom prst="rect">
            <a:avLst/>
          </a:prstGeom>
          <a:ln>
            <a:noFill/>
          </a:ln>
        </p:spPr>
      </p:pic>
      <p:pic>
        <p:nvPicPr>
          <p:cNvPr id="366" name="Picture 2"/>
          <p:cNvPicPr/>
          <p:nvPr/>
        </p:nvPicPr>
        <p:blipFill>
          <a:blip r:embed="rId4"/>
          <a:srcRect l="10151" t="4152" r="8102" b="61214"/>
          <a:stretch/>
        </p:blipFill>
        <p:spPr>
          <a:xfrm>
            <a:off x="714240" y="2574720"/>
            <a:ext cx="8214480" cy="4282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Picture 2"/>
          <p:cNvPicPr/>
          <p:nvPr/>
        </p:nvPicPr>
        <p:blipFill>
          <a:blip r:embed="rId2"/>
          <a:stretch/>
        </p:blipFill>
        <p:spPr>
          <a:xfrm>
            <a:off x="179280" y="189000"/>
            <a:ext cx="4209480" cy="3085560"/>
          </a:xfrm>
          <a:prstGeom prst="rect">
            <a:avLst/>
          </a:prstGeom>
          <a:ln>
            <a:noFill/>
          </a:ln>
        </p:spPr>
      </p:pic>
      <p:pic>
        <p:nvPicPr>
          <p:cNvPr id="368" name="Picture 3"/>
          <p:cNvPicPr/>
          <p:nvPr/>
        </p:nvPicPr>
        <p:blipFill>
          <a:blip r:embed="rId3"/>
          <a:stretch/>
        </p:blipFill>
        <p:spPr>
          <a:xfrm>
            <a:off x="5011560" y="65160"/>
            <a:ext cx="4123440" cy="3209040"/>
          </a:xfrm>
          <a:prstGeom prst="rect">
            <a:avLst/>
          </a:prstGeom>
          <a:ln w="9360">
            <a:noFill/>
          </a:ln>
        </p:spPr>
      </p:pic>
      <p:pic>
        <p:nvPicPr>
          <p:cNvPr id="369" name="Picture 4"/>
          <p:cNvPicPr/>
          <p:nvPr/>
        </p:nvPicPr>
        <p:blipFill>
          <a:blip r:embed="rId4"/>
          <a:stretch/>
        </p:blipFill>
        <p:spPr>
          <a:xfrm>
            <a:off x="250920" y="3622680"/>
            <a:ext cx="8065440" cy="2555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1" name="CustomShape 2"/>
          <p:cNvSpPr/>
          <p:nvPr/>
        </p:nvSpPr>
        <p:spPr>
          <a:xfrm>
            <a:off x="714240" y="5572080"/>
            <a:ext cx="742896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Запам'ятай!  Від твоїх дій залежить життя людини!!</a:t>
            </a:r>
            <a:endParaRPr lang="ru-RU" sz="2400" b="0" strike="noStrike" spc="-1">
              <a:latin typeface="Arial"/>
            </a:endParaRPr>
          </a:p>
        </p:txBody>
      </p:sp>
      <p:sp>
        <p:nvSpPr>
          <p:cNvPr id="372" name="CustomShape 3"/>
          <p:cNvSpPr/>
          <p:nvPr/>
        </p:nvSpPr>
        <p:spPr>
          <a:xfrm>
            <a:off x="7358040" y="1000080"/>
            <a:ext cx="1285200" cy="3714120"/>
          </a:xfrm>
          <a:prstGeom prst="downArrow">
            <a:avLst>
              <a:gd name="adj1" fmla="val 50000"/>
              <a:gd name="adj2" fmla="val 50000"/>
            </a:avLst>
          </a:prstGeom>
          <a:solidFill>
            <a:schemeClr val="bg2">
              <a:lumMod val="60000"/>
              <a:lumOff val="40000"/>
            </a:schemeClr>
          </a:solidFill>
          <a:ln>
            <a:round/>
          </a:ln>
        </p:spPr>
        <p:style>
          <a:lnRef idx="2">
            <a:schemeClr val="accent1">
              <a:shade val="50000"/>
            </a:schemeClr>
          </a:lnRef>
          <a:fillRef idx="1">
            <a:schemeClr val="accent1"/>
          </a:fillRef>
          <a:effectRef idx="0">
            <a:schemeClr val="accent1"/>
          </a:effectRef>
          <a:fontRef idx="minor"/>
        </p:style>
      </p:sp>
      <p:pic>
        <p:nvPicPr>
          <p:cNvPr id="373" name="Picture 2"/>
          <p:cNvPicPr/>
          <p:nvPr/>
        </p:nvPicPr>
        <p:blipFill>
          <a:blip r:embed="rId2"/>
          <a:stretch/>
        </p:blipFill>
        <p:spPr>
          <a:xfrm>
            <a:off x="179640" y="568440"/>
            <a:ext cx="7224840" cy="4638240"/>
          </a:xfrm>
          <a:prstGeom prst="rect">
            <a:avLst/>
          </a:prstGeom>
          <a:ln>
            <a:noFill/>
          </a:ln>
        </p:spPr>
      </p:pic>
    </p:spTree>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5" name="CustomShape 2"/>
          <p:cNvSpPr/>
          <p:nvPr/>
        </p:nvSpPr>
        <p:spPr>
          <a:xfrm>
            <a:off x="6715080" y="785880"/>
            <a:ext cx="2142360" cy="16146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000000"/>
                </a:solidFill>
                <a:latin typeface="Calibri"/>
                <a:ea typeface="DejaVu Sans"/>
              </a:rPr>
              <a:t>Неправильне положення потерпілого який знаходиться без свідомості</a:t>
            </a:r>
            <a:endParaRPr lang="ru-RU" sz="2000" b="0" strike="noStrike" spc="-1">
              <a:latin typeface="Arial"/>
            </a:endParaRPr>
          </a:p>
        </p:txBody>
      </p:sp>
      <p:sp>
        <p:nvSpPr>
          <p:cNvPr id="376" name="CustomShape 3"/>
          <p:cNvSpPr/>
          <p:nvPr/>
        </p:nvSpPr>
        <p:spPr>
          <a:xfrm>
            <a:off x="7072200" y="3143160"/>
            <a:ext cx="1428120" cy="3071160"/>
          </a:xfrm>
          <a:prstGeom prst="leftArrow">
            <a:avLst>
              <a:gd name="adj1" fmla="val 50000"/>
              <a:gd name="adj2" fmla="val 50000"/>
            </a:avLst>
          </a:prstGeom>
          <a:solidFill>
            <a:schemeClr val="accent2">
              <a:lumMod val="75000"/>
            </a:schemeClr>
          </a:solidFill>
          <a:ln w="5724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377" name="Picture 2"/>
          <p:cNvPicPr/>
          <p:nvPr/>
        </p:nvPicPr>
        <p:blipFill>
          <a:blip r:embed="rId2"/>
          <a:srcRect l="8940" t="7426" r="4983" b="6626"/>
          <a:stretch/>
        </p:blipFill>
        <p:spPr>
          <a:xfrm>
            <a:off x="428760" y="285840"/>
            <a:ext cx="5785920" cy="6086520"/>
          </a:xfrm>
          <a:prstGeom prst="rect">
            <a:avLst/>
          </a:prstGeom>
          <a:ln>
            <a:noFill/>
          </a:ln>
        </p:spPr>
      </p:pic>
    </p:spTree>
  </p:cSld>
  <p:clrMapOvr>
    <a:masterClrMapping/>
  </p:clrMapOvr>
  <p:transition spd="med">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9" name="CustomShape 2"/>
          <p:cNvSpPr/>
          <p:nvPr/>
        </p:nvSpPr>
        <p:spPr>
          <a:xfrm>
            <a:off x="6286680" y="1071720"/>
            <a:ext cx="2499480" cy="15530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А ось таке положення потерпілого – правильне !</a:t>
            </a:r>
            <a:endParaRPr lang="ru-RU" sz="2400" b="0" strike="noStrike" spc="-1">
              <a:latin typeface="Arial"/>
            </a:endParaRPr>
          </a:p>
        </p:txBody>
      </p:sp>
      <p:sp>
        <p:nvSpPr>
          <p:cNvPr id="380" name="CustomShape 3"/>
          <p:cNvSpPr/>
          <p:nvPr/>
        </p:nvSpPr>
        <p:spPr>
          <a:xfrm>
            <a:off x="6357960" y="3000240"/>
            <a:ext cx="1928160" cy="1713960"/>
          </a:xfrm>
          <a:prstGeom prst="leftArrow">
            <a:avLst>
              <a:gd name="adj1" fmla="val 50000"/>
              <a:gd name="adj2" fmla="val 50000"/>
            </a:avLst>
          </a:prstGeom>
          <a:solidFill>
            <a:schemeClr val="tx2">
              <a:lumMod val="60000"/>
              <a:lumOff val="40000"/>
            </a:schemeClr>
          </a:solidFill>
          <a:ln>
            <a:round/>
          </a:ln>
        </p:spPr>
        <p:style>
          <a:lnRef idx="2">
            <a:schemeClr val="accent1">
              <a:shade val="50000"/>
            </a:schemeClr>
          </a:lnRef>
          <a:fillRef idx="1">
            <a:schemeClr val="accent1"/>
          </a:fillRef>
          <a:effectRef idx="0">
            <a:schemeClr val="accent1"/>
          </a:effectRef>
          <a:fontRef idx="minor"/>
        </p:style>
      </p:sp>
      <p:pic>
        <p:nvPicPr>
          <p:cNvPr id="381" name="Picture 2"/>
          <p:cNvPicPr/>
          <p:nvPr/>
        </p:nvPicPr>
        <p:blipFill>
          <a:blip r:embed="rId2"/>
          <a:stretch/>
        </p:blipFill>
        <p:spPr>
          <a:xfrm>
            <a:off x="357120" y="177480"/>
            <a:ext cx="5857200" cy="6433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2"/>
          <p:cNvPicPr/>
          <p:nvPr/>
        </p:nvPicPr>
        <p:blipFill>
          <a:blip r:embed="rId2"/>
          <a:stretch/>
        </p:blipFill>
        <p:spPr>
          <a:xfrm>
            <a:off x="0" y="404640"/>
            <a:ext cx="8079480" cy="4031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323640" y="260640"/>
            <a:ext cx="8534160" cy="59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20000"/>
          </a:bodyPr>
          <a:lstStyle/>
          <a:p>
            <a:pPr marL="320040" indent="-319320" algn="ctr">
              <a:lnSpc>
                <a:spcPct val="100000"/>
              </a:lnSpc>
            </a:pPr>
            <a:r>
              <a:rPr lang="ru-RU" sz="4400" b="0" strike="noStrike" spc="-1" dirty="0">
                <a:solidFill>
                  <a:srgbClr val="000000"/>
                </a:solidFill>
                <a:latin typeface="Calibri"/>
              </a:rPr>
              <a:t> </a:t>
            </a:r>
            <a:r>
              <a:rPr lang="ru-RU" sz="3600" b="1" strike="noStrike" spc="-1" dirty="0" err="1">
                <a:solidFill>
                  <a:srgbClr val="FF0000"/>
                </a:solidFill>
                <a:latin typeface="Calibri"/>
              </a:rPr>
              <a:t>Стадії</a:t>
            </a:r>
            <a:r>
              <a:rPr lang="ru-RU" sz="3600" b="1" strike="noStrike" spc="-1" dirty="0">
                <a:solidFill>
                  <a:srgbClr val="FF0000"/>
                </a:solidFill>
                <a:latin typeface="Calibri"/>
              </a:rPr>
              <a:t> та </a:t>
            </a:r>
            <a:r>
              <a:rPr lang="ru-RU" sz="3600" b="1" strike="noStrike" spc="-1" dirty="0" err="1">
                <a:solidFill>
                  <a:srgbClr val="FF0000"/>
                </a:solidFill>
                <a:latin typeface="Calibri"/>
              </a:rPr>
              <a:t>етапи</a:t>
            </a:r>
            <a:r>
              <a:rPr lang="ru-RU" sz="3600" b="1" strike="noStrike" spc="-1" dirty="0">
                <a:solidFill>
                  <a:srgbClr val="FF0000"/>
                </a:solidFill>
                <a:latin typeface="Calibri"/>
              </a:rPr>
              <a:t> </a:t>
            </a:r>
            <a:r>
              <a:rPr lang="ru-RU" sz="3600" b="1" strike="noStrike" spc="-1" dirty="0" err="1">
                <a:solidFill>
                  <a:srgbClr val="FF0000"/>
                </a:solidFill>
                <a:latin typeface="Calibri"/>
              </a:rPr>
              <a:t>серцево-легеневої</a:t>
            </a:r>
            <a:r>
              <a:rPr lang="ru-RU" sz="3600" b="1" strike="noStrike" spc="-1" dirty="0">
                <a:solidFill>
                  <a:srgbClr val="FF0000"/>
                </a:solidFill>
                <a:latin typeface="Calibri"/>
              </a:rPr>
              <a:t> </a:t>
            </a:r>
            <a:r>
              <a:rPr lang="ru-RU" sz="3600" b="1" strike="noStrike" spc="-1" dirty="0" err="1">
                <a:solidFill>
                  <a:srgbClr val="FF0000"/>
                </a:solidFill>
                <a:latin typeface="Calibri"/>
              </a:rPr>
              <a:t>реанімації</a:t>
            </a:r>
            <a:r>
              <a:rPr lang="ru-RU" sz="3600" b="1" strike="noStrike" spc="-1" dirty="0">
                <a:solidFill>
                  <a:srgbClr val="FF0000"/>
                </a:solidFill>
                <a:latin typeface="Calibri"/>
              </a:rPr>
              <a:t> </a:t>
            </a:r>
            <a:endParaRPr lang="ru-RU" sz="3600" b="0" strike="noStrike" spc="-1" dirty="0">
              <a:latin typeface="Arial"/>
            </a:endParaRPr>
          </a:p>
        </p:txBody>
      </p:sp>
      <p:sp>
        <p:nvSpPr>
          <p:cNvPr id="384" name="CustomShape 2"/>
          <p:cNvSpPr/>
          <p:nvPr/>
        </p:nvSpPr>
        <p:spPr>
          <a:xfrm>
            <a:off x="324000" y="1357200"/>
            <a:ext cx="8265240" cy="465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6080" algn="just">
              <a:lnSpc>
                <a:spcPct val="80000"/>
              </a:lnSpc>
              <a:spcBef>
                <a:spcPts val="561"/>
              </a:spcBef>
            </a:pPr>
            <a:r>
              <a:rPr lang="ru-RU" sz="2800" b="1" strike="noStrike" spc="-1">
                <a:solidFill>
                  <a:srgbClr val="FF0000"/>
                </a:solidFill>
                <a:latin typeface="Calibri"/>
              </a:rPr>
              <a:t>При проведенні реанімації виділяють 3 стадії та 9 етапів (P. Safar, 1997р.):</a:t>
            </a:r>
            <a:endParaRPr lang="ru-RU" sz="2800" b="0" strike="noStrike" spc="-1">
              <a:latin typeface="Arial"/>
            </a:endParaRPr>
          </a:p>
          <a:p>
            <a:pPr marL="46080"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FF0000"/>
              </a:buClr>
              <a:buFont typeface="Arial"/>
              <a:buChar char="•"/>
            </a:pPr>
            <a:r>
              <a:rPr lang="ru-RU" sz="2800" b="1" strike="noStrike" spc="-1">
                <a:solidFill>
                  <a:srgbClr val="FF0000"/>
                </a:solidFill>
                <a:latin typeface="Calibri"/>
              </a:rPr>
              <a:t>Стадія 1</a:t>
            </a:r>
            <a:r>
              <a:rPr lang="ru-RU" sz="2800" b="1" strike="noStrike" spc="-1">
                <a:solidFill>
                  <a:srgbClr val="000000"/>
                </a:solidFill>
                <a:latin typeface="Calibri"/>
              </a:rPr>
              <a:t> – елементарна підтримка життя, яка складається з 3 етапів:</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A (airway open) </a:t>
            </a:r>
            <a:r>
              <a:rPr lang="ru-RU" sz="2800" b="1" strike="noStrike" spc="-1">
                <a:solidFill>
                  <a:srgbClr val="000000"/>
                </a:solidFill>
                <a:latin typeface="Calibri"/>
              </a:rPr>
              <a:t>– відновлення прохідності дихальних шляхів;</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B (breath for victim) </a:t>
            </a:r>
            <a:r>
              <a:rPr lang="ru-RU" sz="2800" b="1" strike="noStrike" spc="-1">
                <a:solidFill>
                  <a:srgbClr val="000000"/>
                </a:solidFill>
                <a:latin typeface="Calibri"/>
              </a:rPr>
              <a:t>– штучна вентиляція легнь (ШВЛ) та оксигенація;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C (circulation his blood) </a:t>
            </a:r>
            <a:r>
              <a:rPr lang="ru-RU" sz="2800" b="1" strike="noStrike" spc="-1">
                <a:solidFill>
                  <a:srgbClr val="000000"/>
                </a:solidFill>
                <a:latin typeface="Calibri"/>
              </a:rPr>
              <a:t>– підтримка кровообігу.</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sp>
        <p:nvSpPr>
          <p:cNvPr id="386" name="CustomShape 2"/>
          <p:cNvSpPr/>
          <p:nvPr/>
        </p:nvSpPr>
        <p:spPr>
          <a:xfrm>
            <a:off x="395280" y="476280"/>
            <a:ext cx="8319240" cy="554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6080" algn="just">
              <a:lnSpc>
                <a:spcPct val="80000"/>
              </a:lnSpc>
              <a:spcBef>
                <a:spcPts val="561"/>
              </a:spcBef>
            </a:pPr>
            <a:r>
              <a:rPr lang="ru-RU" sz="2800" b="1" strike="noStrike" spc="-1">
                <a:solidFill>
                  <a:srgbClr val="FF0000"/>
                </a:solidFill>
                <a:latin typeface="Calibri"/>
              </a:rPr>
              <a:t>Стадія 2</a:t>
            </a:r>
            <a:r>
              <a:rPr lang="ru-RU" sz="2800" b="1" strike="noStrike" spc="-1">
                <a:solidFill>
                  <a:srgbClr val="000000"/>
                </a:solidFill>
                <a:latin typeface="Calibri"/>
              </a:rPr>
              <a:t> – подальша підтримка життя.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D (drug) </a:t>
            </a:r>
            <a:r>
              <a:rPr lang="ru-RU" sz="2800" b="1" strike="noStrike" spc="-1">
                <a:solidFill>
                  <a:srgbClr val="000000"/>
                </a:solidFill>
                <a:latin typeface="Calibri"/>
              </a:rPr>
              <a:t>– медикаментозні засоби та проведення інфузійної терапії;</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E</a:t>
            </a:r>
            <a:r>
              <a:rPr lang="ru-RU" sz="3200" b="1" strike="noStrike" spc="-1">
                <a:solidFill>
                  <a:srgbClr val="000000"/>
                </a:solidFill>
                <a:latin typeface="Calibri"/>
              </a:rPr>
              <a:t> </a:t>
            </a:r>
            <a:r>
              <a:rPr lang="ru-RU" sz="2800" b="1" strike="noStrike" spc="-1">
                <a:solidFill>
                  <a:srgbClr val="000000"/>
                </a:solidFill>
                <a:latin typeface="Calibri"/>
              </a:rPr>
              <a:t>– електрокардіоскопія та кардіографія;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3200" b="1" strike="noStrike" spc="-1">
                <a:solidFill>
                  <a:srgbClr val="000000"/>
                </a:solidFill>
                <a:latin typeface="Calibri"/>
              </a:rPr>
              <a:t>- </a:t>
            </a:r>
            <a:r>
              <a:rPr lang="ru-RU" sz="3200" b="1" strike="noStrike" spc="-1">
                <a:solidFill>
                  <a:srgbClr val="00B050"/>
                </a:solidFill>
                <a:latin typeface="Calibri"/>
              </a:rPr>
              <a:t>F</a:t>
            </a:r>
            <a:r>
              <a:rPr lang="ru-RU" sz="2800" b="1" strike="noStrike" spc="-1">
                <a:solidFill>
                  <a:srgbClr val="00B050"/>
                </a:solidFill>
                <a:latin typeface="Calibri"/>
              </a:rPr>
              <a:t> </a:t>
            </a:r>
            <a:r>
              <a:rPr lang="ru-RU" sz="2800" b="1" strike="noStrike" spc="-1">
                <a:solidFill>
                  <a:srgbClr val="000000"/>
                </a:solidFill>
                <a:latin typeface="Calibri"/>
              </a:rPr>
              <a:t>– дефібриляція.</a:t>
            </a:r>
            <a:endParaRPr lang="ru-RU" sz="2800" b="0" strike="noStrike" spc="-1">
              <a:latin typeface="Arial"/>
            </a:endParaRPr>
          </a:p>
          <a:p>
            <a:pPr algn="just">
              <a:lnSpc>
                <a:spcPct val="80000"/>
              </a:lnSpc>
              <a:spcBef>
                <a:spcPts val="561"/>
              </a:spcBef>
            </a:pPr>
            <a:endParaRPr lang="ru-RU" sz="2800" b="0" strike="noStrike" spc="-1">
              <a:latin typeface="Arial"/>
            </a:endParaRPr>
          </a:p>
          <a:p>
            <a:pPr marL="46080" algn="just">
              <a:lnSpc>
                <a:spcPct val="80000"/>
              </a:lnSpc>
              <a:spcBef>
                <a:spcPts val="561"/>
              </a:spcBef>
            </a:pPr>
            <a:r>
              <a:rPr lang="ru-RU" sz="2800" b="1" strike="noStrike" spc="-1">
                <a:solidFill>
                  <a:srgbClr val="FF0000"/>
                </a:solidFill>
                <a:latin typeface="Calibri"/>
              </a:rPr>
              <a:t>Стадія 3</a:t>
            </a:r>
            <a:r>
              <a:rPr lang="ru-RU" sz="2800" b="1" strike="noStrike" spc="-1">
                <a:solidFill>
                  <a:srgbClr val="000000"/>
                </a:solidFill>
                <a:latin typeface="Calibri"/>
              </a:rPr>
              <a:t> – тривала підтримка життя, яка охоплює післяреанімаційну інтенсивну терапію:</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G</a:t>
            </a:r>
            <a:r>
              <a:rPr lang="ru-RU" sz="2800" b="1" strike="noStrike" spc="-1">
                <a:solidFill>
                  <a:srgbClr val="000000"/>
                </a:solidFill>
                <a:latin typeface="Calibri"/>
              </a:rPr>
              <a:t> – оцінка стану;</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H</a:t>
            </a:r>
            <a:r>
              <a:rPr lang="ru-RU" sz="2800" b="1" strike="noStrike" spc="-1">
                <a:solidFill>
                  <a:srgbClr val="000000"/>
                </a:solidFill>
                <a:latin typeface="Calibri"/>
              </a:rPr>
              <a:t> – відновлення свідомості;</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I</a:t>
            </a:r>
            <a:r>
              <a:rPr lang="ru-RU" sz="2800" b="1" strike="noStrike" spc="-1">
                <a:solidFill>
                  <a:srgbClr val="000000"/>
                </a:solidFill>
                <a:latin typeface="Calibri"/>
              </a:rPr>
              <a:t> – корекція недостатності функцій органів.</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357120" y="214200"/>
            <a:ext cx="8500320" cy="639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FF0000"/>
                </a:solidFill>
                <a:latin typeface="Arial Black"/>
                <a:ea typeface="DejaVu Sans"/>
              </a:rPr>
              <a:t>Алгоритм дій для порятунку життя та збереження здоров'я потерпілого повинен бути таким:</a:t>
            </a:r>
            <a:endParaRPr lang="ru-RU" sz="24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застосування рятувальником засобів індивідуального захисту (за необхідності та залежно від ситуації);</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усунення причин впливу загрозливих факторів: виведення постраждалого із загазованої зони, звільнення від дії електричного струму, витягнення потопаючого з води, з-під завалу тощо;</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термінова оцінка стану потерпілого: візуальний огляд, з'ясування самопочуття, визначення наявності ознак життя;</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покликати на допомогу оточуючих, попросити викликати бригаду швидкої допомоги;</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надання потерпілому безпечного для кожного конкретного випадку положення;</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вжиття заходів щодо усунення небезпечних для життя станів: проведення реанімаційних заходів, зупинка кровотечі та ін.;</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не можна залишати потерпілого без уваги, потрібно постійно контролювати його стан, продовжувати підтримувати життєві функції організму до прибуття медичних працівників.</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500040" y="0"/>
            <a:ext cx="864324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marL="320040" indent="-319320" algn="ctr">
              <a:lnSpc>
                <a:spcPct val="100000"/>
              </a:lnSpc>
            </a:pPr>
            <a:r>
              <a:rPr lang="ru-RU" sz="2800" b="1" strike="noStrike" spc="-1">
                <a:solidFill>
                  <a:srgbClr val="00B050"/>
                </a:solidFill>
                <a:latin typeface="Calibri"/>
              </a:rPr>
              <a:t>A (airway open) </a:t>
            </a:r>
            <a:r>
              <a:rPr lang="ru-RU" sz="2800" b="1" strike="noStrike" spc="-1">
                <a:solidFill>
                  <a:srgbClr val="000000"/>
                </a:solidFill>
                <a:latin typeface="Calibri"/>
              </a:rPr>
              <a:t>– відновлення прохідності дихальних шляхів</a:t>
            </a:r>
            <a:endParaRPr lang="ru-RU" sz="2800" b="0" strike="noStrike" spc="-1">
              <a:latin typeface="Arial"/>
            </a:endParaRPr>
          </a:p>
        </p:txBody>
      </p:sp>
      <p:sp>
        <p:nvSpPr>
          <p:cNvPr id="388" name="CustomShape 2"/>
          <p:cNvSpPr/>
          <p:nvPr/>
        </p:nvSpPr>
        <p:spPr>
          <a:xfrm>
            <a:off x="108000" y="1000080"/>
            <a:ext cx="8678160" cy="58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6000" lnSpcReduction="10000"/>
          </a:bodyPr>
          <a:lstStyle/>
          <a:p>
            <a:pPr marL="46080">
              <a:lnSpc>
                <a:spcPct val="100000"/>
              </a:lnSpc>
              <a:spcBef>
                <a:spcPts val="519"/>
              </a:spcBef>
            </a:pPr>
            <a:r>
              <a:rPr lang="ru-RU" sz="2600" b="1" u="sng" strike="noStrike" spc="-1">
                <a:solidFill>
                  <a:srgbClr val="000000"/>
                </a:solidFill>
                <a:uFillTx/>
                <a:latin typeface="Calibri"/>
              </a:rPr>
              <a:t>причини:</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1. Зміщення кореня язика до задньої стінки ротоглотки та </a:t>
            </a:r>
            <a:r>
              <a:rPr lang="ru-RU" sz="2600" b="1" strike="noStrike" spc="-1">
                <a:solidFill>
                  <a:srgbClr val="FF0000"/>
                </a:solidFill>
                <a:latin typeface="Calibri"/>
              </a:rPr>
              <a:t>западання язика</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2. </a:t>
            </a:r>
            <a:r>
              <a:rPr lang="ru-RU" sz="2600" b="1" strike="noStrike" spc="-1">
                <a:solidFill>
                  <a:srgbClr val="FF0000"/>
                </a:solidFill>
                <a:latin typeface="Calibri"/>
              </a:rPr>
              <a:t>Ларингоспазм</a:t>
            </a:r>
            <a:r>
              <a:rPr lang="ru-RU" sz="2600" b="1" strike="noStrike" spc="-1">
                <a:solidFill>
                  <a:srgbClr val="000000"/>
                </a:solidFill>
                <a:latin typeface="Calibri"/>
              </a:rPr>
              <a:t>, набряк гортані</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3. </a:t>
            </a:r>
            <a:r>
              <a:rPr lang="ru-RU" sz="2600" b="1" strike="noStrike" spc="-1">
                <a:solidFill>
                  <a:srgbClr val="FF0000"/>
                </a:solidFill>
                <a:latin typeface="Calibri"/>
              </a:rPr>
              <a:t>Стороннє тіло</a:t>
            </a:r>
            <a:r>
              <a:rPr lang="ru-RU" sz="2600" b="1" strike="noStrike" spc="-1">
                <a:solidFill>
                  <a:srgbClr val="000000"/>
                </a:solidFill>
                <a:latin typeface="Calibri"/>
              </a:rPr>
              <a:t>: їжа, кров, слина, слиз, мокротиння, блювотні маси, зубні протези тощо (при збереженні залишкових спонтанних дихальних рухів – напад кашлю).</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4. </a:t>
            </a:r>
            <a:r>
              <a:rPr lang="ru-RU" sz="2600" b="1" strike="noStrike" spc="-1">
                <a:solidFill>
                  <a:srgbClr val="FF0000"/>
                </a:solidFill>
                <a:latin typeface="Calibri"/>
              </a:rPr>
              <a:t>Бронхоспазм</a:t>
            </a:r>
            <a:r>
              <a:rPr lang="ru-RU" sz="2600" b="1" strike="noStrike" spc="-1">
                <a:solidFill>
                  <a:srgbClr val="000000"/>
                </a:solidFill>
                <a:latin typeface="Calibri"/>
              </a:rPr>
              <a:t> – різко утруднений видих, а потім і вдих внаслідок переповнення альвеол повітрям (аускультативно – у легенях вислуховуються сухі хрипи).</a:t>
            </a:r>
            <a:endParaRPr lang="ru-RU" sz="2600" b="0" strike="noStrike" spc="-1">
              <a:latin typeface="Arial"/>
            </a:endParaRPr>
          </a:p>
          <a:p>
            <a:pPr marL="343080" indent="-342360" algn="just">
              <a:lnSpc>
                <a:spcPct val="100000"/>
              </a:lnSpc>
              <a:spcBef>
                <a:spcPts val="601"/>
              </a:spcBef>
              <a:buClr>
                <a:srgbClr val="7030A0"/>
              </a:buClr>
              <a:buFont typeface="Arial"/>
              <a:buChar char="•"/>
            </a:pPr>
            <a:r>
              <a:rPr lang="ru-RU" sz="2400" b="1" strike="noStrike" spc="-1">
                <a:solidFill>
                  <a:srgbClr val="7030A0"/>
                </a:solidFill>
                <a:latin typeface="Calibri"/>
              </a:rPr>
              <a:t>Для відновлення прохідності верхніх дихальних шляхів застосовують </a:t>
            </a:r>
            <a:r>
              <a:rPr lang="ru-RU" sz="3000" b="1" strike="noStrike" spc="-1">
                <a:solidFill>
                  <a:srgbClr val="FF0000"/>
                </a:solidFill>
                <a:latin typeface="Calibri"/>
              </a:rPr>
              <a:t>потрійний прийом Safar</a:t>
            </a:r>
            <a:r>
              <a:rPr lang="ru-RU" sz="2400" b="1" strike="noStrike" spc="-1">
                <a:solidFill>
                  <a:srgbClr val="000000"/>
                </a:solidFill>
                <a:latin typeface="Calibri"/>
              </a:rPr>
              <a:t>, для чого </a:t>
            </a:r>
            <a:r>
              <a:rPr lang="ru-RU" sz="2400" b="1" strike="noStrike" spc="-1">
                <a:solidFill>
                  <a:srgbClr val="7030A0"/>
                </a:solidFill>
                <a:latin typeface="Calibri"/>
              </a:rPr>
              <a:t>постраждалого необхідно покласти на спину на тверду поверхню у позу Trendelenburg </a:t>
            </a:r>
            <a:r>
              <a:rPr lang="ru-RU" sz="2400" b="1" strike="noStrike" spc="-1">
                <a:solidFill>
                  <a:srgbClr val="000000"/>
                </a:solidFill>
                <a:latin typeface="Calibri"/>
              </a:rPr>
              <a:t>(підняти ноги, що посилює венозне повернення до серця та зменшує депонування крові у венозному руслі).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214200" y="0"/>
            <a:ext cx="8643240" cy="234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3200" b="1" strike="noStrike" spc="-1">
                <a:solidFill>
                  <a:srgbClr val="7030A0"/>
                </a:solidFill>
                <a:latin typeface="Calibri"/>
                <a:ea typeface="DejaVu Sans"/>
              </a:rPr>
              <a:t>Методика виконання потрійного прийому Safar містить такі етапи:</a:t>
            </a:r>
            <a:endParaRPr lang="ru-RU" sz="3200" b="0" strike="noStrike" spc="-1">
              <a:latin typeface="Arial"/>
            </a:endParaRPr>
          </a:p>
          <a:p>
            <a:pPr algn="just">
              <a:lnSpc>
                <a:spcPct val="100000"/>
              </a:lnSpc>
            </a:pPr>
            <a:r>
              <a:rPr lang="ru-RU" sz="2800" b="1" strike="noStrike" spc="-1">
                <a:solidFill>
                  <a:srgbClr val="000000"/>
                </a:solidFill>
                <a:latin typeface="Calibri"/>
                <a:ea typeface="DejaVu Sans"/>
              </a:rPr>
              <a:t>1. Закинути голову постраждалого назад.</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2. Висунути нижню щелепу вперед та донизу.</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3. Відкрити постраждалому рота.</a:t>
            </a:r>
            <a:endParaRPr lang="ru-RU" sz="2800" b="0" strike="noStrike" spc="-1">
              <a:latin typeface="Arial"/>
            </a:endParaRPr>
          </a:p>
        </p:txBody>
      </p:sp>
      <p:pic>
        <p:nvPicPr>
          <p:cNvPr id="390" name="Picture 2"/>
          <p:cNvPicPr/>
          <p:nvPr/>
        </p:nvPicPr>
        <p:blipFill>
          <a:blip r:embed="rId2"/>
          <a:srcRect l="13280" t="22913" r="9374" b="12499"/>
          <a:stretch/>
        </p:blipFill>
        <p:spPr>
          <a:xfrm>
            <a:off x="1214280" y="2347920"/>
            <a:ext cx="6970320" cy="4365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29520" y="3786120"/>
            <a:ext cx="893412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6500" lnSpcReduction="20000"/>
          </a:bodyPr>
          <a:lstStyle/>
          <a:p>
            <a:pPr marL="320040" indent="-319320">
              <a:lnSpc>
                <a:spcPct val="100000"/>
              </a:lnSpc>
            </a:pPr>
            <a:r>
              <a:rPr lang="ru-RU" sz="2400" b="1" strike="noStrike" spc="-1">
                <a:solidFill>
                  <a:srgbClr val="7030A0"/>
                </a:solidFill>
                <a:latin typeface="Calibri"/>
              </a:rPr>
              <a:t>Виконання прийому Safar (крок 1 та 2),                  крок 3</a:t>
            </a:r>
            <a:r>
              <a:t/>
            </a:r>
            <a:br/>
            <a:endParaRPr lang="ru-RU" sz="2400" b="0" strike="noStrike" spc="-1">
              <a:latin typeface="Arial"/>
            </a:endParaRPr>
          </a:p>
        </p:txBody>
      </p:sp>
      <p:pic>
        <p:nvPicPr>
          <p:cNvPr id="392" name="Picture 2"/>
          <p:cNvPicPr/>
          <p:nvPr/>
        </p:nvPicPr>
        <p:blipFill>
          <a:blip r:embed="rId2"/>
          <a:stretch/>
        </p:blipFill>
        <p:spPr>
          <a:xfrm>
            <a:off x="250920" y="404640"/>
            <a:ext cx="4401360" cy="3310920"/>
          </a:xfrm>
          <a:prstGeom prst="rect">
            <a:avLst/>
          </a:prstGeom>
          <a:ln>
            <a:noFill/>
          </a:ln>
        </p:spPr>
      </p:pic>
      <p:pic>
        <p:nvPicPr>
          <p:cNvPr id="393" name="Picture 3"/>
          <p:cNvPicPr/>
          <p:nvPr/>
        </p:nvPicPr>
        <p:blipFill>
          <a:blip r:embed="rId3"/>
          <a:stretch/>
        </p:blipFill>
        <p:spPr>
          <a:xfrm>
            <a:off x="4643280" y="428760"/>
            <a:ext cx="4311000" cy="3242520"/>
          </a:xfrm>
          <a:prstGeom prst="rect">
            <a:avLst/>
          </a:prstGeom>
          <a:ln w="9360">
            <a:noFill/>
          </a:ln>
        </p:spPr>
      </p:pic>
      <p:sp>
        <p:nvSpPr>
          <p:cNvPr id="394" name="CustomShape 2"/>
          <p:cNvSpPr/>
          <p:nvPr/>
        </p:nvSpPr>
        <p:spPr>
          <a:xfrm>
            <a:off x="571320" y="4429080"/>
            <a:ext cx="828612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Calibri"/>
                <a:ea typeface="DejaVu Sans"/>
              </a:rPr>
              <a:t>За допомогою марлевої серветки (носової хустинки), намотаної на другий-третій палець правої кисті, прочищають верхні поверхи повітроносних шляхів, одночасно проводячи візуальний огляд на наявність стороннього тіла.</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2"/>
          <p:cNvPicPr/>
          <p:nvPr/>
        </p:nvPicPr>
        <p:blipFill>
          <a:blip r:embed="rId2"/>
          <a:stretch/>
        </p:blipFill>
        <p:spPr>
          <a:xfrm>
            <a:off x="1403280" y="-674640"/>
            <a:ext cx="6743160" cy="9706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214200" y="0"/>
            <a:ext cx="842436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200" b="1" strike="noStrike" spc="-1">
                <a:solidFill>
                  <a:srgbClr val="00B050"/>
                </a:solidFill>
                <a:latin typeface="Calibri"/>
              </a:rPr>
              <a:t>Етап В(brithing) </a:t>
            </a:r>
            <a:r>
              <a:rPr lang="ru-RU" sz="3200" b="1" strike="noStrike" spc="-1">
                <a:solidFill>
                  <a:srgbClr val="FF0000"/>
                </a:solidFill>
                <a:latin typeface="Calibri"/>
              </a:rPr>
              <a:t>- штучна вентиляція легень </a:t>
            </a:r>
            <a:endParaRPr lang="ru-RU" sz="3200" b="0" strike="noStrike" spc="-1">
              <a:latin typeface="Arial"/>
            </a:endParaRPr>
          </a:p>
        </p:txBody>
      </p:sp>
      <p:sp>
        <p:nvSpPr>
          <p:cNvPr id="397" name="CustomShape 2"/>
          <p:cNvSpPr/>
          <p:nvPr/>
        </p:nvSpPr>
        <p:spPr>
          <a:xfrm>
            <a:off x="-7920" y="714240"/>
            <a:ext cx="6293880" cy="602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20000"/>
          </a:bodyPr>
          <a:lstStyle/>
          <a:p>
            <a:pPr marL="46080">
              <a:lnSpc>
                <a:spcPct val="100000"/>
              </a:lnSpc>
              <a:spcBef>
                <a:spcPts val="561"/>
              </a:spcBef>
            </a:pPr>
            <a:r>
              <a:rPr lang="ru-RU" sz="2800" b="1" strike="noStrike" spc="-1">
                <a:solidFill>
                  <a:srgbClr val="FF0000"/>
                </a:solidFill>
                <a:latin typeface="Calibri"/>
              </a:rPr>
              <a:t>ШВЛ здійснюється: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рот,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ніс,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ніс та в рот одночасно,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повітровід,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інтубаційну трубку,</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з рота в трахеостомічну канюлю,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а також за допомогою мішка Аmbu.</a:t>
            </a:r>
            <a:endParaRPr lang="ru-RU" sz="2800" b="0" strike="noStrike" spc="-1">
              <a:latin typeface="Arial"/>
            </a:endParaRPr>
          </a:p>
          <a:p>
            <a:pPr marL="343080" indent="-342360">
              <a:lnSpc>
                <a:spcPct val="100000"/>
              </a:lnSpc>
              <a:spcBef>
                <a:spcPts val="561"/>
              </a:spcBef>
              <a:buClr>
                <a:srgbClr val="FF0000"/>
              </a:buClr>
              <a:buFont typeface="Arial"/>
              <a:buChar char="•"/>
            </a:pPr>
            <a:r>
              <a:rPr lang="ru-RU" sz="2800" b="1" strike="noStrike" spc="-1">
                <a:solidFill>
                  <a:srgbClr val="FF0000"/>
                </a:solidFill>
                <a:latin typeface="Calibri"/>
              </a:rPr>
              <a:t>Для виявлення порушення прохідності дихальних шляхів:</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дивись</a:t>
            </a:r>
            <a:r>
              <a:rPr lang="ru-RU" sz="2800" b="1" strike="noStrike" spc="-1">
                <a:solidFill>
                  <a:srgbClr val="000000"/>
                </a:solidFill>
                <a:latin typeface="Calibri"/>
              </a:rPr>
              <a:t>" – спостереження за рухами грудної клітки</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слухай</a:t>
            </a:r>
            <a:r>
              <a:rPr lang="ru-RU" sz="2800" b="1" strike="noStrike" spc="-1">
                <a:solidFill>
                  <a:srgbClr val="000000"/>
                </a:solidFill>
                <a:latin typeface="Calibri"/>
              </a:rPr>
              <a:t>" – вислуховування дихальних шумів</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відчувай</a:t>
            </a:r>
            <a:r>
              <a:rPr lang="ru-RU" sz="2800" b="1" strike="noStrike" spc="-1">
                <a:solidFill>
                  <a:srgbClr val="000000"/>
                </a:solidFill>
                <a:latin typeface="Calibri"/>
              </a:rPr>
              <a:t>" – відчуття руху повітря по щоках реаніматора.</a:t>
            </a:r>
            <a:endParaRPr lang="ru-RU" sz="2800" b="0" strike="noStrike" spc="-1">
              <a:latin typeface="Arial"/>
            </a:endParaRPr>
          </a:p>
        </p:txBody>
      </p:sp>
      <p:pic>
        <p:nvPicPr>
          <p:cNvPr id="398" name="Picture 2"/>
          <p:cNvPicPr/>
          <p:nvPr/>
        </p:nvPicPr>
        <p:blipFill>
          <a:blip r:embed="rId2"/>
          <a:stretch/>
        </p:blipFill>
        <p:spPr>
          <a:xfrm>
            <a:off x="5786280" y="1143000"/>
            <a:ext cx="3357000" cy="26931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79280" y="857160"/>
            <a:ext cx="8821080" cy="334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1000" lnSpcReduction="20000"/>
          </a:bodyPr>
          <a:lstStyle/>
          <a:p>
            <a:pPr marL="343080" indent="-342360" algn="just">
              <a:lnSpc>
                <a:spcPct val="100000"/>
              </a:lnSpc>
              <a:buClr>
                <a:srgbClr val="FF0000"/>
              </a:buClr>
              <a:buFont typeface="Arial"/>
              <a:buChar char="•"/>
            </a:pPr>
            <a:r>
              <a:rPr lang="ru-RU" sz="2400" b="1" strike="noStrike" spc="-1">
                <a:solidFill>
                  <a:srgbClr val="FF0000"/>
                </a:solidFill>
                <a:latin typeface="Calibri"/>
              </a:rPr>
              <a:t>Вентиляція легень методом "</a:t>
            </a:r>
            <a:r>
              <a:rPr lang="ru-RU" sz="2400" b="1" strike="noStrike" spc="-1">
                <a:solidFill>
                  <a:srgbClr val="00B050"/>
                </a:solidFill>
                <a:latin typeface="Calibri"/>
              </a:rPr>
              <a:t>рот в ніс </a:t>
            </a:r>
            <a:r>
              <a:rPr lang="ru-RU" sz="2400" b="1" strike="noStrike" spc="-1">
                <a:solidFill>
                  <a:srgbClr val="FF0000"/>
                </a:solidFill>
                <a:latin typeface="Calibri"/>
              </a:rPr>
              <a:t>" на догоспітальному етапі - метод вибору, так як має переваги:</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більш надійне відновлення дихальних шляхів пацієнта при закритому роті і піднятій нижній щелепі</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рятувальнику зручніше щільно охоплювати ніс пацієнта ротом</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тиск вдування знижуються за рахунок приносових пазух, що значно зменшує ризик роздування шлунку і регургітації.</a:t>
            </a:r>
            <a:endParaRPr lang="ru-RU" sz="2400" b="0" strike="noStrike" spc="-1">
              <a:latin typeface="Arial"/>
            </a:endParaRPr>
          </a:p>
          <a:p>
            <a:pPr marL="343080" indent="-342360">
              <a:lnSpc>
                <a:spcPct val="100000"/>
              </a:lnSpc>
              <a:spcBef>
                <a:spcPts val="479"/>
              </a:spcBef>
              <a:buClr>
                <a:srgbClr val="000000"/>
              </a:buClr>
              <a:buFont typeface="Arial"/>
              <a:buChar char="•"/>
            </a:pPr>
            <a:r>
              <a:rPr lang="ru-RU" sz="2400" b="1" strike="noStrike" spc="-1">
                <a:solidFill>
                  <a:srgbClr val="000000"/>
                </a:solidFill>
                <a:latin typeface="Calibri"/>
              </a:rPr>
              <a:t>Методика:</a:t>
            </a:r>
            <a:r>
              <a:rPr lang="ru-RU" sz="2400" b="0" strike="noStrike" spc="-1">
                <a:solidFill>
                  <a:srgbClr val="000000"/>
                </a:solidFill>
                <a:latin typeface="Calibri"/>
              </a:rPr>
              <a:t> стати на коліна збоку голови пацієнта. При розгинанні голови - одна рука на лобі, друга - під підборіддям, висовуючи і фіксуючи нижню щелепу, рот закритий шляхом тиску великого пальця під нижню губу.</a:t>
            </a:r>
            <a:endParaRPr lang="ru-RU" sz="2400" b="0" strike="noStrike" spc="-1">
              <a:latin typeface="Arial"/>
            </a:endParaRPr>
          </a:p>
          <a:p>
            <a:pPr marL="343080" indent="-342360">
              <a:lnSpc>
                <a:spcPct val="100000"/>
              </a:lnSpc>
              <a:spcBef>
                <a:spcPts val="479"/>
              </a:spcBef>
              <a:buClr>
                <a:srgbClr val="000000"/>
              </a:buClr>
              <a:buFont typeface="Arial"/>
              <a:buChar char="•"/>
            </a:pPr>
            <a:r>
              <a:rPr lang="ru-RU" sz="2400" b="0" strike="noStrike" spc="-1">
                <a:solidFill>
                  <a:srgbClr val="000000"/>
                </a:solidFill>
                <a:latin typeface="Calibri"/>
              </a:rPr>
              <a:t>Рятувальник робить вдих, відкриває рот, щільно охоплює губами ніс пацієнта і повільно вдихає в пацієнта близько 500-600 мл повітря приблизно за 2 сек. (контролем служить підняття та опускання грудної клітки).</a:t>
            </a:r>
            <a:endParaRPr lang="ru-RU" sz="2400" b="0" strike="noStrike" spc="-1">
              <a:latin typeface="Arial"/>
            </a:endParaRPr>
          </a:p>
        </p:txBody>
      </p:sp>
      <p:sp>
        <p:nvSpPr>
          <p:cNvPr id="400" name="CustomShape 2"/>
          <p:cNvSpPr/>
          <p:nvPr/>
        </p:nvSpPr>
        <p:spPr>
          <a:xfrm>
            <a:off x="827640" y="214200"/>
            <a:ext cx="7632000" cy="499320"/>
          </a:xfrm>
          <a:prstGeom prst="roundRect">
            <a:avLst>
              <a:gd name="adj" fmla="val 16667"/>
            </a:avLst>
          </a:prstGeom>
          <a:solidFill>
            <a:srgbClr val="FFFF00"/>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a:solidFill>
                  <a:srgbClr val="376092"/>
                </a:solidFill>
                <a:latin typeface="Georgia"/>
                <a:ea typeface="DejaVu Sans"/>
              </a:rPr>
              <a:t>Штучна вентиляція легень</a:t>
            </a:r>
            <a:endParaRPr lang="ru-RU" sz="3200" b="0" strike="noStrike" spc="-1">
              <a:latin typeface="Arial"/>
            </a:endParaRPr>
          </a:p>
        </p:txBody>
      </p:sp>
      <p:pic>
        <p:nvPicPr>
          <p:cNvPr id="401" name="Picture 2"/>
          <p:cNvPicPr/>
          <p:nvPr/>
        </p:nvPicPr>
        <p:blipFill>
          <a:blip r:embed="rId2"/>
          <a:stretch/>
        </p:blipFill>
        <p:spPr>
          <a:xfrm>
            <a:off x="1857240" y="4071960"/>
            <a:ext cx="6265080" cy="264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642960" y="3286080"/>
            <a:ext cx="7959600" cy="22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B050"/>
                </a:solidFill>
                <a:latin typeface="Georgia"/>
                <a:ea typeface="DejaVu Sans"/>
              </a:rPr>
              <a:t>“Рот в рот”</a:t>
            </a:r>
            <a:endParaRPr lang="ru-RU" sz="2000" b="0" strike="noStrike" spc="-1">
              <a:latin typeface="Arial"/>
            </a:endParaRPr>
          </a:p>
          <a:p>
            <a:pPr algn="just">
              <a:lnSpc>
                <a:spcPct val="100000"/>
              </a:lnSpc>
            </a:pPr>
            <a:r>
              <a:rPr lang="ru-RU" sz="2000" b="1" strike="noStrike" spc="-1">
                <a:solidFill>
                  <a:srgbClr val="000000"/>
                </a:solidFill>
                <a:latin typeface="Georgia"/>
                <a:ea typeface="DejaVu Sans"/>
              </a:rPr>
              <a:t>Зробивши глибокий вдих і затиснувши ніс потерпілого пальцями розташованої на чолі руки, вдуває впродовж 1,5-2 секунд повітря до рота хворого об’ємом близько 500 мл. </a:t>
            </a:r>
            <a:endParaRPr lang="ru-RU" sz="2000" b="0" strike="noStrike" spc="-1">
              <a:latin typeface="Arial"/>
            </a:endParaRPr>
          </a:p>
          <a:p>
            <a:pPr algn="just">
              <a:lnSpc>
                <a:spcPct val="100000"/>
              </a:lnSpc>
            </a:pPr>
            <a:r>
              <a:rPr lang="ru-RU" sz="2000" b="1" strike="noStrike" spc="-1">
                <a:solidFill>
                  <a:srgbClr val="000000"/>
                </a:solidFill>
                <a:latin typeface="Georgia"/>
                <a:ea typeface="DejaVu Sans"/>
              </a:rPr>
              <a:t>Видих відбувається пасивно після припинення вдихання.</a:t>
            </a:r>
            <a:endParaRPr lang="ru-RU" sz="2000" b="0" strike="noStrike" spc="-1">
              <a:latin typeface="Arial"/>
            </a:endParaRPr>
          </a:p>
        </p:txBody>
      </p:sp>
      <p:pic>
        <p:nvPicPr>
          <p:cNvPr id="403" name="Picture 4"/>
          <p:cNvPicPr/>
          <p:nvPr/>
        </p:nvPicPr>
        <p:blipFill>
          <a:blip r:embed="rId2"/>
          <a:stretch/>
        </p:blipFill>
        <p:spPr>
          <a:xfrm>
            <a:off x="1500120" y="357120"/>
            <a:ext cx="6500160" cy="2596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05" name="CustomShape 2"/>
          <p:cNvSpPr/>
          <p:nvPr/>
        </p:nvSpPr>
        <p:spPr>
          <a:xfrm>
            <a:off x="323640" y="6127200"/>
            <a:ext cx="850032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0000"/>
                </a:solidFill>
                <a:latin typeface="Calibri"/>
                <a:ea typeface="DejaVu Sans"/>
              </a:rPr>
              <a:t>Штучна вентиляція легенів</a:t>
            </a:r>
            <a:endParaRPr lang="ru-RU" sz="2400" b="0" strike="noStrike" spc="-1">
              <a:latin typeface="Arial"/>
            </a:endParaRPr>
          </a:p>
        </p:txBody>
      </p:sp>
      <p:pic>
        <p:nvPicPr>
          <p:cNvPr id="406" name="Picture 2"/>
          <p:cNvPicPr/>
          <p:nvPr/>
        </p:nvPicPr>
        <p:blipFill>
          <a:blip r:embed="rId2"/>
          <a:stretch/>
        </p:blipFill>
        <p:spPr>
          <a:xfrm>
            <a:off x="395640" y="260640"/>
            <a:ext cx="8284320" cy="5382360"/>
          </a:xfrm>
          <a:prstGeom prst="rect">
            <a:avLst/>
          </a:prstGeom>
          <a:ln>
            <a:noFill/>
          </a:ln>
        </p:spPr>
      </p:pic>
    </p:spTree>
  </p:cSld>
  <p:clrMapOvr>
    <a:masterClrMapping/>
  </p:clrMapOvr>
  <p:transition spd="med">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08" name="CustomShape 2"/>
          <p:cNvSpPr/>
          <p:nvPr/>
        </p:nvSpPr>
        <p:spPr>
          <a:xfrm>
            <a:off x="357120" y="5857920"/>
            <a:ext cx="842904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В якості клапана можна використати носовичок</a:t>
            </a:r>
            <a:endParaRPr lang="ru-RU" sz="2400" b="0" strike="noStrike" spc="-1">
              <a:latin typeface="Arial"/>
            </a:endParaRPr>
          </a:p>
        </p:txBody>
      </p:sp>
      <p:pic>
        <p:nvPicPr>
          <p:cNvPr id="409" name="Picture 2"/>
          <p:cNvPicPr/>
          <p:nvPr/>
        </p:nvPicPr>
        <p:blipFill>
          <a:blip r:embed="rId2"/>
          <a:stretch/>
        </p:blipFill>
        <p:spPr>
          <a:xfrm>
            <a:off x="296280" y="476640"/>
            <a:ext cx="8519400" cy="5002920"/>
          </a:xfrm>
          <a:prstGeom prst="rect">
            <a:avLst/>
          </a:prstGeom>
          <a:ln>
            <a:noFill/>
          </a:ln>
        </p:spPr>
      </p:pic>
    </p:spTree>
  </p:cSld>
  <p:clrMapOvr>
    <a:masterClrMapping/>
  </p:clrMapOvr>
  <p:transition spd="med">
    <p:split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323640" y="188640"/>
            <a:ext cx="8605440" cy="73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20040" indent="-319320" algn="ctr">
              <a:lnSpc>
                <a:spcPct val="100000"/>
              </a:lnSpc>
            </a:pPr>
            <a:r>
              <a:rPr lang="ru-RU" sz="2800" b="1" strike="noStrike" spc="-1">
                <a:solidFill>
                  <a:srgbClr val="00B050"/>
                </a:solidFill>
                <a:latin typeface="Calibri"/>
              </a:rPr>
              <a:t>Етап С (circulation his blood ) </a:t>
            </a:r>
            <a:r>
              <a:rPr lang="ru-RU" sz="2800" b="1" strike="noStrike" spc="-1">
                <a:solidFill>
                  <a:srgbClr val="000000"/>
                </a:solidFill>
                <a:latin typeface="Calibri"/>
              </a:rPr>
              <a:t>- непрямий масаж серця </a:t>
            </a:r>
            <a:endParaRPr lang="ru-RU" sz="2800" b="0" strike="noStrike" spc="-1">
              <a:latin typeface="Arial"/>
            </a:endParaRPr>
          </a:p>
        </p:txBody>
      </p:sp>
      <p:sp>
        <p:nvSpPr>
          <p:cNvPr id="411" name="CustomShape 2"/>
          <p:cNvSpPr/>
          <p:nvPr/>
        </p:nvSpPr>
        <p:spPr>
          <a:xfrm>
            <a:off x="539640" y="857160"/>
            <a:ext cx="8460720" cy="321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0000" lnSpcReduction="20000"/>
          </a:bodyPr>
          <a:lstStyle/>
          <a:p>
            <a:pPr marL="46080">
              <a:lnSpc>
                <a:spcPct val="100000"/>
              </a:lnSpc>
              <a:spcBef>
                <a:spcPts val="641"/>
              </a:spcBef>
            </a:pPr>
            <a:r>
              <a:rPr lang="ru-RU" sz="3200" b="1" strike="noStrike" spc="-1">
                <a:solidFill>
                  <a:srgbClr val="FF0000"/>
                </a:solidFill>
                <a:latin typeface="Calibri"/>
              </a:rPr>
              <a:t>Методика проведення: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покладіть пацієнта на тверде підґрунтя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за допомогою вказівного чи середнього пальця знайдіть краї нижніх ребер</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тримаючи пальці разом, пересувайте їх до точки, де вони з'єднуються з грудиною</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зімкнутими пальцями визначте місце з'єднання ребер з грудиною</a:t>
            </a:r>
            <a:endParaRPr lang="ru-RU" sz="3200" b="0" strike="noStrike" spc="-1">
              <a:latin typeface="Arial"/>
            </a:endParaRPr>
          </a:p>
        </p:txBody>
      </p:sp>
      <p:pic>
        <p:nvPicPr>
          <p:cNvPr id="412" name="Picture 2"/>
          <p:cNvPicPr/>
          <p:nvPr/>
        </p:nvPicPr>
        <p:blipFill>
          <a:blip r:embed="rId2"/>
          <a:stretch/>
        </p:blipFill>
        <p:spPr>
          <a:xfrm>
            <a:off x="1357200" y="4097160"/>
            <a:ext cx="2785320" cy="2760120"/>
          </a:xfrm>
          <a:prstGeom prst="rect">
            <a:avLst/>
          </a:prstGeom>
          <a:ln w="9360">
            <a:noFill/>
          </a:ln>
        </p:spPr>
      </p:pic>
      <p:pic>
        <p:nvPicPr>
          <p:cNvPr id="413" name="Picture 3"/>
          <p:cNvPicPr/>
          <p:nvPr/>
        </p:nvPicPr>
        <p:blipFill>
          <a:blip r:embed="rId3"/>
          <a:stretch/>
        </p:blipFill>
        <p:spPr>
          <a:xfrm>
            <a:off x="5357880" y="4075200"/>
            <a:ext cx="2714040" cy="2782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5"/>
          <p:cNvPicPr/>
          <p:nvPr/>
        </p:nvPicPr>
        <p:blipFill>
          <a:blip r:embed="rId2"/>
          <a:stretch/>
        </p:blipFill>
        <p:spPr>
          <a:xfrm>
            <a:off x="155520" y="142920"/>
            <a:ext cx="8987760" cy="6760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250920" y="260280"/>
            <a:ext cx="8606880" cy="281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7500" lnSpcReduction="20000"/>
          </a:bodyPr>
          <a:lstStyle/>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тримайте середній палець в цій точці, а вказівний на грудині</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пересувайте проксимальну частину долоні іншої руки вниз по грудині, поки не досягнете вказівного пальця. Тут повинна бути середина нижньої половини грудини (</a:t>
            </a:r>
            <a:r>
              <a:rPr lang="ru-RU" sz="3200" b="1" strike="noStrike" spc="-1">
                <a:solidFill>
                  <a:srgbClr val="FF0000"/>
                </a:solidFill>
                <a:latin typeface="Calibri"/>
              </a:rPr>
              <a:t>нижня третина</a:t>
            </a:r>
            <a:r>
              <a:rPr lang="ru-RU" sz="3200" b="1" strike="noStrike" spc="-1">
                <a:solidFill>
                  <a:srgbClr val="000000"/>
                </a:solidFill>
                <a:latin typeface="Calibri"/>
              </a:rPr>
              <a:t>)</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розташуйте проксимальну частину долоні однієї руки в цьому місці, іншу руку покладіть зверху на першу навхрест, або паралельно, схрещуючи пальці</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розмістіть одну руку на іншій на середині нижньої половини грудини для початку компресій грудної клітки</a:t>
            </a:r>
            <a:endParaRPr lang="ru-RU" sz="3200" b="0" strike="noStrike" spc="-1">
              <a:latin typeface="Arial"/>
            </a:endParaRPr>
          </a:p>
        </p:txBody>
      </p:sp>
      <p:pic>
        <p:nvPicPr>
          <p:cNvPr id="415" name="Picture 2"/>
          <p:cNvPicPr/>
          <p:nvPr/>
        </p:nvPicPr>
        <p:blipFill>
          <a:blip r:embed="rId2"/>
          <a:stretch/>
        </p:blipFill>
        <p:spPr>
          <a:xfrm>
            <a:off x="1285920" y="3214800"/>
            <a:ext cx="3071160" cy="3124800"/>
          </a:xfrm>
          <a:prstGeom prst="rect">
            <a:avLst/>
          </a:prstGeom>
          <a:ln w="9360">
            <a:noFill/>
          </a:ln>
        </p:spPr>
      </p:pic>
      <p:pic>
        <p:nvPicPr>
          <p:cNvPr id="416" name="Picture 3"/>
          <p:cNvPicPr/>
          <p:nvPr/>
        </p:nvPicPr>
        <p:blipFill>
          <a:blip r:embed="rId3"/>
          <a:stretch/>
        </p:blipFill>
        <p:spPr>
          <a:xfrm>
            <a:off x="4857840" y="3143160"/>
            <a:ext cx="3521160" cy="3353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428760" y="357120"/>
            <a:ext cx="8500320" cy="285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200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Не прикладайте тиск на верхню частину живота і на кінець грудини.</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ваше положення: строго вертикально над грудною кліткою випрямленими руками натискайте на грудину (на 4 – 5 см углиб).</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Частота компресій – 100 на хвилину (менше 2 компресій за секунду).</a:t>
            </a:r>
            <a:endParaRPr lang="ru-RU" sz="3200" b="0" strike="noStrike" spc="-1">
              <a:latin typeface="Arial"/>
            </a:endParaRPr>
          </a:p>
        </p:txBody>
      </p:sp>
      <p:pic>
        <p:nvPicPr>
          <p:cNvPr id="418" name="Picture 2"/>
          <p:cNvPicPr/>
          <p:nvPr/>
        </p:nvPicPr>
        <p:blipFill>
          <a:blip r:embed="rId2"/>
          <a:stretch/>
        </p:blipFill>
        <p:spPr>
          <a:xfrm>
            <a:off x="0" y="3214800"/>
            <a:ext cx="4571280" cy="3479040"/>
          </a:xfrm>
          <a:prstGeom prst="rect">
            <a:avLst/>
          </a:prstGeom>
          <a:ln w="9360">
            <a:noFill/>
          </a:ln>
        </p:spPr>
      </p:pic>
      <p:pic>
        <p:nvPicPr>
          <p:cNvPr id="419" name="Picture 3"/>
          <p:cNvPicPr/>
          <p:nvPr/>
        </p:nvPicPr>
        <p:blipFill>
          <a:blip r:embed="rId3"/>
          <a:stretch/>
        </p:blipFill>
        <p:spPr>
          <a:xfrm>
            <a:off x="4500720" y="3357720"/>
            <a:ext cx="4532040" cy="3214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Picture 2"/>
          <p:cNvPicPr/>
          <p:nvPr/>
        </p:nvPicPr>
        <p:blipFill>
          <a:blip r:embed="rId2"/>
          <a:stretch/>
        </p:blipFill>
        <p:spPr>
          <a:xfrm>
            <a:off x="285840" y="619920"/>
            <a:ext cx="8560800" cy="4737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457200" y="317520"/>
            <a:ext cx="8232120" cy="1056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pPr>
            <a:r>
              <a:rPr lang="ru-RU" sz="4400" b="0" strike="noStrike" spc="-1">
                <a:solidFill>
                  <a:srgbClr val="FF0000"/>
                </a:solidFill>
                <a:latin typeface="Calibri"/>
              </a:rPr>
              <a:t>Компресія грудної клітки</a:t>
            </a:r>
            <a:endParaRPr lang="ru-RU" sz="4400" b="0" strike="noStrike" spc="-1">
              <a:latin typeface="Arial"/>
            </a:endParaRPr>
          </a:p>
        </p:txBody>
      </p:sp>
      <p:pic>
        <p:nvPicPr>
          <p:cNvPr id="422" name="Picture 3"/>
          <p:cNvPicPr/>
          <p:nvPr/>
        </p:nvPicPr>
        <p:blipFill>
          <a:blip r:embed="rId3"/>
          <a:stretch/>
        </p:blipFill>
        <p:spPr>
          <a:xfrm>
            <a:off x="843840" y="1374120"/>
            <a:ext cx="7458840" cy="5397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6"/>
          <p:cNvPicPr/>
          <p:nvPr/>
        </p:nvPicPr>
        <p:blipFill>
          <a:blip r:embed="rId2"/>
          <a:stretch/>
        </p:blipFill>
        <p:spPr>
          <a:xfrm>
            <a:off x="7715160" y="0"/>
            <a:ext cx="1428120" cy="1428120"/>
          </a:xfrm>
          <a:prstGeom prst="rect">
            <a:avLst/>
          </a:prstGeom>
          <a:ln w="9360">
            <a:noFill/>
          </a:ln>
        </p:spPr>
      </p:pic>
      <p:sp>
        <p:nvSpPr>
          <p:cNvPr id="424" name="CustomShape 1"/>
          <p:cNvSpPr/>
          <p:nvPr/>
        </p:nvSpPr>
        <p:spPr>
          <a:xfrm>
            <a:off x="4859280" y="1776240"/>
            <a:ext cx="4284000" cy="3497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266760" indent="-266040">
              <a:lnSpc>
                <a:spcPct val="100000"/>
              </a:lnSpc>
              <a:buClr>
                <a:srgbClr val="000000"/>
              </a:buClr>
              <a:buFont typeface="StarSymbol"/>
              <a:buAutoNum type="arabicPeriod"/>
            </a:pPr>
            <a:r>
              <a:rPr lang="ru-RU" sz="2400" b="1" strike="noStrike" spc="-1">
                <a:solidFill>
                  <a:srgbClr val="000000"/>
                </a:solidFill>
                <a:latin typeface="Calibri"/>
                <a:ea typeface="DejaVu Sans"/>
              </a:rPr>
              <a:t>Визначіть точку</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    прикладання рук.  </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2. Нанесіть імпульсний удар кулаком на рівні середньої третини груднини з висоти 20 – 30 см. </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3. Після удару перевірте пульс на сонній артерії.</a:t>
            </a:r>
            <a:endParaRPr lang="ru-RU" sz="2400" b="0" strike="noStrike" spc="-1">
              <a:latin typeface="Arial"/>
            </a:endParaRPr>
          </a:p>
          <a:p>
            <a:pPr marL="266760" indent="-266040">
              <a:lnSpc>
                <a:spcPct val="90000"/>
              </a:lnSpc>
              <a:spcBef>
                <a:spcPts val="1199"/>
              </a:spcBef>
            </a:pPr>
            <a:endParaRPr lang="ru-RU" sz="2400" b="0" strike="noStrike" spc="-1">
              <a:latin typeface="Arial"/>
            </a:endParaRPr>
          </a:p>
        </p:txBody>
      </p:sp>
      <p:pic>
        <p:nvPicPr>
          <p:cNvPr id="425" name="Рисунок 1"/>
          <p:cNvPicPr/>
          <p:nvPr/>
        </p:nvPicPr>
        <p:blipFill>
          <a:blip r:embed="rId3"/>
          <a:stretch/>
        </p:blipFill>
        <p:spPr>
          <a:xfrm>
            <a:off x="347760" y="1571760"/>
            <a:ext cx="4510800" cy="4809240"/>
          </a:xfrm>
          <a:prstGeom prst="rect">
            <a:avLst/>
          </a:prstGeom>
          <a:ln w="9360">
            <a:noFill/>
          </a:ln>
        </p:spPr>
      </p:pic>
      <p:sp>
        <p:nvSpPr>
          <p:cNvPr id="426" name="CustomShape 2"/>
          <p:cNvSpPr/>
          <p:nvPr/>
        </p:nvSpPr>
        <p:spPr>
          <a:xfrm>
            <a:off x="1403280" y="620640"/>
            <a:ext cx="5831640" cy="577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ru-RU" sz="3200" b="1" strike="noStrike" spc="-1">
                <a:solidFill>
                  <a:srgbClr val="FF0000"/>
                </a:solidFill>
                <a:latin typeface="Calibri"/>
                <a:ea typeface="DejaVu Sans"/>
              </a:rPr>
              <a:t>Прекардіальний удар</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357120" y="116640"/>
            <a:ext cx="8786160" cy="59688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20040" indent="-319320" algn="ctr">
              <a:lnSpc>
                <a:spcPct val="100000"/>
              </a:lnSpc>
            </a:pPr>
            <a:r>
              <a:rPr lang="ru-RU" sz="2800" b="1" strike="noStrike" spc="-1">
                <a:solidFill>
                  <a:srgbClr val="000000"/>
                </a:solidFill>
                <a:latin typeface="Calibri"/>
              </a:rPr>
              <a:t>Послідовність проведення СЛР одним рятувальником</a:t>
            </a:r>
            <a:endParaRPr lang="ru-RU" sz="2800" b="0" strike="noStrike" spc="-1">
              <a:latin typeface="Arial"/>
            </a:endParaRPr>
          </a:p>
        </p:txBody>
      </p:sp>
      <p:sp>
        <p:nvSpPr>
          <p:cNvPr id="428" name="CustomShape 2"/>
          <p:cNvSpPr/>
          <p:nvPr/>
        </p:nvSpPr>
        <p:spPr>
          <a:xfrm>
            <a:off x="214200" y="857160"/>
            <a:ext cx="8929080" cy="24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500" lnSpcReduction="200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після відновлення прохідності верхніх дихальних шляхів провести </a:t>
            </a:r>
            <a:r>
              <a:rPr lang="ru-RU" sz="3200" b="1" strike="noStrike" spc="-1">
                <a:solidFill>
                  <a:srgbClr val="FF0000"/>
                </a:solidFill>
                <a:latin typeface="Calibri"/>
              </a:rPr>
              <a:t>3-4 вдування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проводити </a:t>
            </a:r>
            <a:r>
              <a:rPr lang="ru-RU" sz="3200" b="1" strike="noStrike" spc="-1">
                <a:solidFill>
                  <a:srgbClr val="FF0000"/>
                </a:solidFill>
                <a:latin typeface="Calibri"/>
              </a:rPr>
              <a:t>компресії грудної клітки протягом 2 хв.</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подальша комбінація штучного дихання та компресії грудної клітки у співвідношенні: </a:t>
            </a:r>
            <a:endParaRPr lang="ru-RU" sz="3200" b="0" strike="noStrike" spc="-1">
              <a:latin typeface="Arial"/>
            </a:endParaRPr>
          </a:p>
          <a:p>
            <a:pPr marL="343080" indent="-342360">
              <a:lnSpc>
                <a:spcPct val="100000"/>
              </a:lnSpc>
              <a:spcBef>
                <a:spcPts val="641"/>
              </a:spcBef>
            </a:pPr>
            <a:r>
              <a:rPr lang="ru-RU" sz="3200" b="1" strike="noStrike" spc="-1">
                <a:solidFill>
                  <a:srgbClr val="FF0000"/>
                </a:solidFill>
                <a:latin typeface="Calibri"/>
              </a:rPr>
              <a:t>     2 вдування : 15 компресій</a:t>
            </a:r>
            <a:endParaRPr lang="ru-RU" sz="3200" b="0" strike="noStrike" spc="-1">
              <a:latin typeface="Arial"/>
            </a:endParaRPr>
          </a:p>
        </p:txBody>
      </p:sp>
      <p:pic>
        <p:nvPicPr>
          <p:cNvPr id="429" name="Picture 2"/>
          <p:cNvPicPr/>
          <p:nvPr/>
        </p:nvPicPr>
        <p:blipFill>
          <a:blip r:embed="rId2"/>
          <a:stretch/>
        </p:blipFill>
        <p:spPr>
          <a:xfrm>
            <a:off x="214200" y="3214800"/>
            <a:ext cx="4857120" cy="3357000"/>
          </a:xfrm>
          <a:prstGeom prst="rect">
            <a:avLst/>
          </a:prstGeom>
          <a:ln w="9360">
            <a:noFill/>
          </a:ln>
        </p:spPr>
      </p:pic>
      <p:pic>
        <p:nvPicPr>
          <p:cNvPr id="430" name="Picture 4"/>
          <p:cNvPicPr/>
          <p:nvPr/>
        </p:nvPicPr>
        <p:blipFill>
          <a:blip r:embed="rId3"/>
          <a:stretch/>
        </p:blipFill>
        <p:spPr>
          <a:xfrm>
            <a:off x="5000760" y="3500280"/>
            <a:ext cx="4142520" cy="2991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285840" y="214200"/>
            <a:ext cx="8714880" cy="8564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marL="320040" indent="-319320" algn="ctr">
              <a:lnSpc>
                <a:spcPct val="100000"/>
              </a:lnSpc>
            </a:pPr>
            <a:r>
              <a:rPr lang="ru-RU" sz="3200" b="1" strike="noStrike" spc="-1">
                <a:solidFill>
                  <a:srgbClr val="000000"/>
                </a:solidFill>
                <a:latin typeface="Calibri"/>
              </a:rPr>
              <a:t>Послідовність проведення СЛР двома рятувальниками </a:t>
            </a:r>
            <a:endParaRPr lang="ru-RU" sz="3200" b="0" strike="noStrike" spc="-1">
              <a:latin typeface="Arial"/>
            </a:endParaRPr>
          </a:p>
        </p:txBody>
      </p:sp>
      <p:sp>
        <p:nvSpPr>
          <p:cNvPr id="432" name="CustomShape 2"/>
          <p:cNvSpPr/>
          <p:nvPr/>
        </p:nvSpPr>
        <p:spPr>
          <a:xfrm>
            <a:off x="250920" y="1214280"/>
            <a:ext cx="8784360" cy="221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3500" lnSpcReduction="20000"/>
          </a:bodyPr>
          <a:lstStyle/>
          <a:p>
            <a:pPr marL="343080" indent="-342360">
              <a:lnSpc>
                <a:spcPct val="100000"/>
              </a:lnSpc>
              <a:spcBef>
                <a:spcPts val="641"/>
              </a:spcBef>
              <a:buClr>
                <a:srgbClr val="FF0000"/>
              </a:buClr>
              <a:buFont typeface="Arial"/>
              <a:buChar char="•"/>
            </a:pPr>
            <a:r>
              <a:rPr lang="ru-RU" sz="3200" b="1" strike="noStrike" spc="-1">
                <a:solidFill>
                  <a:srgbClr val="FF0000"/>
                </a:solidFill>
                <a:latin typeface="Calibri"/>
              </a:rPr>
              <a:t>один</a:t>
            </a:r>
            <a:r>
              <a:rPr lang="ru-RU" sz="3200" b="1" strike="noStrike" spc="-1">
                <a:solidFill>
                  <a:srgbClr val="000000"/>
                </a:solidFill>
                <a:latin typeface="Calibri"/>
              </a:rPr>
              <a:t> рятувальник проводить </a:t>
            </a:r>
            <a:r>
              <a:rPr lang="ru-RU" sz="3200" b="1" strike="noStrike" spc="-1">
                <a:solidFill>
                  <a:srgbClr val="FF0000"/>
                </a:solidFill>
                <a:latin typeface="Calibri"/>
              </a:rPr>
              <a:t>закритий масаж серця (5 натискань)</a:t>
            </a:r>
            <a:r>
              <a:rPr lang="ru-RU" sz="3200" b="1" strike="noStrike" spc="-1">
                <a:solidFill>
                  <a:srgbClr val="000000"/>
                </a:solidFill>
                <a:latin typeface="Calibri"/>
              </a:rPr>
              <a:t>,</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a:t>
            </a:r>
            <a:r>
              <a:rPr lang="ru-RU" sz="3200" b="1" strike="noStrike" spc="-1">
                <a:solidFill>
                  <a:srgbClr val="FF0000"/>
                </a:solidFill>
                <a:latin typeface="Calibri"/>
              </a:rPr>
              <a:t>другий</a:t>
            </a:r>
            <a:r>
              <a:rPr lang="ru-RU" sz="3200" b="1" strike="noStrike" spc="-1">
                <a:solidFill>
                  <a:srgbClr val="000000"/>
                </a:solidFill>
                <a:latin typeface="Calibri"/>
              </a:rPr>
              <a:t> – </a:t>
            </a:r>
            <a:r>
              <a:rPr lang="ru-RU" sz="3200" b="1" strike="noStrike" spc="-1">
                <a:solidFill>
                  <a:srgbClr val="FF0000"/>
                </a:solidFill>
                <a:latin typeface="Calibri"/>
              </a:rPr>
              <a:t>штучну вентиляцію легенів (1 вдих)</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оптимальне співвідношення </a:t>
            </a:r>
            <a:r>
              <a:rPr lang="ru-RU" sz="3200" b="1" strike="noStrike" spc="-1">
                <a:solidFill>
                  <a:srgbClr val="FF0000"/>
                </a:solidFill>
                <a:latin typeface="Calibri"/>
              </a:rPr>
              <a:t>вдувань і компресій - 1:5 (або 2:15).</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i="1" strike="noStrike" spc="-1">
                <a:solidFill>
                  <a:srgbClr val="000000"/>
                </a:solidFill>
                <a:latin typeface="Georgia"/>
              </a:rPr>
              <a:t>Реаніматор який здійснює ШВЛ, періодично </a:t>
            </a:r>
            <a:r>
              <a:rPr lang="ru-RU" sz="3200" b="1" i="1" strike="noStrike" spc="-1">
                <a:solidFill>
                  <a:srgbClr val="FF0000"/>
                </a:solidFill>
                <a:latin typeface="Georgia"/>
              </a:rPr>
              <a:t>перевіряє пульс на сонній артерії і спостерігає за діаметром зіниць.</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i="1" strike="noStrike" spc="-1">
                <a:solidFill>
                  <a:srgbClr val="000000"/>
                </a:solidFill>
                <a:latin typeface="Georgia"/>
              </a:rPr>
              <a:t>При появі дихання реанімаційна допомога припиняється.</a:t>
            </a:r>
            <a:endParaRPr lang="ru-RU" sz="3200" b="0" strike="noStrike" spc="-1">
              <a:latin typeface="Arial"/>
            </a:endParaRPr>
          </a:p>
          <a:p>
            <a:pPr>
              <a:lnSpc>
                <a:spcPct val="100000"/>
              </a:lnSpc>
              <a:spcBef>
                <a:spcPts val="641"/>
              </a:spcBef>
            </a:pPr>
            <a:endParaRPr lang="ru-RU" sz="3200" b="0" strike="noStrike" spc="-1">
              <a:latin typeface="Arial"/>
            </a:endParaRPr>
          </a:p>
        </p:txBody>
      </p:sp>
      <p:pic>
        <p:nvPicPr>
          <p:cNvPr id="433" name="Picture 4"/>
          <p:cNvPicPr/>
          <p:nvPr/>
        </p:nvPicPr>
        <p:blipFill>
          <a:blip r:embed="rId2"/>
          <a:stretch/>
        </p:blipFill>
        <p:spPr>
          <a:xfrm>
            <a:off x="1500120" y="3307680"/>
            <a:ext cx="6214320" cy="3549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35" name="CustomShape 2"/>
          <p:cNvSpPr/>
          <p:nvPr/>
        </p:nvSpPr>
        <p:spPr>
          <a:xfrm>
            <a:off x="500040" y="6283800"/>
            <a:ext cx="8143200" cy="394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000000"/>
                </a:solidFill>
                <a:latin typeface="Calibri"/>
                <a:ea typeface="DejaVu Sans"/>
              </a:rPr>
              <a:t>Штучна вентиляція легенів – виконується до появи перших ознак життя</a:t>
            </a:r>
            <a:endParaRPr lang="ru-RU" sz="2000" b="0" strike="noStrike" spc="-1">
              <a:latin typeface="Arial"/>
            </a:endParaRPr>
          </a:p>
        </p:txBody>
      </p:sp>
      <p:pic>
        <p:nvPicPr>
          <p:cNvPr id="436" name="Picture 2"/>
          <p:cNvPicPr/>
          <p:nvPr/>
        </p:nvPicPr>
        <p:blipFill>
          <a:blip r:embed="rId2"/>
          <a:srcRect l="1653" r="1653"/>
          <a:stretch/>
        </p:blipFill>
        <p:spPr>
          <a:xfrm>
            <a:off x="357120" y="0"/>
            <a:ext cx="8500320" cy="6000120"/>
          </a:xfrm>
          <a:prstGeom prst="rect">
            <a:avLst/>
          </a:prstGeom>
          <a:ln>
            <a:noFill/>
          </a:ln>
        </p:spPr>
      </p:pic>
    </p:spTree>
  </p:cSld>
  <p:clrMapOvr>
    <a:masterClrMapping/>
  </p:clrMapOvr>
  <p:transition spd="med">
    <p:wheel spokes="8"/>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642960" y="188640"/>
            <a:ext cx="8352000" cy="7394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600" b="1" strike="noStrike" spc="-1">
                <a:solidFill>
                  <a:srgbClr val="FF0000"/>
                </a:solidFill>
                <a:latin typeface="Calibri"/>
              </a:rPr>
              <a:t>Помилки при проведені ЗМС:</a:t>
            </a:r>
            <a:endParaRPr lang="ru-RU" sz="3600" b="0" strike="noStrike" spc="-1">
              <a:latin typeface="Arial"/>
            </a:endParaRPr>
          </a:p>
        </p:txBody>
      </p:sp>
      <p:sp>
        <p:nvSpPr>
          <p:cNvPr id="438" name="CustomShape 2"/>
          <p:cNvSpPr/>
          <p:nvPr/>
        </p:nvSpPr>
        <p:spPr>
          <a:xfrm>
            <a:off x="285840" y="981000"/>
            <a:ext cx="8500320" cy="530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buClr>
                <a:srgbClr val="000000"/>
              </a:buClr>
              <a:buFont typeface="Arial"/>
              <a:buChar char="•"/>
            </a:pPr>
            <a:r>
              <a:rPr lang="ru-RU" sz="3200" b="1" strike="noStrike" spc="-1">
                <a:solidFill>
                  <a:srgbClr val="000000"/>
                </a:solidFill>
                <a:latin typeface="Calibri"/>
              </a:rPr>
              <a:t>- пацієнт на пружному підґрунті;</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неправильна техніка проведення масажу: руки збоку від грудини, нижче, вище, або не строго по серединній лінії;</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при проведенні масажу реаніматор опирається на пальці, відриває руки від грудини;</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перерва в проведенні закритого масажу більш ніж на 20 сек.</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різна амплітуда масажних рухів;</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не виконується частота 2:30</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467640" y="188640"/>
            <a:ext cx="8455320" cy="6678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200" b="1" strike="noStrike" spc="-1">
                <a:solidFill>
                  <a:srgbClr val="000000"/>
                </a:solidFill>
                <a:latin typeface="Calibri"/>
              </a:rPr>
              <a:t>Ознаки ефективності реанімаційних заходів:</a:t>
            </a:r>
            <a:endParaRPr lang="ru-RU" sz="3200" b="0" strike="noStrike" spc="-1">
              <a:latin typeface="Arial"/>
            </a:endParaRPr>
          </a:p>
        </p:txBody>
      </p:sp>
      <p:sp>
        <p:nvSpPr>
          <p:cNvPr id="440" name="CustomShape 2"/>
          <p:cNvSpPr/>
          <p:nvPr/>
        </p:nvSpPr>
        <p:spPr>
          <a:xfrm>
            <a:off x="357120" y="1143000"/>
            <a:ext cx="8357400" cy="354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buClr>
                <a:srgbClr val="7030A0"/>
              </a:buClr>
              <a:buFont typeface="Arial"/>
              <a:buChar char="•"/>
            </a:pPr>
            <a:r>
              <a:rPr lang="ru-RU" sz="2800" b="1" strike="noStrike" spc="-1">
                <a:solidFill>
                  <a:srgbClr val="7030A0"/>
                </a:solidFill>
                <a:latin typeface="Calibri"/>
              </a:rPr>
              <a:t>- звуження раніше розширених зіниць,</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зникнення блідості і зменшення ціанозу,</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пульсація великих артерій (перш за все сонної) відповідно частоті компресій грудної клітки.</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поява самостійних дихальних рухів.</a:t>
            </a:r>
            <a:endParaRPr lang="ru-RU" sz="2800" b="0" strike="noStrike" spc="-1">
              <a:latin typeface="Arial"/>
            </a:endParaRPr>
          </a:p>
          <a:p>
            <a:pPr marL="343080" indent="-342360">
              <a:lnSpc>
                <a:spcPct val="100000"/>
              </a:lnSpc>
            </a:pPr>
            <a:endParaRPr lang="ru-RU" sz="2800" b="0" strike="noStrike" spc="-1">
              <a:latin typeface="Arial"/>
            </a:endParaRPr>
          </a:p>
          <a:p>
            <a:pPr marL="46080" indent="-342360">
              <a:lnSpc>
                <a:spcPct val="100000"/>
              </a:lnSpc>
            </a:pPr>
            <a:r>
              <a:rPr lang="ru-RU" sz="2800" b="1" strike="noStrike" spc="-1">
                <a:solidFill>
                  <a:srgbClr val="000000"/>
                </a:solidFill>
                <a:latin typeface="Calibri"/>
              </a:rPr>
              <a:t>Якщо протягом 1-3 хв. немає ознак ефективності реанімації – необхідно перевірити правильність техніки проведення ЗМС та ШВЛ, якомога швидше усунути недоліки і продовжувати проведення реанімаційних заходів.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357120" y="373320"/>
            <a:ext cx="8357400" cy="3382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2400" b="1" i="1" strike="noStrike" spc="-1">
                <a:solidFill>
                  <a:srgbClr val="000000"/>
                </a:solidFill>
                <a:latin typeface="Arial"/>
                <a:ea typeface="Times New Roman"/>
              </a:rPr>
              <a:t>         </a:t>
            </a:r>
            <a:r>
              <a:rPr lang="ru-RU" sz="2400" b="1" i="1" strike="noStrike" spc="-1">
                <a:solidFill>
                  <a:srgbClr val="FF0000"/>
                </a:solidFill>
                <a:latin typeface="Arial"/>
                <a:ea typeface="Times New Roman"/>
              </a:rPr>
              <a:t>Людина, яка надає першу допомогу, повинна знати:</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основи роботи в екстремальних умовах;</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ознаки (симптоми) порушень життєво важливих систем організму;</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правила, методи та прийоми надання першої допомоги стосовно особливостей конкретної людини залежно від ситуації;</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способи транспортування потерпілих.</a:t>
            </a:r>
            <a:endParaRPr lang="ru-RU" sz="2400" b="0" strike="noStrike" spc="-1">
              <a:latin typeface="Arial"/>
            </a:endParaRPr>
          </a:p>
        </p:txBody>
      </p:sp>
      <p:pic>
        <p:nvPicPr>
          <p:cNvPr id="214" name="Picture 7"/>
          <p:cNvPicPr/>
          <p:nvPr/>
        </p:nvPicPr>
        <p:blipFill>
          <a:blip r:embed="rId2"/>
          <a:stretch/>
        </p:blipFill>
        <p:spPr>
          <a:xfrm>
            <a:off x="214200" y="3929040"/>
            <a:ext cx="3011760" cy="1999440"/>
          </a:xfrm>
          <a:prstGeom prst="rect">
            <a:avLst/>
          </a:prstGeom>
          <a:ln>
            <a:noFill/>
          </a:ln>
        </p:spPr>
      </p:pic>
      <p:pic>
        <p:nvPicPr>
          <p:cNvPr id="215" name="Picture 10"/>
          <p:cNvPicPr/>
          <p:nvPr/>
        </p:nvPicPr>
        <p:blipFill>
          <a:blip r:embed="rId3"/>
          <a:stretch/>
        </p:blipFill>
        <p:spPr>
          <a:xfrm>
            <a:off x="5929200" y="4715280"/>
            <a:ext cx="3214080" cy="2142000"/>
          </a:xfrm>
          <a:prstGeom prst="rect">
            <a:avLst/>
          </a:prstGeom>
          <a:ln>
            <a:noFill/>
          </a:ln>
        </p:spPr>
      </p:pic>
      <p:pic>
        <p:nvPicPr>
          <p:cNvPr id="216" name="Picture 7"/>
          <p:cNvPicPr/>
          <p:nvPr/>
        </p:nvPicPr>
        <p:blipFill>
          <a:blip r:embed="rId4"/>
          <a:stretch/>
        </p:blipFill>
        <p:spPr>
          <a:xfrm>
            <a:off x="3286080" y="4500720"/>
            <a:ext cx="2856960" cy="1904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324000" y="500040"/>
            <a:ext cx="8533800" cy="5209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000000"/>
                </a:solidFill>
                <a:latin typeface="Calibri"/>
                <a:ea typeface="DejaVu Sans"/>
              </a:rPr>
              <a:t>Якщо, незважаючи на правильне проведення реанімації протягом 30 хвилин, ознаки клінічної смерті зберігаються, а спеціалізовану бригаду швидкої допомоги викликати неможливо, серцево-легеневу реанімацію можна припинити.</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800" b="1" i="1" strike="noStrike" spc="-1">
                <a:solidFill>
                  <a:srgbClr val="FF0000"/>
                </a:solidFill>
                <a:latin typeface="Calibri"/>
                <a:ea typeface="DejaVu Sans"/>
              </a:rPr>
              <a:t>Людина, що раптово загинула у вас на очах, не безнадійна. Пам'ятайте, що тільки ви можете йому допомогти. </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800" b="1" i="1" strike="noStrike" spc="-1">
                <a:solidFill>
                  <a:srgbClr val="FF0000"/>
                </a:solidFill>
                <a:latin typeface="Calibri"/>
                <a:ea typeface="DejaVu Sans"/>
              </a:rPr>
              <a:t> Поспішайте, бо з кожною хвилиною його шанси на життя падають!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CustomShape 1"/>
          <p:cNvSpPr/>
          <p:nvPr/>
        </p:nvSpPr>
        <p:spPr>
          <a:xfrm>
            <a:off x="0" y="274680"/>
            <a:ext cx="914328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500" lnSpcReduction="10000"/>
          </a:bodyPr>
          <a:lstStyle/>
          <a:p>
            <a:pPr algn="ctr">
              <a:lnSpc>
                <a:spcPct val="100000"/>
              </a:lnSpc>
            </a:pPr>
            <a:r>
              <a:rPr lang="ru-RU" sz="4000" b="1" strike="noStrike" spc="-1">
                <a:solidFill>
                  <a:srgbClr val="000000"/>
                </a:solidFill>
                <a:latin typeface="Calibri"/>
              </a:rPr>
              <a:t> </a:t>
            </a:r>
            <a:r>
              <a:rPr lang="ru-RU" sz="4000" b="1" strike="noStrike" spc="-1">
                <a:solidFill>
                  <a:srgbClr val="FF0000"/>
                </a:solidFill>
                <a:latin typeface="Calibri"/>
              </a:rPr>
              <a:t>СЛР дітям до 1 року (крім новонароджених)</a:t>
            </a:r>
            <a:endParaRPr lang="ru-RU" sz="4000" b="0" strike="noStrike" spc="-1">
              <a:latin typeface="Arial"/>
            </a:endParaRPr>
          </a:p>
        </p:txBody>
      </p:sp>
      <p:sp>
        <p:nvSpPr>
          <p:cNvPr id="443" name="CustomShape 2"/>
          <p:cNvSpPr/>
          <p:nvPr/>
        </p:nvSpPr>
        <p:spPr>
          <a:xfrm>
            <a:off x="285840" y="1643040"/>
            <a:ext cx="8643240" cy="489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561"/>
              </a:spcBef>
              <a:buClr>
                <a:srgbClr val="FF0000"/>
              </a:buClr>
              <a:buFont typeface="Arial"/>
              <a:buChar char="•"/>
            </a:pPr>
            <a:r>
              <a:rPr lang="ru-RU" sz="2800" b="1" strike="noStrike" spc="-1">
                <a:solidFill>
                  <a:srgbClr val="FF0000"/>
                </a:solidFill>
                <a:latin typeface="Calibri"/>
              </a:rPr>
              <a:t>Крок / дія                          </a:t>
            </a:r>
            <a:endParaRPr lang="ru-RU" sz="2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r>
              <a:rPr lang="ru-RU" sz="1800" b="1" strike="noStrike" spc="-1">
                <a:solidFill>
                  <a:srgbClr val="000000"/>
                </a:solidFill>
                <a:latin typeface="Calibri"/>
              </a:rPr>
              <a:t>Дихальні шляхи</a:t>
            </a:r>
            <a:r>
              <a:rPr lang="ru-RU" sz="1800" b="0" strike="noStrike" spc="-1">
                <a:solidFill>
                  <a:srgbClr val="000000"/>
                </a:solidFill>
                <a:latin typeface="Calibri"/>
              </a:rPr>
              <a:t>                                                     Поплескування по спині і удар по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грудній клітці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 Штучне дихання</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r>
              <a:rPr lang="ru-RU" sz="1800" b="1" strike="noStrike" spc="-1">
                <a:solidFill>
                  <a:srgbClr val="000000"/>
                </a:solidFill>
                <a:latin typeface="Calibri"/>
              </a:rPr>
              <a:t>Обструкція дихальних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 шляхів стороннім тілом</a:t>
            </a:r>
            <a:r>
              <a:rPr lang="ru-RU" sz="1800" b="0" strike="noStrike" spc="-1">
                <a:solidFill>
                  <a:srgbClr val="000000"/>
                </a:solidFill>
                <a:latin typeface="Calibri"/>
              </a:rPr>
              <a:t>                                       Абдомінальній поштовх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Закритий масаж серця</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Місце надавлювання</a:t>
            </a:r>
            <a:r>
              <a:rPr lang="ru-RU" sz="1800" b="0" strike="noStrike" spc="-1">
                <a:solidFill>
                  <a:srgbClr val="000000"/>
                </a:solidFill>
                <a:latin typeface="Calibri"/>
              </a:rPr>
              <a:t>                                             Безпосередньо нижче соскової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лінії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натискати сильно і швидко з повною декомпресією</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Техніка натискання на грудину                           </a:t>
            </a:r>
            <a:r>
              <a:rPr lang="ru-RU" sz="1800" b="0" strike="noStrike" spc="-1">
                <a:solidFill>
                  <a:srgbClr val="000000"/>
                </a:solidFill>
                <a:latin typeface="Calibri"/>
              </a:rPr>
              <a:t>Двома пальцями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Глибина натискування на грудину                     </a:t>
            </a:r>
            <a:r>
              <a:rPr lang="ru-RU" sz="1800" b="0" strike="noStrike" spc="-1">
                <a:solidFill>
                  <a:srgbClr val="000000"/>
                </a:solidFill>
                <a:latin typeface="Calibri"/>
              </a:rPr>
              <a:t>1/3-1/2 товщини грудної клітки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Частота натискувань на грудину   </a:t>
            </a:r>
            <a:r>
              <a:rPr lang="ru-RU" sz="1800" b="0" strike="noStrike" spc="-1">
                <a:solidFill>
                  <a:srgbClr val="000000"/>
                </a:solidFill>
                <a:latin typeface="Calibri"/>
              </a:rPr>
              <a:t>                      Близько 100 в 1 хв.</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Дефібриляція </a:t>
            </a:r>
            <a:r>
              <a:rPr lang="ru-RU" sz="1800" b="0" strike="noStrike" spc="-1">
                <a:solidFill>
                  <a:srgbClr val="000000"/>
                </a:solidFill>
                <a:latin typeface="Calibri"/>
              </a:rPr>
              <a:t>                                                           Не рекомендовано для дітей віком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до 1року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endParaRPr lang="ru-RU" sz="1800" b="0" strike="noStrike" spc="-1">
              <a:latin typeface="Arial"/>
            </a:endParaRPr>
          </a:p>
        </p:txBody>
      </p:sp>
      <p:sp>
        <p:nvSpPr>
          <p:cNvPr id="444" name="Line 3"/>
          <p:cNvSpPr/>
          <p:nvPr/>
        </p:nvSpPr>
        <p:spPr>
          <a:xfrm>
            <a:off x="3419280" y="2205000"/>
            <a:ext cx="936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5" name="Line 4"/>
          <p:cNvSpPr/>
          <p:nvPr/>
        </p:nvSpPr>
        <p:spPr>
          <a:xfrm>
            <a:off x="3348000" y="3284280"/>
            <a:ext cx="107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6" name="Line 5"/>
          <p:cNvSpPr/>
          <p:nvPr/>
        </p:nvSpPr>
        <p:spPr>
          <a:xfrm>
            <a:off x="3348000" y="3860640"/>
            <a:ext cx="115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7" name="Line 6"/>
          <p:cNvSpPr/>
          <p:nvPr/>
        </p:nvSpPr>
        <p:spPr>
          <a:xfrm>
            <a:off x="3995640" y="4724280"/>
            <a:ext cx="6476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8" name="Line 7"/>
          <p:cNvSpPr/>
          <p:nvPr/>
        </p:nvSpPr>
        <p:spPr>
          <a:xfrm>
            <a:off x="4284360" y="5013000"/>
            <a:ext cx="3589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9" name="Line 8"/>
          <p:cNvSpPr/>
          <p:nvPr/>
        </p:nvSpPr>
        <p:spPr>
          <a:xfrm>
            <a:off x="4284360" y="5300640"/>
            <a:ext cx="3589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0" name="Line 9"/>
          <p:cNvSpPr/>
          <p:nvPr/>
        </p:nvSpPr>
        <p:spPr>
          <a:xfrm>
            <a:off x="3924000" y="558936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000000"/>
                </a:solidFill>
                <a:latin typeface="Calibri"/>
              </a:rPr>
              <a:t> </a:t>
            </a:r>
            <a:r>
              <a:rPr lang="ru-RU" sz="4400" b="1" strike="noStrike" spc="-1">
                <a:solidFill>
                  <a:srgbClr val="FF0000"/>
                </a:solidFill>
                <a:latin typeface="Calibri"/>
              </a:rPr>
              <a:t>СЛР (</a:t>
            </a:r>
            <a:r>
              <a:rPr lang="ru-RU" sz="3200" b="1" strike="noStrike" spc="-1">
                <a:solidFill>
                  <a:srgbClr val="FF0000"/>
                </a:solidFill>
                <a:latin typeface="Calibri"/>
              </a:rPr>
              <a:t>Діти у віці 1 року - 8 років)</a:t>
            </a:r>
            <a:endParaRPr lang="ru-RU" sz="3200" b="0" strike="noStrike" spc="-1">
              <a:latin typeface="Arial"/>
            </a:endParaRPr>
          </a:p>
        </p:txBody>
      </p:sp>
      <p:sp>
        <p:nvSpPr>
          <p:cNvPr id="452" name="CustomShape 2"/>
          <p:cNvSpPr/>
          <p:nvPr/>
        </p:nvSpPr>
        <p:spPr>
          <a:xfrm>
            <a:off x="468360" y="1773360"/>
            <a:ext cx="8674920" cy="475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nSpc>
                <a:spcPct val="80000"/>
              </a:lnSpc>
              <a:spcBef>
                <a:spcPts val="360"/>
              </a:spcBef>
              <a:buClr>
                <a:srgbClr val="000000"/>
              </a:buClr>
              <a:buFont typeface="Arial"/>
              <a:buChar char="•"/>
            </a:pPr>
            <a:r>
              <a:rPr lang="ru-RU" sz="1800" b="1" strike="noStrike" spc="-1" dirty="0" err="1">
                <a:solidFill>
                  <a:srgbClr val="000000"/>
                </a:solidFill>
                <a:latin typeface="Calibri"/>
              </a:rPr>
              <a:t>Крок</a:t>
            </a:r>
            <a:r>
              <a:rPr lang="ru-RU" sz="1800" b="1" strike="noStrike" spc="-1" dirty="0">
                <a:solidFill>
                  <a:srgbClr val="000000"/>
                </a:solidFill>
                <a:latin typeface="Calibri"/>
              </a:rPr>
              <a:t> / </a:t>
            </a:r>
            <a:r>
              <a:rPr lang="ru-RU" sz="1800" b="1" strike="noStrike" spc="-1" dirty="0" err="1">
                <a:solidFill>
                  <a:srgbClr val="000000"/>
                </a:solidFill>
                <a:latin typeface="Calibri"/>
              </a:rPr>
              <a:t>дія</a:t>
            </a:r>
            <a:r>
              <a:rPr lang="ru-RU" sz="1800" b="1"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1" strike="noStrike" spc="-1" dirty="0" err="1">
                <a:solidFill>
                  <a:srgbClr val="000000"/>
                </a:solidFill>
                <a:latin typeface="Calibri"/>
              </a:rPr>
              <a:t>Дихальні</a:t>
            </a:r>
            <a:r>
              <a:rPr lang="ru-RU" sz="1800" b="1" strike="noStrike" spc="-1" dirty="0">
                <a:solidFill>
                  <a:srgbClr val="000000"/>
                </a:solidFill>
                <a:latin typeface="Calibri"/>
              </a:rPr>
              <a:t> шляхи</a:t>
            </a:r>
            <a:r>
              <a:rPr lang="ru-RU" sz="1800" b="0" strike="noStrike" spc="-1" dirty="0">
                <a:solidFill>
                  <a:srgbClr val="000000"/>
                </a:solidFill>
                <a:latin typeface="Calibri"/>
              </a:rPr>
              <a:t>                                         </a:t>
            </a:r>
            <a:r>
              <a:rPr lang="ru-RU" sz="1800" b="0" strike="noStrike" spc="-1" dirty="0" err="1">
                <a:solidFill>
                  <a:srgbClr val="000000"/>
                </a:solidFill>
                <a:latin typeface="Calibri"/>
              </a:rPr>
              <a:t>Закидання</a:t>
            </a:r>
            <a:r>
              <a:rPr lang="ru-RU" sz="1800" b="0" strike="noStrike" spc="-1" dirty="0">
                <a:solidFill>
                  <a:srgbClr val="000000"/>
                </a:solidFill>
                <a:latin typeface="Calibri"/>
              </a:rPr>
              <a:t> </a:t>
            </a:r>
            <a:r>
              <a:rPr lang="ru-RU" sz="1800" b="0" strike="noStrike" spc="-1" dirty="0" err="1">
                <a:solidFill>
                  <a:srgbClr val="000000"/>
                </a:solidFill>
                <a:latin typeface="Calibri"/>
              </a:rPr>
              <a:t>голови</a:t>
            </a:r>
            <a:endParaRPr lang="ru-RU" sz="1800" b="0" strike="noStrike" spc="-1" dirty="0">
              <a:latin typeface="Arial"/>
            </a:endParaRPr>
          </a:p>
          <a:p>
            <a:pPr marL="343080" indent="-342360">
              <a:lnSpc>
                <a:spcPct val="80000"/>
              </a:lnSpc>
              <a:spcBef>
                <a:spcPts val="360"/>
              </a:spcBef>
            </a:pPr>
            <a:r>
              <a:rPr lang="ru-RU" sz="1800" b="1" strike="noStrike" spc="-1" dirty="0">
                <a:solidFill>
                  <a:srgbClr val="000000"/>
                </a:solidFill>
                <a:latin typeface="Calibri"/>
              </a:rPr>
              <a:t> </a:t>
            </a:r>
            <a:r>
              <a:rPr lang="ru-RU" sz="1800" b="1" strike="noStrike" spc="-1" dirty="0" err="1">
                <a:solidFill>
                  <a:srgbClr val="000000"/>
                </a:solidFill>
                <a:latin typeface="Calibri"/>
              </a:rPr>
              <a:t>Штучне</a:t>
            </a:r>
            <a:r>
              <a:rPr lang="ru-RU" sz="1800" b="1" strike="noStrike" spc="-1" dirty="0">
                <a:solidFill>
                  <a:srgbClr val="000000"/>
                </a:solidFill>
                <a:latin typeface="Calibri"/>
              </a:rPr>
              <a:t> </a:t>
            </a:r>
            <a:r>
              <a:rPr lang="ru-RU" sz="1800" b="1" strike="noStrike" spc="-1" dirty="0" err="1">
                <a:solidFill>
                  <a:srgbClr val="000000"/>
                </a:solidFill>
                <a:latin typeface="Calibri"/>
              </a:rPr>
              <a:t>дихання</a:t>
            </a:r>
            <a:r>
              <a:rPr lang="ru-RU" sz="1800" b="0" strike="noStrike" spc="-1" dirty="0">
                <a:solidFill>
                  <a:srgbClr val="000000"/>
                </a:solidFill>
                <a:latin typeface="Calibri"/>
              </a:rPr>
              <a:t>                                        </a:t>
            </a:r>
            <a:r>
              <a:rPr lang="ru-RU" sz="1800" b="0" strike="noStrike" spc="-1" dirty="0" err="1">
                <a:solidFill>
                  <a:srgbClr val="000000"/>
                </a:solidFill>
                <a:latin typeface="Calibri"/>
              </a:rPr>
              <a:t>Почати</a:t>
            </a:r>
            <a:r>
              <a:rPr lang="ru-RU" sz="1800" b="0" strike="noStrike" spc="-1" dirty="0">
                <a:solidFill>
                  <a:srgbClr val="000000"/>
                </a:solidFill>
                <a:latin typeface="Calibri"/>
              </a:rPr>
              <a:t> з </a:t>
            </a:r>
            <a:r>
              <a:rPr lang="ru-RU" sz="1800" b="0" strike="noStrike" spc="-1" dirty="0" err="1">
                <a:solidFill>
                  <a:srgbClr val="000000"/>
                </a:solidFill>
                <a:latin typeface="Calibri"/>
              </a:rPr>
              <a:t>двох</a:t>
            </a:r>
            <a:r>
              <a:rPr lang="ru-RU" sz="1800" b="0" strike="noStrike" spc="-1" dirty="0">
                <a:solidFill>
                  <a:srgbClr val="000000"/>
                </a:solidFill>
                <a:latin typeface="Calibri"/>
              </a:rPr>
              <a:t> </a:t>
            </a:r>
            <a:r>
              <a:rPr lang="ru-RU" sz="1800" b="0" strike="noStrike" spc="-1" dirty="0" err="1">
                <a:solidFill>
                  <a:srgbClr val="000000"/>
                </a:solidFill>
                <a:latin typeface="Calibri"/>
              </a:rPr>
              <a:t>вдувань</a:t>
            </a:r>
            <a:r>
              <a:rPr lang="ru-RU" sz="1800" b="0" strike="noStrike" spc="-1" dirty="0">
                <a:solidFill>
                  <a:srgbClr val="000000"/>
                </a:solidFill>
                <a:latin typeface="Calibri"/>
              </a:rPr>
              <a:t> </a:t>
            </a:r>
            <a:r>
              <a:rPr lang="ru-RU" sz="1800" b="0" strike="noStrike" spc="-1" dirty="0" err="1">
                <a:solidFill>
                  <a:srgbClr val="000000"/>
                </a:solidFill>
                <a:latin typeface="Calibri"/>
              </a:rPr>
              <a:t>продовженістью</a:t>
            </a:r>
            <a:r>
              <a:rPr lang="ru-RU" sz="1800" b="0" strike="noStrike" spc="-1" dirty="0">
                <a:solidFill>
                  <a:srgbClr val="000000"/>
                </a:solidFill>
                <a:latin typeface="Calibri"/>
              </a:rPr>
              <a:t> 1 с</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1" strike="noStrike" spc="-1" dirty="0" err="1">
                <a:solidFill>
                  <a:srgbClr val="000000"/>
                </a:solidFill>
                <a:latin typeface="Calibri"/>
              </a:rPr>
              <a:t>Обструкція</a:t>
            </a:r>
            <a:r>
              <a:rPr lang="ru-RU" sz="1800" b="1" strike="noStrike" spc="-1" dirty="0">
                <a:solidFill>
                  <a:srgbClr val="000000"/>
                </a:solidFill>
                <a:latin typeface="Calibri"/>
              </a:rPr>
              <a:t> </a:t>
            </a:r>
            <a:r>
              <a:rPr lang="ru-RU" sz="1800" b="1" strike="noStrike" spc="-1" dirty="0" err="1">
                <a:solidFill>
                  <a:srgbClr val="000000"/>
                </a:solidFill>
                <a:latin typeface="Calibri"/>
              </a:rPr>
              <a:t>дихальних</a:t>
            </a:r>
            <a:endParaRPr lang="ru-RU" sz="1800" b="0" strike="noStrike" spc="-1" dirty="0">
              <a:latin typeface="Arial"/>
            </a:endParaRPr>
          </a:p>
          <a:p>
            <a:pPr marL="343080" indent="-342360">
              <a:lnSpc>
                <a:spcPct val="80000"/>
              </a:lnSpc>
              <a:spcBef>
                <a:spcPts val="360"/>
              </a:spcBef>
            </a:pPr>
            <a:r>
              <a:rPr lang="ru-RU" sz="1800" b="1" strike="noStrike" spc="-1" dirty="0">
                <a:solidFill>
                  <a:srgbClr val="000000"/>
                </a:solidFill>
                <a:latin typeface="Calibri"/>
              </a:rPr>
              <a:t> </a:t>
            </a:r>
            <a:r>
              <a:rPr lang="ru-RU" sz="1800" b="1" strike="noStrike" spc="-1" dirty="0" err="1">
                <a:solidFill>
                  <a:srgbClr val="000000"/>
                </a:solidFill>
                <a:latin typeface="Calibri"/>
              </a:rPr>
              <a:t>шляхів</a:t>
            </a:r>
            <a:r>
              <a:rPr lang="ru-RU" sz="1800" b="1" strike="noStrike" spc="-1" dirty="0">
                <a:solidFill>
                  <a:srgbClr val="000000"/>
                </a:solidFill>
                <a:latin typeface="Calibri"/>
              </a:rPr>
              <a:t> </a:t>
            </a:r>
            <a:r>
              <a:rPr lang="ru-RU" sz="1800" b="1" strike="noStrike" spc="-1" dirty="0" err="1">
                <a:solidFill>
                  <a:srgbClr val="000000"/>
                </a:solidFill>
                <a:latin typeface="Calibri"/>
              </a:rPr>
              <a:t>стороннім</a:t>
            </a:r>
            <a:r>
              <a:rPr lang="ru-RU" sz="1800" b="1" strike="noStrike" spc="-1" dirty="0">
                <a:solidFill>
                  <a:srgbClr val="000000"/>
                </a:solidFill>
                <a:latin typeface="Calibri"/>
              </a:rPr>
              <a:t> </a:t>
            </a:r>
            <a:r>
              <a:rPr lang="ru-RU" sz="1800" b="1" strike="noStrike" spc="-1" dirty="0" err="1">
                <a:solidFill>
                  <a:srgbClr val="000000"/>
                </a:solidFill>
                <a:latin typeface="Calibri"/>
              </a:rPr>
              <a:t>тілом</a:t>
            </a:r>
            <a:r>
              <a:rPr lang="ru-RU" sz="1800" b="0" strike="noStrike" spc="-1" dirty="0">
                <a:solidFill>
                  <a:srgbClr val="000000"/>
                </a:solidFill>
                <a:latin typeface="Calibri"/>
              </a:rPr>
              <a:t>                           </a:t>
            </a:r>
            <a:r>
              <a:rPr lang="ru-RU" sz="1800" b="0" strike="noStrike" spc="-1" dirty="0" err="1">
                <a:solidFill>
                  <a:srgbClr val="000000"/>
                </a:solidFill>
                <a:latin typeface="Calibri"/>
              </a:rPr>
              <a:t>Абдомінальній</a:t>
            </a:r>
            <a:r>
              <a:rPr lang="ru-RU" sz="1800" b="0" strike="noStrike" spc="-1" dirty="0">
                <a:solidFill>
                  <a:srgbClr val="000000"/>
                </a:solidFill>
                <a:latin typeface="Calibri"/>
              </a:rPr>
              <a:t> </a:t>
            </a:r>
            <a:r>
              <a:rPr lang="ru-RU" sz="1800" b="0" strike="noStrike" spc="-1" dirty="0" err="1">
                <a:solidFill>
                  <a:srgbClr val="000000"/>
                </a:solidFill>
                <a:latin typeface="Calibri"/>
              </a:rPr>
              <a:t>поштовх</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Закритий</a:t>
            </a:r>
            <a:r>
              <a:rPr lang="ru-RU" sz="1800" b="1" strike="noStrike" spc="-1" dirty="0">
                <a:solidFill>
                  <a:srgbClr val="000000"/>
                </a:solidFill>
                <a:latin typeface="Calibri"/>
              </a:rPr>
              <a:t> </a:t>
            </a:r>
            <a:r>
              <a:rPr lang="ru-RU" sz="1800" b="1" strike="noStrike" spc="-1" dirty="0" err="1">
                <a:solidFill>
                  <a:srgbClr val="000000"/>
                </a:solidFill>
                <a:latin typeface="Calibri"/>
              </a:rPr>
              <a:t>масаж</a:t>
            </a:r>
            <a:r>
              <a:rPr lang="ru-RU" sz="1800" b="1" strike="noStrike" spc="-1" dirty="0">
                <a:solidFill>
                  <a:srgbClr val="000000"/>
                </a:solidFill>
                <a:latin typeface="Calibri"/>
              </a:rPr>
              <a:t> </a:t>
            </a:r>
            <a:r>
              <a:rPr lang="ru-RU" sz="1800" b="1" strike="noStrike" spc="-1" dirty="0" err="1">
                <a:solidFill>
                  <a:srgbClr val="000000"/>
                </a:solidFill>
                <a:latin typeface="Calibri"/>
              </a:rPr>
              <a:t>серця</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Місце</a:t>
            </a:r>
            <a:r>
              <a:rPr lang="ru-RU" sz="1800" b="1" strike="noStrike" spc="-1" dirty="0">
                <a:solidFill>
                  <a:srgbClr val="000000"/>
                </a:solidFill>
                <a:latin typeface="Calibri"/>
              </a:rPr>
              <a:t> </a:t>
            </a:r>
            <a:r>
              <a:rPr lang="ru-RU" sz="1800" b="1" strike="noStrike" spc="-1" dirty="0" err="1">
                <a:solidFill>
                  <a:srgbClr val="000000"/>
                </a:solidFill>
                <a:latin typeface="Calibri"/>
              </a:rPr>
              <a:t>надавлювання</a:t>
            </a:r>
            <a:r>
              <a:rPr lang="ru-RU" sz="1800" b="0" strike="noStrike" spc="-1" dirty="0">
                <a:solidFill>
                  <a:srgbClr val="000000"/>
                </a:solidFill>
                <a:latin typeface="Calibri"/>
              </a:rPr>
              <a:t>                                 </a:t>
            </a:r>
            <a:r>
              <a:rPr lang="ru-RU" sz="1800" b="0" strike="noStrike" spc="-1" dirty="0" err="1">
                <a:solidFill>
                  <a:srgbClr val="000000"/>
                </a:solidFill>
                <a:latin typeface="Calibri"/>
              </a:rPr>
              <a:t>Посередині</a:t>
            </a:r>
            <a:r>
              <a:rPr lang="ru-RU" sz="1800" b="0" strike="noStrike" spc="-1" dirty="0">
                <a:solidFill>
                  <a:srgbClr val="000000"/>
                </a:solidFill>
                <a:latin typeface="Calibri"/>
              </a:rPr>
              <a:t> </a:t>
            </a:r>
            <a:r>
              <a:rPr lang="ru-RU" sz="1800" b="0" strike="noStrike" spc="-1" dirty="0" err="1">
                <a:solidFill>
                  <a:srgbClr val="000000"/>
                </a:solidFill>
                <a:latin typeface="Calibri"/>
              </a:rPr>
              <a:t>грудної</a:t>
            </a:r>
            <a:r>
              <a:rPr lang="ru-RU" sz="1800" b="0" strike="noStrike" spc="-1" dirty="0">
                <a:solidFill>
                  <a:srgbClr val="000000"/>
                </a:solidFill>
                <a:latin typeface="Calibri"/>
              </a:rPr>
              <a:t> </a:t>
            </a:r>
            <a:r>
              <a:rPr lang="ru-RU" sz="1800" b="0" strike="noStrike" spc="-1" dirty="0" err="1">
                <a:solidFill>
                  <a:srgbClr val="000000"/>
                </a:solidFill>
                <a:latin typeface="Calibri"/>
              </a:rPr>
              <a:t>клітки</a:t>
            </a:r>
            <a:r>
              <a:rPr lang="ru-RU" sz="1800" b="0" strike="noStrike" spc="-1" dirty="0">
                <a:solidFill>
                  <a:srgbClr val="000000"/>
                </a:solidFill>
                <a:latin typeface="Calibri"/>
              </a:rPr>
              <a:t> </a:t>
            </a:r>
            <a:r>
              <a:rPr lang="ru-RU" sz="1800" b="0" strike="noStrike" spc="-1" dirty="0" err="1">
                <a:solidFill>
                  <a:srgbClr val="000000"/>
                </a:solidFill>
                <a:latin typeface="Calibri"/>
              </a:rPr>
              <a:t>між</a:t>
            </a:r>
            <a:r>
              <a:rPr lang="ru-RU" sz="1800" b="0" strike="noStrike" spc="-1" dirty="0">
                <a:solidFill>
                  <a:srgbClr val="000000"/>
                </a:solidFill>
                <a:latin typeface="Calibri"/>
              </a:rPr>
              <a:t> сосками </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натискати</a:t>
            </a:r>
            <a:r>
              <a:rPr lang="ru-RU" sz="1800" b="1" strike="noStrike" spc="-1" dirty="0">
                <a:solidFill>
                  <a:srgbClr val="000000"/>
                </a:solidFill>
                <a:latin typeface="Calibri"/>
              </a:rPr>
              <a:t> сильно і </a:t>
            </a:r>
            <a:r>
              <a:rPr lang="ru-RU" sz="1800" b="1" strike="noStrike" spc="-1" dirty="0" err="1">
                <a:solidFill>
                  <a:srgbClr val="000000"/>
                </a:solidFill>
                <a:latin typeface="Calibri"/>
              </a:rPr>
              <a:t>швидко</a:t>
            </a:r>
            <a:r>
              <a:rPr lang="ru-RU" sz="1800" b="1" strike="noStrike" spc="-1" dirty="0">
                <a:solidFill>
                  <a:srgbClr val="000000"/>
                </a:solidFill>
                <a:latin typeface="Calibri"/>
              </a:rPr>
              <a:t> з </a:t>
            </a:r>
            <a:r>
              <a:rPr lang="ru-RU" sz="1800" b="1" strike="noStrike" spc="-1" dirty="0" err="1">
                <a:solidFill>
                  <a:srgbClr val="000000"/>
                </a:solidFill>
                <a:latin typeface="Calibri"/>
              </a:rPr>
              <a:t>повною</a:t>
            </a:r>
            <a:r>
              <a:rPr lang="ru-RU" sz="1800" b="1" strike="noStrike" spc="-1" dirty="0">
                <a:solidFill>
                  <a:srgbClr val="000000"/>
                </a:solidFill>
                <a:latin typeface="Calibri"/>
              </a:rPr>
              <a:t> </a:t>
            </a:r>
            <a:r>
              <a:rPr lang="ru-RU" sz="1800" b="1" strike="noStrike" spc="-1" dirty="0" err="1">
                <a:solidFill>
                  <a:srgbClr val="000000"/>
                </a:solidFill>
                <a:latin typeface="Calibri"/>
              </a:rPr>
              <a:t>декомпресією</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Техніка</a:t>
            </a:r>
            <a:r>
              <a:rPr lang="ru-RU" sz="1800" b="1" strike="noStrike" spc="-1" dirty="0">
                <a:solidFill>
                  <a:srgbClr val="000000"/>
                </a:solidFill>
                <a:latin typeface="Calibri"/>
              </a:rPr>
              <a:t> </a:t>
            </a:r>
            <a:r>
              <a:rPr lang="ru-RU" sz="1800" b="1" strike="noStrike" spc="-1" dirty="0" err="1">
                <a:solidFill>
                  <a:srgbClr val="000000"/>
                </a:solidFill>
                <a:latin typeface="Calibri"/>
              </a:rPr>
              <a:t>натискання</a:t>
            </a:r>
            <a:r>
              <a:rPr lang="ru-RU" sz="1800" b="1" strike="noStrike" spc="-1" dirty="0">
                <a:solidFill>
                  <a:srgbClr val="000000"/>
                </a:solidFill>
                <a:latin typeface="Calibri"/>
              </a:rPr>
              <a:t> на грудину</a:t>
            </a:r>
            <a:r>
              <a:rPr lang="ru-RU" sz="1800" b="0" strike="noStrike" spc="-1" dirty="0">
                <a:solidFill>
                  <a:srgbClr val="000000"/>
                </a:solidFill>
                <a:latin typeface="Calibri"/>
              </a:rPr>
              <a:t>                </a:t>
            </a:r>
            <a:r>
              <a:rPr lang="ru-RU" sz="1800" b="0" strike="noStrike" spc="-1" dirty="0" err="1">
                <a:solidFill>
                  <a:srgbClr val="000000"/>
                </a:solidFill>
                <a:latin typeface="Calibri"/>
              </a:rPr>
              <a:t>Двома</a:t>
            </a:r>
            <a:r>
              <a:rPr lang="ru-RU" sz="1800" b="0" strike="noStrike" spc="-1" dirty="0">
                <a:solidFill>
                  <a:srgbClr val="000000"/>
                </a:solidFill>
                <a:latin typeface="Calibri"/>
              </a:rPr>
              <a:t> руками: основою </a:t>
            </a:r>
            <a:r>
              <a:rPr lang="ru-RU" sz="1800" b="0" strike="noStrike" spc="-1" dirty="0" err="1">
                <a:solidFill>
                  <a:srgbClr val="000000"/>
                </a:solidFill>
                <a:latin typeface="Calibri"/>
              </a:rPr>
              <a:t>долоні</a:t>
            </a:r>
            <a:r>
              <a:rPr lang="ru-RU" sz="1800" b="0" strike="noStrike" spc="-1" dirty="0">
                <a:solidFill>
                  <a:srgbClr val="000000"/>
                </a:solidFill>
                <a:latin typeface="Calibri"/>
              </a:rPr>
              <a:t> </a:t>
            </a:r>
            <a:r>
              <a:rPr lang="ru-RU" sz="1800" b="0" strike="noStrike" spc="-1" dirty="0" err="1">
                <a:solidFill>
                  <a:srgbClr val="000000"/>
                </a:solidFill>
                <a:latin typeface="Calibri"/>
              </a:rPr>
              <a:t>однієї</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руки, </a:t>
            </a:r>
            <a:r>
              <a:rPr lang="ru-RU" sz="1800" b="0" strike="noStrike" spc="-1" dirty="0" err="1">
                <a:solidFill>
                  <a:srgbClr val="000000"/>
                </a:solidFill>
                <a:latin typeface="Calibri"/>
              </a:rPr>
              <a:t>накривши</a:t>
            </a:r>
            <a:r>
              <a:rPr lang="ru-RU" sz="1800" b="0" strike="noStrike" spc="-1" dirty="0">
                <a:solidFill>
                  <a:srgbClr val="000000"/>
                </a:solidFill>
                <a:latin typeface="Calibri"/>
              </a:rPr>
              <a:t> </a:t>
            </a:r>
            <a:r>
              <a:rPr lang="ru-RU" sz="1800" b="0" strike="noStrike" spc="-1" dirty="0" err="1">
                <a:solidFill>
                  <a:srgbClr val="000000"/>
                </a:solidFill>
                <a:latin typeface="Calibri"/>
              </a:rPr>
              <a:t>її</a:t>
            </a:r>
            <a:r>
              <a:rPr lang="ru-RU" sz="1800" b="0" strike="noStrike" spc="-1" dirty="0">
                <a:solidFill>
                  <a:srgbClr val="000000"/>
                </a:solidFill>
                <a:latin typeface="Calibri"/>
              </a:rPr>
              <a:t> </a:t>
            </a:r>
            <a:r>
              <a:rPr lang="ru-RU" sz="1800" b="0" strike="noStrike" spc="-1" dirty="0" err="1">
                <a:solidFill>
                  <a:srgbClr val="000000"/>
                </a:solidFill>
                <a:latin typeface="Calibri"/>
              </a:rPr>
              <a:t>зверху</a:t>
            </a:r>
            <a:r>
              <a:rPr lang="ru-RU" sz="1800" b="0" strike="noStrike" spc="-1" dirty="0">
                <a:solidFill>
                  <a:srgbClr val="000000"/>
                </a:solidFill>
                <a:latin typeface="Calibri"/>
              </a:rPr>
              <a:t> другою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долонею</a:t>
            </a:r>
            <a:r>
              <a:rPr lang="ru-RU" sz="1800" b="0" strike="noStrike" spc="-1" dirty="0">
                <a:solidFill>
                  <a:srgbClr val="000000"/>
                </a:solidFill>
                <a:latin typeface="Calibri"/>
              </a:rPr>
              <a:t> </a:t>
            </a:r>
            <a:r>
              <a:rPr lang="ru-RU" sz="1800" b="0" strike="noStrike" spc="-1" dirty="0" err="1">
                <a:solidFill>
                  <a:srgbClr val="000000"/>
                </a:solidFill>
                <a:latin typeface="Calibri"/>
              </a:rPr>
              <a:t>долонею</a:t>
            </a:r>
            <a:r>
              <a:rPr lang="ru-RU" sz="1800" b="0" strike="noStrike" spc="-1" dirty="0">
                <a:solidFill>
                  <a:srgbClr val="000000"/>
                </a:solidFill>
                <a:latin typeface="Calibri"/>
              </a:rPr>
              <a:t> </a:t>
            </a:r>
            <a:r>
              <a:rPr lang="ru-RU" sz="1800" b="0" strike="noStrike" spc="-1" dirty="0" err="1">
                <a:solidFill>
                  <a:srgbClr val="000000"/>
                </a:solidFill>
                <a:latin typeface="Calibri"/>
              </a:rPr>
              <a:t>чи</a:t>
            </a:r>
            <a:r>
              <a:rPr lang="ru-RU" sz="1800" b="0" strike="noStrike" spc="-1" dirty="0">
                <a:solidFill>
                  <a:srgbClr val="000000"/>
                </a:solidFill>
                <a:latin typeface="Calibri"/>
              </a:rPr>
              <a:t> </a:t>
            </a:r>
            <a:r>
              <a:rPr lang="ru-RU" sz="1800" b="0" strike="noStrike" spc="-1" dirty="0" err="1">
                <a:solidFill>
                  <a:srgbClr val="000000"/>
                </a:solidFill>
                <a:latin typeface="Calibri"/>
              </a:rPr>
              <a:t>однією</a:t>
            </a:r>
            <a:r>
              <a:rPr lang="ru-RU" sz="1800" b="0" strike="noStrike" spc="-1" dirty="0">
                <a:solidFill>
                  <a:srgbClr val="000000"/>
                </a:solidFill>
                <a:latin typeface="Calibri"/>
              </a:rPr>
              <a:t> рукою (основою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однієї</a:t>
            </a:r>
            <a:r>
              <a:rPr lang="ru-RU" sz="1800" b="0" strike="noStrike" spc="-1" dirty="0">
                <a:solidFill>
                  <a:srgbClr val="000000"/>
                </a:solidFill>
                <a:latin typeface="Calibri"/>
              </a:rPr>
              <a:t> руки) 1/3-1/2 </a:t>
            </a:r>
            <a:r>
              <a:rPr lang="ru-RU" sz="1800" b="0" strike="noStrike" spc="-1" dirty="0" err="1">
                <a:solidFill>
                  <a:srgbClr val="000000"/>
                </a:solidFill>
                <a:latin typeface="Calibri"/>
              </a:rPr>
              <a:t>товщини</a:t>
            </a:r>
            <a:r>
              <a:rPr lang="ru-RU" sz="1800" b="0" strike="noStrike" spc="-1" dirty="0">
                <a:solidFill>
                  <a:srgbClr val="000000"/>
                </a:solidFill>
                <a:latin typeface="Calibri"/>
              </a:rPr>
              <a:t> </a:t>
            </a:r>
            <a:r>
              <a:rPr lang="ru-RU" sz="1800" b="0" strike="noStrike" spc="-1" dirty="0" err="1">
                <a:solidFill>
                  <a:srgbClr val="000000"/>
                </a:solidFill>
                <a:latin typeface="Calibri"/>
              </a:rPr>
              <a:t>грудної</a:t>
            </a:r>
            <a:r>
              <a:rPr lang="ru-RU" sz="1800" b="0" strike="noStrike" spc="-1" dirty="0">
                <a:solidFill>
                  <a:srgbClr val="000000"/>
                </a:solidFill>
                <a:latin typeface="Calibri"/>
              </a:rPr>
              <a:t> </a:t>
            </a:r>
            <a:r>
              <a:rPr lang="ru-RU" sz="1800" b="0" strike="noStrike" spc="-1" dirty="0" err="1">
                <a:solidFill>
                  <a:srgbClr val="000000"/>
                </a:solidFill>
                <a:latin typeface="Calibri"/>
              </a:rPr>
              <a:t>клітки</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Глибина</a:t>
            </a:r>
            <a:r>
              <a:rPr lang="ru-RU" sz="1800" b="1" strike="noStrike" spc="-1" dirty="0">
                <a:solidFill>
                  <a:srgbClr val="000000"/>
                </a:solidFill>
                <a:latin typeface="Calibri"/>
              </a:rPr>
              <a:t> </a:t>
            </a:r>
            <a:r>
              <a:rPr lang="ru-RU" sz="1800" b="1" strike="noStrike" spc="-1" dirty="0" err="1">
                <a:solidFill>
                  <a:srgbClr val="000000"/>
                </a:solidFill>
                <a:latin typeface="Calibri"/>
              </a:rPr>
              <a:t>натискування</a:t>
            </a:r>
            <a:r>
              <a:rPr lang="ru-RU" sz="1800" b="1" strike="noStrike" spc="-1" dirty="0">
                <a:solidFill>
                  <a:srgbClr val="000000"/>
                </a:solidFill>
                <a:latin typeface="Calibri"/>
              </a:rPr>
              <a:t> на грудину               </a:t>
            </a:r>
            <a:r>
              <a:rPr lang="ru-RU" sz="1800" b="0" strike="noStrike" spc="-1" dirty="0">
                <a:solidFill>
                  <a:srgbClr val="000000"/>
                </a:solidFill>
                <a:latin typeface="Calibri"/>
              </a:rPr>
              <a:t>1/3-1/2 </a:t>
            </a:r>
            <a:r>
              <a:rPr lang="ru-RU" sz="1800" b="0" strike="noStrike" spc="-1" dirty="0" err="1">
                <a:solidFill>
                  <a:srgbClr val="000000"/>
                </a:solidFill>
                <a:latin typeface="Calibri"/>
              </a:rPr>
              <a:t>товщини</a:t>
            </a:r>
            <a:r>
              <a:rPr lang="ru-RU" sz="1800" b="0" strike="noStrike" spc="-1" dirty="0">
                <a:solidFill>
                  <a:srgbClr val="000000"/>
                </a:solidFill>
                <a:latin typeface="Calibri"/>
              </a:rPr>
              <a:t> </a:t>
            </a:r>
            <a:r>
              <a:rPr lang="ru-RU" sz="1800" b="0" strike="noStrike" spc="-1" dirty="0" err="1">
                <a:solidFill>
                  <a:srgbClr val="000000"/>
                </a:solidFill>
                <a:latin typeface="Calibri"/>
              </a:rPr>
              <a:t>грудної</a:t>
            </a:r>
            <a:r>
              <a:rPr lang="ru-RU" sz="1800" b="0" strike="noStrike" spc="-1" dirty="0">
                <a:solidFill>
                  <a:srgbClr val="000000"/>
                </a:solidFill>
                <a:latin typeface="Calibri"/>
              </a:rPr>
              <a:t> </a:t>
            </a:r>
            <a:r>
              <a:rPr lang="ru-RU" sz="1800" b="0" strike="noStrike" spc="-1" dirty="0" err="1">
                <a:solidFill>
                  <a:srgbClr val="000000"/>
                </a:solidFill>
                <a:latin typeface="Calibri"/>
              </a:rPr>
              <a:t>клітки</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1" strike="noStrike" spc="-1" dirty="0">
                <a:solidFill>
                  <a:srgbClr val="000000"/>
                </a:solidFill>
                <a:latin typeface="Calibri"/>
              </a:rPr>
              <a:t>Частота </a:t>
            </a:r>
            <a:r>
              <a:rPr lang="ru-RU" sz="1800" b="1" strike="noStrike" spc="-1" dirty="0" err="1">
                <a:solidFill>
                  <a:srgbClr val="000000"/>
                </a:solidFill>
                <a:latin typeface="Calibri"/>
              </a:rPr>
              <a:t>натискувань</a:t>
            </a:r>
            <a:r>
              <a:rPr lang="ru-RU" sz="1800" b="1" strike="noStrike" spc="-1" dirty="0">
                <a:solidFill>
                  <a:srgbClr val="000000"/>
                </a:solidFill>
                <a:latin typeface="Calibri"/>
              </a:rPr>
              <a:t> на грудину               </a:t>
            </a:r>
            <a:r>
              <a:rPr lang="ru-RU" sz="1800" b="0" strike="noStrike" spc="-1" dirty="0">
                <a:solidFill>
                  <a:srgbClr val="000000"/>
                </a:solidFill>
                <a:latin typeface="Calibri"/>
              </a:rPr>
              <a:t> </a:t>
            </a:r>
            <a:r>
              <a:rPr lang="ru-RU" sz="1800" b="0" strike="noStrike" spc="-1" dirty="0" err="1">
                <a:solidFill>
                  <a:srgbClr val="000000"/>
                </a:solidFill>
                <a:latin typeface="Calibri"/>
              </a:rPr>
              <a:t>Близько</a:t>
            </a:r>
            <a:r>
              <a:rPr lang="ru-RU" sz="1800" b="0" strike="noStrike" spc="-1" dirty="0">
                <a:solidFill>
                  <a:srgbClr val="000000"/>
                </a:solidFill>
                <a:latin typeface="Calibri"/>
              </a:rPr>
              <a:t> 100 в 1 </a:t>
            </a:r>
            <a:r>
              <a:rPr lang="ru-RU" sz="1800" b="0" strike="noStrike" spc="-1" dirty="0" err="1">
                <a:solidFill>
                  <a:srgbClr val="000000"/>
                </a:solidFill>
                <a:latin typeface="Calibri"/>
              </a:rPr>
              <a:t>хв</a:t>
            </a:r>
            <a:r>
              <a:rPr lang="ru-RU" sz="1800" b="0" strike="noStrike" spc="-1" dirty="0">
                <a:solidFill>
                  <a:srgbClr val="000000"/>
                </a:solidFill>
                <a:latin typeface="Calibri"/>
              </a:rPr>
              <a:t>.</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Дефібриляція</a:t>
            </a:r>
            <a:r>
              <a:rPr lang="ru-RU" sz="1800" b="1" strike="noStrike" spc="-1" dirty="0">
                <a:solidFill>
                  <a:srgbClr val="000000"/>
                </a:solidFill>
                <a:latin typeface="Calibri"/>
              </a:rPr>
              <a:t> </a:t>
            </a:r>
            <a:r>
              <a:rPr lang="ru-RU" sz="1800" b="0" strike="noStrike" spc="-1" dirty="0">
                <a:solidFill>
                  <a:srgbClr val="000000"/>
                </a:solidFill>
                <a:latin typeface="Calibri"/>
              </a:rPr>
              <a:t>                                                  </a:t>
            </a:r>
            <a:r>
              <a:rPr lang="ru-RU" sz="1800" b="0" strike="noStrike" spc="-1" dirty="0" err="1">
                <a:solidFill>
                  <a:srgbClr val="000000"/>
                </a:solidFill>
                <a:latin typeface="Calibri"/>
              </a:rPr>
              <a:t>Автоматичні</a:t>
            </a:r>
            <a:r>
              <a:rPr lang="ru-RU" sz="1800" b="0" strike="noStrike" spc="-1" dirty="0">
                <a:solidFill>
                  <a:srgbClr val="000000"/>
                </a:solidFill>
                <a:latin typeface="Calibri"/>
              </a:rPr>
              <a:t> </a:t>
            </a:r>
            <a:r>
              <a:rPr lang="ru-RU" sz="1800" b="0" strike="noStrike" spc="-1" dirty="0" err="1">
                <a:solidFill>
                  <a:srgbClr val="000000"/>
                </a:solidFill>
                <a:latin typeface="Calibri"/>
              </a:rPr>
              <a:t>зовнішні</a:t>
            </a:r>
            <a:r>
              <a:rPr lang="ru-RU" sz="1800" b="0" strike="noStrike" spc="-1" dirty="0">
                <a:solidFill>
                  <a:srgbClr val="000000"/>
                </a:solidFill>
                <a:latin typeface="Calibri"/>
              </a:rPr>
              <a:t> </a:t>
            </a:r>
            <a:r>
              <a:rPr lang="ru-RU" sz="1800" b="0" strike="noStrike" spc="-1" dirty="0" err="1">
                <a:solidFill>
                  <a:srgbClr val="000000"/>
                </a:solidFill>
                <a:latin typeface="Calibri"/>
              </a:rPr>
              <a:t>дефібрилятори</a:t>
            </a:r>
            <a:r>
              <a:rPr lang="ru-RU" sz="1800" b="0" strike="noStrike" spc="-1" dirty="0">
                <a:solidFill>
                  <a:srgbClr val="000000"/>
                </a:solidFill>
                <a:latin typeface="Calibri"/>
              </a:rPr>
              <a:t> (АЗД)</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Використовувати</a:t>
            </a:r>
            <a:r>
              <a:rPr lang="ru-RU" sz="1800" b="0" strike="noStrike" spc="-1" dirty="0">
                <a:solidFill>
                  <a:srgbClr val="000000"/>
                </a:solidFill>
                <a:latin typeface="Calibri"/>
              </a:rPr>
              <a:t> </a:t>
            </a:r>
            <a:r>
              <a:rPr lang="ru-RU" sz="1800" b="0" strike="noStrike" spc="-1" dirty="0" err="1">
                <a:solidFill>
                  <a:srgbClr val="000000"/>
                </a:solidFill>
                <a:latin typeface="Calibri"/>
              </a:rPr>
              <a:t>електроди</a:t>
            </a:r>
            <a:r>
              <a:rPr lang="ru-RU" sz="1800" b="0" strike="noStrike" spc="-1" dirty="0">
                <a:solidFill>
                  <a:srgbClr val="000000"/>
                </a:solidFill>
                <a:latin typeface="Calibri"/>
              </a:rPr>
              <a:t>/</a:t>
            </a:r>
            <a:r>
              <a:rPr lang="ru-RU" sz="1800" b="0" strike="noStrike" spc="-1" dirty="0" err="1">
                <a:solidFill>
                  <a:srgbClr val="000000"/>
                </a:solidFill>
                <a:latin typeface="Calibri"/>
              </a:rPr>
              <a:t>апаратуру</a:t>
            </a:r>
            <a:r>
              <a:rPr lang="ru-RU" sz="1800" b="0" strike="noStrike" spc="-1" dirty="0">
                <a:solidFill>
                  <a:srgbClr val="000000"/>
                </a:solidFill>
                <a:latin typeface="Calibri"/>
              </a:rPr>
              <a:t> для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дітей</a:t>
            </a:r>
            <a:r>
              <a:rPr lang="ru-RU" sz="1800" b="0" strike="noStrike" spc="-1" dirty="0">
                <a:solidFill>
                  <a:srgbClr val="000000"/>
                </a:solidFill>
                <a:latin typeface="Calibri"/>
              </a:rPr>
              <a:t>. При </a:t>
            </a:r>
            <a:r>
              <a:rPr lang="ru-RU" sz="1800" b="0" strike="noStrike" spc="-1" dirty="0" err="1">
                <a:solidFill>
                  <a:srgbClr val="000000"/>
                </a:solidFill>
                <a:latin typeface="Calibri"/>
              </a:rPr>
              <a:t>її</a:t>
            </a:r>
            <a:r>
              <a:rPr lang="ru-RU" sz="1800" b="0" strike="noStrike" spc="-1" dirty="0">
                <a:solidFill>
                  <a:srgbClr val="000000"/>
                </a:solidFill>
                <a:latin typeface="Calibri"/>
              </a:rPr>
              <a:t> </a:t>
            </a:r>
            <a:r>
              <a:rPr lang="ru-RU" sz="1800" b="0" strike="noStrike" spc="-1" dirty="0" err="1">
                <a:solidFill>
                  <a:srgbClr val="000000"/>
                </a:solidFill>
                <a:latin typeface="Calibri"/>
              </a:rPr>
              <a:t>відсутності</a:t>
            </a:r>
            <a:r>
              <a:rPr lang="ru-RU" sz="1800" b="0" strike="noStrike" spc="-1" dirty="0">
                <a:solidFill>
                  <a:srgbClr val="000000"/>
                </a:solidFill>
                <a:latin typeface="Calibri"/>
              </a:rPr>
              <a:t> </a:t>
            </a:r>
            <a:r>
              <a:rPr lang="ru-RU" sz="1800" b="0" strike="noStrike" spc="-1" dirty="0" err="1">
                <a:solidFill>
                  <a:srgbClr val="000000"/>
                </a:solidFill>
                <a:latin typeface="Calibri"/>
              </a:rPr>
              <a:t>використовувати</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дефібрилятор</a:t>
            </a:r>
            <a:r>
              <a:rPr lang="ru-RU" sz="1800" b="0" strike="noStrike" spc="-1" dirty="0">
                <a:solidFill>
                  <a:srgbClr val="000000"/>
                </a:solidFill>
                <a:latin typeface="Calibri"/>
              </a:rPr>
              <a:t> та </a:t>
            </a:r>
            <a:r>
              <a:rPr lang="ru-RU" sz="1800" b="0" strike="noStrike" spc="-1" dirty="0" err="1">
                <a:solidFill>
                  <a:srgbClr val="000000"/>
                </a:solidFill>
                <a:latin typeface="Calibri"/>
              </a:rPr>
              <a:t>електроди</a:t>
            </a:r>
            <a:r>
              <a:rPr lang="ru-RU" sz="1800" b="0" strike="noStrike" spc="-1" dirty="0">
                <a:solidFill>
                  <a:srgbClr val="000000"/>
                </a:solidFill>
                <a:latin typeface="Calibri"/>
              </a:rPr>
              <a:t> для </a:t>
            </a:r>
            <a:r>
              <a:rPr lang="ru-RU" sz="1800" b="0" strike="noStrike" spc="-1" dirty="0" err="1">
                <a:solidFill>
                  <a:srgbClr val="000000"/>
                </a:solidFill>
                <a:latin typeface="Calibri"/>
              </a:rPr>
              <a:t>дорослих</a:t>
            </a:r>
            <a:r>
              <a:rPr lang="ru-RU" sz="1800" b="0" strike="noStrike" spc="-1" dirty="0">
                <a:solidFill>
                  <a:srgbClr val="000000"/>
                </a:solidFill>
                <a:latin typeface="Calibri"/>
              </a:rPr>
              <a:t>  </a:t>
            </a:r>
            <a:endParaRPr lang="ru-RU" sz="1800" b="0" strike="noStrike" spc="-1" dirty="0">
              <a:latin typeface="Arial"/>
            </a:endParaRPr>
          </a:p>
        </p:txBody>
      </p:sp>
      <p:sp>
        <p:nvSpPr>
          <p:cNvPr id="453" name="Line 3"/>
          <p:cNvSpPr/>
          <p:nvPr/>
        </p:nvSpPr>
        <p:spPr>
          <a:xfrm>
            <a:off x="2771640" y="2276280"/>
            <a:ext cx="6476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4" name="Line 4"/>
          <p:cNvSpPr/>
          <p:nvPr/>
        </p:nvSpPr>
        <p:spPr>
          <a:xfrm>
            <a:off x="2771640" y="2565360"/>
            <a:ext cx="720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5" name="Line 5"/>
          <p:cNvSpPr/>
          <p:nvPr/>
        </p:nvSpPr>
        <p:spPr>
          <a:xfrm>
            <a:off x="3276360" y="306828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6" name="Line 6"/>
          <p:cNvSpPr/>
          <p:nvPr/>
        </p:nvSpPr>
        <p:spPr>
          <a:xfrm>
            <a:off x="3203280" y="3573360"/>
            <a:ext cx="79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7" name="Line 7"/>
          <p:cNvSpPr/>
          <p:nvPr/>
        </p:nvSpPr>
        <p:spPr>
          <a:xfrm>
            <a:off x="3058920" y="4437000"/>
            <a:ext cx="6494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8" name="Line 8"/>
          <p:cNvSpPr/>
          <p:nvPr/>
        </p:nvSpPr>
        <p:spPr>
          <a:xfrm flipV="1">
            <a:off x="4023361" y="4807527"/>
            <a:ext cx="520930" cy="4232"/>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9" name="Line 9"/>
          <p:cNvSpPr/>
          <p:nvPr/>
        </p:nvSpPr>
        <p:spPr>
          <a:xfrm>
            <a:off x="3571560" y="5572080"/>
            <a:ext cx="79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000" b="1" strike="noStrike" spc="-1">
                <a:solidFill>
                  <a:srgbClr val="000000"/>
                </a:solidFill>
                <a:latin typeface="Calibri"/>
              </a:rPr>
              <a:t> </a:t>
            </a:r>
            <a:r>
              <a:rPr lang="ru-RU" sz="4000" b="1" strike="noStrike" spc="-1">
                <a:solidFill>
                  <a:srgbClr val="FF0000"/>
                </a:solidFill>
                <a:latin typeface="Calibri"/>
              </a:rPr>
              <a:t>СЛР </a:t>
            </a:r>
            <a:r>
              <a:rPr lang="ru-RU" sz="3200" b="1" strike="noStrike" spc="-1">
                <a:solidFill>
                  <a:srgbClr val="FF0000"/>
                </a:solidFill>
                <a:latin typeface="Calibri"/>
              </a:rPr>
              <a:t>дорослих</a:t>
            </a:r>
            <a:r>
              <a:rPr lang="ru-RU" sz="3200" b="0" strike="noStrike" spc="-1">
                <a:solidFill>
                  <a:srgbClr val="FF0000"/>
                </a:solidFill>
                <a:latin typeface="Calibri"/>
              </a:rPr>
              <a:t> </a:t>
            </a:r>
            <a:r>
              <a:rPr lang="ru-RU" sz="3200" b="1" strike="noStrike" spc="-1">
                <a:solidFill>
                  <a:srgbClr val="FF0000"/>
                </a:solidFill>
                <a:latin typeface="Calibri"/>
              </a:rPr>
              <a:t>та дітей старше 8 років</a:t>
            </a:r>
            <a:endParaRPr lang="ru-RU" sz="3200" b="0" strike="noStrike" spc="-1">
              <a:latin typeface="Arial"/>
            </a:endParaRPr>
          </a:p>
        </p:txBody>
      </p:sp>
      <p:sp>
        <p:nvSpPr>
          <p:cNvPr id="461" name="CustomShape 2"/>
          <p:cNvSpPr/>
          <p:nvPr/>
        </p:nvSpPr>
        <p:spPr>
          <a:xfrm>
            <a:off x="468360" y="1773360"/>
            <a:ext cx="7989120" cy="475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360"/>
              </a:spcBef>
            </a:pPr>
            <a:r>
              <a:rPr lang="ru-RU" sz="1800" b="1" strike="noStrike" spc="-1">
                <a:solidFill>
                  <a:srgbClr val="000000"/>
                </a:solidFill>
                <a:latin typeface="Calibri"/>
              </a:rPr>
              <a:t>Крок / дія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Дихальні шляхи</a:t>
            </a:r>
            <a:r>
              <a:rPr lang="ru-RU" sz="1800" b="0" strike="noStrike" spc="-1">
                <a:solidFill>
                  <a:srgbClr val="000000"/>
                </a:solidFill>
                <a:latin typeface="Calibri"/>
              </a:rPr>
              <a:t>                                 Закидання голови</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Штучне дихання</a:t>
            </a:r>
            <a:r>
              <a:rPr lang="ru-RU" sz="1800" b="0" strike="noStrike" spc="-1">
                <a:solidFill>
                  <a:srgbClr val="000000"/>
                </a:solidFill>
                <a:latin typeface="Calibri"/>
              </a:rPr>
              <a:t>                                Почати з двох вдувань продовженістью 1 с</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Обструкція дихальних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шляхів стороннім тілом</a:t>
            </a:r>
            <a:r>
              <a:rPr lang="ru-RU" sz="1800" b="0" strike="noStrike" spc="-1">
                <a:solidFill>
                  <a:srgbClr val="000000"/>
                </a:solidFill>
                <a:latin typeface="Calibri"/>
              </a:rPr>
              <a:t>                  Абдомінальній поштовх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Закритий масаж серця</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Місце надавлювання</a:t>
            </a:r>
            <a:r>
              <a:rPr lang="ru-RU" sz="1800" b="0" strike="noStrike" spc="-1">
                <a:solidFill>
                  <a:srgbClr val="000000"/>
                </a:solidFill>
                <a:latin typeface="Calibri"/>
              </a:rPr>
              <a:t>                        Посередині грудної клітки між сосками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натискати сильно і швидко з повною декомпресією</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Техніка натискання на грудину</a:t>
            </a:r>
            <a:r>
              <a:rPr lang="ru-RU" sz="1800" b="0" strike="noStrike" spc="-1">
                <a:solidFill>
                  <a:srgbClr val="000000"/>
                </a:solidFill>
                <a:latin typeface="Calibri"/>
              </a:rPr>
              <a:t>              Двома руками: основою долоні однієї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руки, накривши її зверху другою долонею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Глибина натискування на грудину</a:t>
            </a:r>
            <a:r>
              <a:rPr lang="ru-RU" sz="1800" b="0" strike="noStrike" spc="-1">
                <a:solidFill>
                  <a:srgbClr val="000000"/>
                </a:solidFill>
                <a:latin typeface="Calibri"/>
              </a:rPr>
              <a:t>              4-5 см</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Частота натискувань на грудину   </a:t>
            </a:r>
            <a:r>
              <a:rPr lang="ru-RU" sz="1800" b="0" strike="noStrike" spc="-1">
                <a:solidFill>
                  <a:srgbClr val="000000"/>
                </a:solidFill>
                <a:latin typeface="Calibri"/>
              </a:rPr>
              <a:t>            Близько 100 в 1 хв.</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Дефібриляція </a:t>
            </a:r>
            <a:r>
              <a:rPr lang="ru-RU" sz="1800" b="0" strike="noStrike" spc="-1">
                <a:solidFill>
                  <a:srgbClr val="000000"/>
                </a:solidFill>
                <a:latin typeface="Calibri"/>
              </a:rPr>
              <a:t>                                Автоматичні зовнішні дефібрилятори (АЗД)</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Використовувати електроди/ апаратуру для дорослих </a:t>
            </a:r>
            <a:endParaRPr lang="ru-RU" sz="1800" b="0" strike="noStrike" spc="-1">
              <a:latin typeface="Arial"/>
            </a:endParaRPr>
          </a:p>
        </p:txBody>
      </p:sp>
      <p:sp>
        <p:nvSpPr>
          <p:cNvPr id="462" name="Line 3"/>
          <p:cNvSpPr/>
          <p:nvPr/>
        </p:nvSpPr>
        <p:spPr>
          <a:xfrm>
            <a:off x="2771640" y="2205000"/>
            <a:ext cx="504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3" name="Line 4"/>
          <p:cNvSpPr/>
          <p:nvPr/>
        </p:nvSpPr>
        <p:spPr>
          <a:xfrm>
            <a:off x="2771640" y="2492280"/>
            <a:ext cx="504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4" name="Line 5"/>
          <p:cNvSpPr/>
          <p:nvPr/>
        </p:nvSpPr>
        <p:spPr>
          <a:xfrm>
            <a:off x="3203280" y="306828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5" name="Line 6"/>
          <p:cNvSpPr/>
          <p:nvPr/>
        </p:nvSpPr>
        <p:spPr>
          <a:xfrm>
            <a:off x="3203280" y="357336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6" name="Line 7"/>
          <p:cNvSpPr/>
          <p:nvPr/>
        </p:nvSpPr>
        <p:spPr>
          <a:xfrm>
            <a:off x="2700000" y="522900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7" name="Line 8"/>
          <p:cNvSpPr/>
          <p:nvPr/>
        </p:nvSpPr>
        <p:spPr>
          <a:xfrm>
            <a:off x="3714480" y="414324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8" name="Line 9"/>
          <p:cNvSpPr/>
          <p:nvPr/>
        </p:nvSpPr>
        <p:spPr>
          <a:xfrm>
            <a:off x="4071600" y="4643280"/>
            <a:ext cx="43200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9" name="Line 10"/>
          <p:cNvSpPr/>
          <p:nvPr/>
        </p:nvSpPr>
        <p:spPr>
          <a:xfrm>
            <a:off x="4066920" y="4941720"/>
            <a:ext cx="144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0" y="142920"/>
            <a:ext cx="9143280" cy="671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більше 8 років закритий масаж серця виконується за такими ж правилами, як і у дорослих.</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від 1 до 8 років - однією долонею.</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до 1 року - великим пальцем кисті руки.</a:t>
            </a:r>
            <a:endParaRPr lang="ru-RU" sz="3200" b="0" strike="noStrike" spc="-1">
              <a:latin typeface="Arial"/>
            </a:endParaRPr>
          </a:p>
          <a:p>
            <a:pPr marL="343080" indent="-342360">
              <a:lnSpc>
                <a:spcPct val="100000"/>
              </a:lnSpc>
              <a:spcBef>
                <a:spcPts val="641"/>
              </a:spcBef>
            </a:pPr>
            <a:endParaRPr lang="ru-RU" sz="3200" b="0" strike="noStrike" spc="-1">
              <a:latin typeface="Arial"/>
            </a:endParaRPr>
          </a:p>
          <a:p>
            <a:pPr marL="177840" indent="-342360">
              <a:lnSpc>
                <a:spcPct val="100000"/>
              </a:lnSpc>
              <a:spcBef>
                <a:spcPts val="641"/>
              </a:spcBef>
            </a:pPr>
            <a:r>
              <a:rPr lang="ru-RU" sz="3200" b="1" i="1" strike="noStrike" spc="-1">
                <a:solidFill>
                  <a:srgbClr val="C00000"/>
                </a:solidFill>
                <a:latin typeface="Calibri"/>
              </a:rPr>
              <a:t>N.B.! У новонароджених точка компресії знаходиться в нижній третині груднини між середньососковою лінією та мечоподібним відростком. </a:t>
            </a:r>
            <a:endParaRPr lang="ru-RU" sz="3200" b="0" strike="noStrike" spc="-1">
              <a:latin typeface="Arial"/>
            </a:endParaRPr>
          </a:p>
          <a:p>
            <a:pPr marL="177840" indent="-342360">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57200" y="285840"/>
            <a:ext cx="8686080" cy="65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799"/>
              </a:spcBef>
            </a:pPr>
            <a:r>
              <a:rPr lang="ru-RU" sz="4000" b="1" strike="noStrike" spc="-1">
                <a:solidFill>
                  <a:srgbClr val="000000"/>
                </a:solidFill>
                <a:latin typeface="Calibri"/>
              </a:rPr>
              <a:t>У новонароджених використовують 2 техніки непрямого масажу серця:</a:t>
            </a:r>
            <a:endParaRPr lang="ru-RU" sz="4000" b="0" strike="noStrike" spc="-1">
              <a:latin typeface="Arial"/>
            </a:endParaRPr>
          </a:p>
          <a:p>
            <a:pPr marL="343080" indent="-342360">
              <a:lnSpc>
                <a:spcPct val="100000"/>
              </a:lnSpc>
              <a:spcBef>
                <a:spcPts val="479"/>
              </a:spcBef>
              <a:buClr>
                <a:srgbClr val="C00000"/>
              </a:buClr>
              <a:buFont typeface="Arial"/>
              <a:buChar char="•"/>
            </a:pPr>
            <a:r>
              <a:rPr lang="ru-RU" sz="2400" b="1" strike="noStrike" spc="-1">
                <a:solidFill>
                  <a:srgbClr val="C00000"/>
                </a:solidFill>
                <a:latin typeface="Calibri"/>
              </a:rPr>
              <a:t>Метод великих пальців</a:t>
            </a:r>
            <a:r>
              <a:rPr lang="ru-RU" sz="2400" b="0" strike="noStrike" spc="-1">
                <a:solidFill>
                  <a:srgbClr val="C00000"/>
                </a:solidFill>
                <a:latin typeface="Calibri"/>
              </a:rPr>
              <a:t> </a:t>
            </a:r>
            <a:r>
              <a:rPr lang="ru-RU" sz="2400" b="0" strike="noStrike" spc="-1">
                <a:solidFill>
                  <a:srgbClr val="000000"/>
                </a:solidFill>
                <a:latin typeface="Calibri"/>
              </a:rPr>
              <a:t>- на груднину натискають подушечками двох великих пальців; одночасно решта пальців обох рук підтримує спинку дитини (цьому методу надають перевагу).</a:t>
            </a:r>
            <a:endParaRPr lang="ru-RU" sz="2400" b="0" strike="noStrike" spc="-1">
              <a:latin typeface="Arial"/>
            </a:endParaRPr>
          </a:p>
          <a:p>
            <a:pPr marL="343080" indent="-342360">
              <a:lnSpc>
                <a:spcPct val="100000"/>
              </a:lnSpc>
              <a:spcBef>
                <a:spcPts val="479"/>
              </a:spcBef>
              <a:buClr>
                <a:srgbClr val="C00000"/>
              </a:buClr>
              <a:buFont typeface="Arial"/>
              <a:buChar char="•"/>
            </a:pPr>
            <a:r>
              <a:rPr lang="ru-RU" sz="2400" b="1" strike="noStrike" spc="-1">
                <a:solidFill>
                  <a:srgbClr val="C00000"/>
                </a:solidFill>
                <a:latin typeface="Calibri"/>
              </a:rPr>
              <a:t>Метод двох пальців</a:t>
            </a:r>
            <a:r>
              <a:rPr lang="ru-RU" sz="2400" b="0" strike="noStrike" spc="-1">
                <a:solidFill>
                  <a:srgbClr val="C00000"/>
                </a:solidFill>
                <a:latin typeface="Calibri"/>
              </a:rPr>
              <a:t> </a:t>
            </a:r>
            <a:r>
              <a:rPr lang="ru-RU" sz="2400" b="0" strike="noStrike" spc="-1">
                <a:solidFill>
                  <a:srgbClr val="000000"/>
                </a:solidFill>
                <a:latin typeface="Calibri"/>
              </a:rPr>
              <a:t>– на груднину натискають кінчиками двох пальців однієї руки: другого і третього або третього та четвертого. Під час цього друга долоня підтримує спинку дитини. Цей метод застосовують у випадках, коли потрібен доступ до судин пуповини.</a:t>
            </a:r>
            <a:endParaRPr lang="ru-RU" sz="2400" b="0" strike="noStrike" spc="-1">
              <a:latin typeface="Arial"/>
            </a:endParaRPr>
          </a:p>
          <a:p>
            <a:pPr>
              <a:lnSpc>
                <a:spcPct val="100000"/>
              </a:lnSpc>
              <a:spcBef>
                <a:spcPts val="641"/>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 name="Table 1"/>
          <p:cNvGraphicFramePr/>
          <p:nvPr>
            <p:extLst>
              <p:ext uri="{D42A27DB-BD31-4B8C-83A1-F6EECF244321}">
                <p14:modId xmlns:p14="http://schemas.microsoft.com/office/powerpoint/2010/main" val="1471991895"/>
              </p:ext>
            </p:extLst>
          </p:nvPr>
        </p:nvGraphicFramePr>
        <p:xfrm>
          <a:off x="0" y="0"/>
          <a:ext cx="9218720" cy="6732422"/>
        </p:xfrm>
        <a:graphic>
          <a:graphicData uri="http://schemas.openxmlformats.org/drawingml/2006/table">
            <a:tbl>
              <a:tblPr/>
              <a:tblGrid>
                <a:gridCol w="1599480">
                  <a:extLst>
                    <a:ext uri="{9D8B030D-6E8A-4147-A177-3AD203B41FA5}">
                      <a16:colId xmlns:a16="http://schemas.microsoft.com/office/drawing/2014/main" val="20000"/>
                    </a:ext>
                  </a:extLst>
                </a:gridCol>
                <a:gridCol w="1599480">
                  <a:extLst>
                    <a:ext uri="{9D8B030D-6E8A-4147-A177-3AD203B41FA5}">
                      <a16:colId xmlns:a16="http://schemas.microsoft.com/office/drawing/2014/main" val="20001"/>
                    </a:ext>
                  </a:extLst>
                </a:gridCol>
                <a:gridCol w="1231560">
                  <a:extLst>
                    <a:ext uri="{9D8B030D-6E8A-4147-A177-3AD203B41FA5}">
                      <a16:colId xmlns:a16="http://schemas.microsoft.com/office/drawing/2014/main" val="20002"/>
                    </a:ext>
                  </a:extLst>
                </a:gridCol>
                <a:gridCol w="1231560">
                  <a:extLst>
                    <a:ext uri="{9D8B030D-6E8A-4147-A177-3AD203B41FA5}">
                      <a16:colId xmlns:a16="http://schemas.microsoft.com/office/drawing/2014/main" val="20003"/>
                    </a:ext>
                  </a:extLst>
                </a:gridCol>
                <a:gridCol w="1811880">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1627920">
                  <a:extLst>
                    <a:ext uri="{9D8B030D-6E8A-4147-A177-3AD203B41FA5}">
                      <a16:colId xmlns:a16="http://schemas.microsoft.com/office/drawing/2014/main" val="20006"/>
                    </a:ext>
                  </a:extLst>
                </a:gridCol>
              </a:tblGrid>
              <a:tr h="779942">
                <a:tc>
                  <a:txBody>
                    <a:bodyPr/>
                    <a:lstStyle/>
                    <a:p>
                      <a:pPr algn="just">
                        <a:lnSpc>
                          <a:spcPct val="100000"/>
                        </a:lnSpc>
                        <a:spcAft>
                          <a:spcPts val="1001"/>
                        </a:spcAft>
                      </a:pPr>
                      <a:r>
                        <a:rPr lang="ru-RU" sz="2400" b="1" strike="noStrike" spc="-1">
                          <a:solidFill>
                            <a:srgbClr val="FF0000"/>
                          </a:solidFill>
                          <a:latin typeface="Times New Roman"/>
                          <a:ea typeface="Calibri"/>
                        </a:rPr>
                        <a:t>Елемент</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Дорослі</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Діти</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Немов-лята</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ctr">
                        <a:lnSpc>
                          <a:spcPct val="100000"/>
                        </a:lnSpc>
                        <a:spcAft>
                          <a:spcPts val="1001"/>
                        </a:spcAft>
                      </a:pPr>
                      <a:r>
                        <a:rPr lang="ru-RU" sz="2400" b="1" strike="noStrike" spc="-1">
                          <a:solidFill>
                            <a:srgbClr val="FF0000"/>
                          </a:solidFill>
                          <a:latin typeface="Times New Roman"/>
                          <a:ea typeface="Calibri"/>
                        </a:rPr>
                        <a:t>Новонароджені</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577280">
                <a:tc>
                  <a:txBody>
                    <a:bodyPr/>
                    <a:lstStyle/>
                    <a:p>
                      <a:pPr algn="ctr">
                        <a:lnSpc>
                          <a:spcPct val="100000"/>
                        </a:lnSpc>
                        <a:spcAft>
                          <a:spcPts val="1001"/>
                        </a:spcAft>
                      </a:pPr>
                      <a:r>
                        <a:rPr lang="ru-RU" sz="1600" b="1" strike="noStrike" spc="-1">
                          <a:solidFill>
                            <a:srgbClr val="000000"/>
                          </a:solidFill>
                          <a:latin typeface="Times New Roman"/>
                          <a:ea typeface="Calibri"/>
                        </a:rPr>
                        <a:t>Послідовність СЛР</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ctr">
                        <a:lnSpc>
                          <a:spcPct val="100000"/>
                        </a:lnSpc>
                        <a:spcAft>
                          <a:spcPts val="1001"/>
                        </a:spcAft>
                      </a:pPr>
                      <a:r>
                        <a:rPr lang="ru-RU" sz="2400" b="1" strike="noStrike" spc="-1">
                          <a:solidFill>
                            <a:srgbClr val="000000"/>
                          </a:solidFill>
                          <a:latin typeface="Times New Roman"/>
                          <a:ea typeface="Calibri"/>
                        </a:rPr>
                        <a:t>С-А-В</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gridSpan="2">
                  <a:txBody>
                    <a:bodyPr/>
                    <a:lstStyle/>
                    <a:p>
                      <a:pPr algn="ctr">
                        <a:lnSpc>
                          <a:spcPct val="100000"/>
                        </a:lnSpc>
                        <a:spcAft>
                          <a:spcPts val="1001"/>
                        </a:spcAft>
                      </a:pPr>
                      <a:r>
                        <a:rPr lang="ru-RU" sz="2400" b="1" u="sng" strike="noStrike" spc="-1">
                          <a:solidFill>
                            <a:srgbClr val="000000"/>
                          </a:solidFill>
                          <a:uFillTx/>
                          <a:latin typeface="Times New Roman"/>
                          <a:ea typeface="Calibri"/>
                        </a:rPr>
                        <a:t>А-В-С</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a:txBody>
                    <a:bodyPr/>
                    <a:lstStyle/>
                    <a:p>
                      <a:pPr algn="ctr">
                        <a:lnSpc>
                          <a:spcPct val="100000"/>
                        </a:lnSpc>
                        <a:spcAft>
                          <a:spcPts val="1001"/>
                        </a:spcAft>
                      </a:pPr>
                      <a:r>
                        <a:rPr lang="ru-RU" sz="2400" b="1" strike="noStrike" spc="-1">
                          <a:solidFill>
                            <a:srgbClr val="000000"/>
                          </a:solidFill>
                          <a:latin typeface="Times New Roman"/>
                          <a:ea typeface="Calibri"/>
                        </a:rPr>
                        <a:t>С-А-В</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extLst>
                  <a:ext uri="{0D108BD9-81ED-4DB2-BD59-A6C34878D82A}">
                    <a16:rowId xmlns:a16="http://schemas.microsoft.com/office/drawing/2014/main" val="10001"/>
                  </a:ext>
                </a:extLst>
              </a:tr>
              <a:tr h="839307">
                <a:tc>
                  <a:txBody>
                    <a:bodyPr/>
                    <a:lstStyle/>
                    <a:p>
                      <a:pPr algn="ctr">
                        <a:lnSpc>
                          <a:spcPct val="100000"/>
                        </a:lnSpc>
                        <a:spcAft>
                          <a:spcPts val="1001"/>
                        </a:spcAft>
                      </a:pPr>
                      <a:r>
                        <a:rPr lang="ru-RU" sz="1600" b="1" strike="noStrike" spc="-1">
                          <a:solidFill>
                            <a:srgbClr val="000000"/>
                          </a:solidFill>
                          <a:latin typeface="Times New Roman"/>
                          <a:ea typeface="Calibri"/>
                        </a:rPr>
                        <a:t>Частота компресійних натискань</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just">
                        <a:lnSpc>
                          <a:spcPct val="100000"/>
                        </a:lnSpc>
                        <a:spcAft>
                          <a:spcPts val="1001"/>
                        </a:spcAft>
                      </a:pPr>
                      <a:r>
                        <a:rPr lang="ru-RU" sz="2400" b="1" strike="noStrike" spc="-1">
                          <a:solidFill>
                            <a:srgbClr val="000000"/>
                          </a:solidFill>
                          <a:latin typeface="Times New Roman"/>
                          <a:ea typeface="Calibri"/>
                        </a:rPr>
                        <a:t>100-120 компресій на хвилину</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gridSpan="3">
                  <a:txBody>
                    <a:bodyPr/>
                    <a:lstStyle/>
                    <a:p>
                      <a:pPr algn="ctr">
                        <a:lnSpc>
                          <a:spcPct val="100000"/>
                        </a:lnSpc>
                        <a:spcAft>
                          <a:spcPts val="1001"/>
                        </a:spcAft>
                      </a:pPr>
                      <a:r>
                        <a:rPr lang="ru-RU" sz="2400" b="1" strike="noStrike" spc="-1">
                          <a:solidFill>
                            <a:srgbClr val="000000"/>
                          </a:solidFill>
                          <a:latin typeface="Times New Roman"/>
                          <a:ea typeface="Calibri"/>
                        </a:rPr>
                        <a:t>90 компресій на хвилину</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2"/>
                  </a:ext>
                </a:extLst>
              </a:tr>
              <a:tr h="779942">
                <a:tc rowSpan="2">
                  <a:txBody>
                    <a:bodyPr/>
                    <a:lstStyle/>
                    <a:p>
                      <a:pPr algn="just">
                        <a:lnSpc>
                          <a:spcPct val="100000"/>
                        </a:lnSpc>
                        <a:spcAft>
                          <a:spcPts val="1001"/>
                        </a:spcAft>
                      </a:pPr>
                      <a:r>
                        <a:rPr lang="ru-RU" sz="2400" b="1" strike="noStrike" spc="-1">
                          <a:solidFill>
                            <a:srgbClr val="000000"/>
                          </a:solidFill>
                          <a:latin typeface="Times New Roman"/>
                          <a:ea typeface="Calibri"/>
                        </a:rPr>
                        <a:t>Глибина компресій</a:t>
                      </a:r>
                      <a:r>
                        <a:rPr lang="ru-RU" sz="2400" b="0" strike="noStrike" spc="-1">
                          <a:solidFill>
                            <a:srgbClr val="000000"/>
                          </a:solidFill>
                          <a:latin typeface="Times New Roman"/>
                          <a:ea typeface="Calibri"/>
                        </a:rPr>
                        <a:t> </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6">
                  <a:txBody>
                    <a:bodyPr/>
                    <a:lstStyle/>
                    <a:p>
                      <a:pPr algn="ctr">
                        <a:lnSpc>
                          <a:spcPct val="100000"/>
                        </a:lnSpc>
                        <a:spcAft>
                          <a:spcPts val="1001"/>
                        </a:spcAft>
                      </a:pPr>
                      <a:r>
                        <a:rPr lang="ru-RU" sz="2400" b="1" strike="noStrike" spc="-1">
                          <a:solidFill>
                            <a:srgbClr val="000000"/>
                          </a:solidFill>
                          <a:latin typeface="Times New Roman"/>
                          <a:ea typeface="Calibri"/>
                        </a:rPr>
                        <a:t>На одну третину сагіттальної лінії на рівні грудної клітки</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3"/>
                  </a:ext>
                </a:extLst>
              </a:tr>
              <a:tr h="814742">
                <a:tc vMerge="1">
                  <a:txBody>
                    <a:bodyPr/>
                    <a:lstStyle/>
                    <a:p>
                      <a:endParaRPr lang="ru-RU"/>
                    </a:p>
                  </a:txBody>
                  <a:tcPr marL="90000" marR="90000">
                    <a:solidFill>
                      <a:srgbClr val="729FCF"/>
                    </a:solidFill>
                  </a:tcPr>
                </a:tc>
                <a:tc>
                  <a:txBody>
                    <a:bodyPr/>
                    <a:lstStyle/>
                    <a:p>
                      <a:pPr algn="just">
                        <a:lnSpc>
                          <a:spcPct val="100000"/>
                        </a:lnSpc>
                        <a:spcAft>
                          <a:spcPts val="1001"/>
                        </a:spcAft>
                      </a:pPr>
                      <a:r>
                        <a:rPr lang="ru-RU" sz="1600" b="1" strike="noStrike" spc="-1">
                          <a:solidFill>
                            <a:srgbClr val="000000"/>
                          </a:solidFill>
                          <a:latin typeface="Times New Roman"/>
                          <a:ea typeface="Calibri"/>
                        </a:rPr>
                        <a:t>Не менше 5 см (не більше 6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1600" b="1" strike="noStrike" spc="-1">
                          <a:solidFill>
                            <a:srgbClr val="000000"/>
                          </a:solidFill>
                          <a:latin typeface="Times New Roman"/>
                          <a:ea typeface="Calibri"/>
                        </a:rPr>
                        <a:t>Близько 5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1600" b="1" strike="noStrike" spc="-1">
                          <a:solidFill>
                            <a:srgbClr val="000000"/>
                          </a:solidFill>
                          <a:latin typeface="Times New Roman"/>
                          <a:ea typeface="Calibri"/>
                        </a:rPr>
                        <a:t>Близько 4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just">
                        <a:lnSpc>
                          <a:spcPct val="100000"/>
                        </a:lnSpc>
                        <a:spcAft>
                          <a:spcPts val="1001"/>
                        </a:spcAft>
                      </a:pPr>
                      <a:r>
                        <a:rPr lang="ru-RU" sz="1400" b="1" strike="noStrike" spc="-1">
                          <a:solidFill>
                            <a:srgbClr val="000000"/>
                          </a:solidFill>
                          <a:latin typeface="Times New Roman"/>
                          <a:ea typeface="Calibri"/>
                        </a:rPr>
                        <a:t>На одну третину сагіттальної лінії на рівні грудної клітки - індивідуально</a:t>
                      </a:r>
                      <a:endParaRPr lang="ru-RU" sz="1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4"/>
                  </a:ext>
                </a:extLst>
              </a:tr>
              <a:tr h="2845115">
                <a:tc>
                  <a:txBody>
                    <a:bodyPr/>
                    <a:lstStyle/>
                    <a:p>
                      <a:pPr algn="ctr">
                        <a:lnSpc>
                          <a:spcPct val="100000"/>
                        </a:lnSpc>
                        <a:spcAft>
                          <a:spcPts val="1001"/>
                        </a:spcAft>
                      </a:pPr>
                      <a:r>
                        <a:rPr lang="ru-RU" sz="1600" b="1" strike="noStrike" spc="-1">
                          <a:solidFill>
                            <a:srgbClr val="000000"/>
                          </a:solidFill>
                          <a:latin typeface="Times New Roman"/>
                          <a:ea typeface="Calibri"/>
                        </a:rPr>
                        <a:t>Співвідно-шення "компресії: вдихи"        </a:t>
                      </a:r>
                      <a:endParaRPr lang="ru-RU" sz="1600" b="0" strike="noStrike" spc="-1">
                        <a:latin typeface="Arial"/>
                      </a:endParaRPr>
                    </a:p>
                    <a:p>
                      <a:pPr algn="ctr">
                        <a:lnSpc>
                          <a:spcPct val="100000"/>
                        </a:lnSpc>
                        <a:spcAft>
                          <a:spcPts val="1001"/>
                        </a:spcAft>
                      </a:pPr>
                      <a:r>
                        <a:rPr lang="ru-RU" sz="1600" b="1" strike="noStrike" spc="-1">
                          <a:solidFill>
                            <a:srgbClr val="000000"/>
                          </a:solidFill>
                          <a:latin typeface="Times New Roman"/>
                          <a:ea typeface="Calibri"/>
                        </a:rPr>
                        <a:t> (до  моменту інтубації трахеї)</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2400" b="1" strike="noStrike" spc="-1" dirty="0">
                          <a:solidFill>
                            <a:srgbClr val="000000"/>
                          </a:solidFill>
                          <a:latin typeface="Times New Roman"/>
                          <a:ea typeface="Calibri"/>
                        </a:rPr>
                        <a:t>30 : 2</a:t>
                      </a:r>
                      <a:endParaRPr lang="ru-RU" sz="2400" b="0" strike="noStrike" spc="-1" dirty="0">
                        <a:latin typeface="Arial"/>
                      </a:endParaRPr>
                    </a:p>
                    <a:p>
                      <a:pPr algn="ctr">
                        <a:lnSpc>
                          <a:spcPct val="100000"/>
                        </a:lnSpc>
                        <a:spcAft>
                          <a:spcPts val="1001"/>
                        </a:spcAft>
                      </a:pPr>
                      <a:r>
                        <a:rPr lang="ru-RU" sz="2400" b="1" strike="noStrike" spc="-1" dirty="0">
                          <a:solidFill>
                            <a:srgbClr val="000000"/>
                          </a:solidFill>
                          <a:latin typeface="Times New Roman"/>
                          <a:ea typeface="Calibri"/>
                        </a:rPr>
                        <a:t>(1 </a:t>
                      </a:r>
                      <a:r>
                        <a:rPr lang="ru-RU" sz="2400" b="1" strike="noStrike" spc="-1" dirty="0" err="1">
                          <a:solidFill>
                            <a:srgbClr val="000000"/>
                          </a:solidFill>
                          <a:latin typeface="Times New Roman"/>
                          <a:ea typeface="Calibri"/>
                        </a:rPr>
                        <a:t>або</a:t>
                      </a:r>
                      <a:r>
                        <a:rPr lang="ru-RU" sz="2400" b="1" strike="noStrike" spc="-1" dirty="0">
                          <a:solidFill>
                            <a:srgbClr val="000000"/>
                          </a:solidFill>
                          <a:latin typeface="Times New Roman"/>
                          <a:ea typeface="Calibri"/>
                        </a:rPr>
                        <a:t> 2 </a:t>
                      </a:r>
                      <a:r>
                        <a:rPr lang="ru-RU" sz="2400" b="1" strike="noStrike" spc="-1" dirty="0" err="1">
                          <a:solidFill>
                            <a:srgbClr val="000000"/>
                          </a:solidFill>
                          <a:latin typeface="Times New Roman"/>
                          <a:ea typeface="Calibri"/>
                        </a:rPr>
                        <a:t>реаніматора</a:t>
                      </a:r>
                      <a:r>
                        <a:rPr lang="ru-RU" sz="2400" b="1" strike="noStrike" spc="-1" dirty="0">
                          <a:solidFill>
                            <a:srgbClr val="000000"/>
                          </a:solidFill>
                          <a:latin typeface="Times New Roman"/>
                          <a:ea typeface="Calibri"/>
                        </a:rPr>
                        <a:t>)</a:t>
                      </a:r>
                      <a:endParaRPr lang="ru-RU" sz="2400" b="0" strike="noStrike" spc="-1" dirty="0">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2">
                  <a:txBody>
                    <a:bodyPr/>
                    <a:lstStyle/>
                    <a:p>
                      <a:pPr algn="ctr">
                        <a:lnSpc>
                          <a:spcPct val="100000"/>
                        </a:lnSpc>
                        <a:spcAft>
                          <a:spcPts val="1001"/>
                        </a:spcAft>
                      </a:pPr>
                      <a:r>
                        <a:rPr lang="ru-RU" sz="2400" b="1" strike="noStrike" spc="-1">
                          <a:solidFill>
                            <a:srgbClr val="000000"/>
                          </a:solidFill>
                          <a:latin typeface="Times New Roman"/>
                          <a:ea typeface="Calibri"/>
                        </a:rPr>
                        <a:t>30 : 2  (один реаніматор)</a:t>
                      </a:r>
                      <a:endParaRPr lang="ru-RU" sz="2400" b="0" strike="noStrike" spc="-1">
                        <a:latin typeface="Arial"/>
                      </a:endParaRPr>
                    </a:p>
                    <a:p>
                      <a:pPr algn="ctr">
                        <a:lnSpc>
                          <a:spcPct val="100000"/>
                        </a:lnSpc>
                        <a:spcAft>
                          <a:spcPts val="1001"/>
                        </a:spcAft>
                      </a:pPr>
                      <a:r>
                        <a:rPr lang="ru-RU" sz="2400" b="1" strike="noStrike" spc="-1">
                          <a:solidFill>
                            <a:srgbClr val="000000"/>
                          </a:solidFill>
                          <a:latin typeface="Times New Roman"/>
                          <a:ea typeface="Calibri"/>
                        </a:rPr>
                        <a:t>15 : 2  (2 медичних працівника)</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a:txBody>
                    <a:bodyPr/>
                    <a:lstStyle/>
                    <a:p>
                      <a:pPr marL="30600" algn="ctr">
                        <a:lnSpc>
                          <a:spcPct val="100000"/>
                        </a:lnSpc>
                        <a:spcAft>
                          <a:spcPts val="1001"/>
                        </a:spcAft>
                      </a:pPr>
                      <a:r>
                        <a:rPr lang="ru-RU" sz="1600" b="1" strike="noStrike" spc="-1">
                          <a:solidFill>
                            <a:srgbClr val="000000"/>
                          </a:solidFill>
                          <a:latin typeface="Times New Roman"/>
                          <a:ea typeface="Calibri"/>
                        </a:rPr>
                        <a:t>Якщо клінічна смерть спричинена асфіксією -співвідношення           </a:t>
                      </a:r>
                      <a:r>
                        <a:rPr lang="ru-RU" sz="1600" b="1" u="sng" strike="noStrike" spc="-1">
                          <a:solidFill>
                            <a:srgbClr val="000000"/>
                          </a:solidFill>
                          <a:uFillTx/>
                          <a:latin typeface="Times New Roman"/>
                          <a:ea typeface="Calibri"/>
                        </a:rPr>
                        <a:t>"вдихи : компре-сії" </a:t>
                      </a:r>
                      <a:r>
                        <a:rPr lang="ru-RU" sz="1600" b="1" strike="noStrike" spc="-1">
                          <a:solidFill>
                            <a:srgbClr val="000000"/>
                          </a:solidFill>
                          <a:latin typeface="Times New Roman"/>
                          <a:ea typeface="Calibri"/>
                        </a:rPr>
                        <a:t>=  1 : 3       N.B.!   -  </a:t>
                      </a:r>
                      <a:r>
                        <a:rPr lang="ru-RU" sz="1600" b="1" u="sng" strike="noStrike" spc="-1">
                          <a:solidFill>
                            <a:srgbClr val="000000"/>
                          </a:solidFill>
                          <a:uFillTx/>
                          <a:latin typeface="Times New Roman"/>
                          <a:ea typeface="Calibri"/>
                        </a:rPr>
                        <a:t>ABC </a:t>
                      </a:r>
                      <a:r>
                        <a:rPr lang="ru-RU" sz="1600" b="1" strike="noStrike" spc="-1">
                          <a:solidFill>
                            <a:srgbClr val="000000"/>
                          </a:solidFill>
                          <a:latin typeface="Times New Roman"/>
                          <a:ea typeface="Calibri"/>
                        </a:rPr>
                        <a:t>(виняток з загальних правил)</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2">
                  <a:txBody>
                    <a:bodyPr/>
                    <a:lstStyle/>
                    <a:p>
                      <a:pPr marL="90000" algn="ctr">
                        <a:lnSpc>
                          <a:spcPct val="100000"/>
                        </a:lnSpc>
                        <a:spcAft>
                          <a:spcPts val="1001"/>
                        </a:spcAft>
                      </a:pPr>
                      <a:r>
                        <a:rPr lang="ru-RU" sz="1600" b="1" strike="noStrike" spc="-1" dirty="0" err="1">
                          <a:solidFill>
                            <a:srgbClr val="000000"/>
                          </a:solidFill>
                          <a:latin typeface="Times New Roman"/>
                          <a:ea typeface="Calibri"/>
                        </a:rPr>
                        <a:t>Якщо</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клінічна</a:t>
                      </a:r>
                      <a:r>
                        <a:rPr lang="ru-RU" sz="1600" b="1" strike="noStrike" spc="-1" dirty="0">
                          <a:solidFill>
                            <a:srgbClr val="000000"/>
                          </a:solidFill>
                          <a:latin typeface="Times New Roman"/>
                          <a:ea typeface="Calibri"/>
                        </a:rPr>
                        <a:t> смерть </a:t>
                      </a:r>
                      <a:r>
                        <a:rPr lang="ru-RU" sz="1600" b="1" strike="noStrike" spc="-1" dirty="0" err="1">
                          <a:solidFill>
                            <a:srgbClr val="000000"/>
                          </a:solidFill>
                          <a:latin typeface="Times New Roman"/>
                          <a:ea typeface="Calibri"/>
                        </a:rPr>
                        <a:t>спричинена</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кардіальною</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патологією</a:t>
                      </a:r>
                      <a:r>
                        <a:rPr lang="ru-RU" sz="1600" b="1" strike="noStrike" spc="-1" dirty="0">
                          <a:solidFill>
                            <a:srgbClr val="000000"/>
                          </a:solidFill>
                          <a:latin typeface="Times New Roman"/>
                          <a:ea typeface="Calibri"/>
                        </a:rPr>
                        <a:t> - </a:t>
                      </a:r>
                      <a:r>
                        <a:rPr lang="ru-RU" sz="1600" b="1" strike="noStrike" spc="-1" dirty="0" err="1">
                          <a:solidFill>
                            <a:srgbClr val="000000"/>
                          </a:solidFill>
                          <a:latin typeface="Times New Roman"/>
                          <a:ea typeface="Calibri"/>
                        </a:rPr>
                        <a:t>співвідношен-ня</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компресії</a:t>
                      </a:r>
                      <a:r>
                        <a:rPr lang="ru-RU" sz="1600" b="1" strike="noStrike" spc="-1" dirty="0">
                          <a:solidFill>
                            <a:srgbClr val="000000"/>
                          </a:solidFill>
                          <a:latin typeface="Times New Roman"/>
                          <a:ea typeface="Calibri"/>
                        </a:rPr>
                        <a:t> : </a:t>
                      </a:r>
                      <a:r>
                        <a:rPr lang="ru-RU" sz="1600" b="1" strike="noStrike" spc="-1" dirty="0" err="1">
                          <a:solidFill>
                            <a:srgbClr val="000000"/>
                          </a:solidFill>
                          <a:latin typeface="Times New Roman"/>
                          <a:ea typeface="Calibri"/>
                        </a:rPr>
                        <a:t>вдихи</a:t>
                      </a:r>
                      <a:r>
                        <a:rPr lang="ru-RU" sz="1600" b="1" strike="noStrike" spc="-1" dirty="0">
                          <a:solidFill>
                            <a:srgbClr val="000000"/>
                          </a:solidFill>
                          <a:latin typeface="Times New Roman"/>
                          <a:ea typeface="Calibri"/>
                        </a:rPr>
                        <a:t>"= 15 : 2              (як для </a:t>
                      </a:r>
                      <a:r>
                        <a:rPr lang="ru-RU" sz="1600" b="1" strike="noStrike" spc="-1" dirty="0" err="1">
                          <a:solidFill>
                            <a:srgbClr val="000000"/>
                          </a:solidFill>
                          <a:latin typeface="Times New Roman"/>
                          <a:ea typeface="Calibri"/>
                        </a:rPr>
                        <a:t>дітей</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іншого</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віку</a:t>
                      </a:r>
                      <a:r>
                        <a:rPr lang="ru-RU" sz="1600" b="1" strike="noStrike" spc="-1" dirty="0">
                          <a:solidFill>
                            <a:srgbClr val="000000"/>
                          </a:solidFill>
                          <a:latin typeface="Times New Roman"/>
                          <a:ea typeface="Calibri"/>
                        </a:rPr>
                        <a:t>)</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Picture 2"/>
          <p:cNvPicPr/>
          <p:nvPr/>
        </p:nvPicPr>
        <p:blipFill>
          <a:blip r:embed="rId2"/>
          <a:stretch/>
        </p:blipFill>
        <p:spPr>
          <a:xfrm>
            <a:off x="428760" y="285840"/>
            <a:ext cx="8352720" cy="3428280"/>
          </a:xfrm>
          <a:prstGeom prst="rect">
            <a:avLst/>
          </a:prstGeom>
          <a:ln w="9360">
            <a:noFill/>
          </a:ln>
        </p:spPr>
      </p:pic>
      <p:sp>
        <p:nvSpPr>
          <p:cNvPr id="474" name="CustomShape 1"/>
          <p:cNvSpPr/>
          <p:nvPr/>
        </p:nvSpPr>
        <p:spPr>
          <a:xfrm>
            <a:off x="0" y="0"/>
            <a:ext cx="9143280" cy="456480"/>
          </a:xfrm>
          <a:prstGeom prst="rect">
            <a:avLst/>
          </a:prstGeom>
          <a:noFill/>
          <a:ln w="9360">
            <a:noFill/>
          </a:ln>
        </p:spPr>
        <p:style>
          <a:lnRef idx="0">
            <a:scrgbClr r="0" g="0" b="0"/>
          </a:lnRef>
          <a:fillRef idx="0">
            <a:scrgbClr r="0" g="0" b="0"/>
          </a:fillRef>
          <a:effectRef idx="0">
            <a:scrgbClr r="0" g="0" b="0"/>
          </a:effectRef>
          <a:fontRef idx="minor"/>
        </p:style>
      </p:sp>
      <p:sp>
        <p:nvSpPr>
          <p:cNvPr id="475" name="CustomShape 2"/>
          <p:cNvSpPr/>
          <p:nvPr/>
        </p:nvSpPr>
        <p:spPr>
          <a:xfrm>
            <a:off x="642960" y="3727800"/>
            <a:ext cx="8040240" cy="2835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ru-RU" sz="2000" b="1" i="1" strike="noStrike" spc="-1">
                <a:solidFill>
                  <a:srgbClr val="FF0000"/>
                </a:solidFill>
                <a:latin typeface="Calibri"/>
                <a:ea typeface="Times New Roman"/>
              </a:rPr>
              <a:t>Методика проведення непрямого масажу серця у пацієнтів різного віку: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а </a:t>
            </a:r>
            <a:r>
              <a:rPr lang="ru-RU" sz="2000" b="1" strike="noStrike" spc="-1">
                <a:solidFill>
                  <a:srgbClr val="FF0000"/>
                </a:solidFill>
                <a:latin typeface="Calibri"/>
                <a:ea typeface="Times New Roman"/>
              </a:rPr>
              <a:t>- </a:t>
            </a:r>
            <a:r>
              <a:rPr lang="ru-RU" sz="2000" b="1" i="1" strike="noStrike" spc="-1">
                <a:solidFill>
                  <a:srgbClr val="FF0000"/>
                </a:solidFill>
                <a:latin typeface="Calibri"/>
                <a:ea typeface="Times New Roman"/>
              </a:rPr>
              <a:t>дорослого;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б - дитини;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в </a:t>
            </a:r>
            <a:r>
              <a:rPr lang="ru-RU" sz="2000" b="1" strike="noStrike" spc="-1">
                <a:solidFill>
                  <a:srgbClr val="FF0000"/>
                </a:solidFill>
                <a:latin typeface="Calibri"/>
                <a:ea typeface="Times New Roman"/>
              </a:rPr>
              <a:t>- </a:t>
            </a:r>
            <a:r>
              <a:rPr lang="ru-RU" sz="2000" b="1" i="1" strike="noStrike" spc="-1">
                <a:solidFill>
                  <a:srgbClr val="FF0000"/>
                </a:solidFill>
                <a:latin typeface="Calibri"/>
                <a:ea typeface="Times New Roman"/>
              </a:rPr>
              <a:t>новонародженого.</a:t>
            </a:r>
            <a:endParaRPr lang="ru-RU" sz="2000" b="0" strike="noStrike" spc="-1">
              <a:latin typeface="Arial"/>
            </a:endParaRPr>
          </a:p>
          <a:p>
            <a:pPr algn="just">
              <a:lnSpc>
                <a:spcPct val="100000"/>
              </a:lnSpc>
            </a:pPr>
            <a:r>
              <a:rPr lang="ru-RU" sz="2000" b="1" strike="noStrike" spc="-1">
                <a:solidFill>
                  <a:srgbClr val="000000"/>
                </a:solidFill>
                <a:latin typeface="Calibri"/>
                <a:ea typeface="Times New Roman"/>
              </a:rPr>
              <a:t>Непрямий масаж серця </a:t>
            </a:r>
            <a:r>
              <a:rPr lang="ru-RU" sz="2000" b="1" strike="noStrike" spc="-1">
                <a:solidFill>
                  <a:srgbClr val="00B050"/>
                </a:solidFill>
                <a:latin typeface="Calibri"/>
                <a:ea typeface="Times New Roman"/>
              </a:rPr>
              <a:t>дітям до 12 років </a:t>
            </a:r>
            <a:r>
              <a:rPr lang="ru-RU" sz="2000" b="1" strike="noStrike" spc="-1">
                <a:solidFill>
                  <a:srgbClr val="000000"/>
                </a:solidFill>
                <a:latin typeface="Calibri"/>
                <a:ea typeface="Times New Roman"/>
              </a:rPr>
              <a:t>потрібно проводити однією рукою і робити при цьому 65-90 натискувань за хвилину. </a:t>
            </a:r>
            <a:r>
              <a:rPr lang="ru-RU" sz="2000" b="1" strike="noStrike" spc="-1">
                <a:solidFill>
                  <a:srgbClr val="00B050"/>
                </a:solidFill>
                <a:latin typeface="Calibri"/>
                <a:ea typeface="Times New Roman"/>
              </a:rPr>
              <a:t>Новонародженим і дітям до року </a:t>
            </a:r>
            <a:r>
              <a:rPr lang="ru-RU" sz="2000" b="1" strike="noStrike" spc="-1">
                <a:solidFill>
                  <a:srgbClr val="000000"/>
                </a:solidFill>
                <a:latin typeface="Calibri"/>
                <a:ea typeface="Times New Roman"/>
              </a:rPr>
              <a:t>для зовнішнього масажу серця достатньо сили двох пальців. Число натискувань - 100-120 за хвилину.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0" y="0"/>
            <a:ext cx="9143280" cy="66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2360">
              <a:lnSpc>
                <a:spcPct val="100000"/>
              </a:lnSpc>
              <a:spcBef>
                <a:spcPts val="641"/>
              </a:spcBef>
              <a:buClr>
                <a:srgbClr val="C00000"/>
              </a:buClr>
              <a:buFont typeface="Arial"/>
              <a:buChar char="•"/>
            </a:pPr>
            <a:r>
              <a:rPr lang="ru-RU" sz="3200" b="1" strike="noStrike" spc="-1">
                <a:solidFill>
                  <a:srgbClr val="C00000"/>
                </a:solidFill>
                <a:latin typeface="Calibri"/>
              </a:rPr>
              <a:t>Реанімацію новонародженого </a:t>
            </a:r>
            <a:r>
              <a:rPr lang="ru-RU" sz="3200" b="0" strike="noStrike" spc="-1">
                <a:solidFill>
                  <a:srgbClr val="000000"/>
                </a:solidFill>
                <a:latin typeface="Calibri"/>
              </a:rPr>
              <a:t>можна припинити якщо, незважаючи на своєчасне, правильне і повне виконання всіх її заходів, у дитини відсутня серцева діяльність протягом щонайменше 10 хвилин. Водночас вирішення лікаря продовжити надання реанімаційної допомоги в такій ситуації довше 10 хвилин є прийнятним і може враховувати можливу причину критичного стану, гестаційний вік дитини, наявні ускладнення, можливість застосування лікувальної гіпотермії. Тривалу (довше 30 хвилин) відсутність самостійного дихання щойно народженої дитини за наявності серцевої діяльності не можна вважати надійним критерієм, що вказує на необхідність припинення реанімації.</a:t>
            </a:r>
            <a:endParaRPr lang="ru-RU" sz="3200" b="0" strike="noStrike" spc="-1">
              <a:latin typeface="Arial"/>
            </a:endParaRPr>
          </a:p>
          <a:p>
            <a:pPr>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1071360" y="404640"/>
            <a:ext cx="7500240" cy="569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Особи, які не навчені основам СЛР або не бажають проводити штучне дихання з рота в рот, повинні виконувати компресії грудної клітини з частотою 100 за 1 хв до прибуття спеціалізованої бригади. </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Проведення тільки непрямого масажу серця, безумовно, краще відмови від реанімації взагалі.</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343265" y="0"/>
            <a:ext cx="8571960" cy="6858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ru-RU" sz="2400" b="1" i="1" strike="noStrike" spc="-1" dirty="0">
                <a:solidFill>
                  <a:srgbClr val="FF0000"/>
                </a:solidFill>
                <a:latin typeface="Arial"/>
                <a:ea typeface="Times New Roman"/>
              </a:rPr>
              <a:t>Людина, яка </a:t>
            </a:r>
            <a:r>
              <a:rPr lang="ru-RU" sz="2400" b="1" i="1" strike="noStrike" spc="-1" dirty="0" err="1">
                <a:solidFill>
                  <a:srgbClr val="FF0000"/>
                </a:solidFill>
                <a:latin typeface="Arial"/>
                <a:ea typeface="Times New Roman"/>
              </a:rPr>
              <a:t>надає</a:t>
            </a:r>
            <a:r>
              <a:rPr lang="ru-RU" sz="2400" b="1" i="1" strike="noStrike" spc="-1" dirty="0">
                <a:solidFill>
                  <a:srgbClr val="FF0000"/>
                </a:solidFill>
                <a:latin typeface="Arial"/>
                <a:ea typeface="Times New Roman"/>
              </a:rPr>
              <a:t> першу </a:t>
            </a:r>
            <a:r>
              <a:rPr lang="ru-RU" sz="2400" b="1" i="1" strike="noStrike" spc="-1" dirty="0" err="1">
                <a:solidFill>
                  <a:srgbClr val="FF0000"/>
                </a:solidFill>
                <a:latin typeface="Arial"/>
                <a:ea typeface="Times New Roman"/>
              </a:rPr>
              <a:t>допомогу</a:t>
            </a:r>
            <a:r>
              <a:rPr lang="ru-RU" sz="2400" b="1" i="1" strike="noStrike" spc="-1" dirty="0">
                <a:solidFill>
                  <a:srgbClr val="FF0000"/>
                </a:solidFill>
                <a:latin typeface="Arial"/>
                <a:ea typeface="Times New Roman"/>
              </a:rPr>
              <a:t>, повинна </a:t>
            </a:r>
            <a:r>
              <a:rPr lang="ru-RU" sz="2400" b="1" i="1" strike="noStrike" spc="-1" dirty="0" err="1">
                <a:solidFill>
                  <a:srgbClr val="FF0000"/>
                </a:solidFill>
                <a:latin typeface="Arial"/>
                <a:ea typeface="Times New Roman"/>
              </a:rPr>
              <a:t>уміти</a:t>
            </a:r>
            <a:r>
              <a:rPr lang="ru-RU" sz="2400" b="1" i="1" strike="noStrike" spc="-1" dirty="0">
                <a:solidFill>
                  <a:srgbClr val="FF0000"/>
                </a:solidFill>
                <a:latin typeface="Arial"/>
                <a:ea typeface="Times New Roman"/>
              </a:rPr>
              <a:t>:</a:t>
            </a:r>
            <a:endParaRPr lang="ru-RU" sz="24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оцінювати</a:t>
            </a:r>
            <a:r>
              <a:rPr lang="ru-RU" sz="2000" b="1" strike="noStrike" spc="-1" dirty="0">
                <a:solidFill>
                  <a:srgbClr val="000000"/>
                </a:solidFill>
                <a:latin typeface="Arial"/>
                <a:ea typeface="Times New Roman"/>
              </a:rPr>
              <a:t> стан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особливості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ураження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вид </a:t>
            </a:r>
            <a:r>
              <a:rPr lang="ru-RU" sz="2000" b="1" strike="noStrike" spc="-1" dirty="0" err="1">
                <a:solidFill>
                  <a:srgbClr val="000000"/>
                </a:solidFill>
                <a:latin typeface="Arial"/>
                <a:ea typeface="Times New Roman"/>
              </a:rPr>
              <a:t>необхідної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першої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послідовність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проведення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відповідних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заходів</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a:solidFill>
                  <a:srgbClr val="000000"/>
                </a:solidFill>
                <a:latin typeface="Arial"/>
                <a:ea typeface="Times New Roman"/>
              </a:rPr>
              <a:t>правильно </a:t>
            </a:r>
            <a:r>
              <a:rPr lang="ru-RU" sz="2000" b="1" strike="noStrike" spc="-1" dirty="0" err="1">
                <a:solidFill>
                  <a:srgbClr val="000000"/>
                </a:solidFill>
                <a:latin typeface="Arial"/>
                <a:ea typeface="Times New Roman"/>
              </a:rPr>
              <a:t>здійснювати</a:t>
            </a:r>
            <a:r>
              <a:rPr lang="ru-RU" sz="2000" b="1" strike="noStrike" spc="-1" dirty="0">
                <a:solidFill>
                  <a:srgbClr val="000000"/>
                </a:solidFill>
                <a:latin typeface="Arial"/>
                <a:ea typeface="Times New Roman"/>
              </a:rPr>
              <a:t> весь комплекс </a:t>
            </a:r>
            <a:r>
              <a:rPr lang="ru-RU" sz="2000" b="1" strike="noStrike" spc="-1" dirty="0" err="1">
                <a:solidFill>
                  <a:srgbClr val="000000"/>
                </a:solidFill>
                <a:latin typeface="Arial"/>
                <a:ea typeface="Times New Roman"/>
              </a:rPr>
              <a:t>екстреної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реанімаційної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контролювати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ефективність</a:t>
            </a:r>
            <a:r>
              <a:rPr lang="ru-RU" sz="2000" b="1" strike="noStrike" spc="-1" dirty="0">
                <a:solidFill>
                  <a:srgbClr val="000000"/>
                </a:solidFill>
                <a:latin typeface="Arial"/>
                <a:ea typeface="Times New Roman"/>
              </a:rPr>
              <a:t> та, за </a:t>
            </a:r>
            <a:r>
              <a:rPr lang="ru-RU" sz="2000" b="1" strike="noStrike" spc="-1" dirty="0" err="1">
                <a:solidFill>
                  <a:srgbClr val="000000"/>
                </a:solidFill>
                <a:latin typeface="Arial"/>
                <a:ea typeface="Times New Roman"/>
              </a:rPr>
              <a:t>необхідності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коригувати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реанімаційні</a:t>
            </a:r>
            <a:r>
              <a:rPr lang="ru-RU" sz="2000" b="1" strike="noStrike" spc="-1" dirty="0">
                <a:solidFill>
                  <a:srgbClr val="000000"/>
                </a:solidFill>
                <a:latin typeface="Arial"/>
                <a:ea typeface="Times New Roman"/>
              </a:rPr>
              <a:t> заходи з </a:t>
            </a:r>
            <a:r>
              <a:rPr lang="ru-RU" sz="2000" b="1" strike="noStrike" spc="-1" dirty="0" err="1">
                <a:solidFill>
                  <a:srgbClr val="000000"/>
                </a:solidFill>
                <a:latin typeface="Arial"/>
                <a:ea typeface="Times New Roman"/>
              </a:rPr>
              <a:t>урахуванням</a:t>
            </a:r>
            <a:r>
              <a:rPr lang="ru-RU" sz="2000" b="1" strike="noStrike" spc="-1" dirty="0">
                <a:solidFill>
                  <a:srgbClr val="000000"/>
                </a:solidFill>
                <a:latin typeface="Arial"/>
                <a:ea typeface="Times New Roman"/>
              </a:rPr>
              <a:t> стану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зупиняти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кровотечу</a:t>
            </a:r>
            <a:r>
              <a:rPr lang="ru-RU" sz="2000" b="1" strike="noStrike" spc="-1" dirty="0">
                <a:solidFill>
                  <a:srgbClr val="000000"/>
                </a:solidFill>
                <a:latin typeface="Arial"/>
                <a:ea typeface="Times New Roman"/>
              </a:rPr>
              <a:t> шляхом </a:t>
            </a:r>
            <a:r>
              <a:rPr lang="ru-RU" sz="2000" b="1" strike="noStrike" spc="-1" dirty="0" err="1">
                <a:solidFill>
                  <a:srgbClr val="000000"/>
                </a:solidFill>
                <a:latin typeface="Arial"/>
                <a:ea typeface="Times New Roman"/>
              </a:rPr>
              <a:t>накладання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джгута</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тиснучих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пов'язок</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ін</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накладати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пов'язки</a:t>
            </a:r>
            <a:r>
              <a:rPr lang="ru-RU" sz="2000" b="1" strike="noStrike" spc="-1" dirty="0">
                <a:solidFill>
                  <a:srgbClr val="000000"/>
                </a:solidFill>
                <a:latin typeface="Arial"/>
                <a:ea typeface="Times New Roman"/>
              </a:rPr>
              <a:t> і </a:t>
            </a:r>
            <a:r>
              <a:rPr lang="ru-RU" sz="2000" b="1" strike="noStrike" spc="-1" dirty="0" err="1">
                <a:solidFill>
                  <a:srgbClr val="000000"/>
                </a:solidFill>
                <a:latin typeface="Arial"/>
                <a:ea typeface="Times New Roman"/>
              </a:rPr>
              <a:t>транспортні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шини</a:t>
            </a:r>
            <a:r>
              <a:rPr lang="ru-RU" sz="2000" b="1" strike="noStrike" spc="-1" dirty="0">
                <a:solidFill>
                  <a:srgbClr val="000000"/>
                </a:solidFill>
                <a:latin typeface="Arial"/>
                <a:ea typeface="Times New Roman"/>
              </a:rPr>
              <a:t> при переломах </a:t>
            </a:r>
            <a:r>
              <a:rPr lang="ru-RU" sz="2000" b="1" strike="noStrike" spc="-1" dirty="0" err="1">
                <a:solidFill>
                  <a:srgbClr val="000000"/>
                </a:solidFill>
                <a:latin typeface="Arial"/>
                <a:ea typeface="Times New Roman"/>
              </a:rPr>
              <a:t>кісток</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вивихах</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надавати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допомогу</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ураженні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електричним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струмом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утопленнях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гострих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отруєннях</a:t>
            </a:r>
            <a:r>
              <a:rPr lang="ru-RU" sz="2000" b="1" strike="noStrike" spc="-1" dirty="0">
                <a:solidFill>
                  <a:srgbClr val="000000"/>
                </a:solidFill>
                <a:latin typeface="Arial"/>
                <a:ea typeface="Times New Roman"/>
              </a:rPr>
              <a:t>, тепловому та </a:t>
            </a:r>
            <a:r>
              <a:rPr lang="ru-RU" sz="2000" b="1" strike="noStrike" spc="-1" dirty="0" err="1">
                <a:solidFill>
                  <a:srgbClr val="000000"/>
                </a:solidFill>
                <a:latin typeface="Arial"/>
                <a:ea typeface="Times New Roman"/>
              </a:rPr>
              <a:t>сонячному</a:t>
            </a:r>
            <a:r>
              <a:rPr lang="ru-RU" sz="2000" b="1" strike="noStrike" spc="-1" dirty="0">
                <a:solidFill>
                  <a:srgbClr val="000000"/>
                </a:solidFill>
                <a:latin typeface="Arial"/>
                <a:ea typeface="Times New Roman"/>
              </a:rPr>
              <a:t> ударах;</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використовувати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підручні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засоби</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наданні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першої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перенесенні</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транспортуванні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необхідність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виклику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швидкої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працівника</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евакуювати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попутним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непристосованим</a:t>
            </a:r>
            <a:r>
              <a:rPr lang="ru-RU" sz="2000" b="1" strike="noStrike" spc="-1" dirty="0">
                <a:solidFill>
                  <a:srgbClr val="000000"/>
                </a:solidFill>
                <a:latin typeface="Arial"/>
                <a:ea typeface="Times New Roman"/>
              </a:rPr>
              <a:t>) транспортом, </a:t>
            </a:r>
            <a:r>
              <a:rPr lang="ru-RU" sz="2000" b="1" strike="noStrike" spc="-1" dirty="0" err="1">
                <a:solidFill>
                  <a:srgbClr val="000000"/>
                </a:solidFill>
                <a:latin typeface="Arial"/>
                <a:ea typeface="Times New Roman"/>
              </a:rPr>
              <a:t>користуватися</a:t>
            </a:r>
            <a:r>
              <a:rPr lang="ru-RU" sz="2000" b="1" strike="noStrike" spc="-1" dirty="0">
                <a:solidFill>
                  <a:srgbClr val="000000"/>
                </a:solidFill>
                <a:latin typeface="Arial"/>
                <a:ea typeface="Times New Roman"/>
              </a:rPr>
              <a:t> аптечкою </a:t>
            </a:r>
            <a:r>
              <a:rPr lang="ru-RU" sz="2000" b="1" strike="noStrike" spc="-1" dirty="0" err="1">
                <a:solidFill>
                  <a:srgbClr val="000000"/>
                </a:solidFill>
                <a:latin typeface="Arial"/>
                <a:ea typeface="Times New Roman"/>
              </a:rPr>
              <a:t>швидкої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необхідність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виклику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працівників</a:t>
            </a:r>
            <a:r>
              <a:rPr lang="ru-RU" sz="2000" b="1" strike="noStrike" spc="-1" dirty="0">
                <a:solidFill>
                  <a:srgbClr val="000000"/>
                </a:solidFill>
                <a:latin typeface="Arial"/>
                <a:ea typeface="Times New Roman"/>
              </a:rPr>
              <a:t> </a:t>
            </a:r>
            <a:r>
              <a:rPr lang="uk-UA" sz="2000" b="1" spc="-1" dirty="0" smtClean="0">
                <a:solidFill>
                  <a:srgbClr val="000000"/>
                </a:solidFill>
                <a:latin typeface="Arial"/>
                <a:ea typeface="Times New Roman"/>
              </a:rPr>
              <a:t>по</a:t>
            </a:r>
            <a:r>
              <a:rPr lang="ru-RU" sz="2000" b="1" strike="noStrike" spc="-1" dirty="0" err="1" smtClean="0">
                <a:solidFill>
                  <a:srgbClr val="000000"/>
                </a:solidFill>
                <a:latin typeface="Arial"/>
                <a:ea typeface="Times New Roman"/>
              </a:rPr>
              <a:t>ліції</a:t>
            </a:r>
            <a:r>
              <a:rPr lang="ru-RU" sz="2000" b="1" strike="noStrike" spc="-1" dirty="0">
                <a:solidFill>
                  <a:srgbClr val="000000"/>
                </a:solidFill>
                <a:latin typeface="Arial"/>
                <a:ea typeface="Times New Roman"/>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ustomShape 1"/>
          <p:cNvSpPr/>
          <p:nvPr/>
        </p:nvSpPr>
        <p:spPr>
          <a:xfrm>
            <a:off x="500040" y="333360"/>
            <a:ext cx="8286120" cy="57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nSpc>
                <a:spcPct val="100000"/>
              </a:lnSpc>
              <a:spcBef>
                <a:spcPts val="641"/>
              </a:spcBef>
            </a:pPr>
            <a:r>
              <a:rPr lang="ru-RU" sz="3200" b="1" strike="noStrike" spc="-1">
                <a:solidFill>
                  <a:srgbClr val="FF0000"/>
                </a:solidFill>
                <a:latin typeface="Calibri"/>
              </a:rPr>
              <a:t>У порівнянні з попередніми рекомендаціями АНА в 2005 р. внесла наступні зміни в методику проведення СЛР, виконувану нереаніматологами, що полегшує її проведення :</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1. При наданні допомоги одним рятувальником немовляті або дитині без свідомості залишити пацієнта і подзвонити по номеру невідкладної допомоги можна лише після виконання 5 циклів компресій грудної клітки і штучної вентиляції (близько 2 хв).</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28760" y="404640"/>
            <a:ext cx="8500320" cy="60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2. Для забезпечення вільної прохідності дихальних шляхів слід закинути голову потерпілого (а не висувати вперед нижню щелепу).</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3. Необхідно протягом 5-10 с (але не більше 10 с) перевірити наявність нормального дихання у дорослого без свідомості і наявність або відсутність дихання у дитини без свідомості</a:t>
            </a:r>
            <a:r>
              <a:rPr lang="ru-RU" sz="3200" b="0" strike="noStrike" spc="-1">
                <a:solidFill>
                  <a:srgbClr val="000000"/>
                </a:solidFill>
                <a:latin typeface="Calibri"/>
              </a:rPr>
              <a:t>.</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357120" y="836640"/>
            <a:ext cx="8500320" cy="52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4. Перед вдмухуванням повітря потерпілому рекомендовано зробити нормальний (неглибокий) вдих.</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5. Тривалість кожного вдування повітря повинна складати 1 с. Кожне вдування повітря повинно викликати екскурсію грудної клітки.</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6. Якщо під час першого вдування повітря грудна клітка потерпілого не здійснює екскурсію, то перед другим вдмухуванням слід повторити закидання голови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CustomShape 1"/>
          <p:cNvSpPr/>
          <p:nvPr/>
        </p:nvSpPr>
        <p:spPr>
          <a:xfrm>
            <a:off x="500040" y="692280"/>
            <a:ext cx="8429040" cy="540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7. Не рекомендовано перевіряти наявність ознак кровообігу. Після двох вдуваннь повітря негайно слід починати закритий масаж серця (цикли натискань на грудину з штучним диханням).</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8. Необхідно користуватися єдиним співвідношенням частоти натискань і вдувань для всіх категорій постраждалих - </a:t>
            </a:r>
            <a:r>
              <a:rPr lang="ru-RU" sz="3200" b="1" strike="noStrike" spc="-1">
                <a:solidFill>
                  <a:srgbClr val="FF0000"/>
                </a:solidFill>
                <a:latin typeface="Calibri"/>
              </a:rPr>
              <a:t>30:2.</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9. Дітям закритий масаж серця рекомендовано проводити однією або двома руками на рівні соскової лінії.</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457200" y="274680"/>
            <a:ext cx="8228880" cy="114228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000000"/>
                </a:solidFill>
                <a:latin typeface="Calibri"/>
              </a:rPr>
              <a:t> </a:t>
            </a:r>
            <a:r>
              <a:rPr lang="ru-RU" sz="4400" b="1" strike="noStrike" spc="-1">
                <a:solidFill>
                  <a:srgbClr val="FF0000"/>
                </a:solidFill>
                <a:latin typeface="Calibri"/>
              </a:rPr>
              <a:t>Критерії припинення СЛР </a:t>
            </a:r>
            <a:endParaRPr lang="ru-RU" sz="4400" b="0" strike="noStrike" spc="-1">
              <a:latin typeface="Arial"/>
            </a:endParaRPr>
          </a:p>
        </p:txBody>
      </p:sp>
      <p:sp>
        <p:nvSpPr>
          <p:cNvPr id="48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479"/>
              </a:spcBef>
            </a:pPr>
            <a:endParaRPr lang="ru-RU" sz="18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відновлення самостійного кровообігу і поява пульсу на великих артеріях і / або відновлення самостійного дихання;</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неефективність реанімаційних заходів протягом 30 хв;</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смерть серця - розвиток стійкої (протягом не менше 30 хв) електричної асистолії, незважаючи на оптимально проведену СЛР і медикаментозне супроводження;</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ознаки біологічної смерті.</a:t>
            </a:r>
            <a:endParaRPr lang="ru-RU" sz="2400" b="0" strike="noStrike" spc="-1">
              <a:latin typeface="Arial"/>
            </a:endParaRPr>
          </a:p>
          <a:p>
            <a:pPr>
              <a:lnSpc>
                <a:spcPct val="90000"/>
              </a:lnSpc>
              <a:spcBef>
                <a:spcPts val="479"/>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CustomShape 1"/>
          <p:cNvSpPr/>
          <p:nvPr/>
        </p:nvSpPr>
        <p:spPr>
          <a:xfrm>
            <a:off x="468360" y="404640"/>
            <a:ext cx="7238160" cy="91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i="1" strike="noStrike" spc="-1" dirty="0" err="1">
                <a:solidFill>
                  <a:srgbClr val="FF0000"/>
                </a:solidFill>
                <a:latin typeface="Calibri"/>
              </a:rPr>
              <a:t>Потенційно</a:t>
            </a:r>
            <a:r>
              <a:rPr lang="ru-RU" sz="2800" b="1" i="1" strike="noStrike" spc="-1" dirty="0">
                <a:solidFill>
                  <a:srgbClr val="FF0000"/>
                </a:solidFill>
                <a:latin typeface="Calibri"/>
              </a:rPr>
              <a:t> </a:t>
            </a:r>
            <a:r>
              <a:rPr lang="ru-RU" sz="2800" b="1" i="1" strike="noStrike" spc="-1" dirty="0" err="1">
                <a:solidFill>
                  <a:srgbClr val="FF0000"/>
                </a:solidFill>
                <a:latin typeface="Calibri"/>
              </a:rPr>
              <a:t>виліковні</a:t>
            </a:r>
            <a:r>
              <a:rPr lang="ru-RU" sz="2800" b="1" i="1" strike="noStrike" spc="-1" dirty="0">
                <a:solidFill>
                  <a:srgbClr val="FF0000"/>
                </a:solidFill>
                <a:latin typeface="Calibri"/>
              </a:rPr>
              <a:t> причини</a:t>
            </a:r>
            <a:r>
              <a:rPr sz="700" b="1" dirty="0"/>
              <a:t/>
            </a:r>
            <a:br>
              <a:rPr sz="700" b="1" dirty="0"/>
            </a:br>
            <a:r>
              <a:rPr lang="ru-RU" sz="2800" b="1" i="1" strike="noStrike" spc="-1" dirty="0">
                <a:solidFill>
                  <a:srgbClr val="FF0000"/>
                </a:solidFill>
                <a:latin typeface="Calibri"/>
              </a:rPr>
              <a:t>          </a:t>
            </a:r>
            <a:r>
              <a:rPr lang="ru-RU" sz="2800" b="1" i="1" strike="noStrike" spc="-1" dirty="0" err="1">
                <a:solidFill>
                  <a:srgbClr val="FF0000"/>
                </a:solidFill>
                <a:latin typeface="Calibri"/>
              </a:rPr>
              <a:t>зупинки</a:t>
            </a:r>
            <a:r>
              <a:rPr lang="ru-RU" sz="2800" b="1" i="1" strike="noStrike" spc="-1" dirty="0">
                <a:solidFill>
                  <a:srgbClr val="FF0000"/>
                </a:solidFill>
                <a:latin typeface="Calibri"/>
              </a:rPr>
              <a:t> </a:t>
            </a:r>
            <a:r>
              <a:rPr lang="ru-RU" sz="2800" b="1" i="1" strike="noStrike" spc="-1" dirty="0" err="1">
                <a:solidFill>
                  <a:srgbClr val="FF0000"/>
                </a:solidFill>
                <a:latin typeface="Calibri"/>
              </a:rPr>
              <a:t>кровообігу</a:t>
            </a:r>
            <a:r>
              <a:rPr lang="ru-RU" sz="2800" b="1" i="1" strike="noStrike" spc="-1" dirty="0">
                <a:solidFill>
                  <a:srgbClr val="FF0000"/>
                </a:solidFill>
                <a:latin typeface="Calibri"/>
              </a:rPr>
              <a:t>: </a:t>
            </a:r>
            <a:r>
              <a:rPr sz="700" b="1" dirty="0"/>
              <a:t/>
            </a:r>
            <a:br>
              <a:rPr sz="700" b="1" dirty="0"/>
            </a:br>
            <a:endParaRPr lang="ru-RU" sz="2800" b="1" strike="noStrike" spc="-1" dirty="0">
              <a:latin typeface="Arial"/>
            </a:endParaRPr>
          </a:p>
        </p:txBody>
      </p:sp>
      <p:sp>
        <p:nvSpPr>
          <p:cNvPr id="485" name="CustomShape 2"/>
          <p:cNvSpPr/>
          <p:nvPr/>
        </p:nvSpPr>
        <p:spPr>
          <a:xfrm>
            <a:off x="395280" y="1341360"/>
            <a:ext cx="8186040" cy="51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lnSpcReduction="10000"/>
          </a:bodyPr>
          <a:lstStyle/>
          <a:p>
            <a:pPr marL="571680" indent="-570960">
              <a:lnSpc>
                <a:spcPct val="80000"/>
              </a:lnSpc>
              <a:spcBef>
                <a:spcPts val="641"/>
              </a:spcBef>
              <a:buClr>
                <a:srgbClr val="000000"/>
              </a:buClr>
              <a:buFont typeface="Arial"/>
              <a:buChar char="•"/>
            </a:pPr>
            <a:r>
              <a:rPr lang="ru-RU" sz="3200" b="1" strike="noStrike" spc="-1" dirty="0">
                <a:solidFill>
                  <a:srgbClr val="000000"/>
                </a:solidFill>
                <a:latin typeface="Arial"/>
              </a:rPr>
              <a:t>5 «Г»</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Гіпоксія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Гіповолемія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a:t>
            </a:r>
            <a:r>
              <a:rPr lang="ru-RU" sz="3200" b="1" strike="noStrike" spc="-1" dirty="0">
                <a:solidFill>
                  <a:srgbClr val="000000"/>
                </a:solidFill>
                <a:latin typeface="Arial"/>
              </a:rPr>
              <a:t>- </a:t>
            </a:r>
            <a:r>
              <a:rPr lang="ru-RU" sz="3200" b="1" strike="noStrike" spc="-1" dirty="0" err="1">
                <a:solidFill>
                  <a:srgbClr val="000000"/>
                </a:solidFill>
                <a:latin typeface="Arial"/>
              </a:rPr>
              <a:t>гіперкаліемія</a:t>
            </a:r>
            <a:r>
              <a:rPr lang="ru-RU" sz="3200" b="1" strike="noStrike" spc="-1" dirty="0">
                <a:solidFill>
                  <a:srgbClr val="000000"/>
                </a:solidFill>
                <a:latin typeface="Arial"/>
              </a:rPr>
              <a:t>, </a:t>
            </a:r>
            <a:r>
              <a:rPr lang="ru-RU" sz="3200" b="1" strike="noStrike" spc="-1" dirty="0" err="1">
                <a:solidFill>
                  <a:srgbClr val="000000"/>
                </a:solidFill>
                <a:latin typeface="Arial"/>
              </a:rPr>
              <a:t>гіпокальціємія</a:t>
            </a:r>
            <a:r>
              <a:rPr lang="ru-RU" sz="3200" b="1" strike="noStrike" spc="-1" dirty="0">
                <a:solidFill>
                  <a:srgbClr val="000000"/>
                </a:solidFill>
                <a:latin typeface="Arial"/>
              </a:rPr>
              <a:t>, ацидоз.</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Гіпотермія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Гіпо-гіперглікемія</a:t>
            </a:r>
            <a:endParaRPr lang="ru-RU" sz="3200" b="0" strike="noStrike" spc="-1" dirty="0">
              <a:latin typeface="Arial"/>
            </a:endParaRPr>
          </a:p>
          <a:p>
            <a:pPr marL="571680" indent="-570960">
              <a:lnSpc>
                <a:spcPct val="80000"/>
              </a:lnSpc>
              <a:spcBef>
                <a:spcPts val="641"/>
              </a:spcBef>
              <a:buClr>
                <a:srgbClr val="000000"/>
              </a:buClr>
              <a:buFont typeface="Arial"/>
              <a:buChar char="•"/>
            </a:pPr>
            <a:r>
              <a:rPr lang="ru-RU" sz="3200" b="1" strike="noStrike" spc="-1" dirty="0">
                <a:solidFill>
                  <a:srgbClr val="000000"/>
                </a:solidFill>
                <a:latin typeface="Arial"/>
              </a:rPr>
              <a:t> 4 «Т»</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Тугий</a:t>
            </a:r>
            <a:r>
              <a:rPr lang="ru-RU" sz="3200" b="1" strike="noStrike" spc="-1" dirty="0">
                <a:solidFill>
                  <a:srgbClr val="000000"/>
                </a:solidFill>
                <a:latin typeface="Arial"/>
              </a:rPr>
              <a:t> (</a:t>
            </a:r>
            <a:r>
              <a:rPr lang="ru-RU" sz="3200" b="1" strike="noStrike" spc="-1" dirty="0" err="1">
                <a:solidFill>
                  <a:srgbClr val="000000"/>
                </a:solidFill>
                <a:latin typeface="Arial"/>
              </a:rPr>
              <a:t>напружений</a:t>
            </a:r>
            <a:r>
              <a:rPr lang="ru-RU" sz="3200" b="1" strike="noStrike" spc="-1" dirty="0">
                <a:solidFill>
                  <a:srgbClr val="000000"/>
                </a:solidFill>
                <a:latin typeface="Arial"/>
              </a:rPr>
              <a:t>) пневмоторакс.</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a:solidFill>
                  <a:srgbClr val="000000"/>
                </a:solidFill>
                <a:latin typeface="Arial"/>
              </a:rPr>
              <a:t>Тампонада </a:t>
            </a:r>
            <a:r>
              <a:rPr lang="ru-RU" sz="3200" b="1" strike="noStrike" spc="-1" dirty="0" err="1">
                <a:solidFill>
                  <a:srgbClr val="000000"/>
                </a:solidFill>
                <a:latin typeface="Arial"/>
              </a:rPr>
              <a:t>серця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Токсичне</a:t>
            </a:r>
            <a:r>
              <a:rPr lang="ru-RU" sz="3200" b="1" strike="noStrike" spc="-1" dirty="0">
                <a:solidFill>
                  <a:srgbClr val="000000"/>
                </a:solidFill>
                <a:latin typeface="Arial"/>
              </a:rPr>
              <a:t> </a:t>
            </a:r>
            <a:r>
              <a:rPr lang="ru-RU" sz="3200" b="1" strike="noStrike" spc="-1" dirty="0" err="1">
                <a:solidFill>
                  <a:srgbClr val="000000"/>
                </a:solidFill>
                <a:latin typeface="Arial"/>
              </a:rPr>
              <a:t>ураження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a:solidFill>
                  <a:srgbClr val="000000"/>
                </a:solidFill>
                <a:latin typeface="Arial"/>
              </a:rPr>
              <a:t>Тромбоз </a:t>
            </a:r>
            <a:r>
              <a:rPr lang="ru-RU" sz="3200" b="1" strike="noStrike" spc="-1" dirty="0" err="1">
                <a:solidFill>
                  <a:srgbClr val="000000"/>
                </a:solidFill>
                <a:latin typeface="Arial"/>
              </a:rPr>
              <a:t>легеневої</a:t>
            </a:r>
            <a:r>
              <a:rPr lang="ru-RU" sz="3200" b="1" strike="noStrike" spc="-1" dirty="0">
                <a:solidFill>
                  <a:srgbClr val="000000"/>
                </a:solidFill>
                <a:latin typeface="Arial"/>
              </a:rPr>
              <a:t> </a:t>
            </a:r>
            <a:r>
              <a:rPr lang="ru-RU" sz="3200" b="1" strike="noStrike" spc="-1" dirty="0" err="1">
                <a:solidFill>
                  <a:srgbClr val="000000"/>
                </a:solidFill>
                <a:latin typeface="Arial"/>
              </a:rPr>
              <a:t>артерії</a:t>
            </a:r>
            <a:r>
              <a:rPr lang="ru-RU" sz="3200" b="1" strike="noStrike" spc="-1" dirty="0">
                <a:solidFill>
                  <a:srgbClr val="000000"/>
                </a:solidFill>
                <a:latin typeface="Arial"/>
              </a:rPr>
              <a:t>.</a:t>
            </a:r>
            <a:endParaRPr lang="ru-RU" sz="3200" b="0" strike="noStrike" spc="-1" dirty="0">
              <a:latin typeface="Arial"/>
            </a:endParaRPr>
          </a:p>
        </p:txBody>
      </p:sp>
      <p:pic>
        <p:nvPicPr>
          <p:cNvPr id="486" name="Picture 4"/>
          <p:cNvPicPr/>
          <p:nvPr/>
        </p:nvPicPr>
        <p:blipFill>
          <a:blip r:embed="rId2"/>
          <a:stretch/>
        </p:blipFill>
        <p:spPr>
          <a:xfrm>
            <a:off x="7929720" y="0"/>
            <a:ext cx="1213560" cy="12135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428760" y="357120"/>
            <a:ext cx="8570160" cy="5789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Основні причини зупинки кровообігу у вагітних</a:t>
            </a:r>
            <a:endParaRPr lang="ru-RU" sz="28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Позаматкова вагітність</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Кровотеча</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Супутні захворювання серця</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Емболія навколоплідними водами</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Гіпертонія в перебігу вагітності</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Сепсис</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Суїцид</a:t>
            </a:r>
            <a:endParaRPr lang="ru-RU" sz="2400" b="0" strike="noStrike" spc="-1">
              <a:latin typeface="Arial"/>
            </a:endParaRPr>
          </a:p>
          <a:p>
            <a:pPr>
              <a:lnSpc>
                <a:spcPct val="100000"/>
              </a:lnSpc>
            </a:pPr>
            <a:r>
              <a:rPr lang="ru-RU" sz="2400" b="0" strike="noStrike" spc="-1">
                <a:solidFill>
                  <a:srgbClr val="FF0000"/>
                </a:solidFill>
                <a:latin typeface="Calibri"/>
                <a:ea typeface="DejaVu Sans"/>
              </a:rPr>
              <a:t>Основні прояви емболії навколоплідними водами</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Задишка</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Ціаноз</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Порушення серцевого ритму</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Гіпотонія</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Кровотеча на тлі ДВЗ-синдрому</a:t>
            </a:r>
            <a:endParaRPr lang="ru-RU" sz="2400" b="0" strike="noStrike" spc="-1">
              <a:latin typeface="Arial"/>
            </a:endParaRPr>
          </a:p>
          <a:p>
            <a:pPr>
              <a:lnSpc>
                <a:spcPct val="100000"/>
              </a:lnSpc>
              <a:spcBef>
                <a:spcPts val="1199"/>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ustomShape 1"/>
          <p:cNvSpPr/>
          <p:nvPr/>
        </p:nvSpPr>
        <p:spPr>
          <a:xfrm>
            <a:off x="0" y="4076640"/>
            <a:ext cx="8819280" cy="278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При підтвердженні</a:t>
            </a:r>
            <a:r>
              <a:rPr lang="ru-RU" sz="2200" b="1" strike="noStrike" spc="-1">
                <a:solidFill>
                  <a:srgbClr val="000000"/>
                </a:solidFill>
                <a:latin typeface="Times New Roman"/>
              </a:rPr>
              <a:t> </a:t>
            </a:r>
            <a:r>
              <a:rPr lang="ru-RU" sz="2200" b="1" strike="noStrike" spc="-1">
                <a:solidFill>
                  <a:srgbClr val="000000"/>
                </a:solidFill>
                <a:latin typeface="Calibri"/>
              </a:rPr>
              <a:t>у хворої вагітності:</a:t>
            </a:r>
            <a:endParaRPr lang="ru-RU" sz="2200" b="0" strike="noStrike" spc="-1">
              <a:latin typeface="Arial"/>
            </a:endParaRPr>
          </a:p>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 поверніть вагітну на лівий бік (щонайменше на 15 – 30°) для зменшення тиску матки на нижню порожнисту вену і аорту;</a:t>
            </a:r>
            <a:endParaRPr lang="ru-RU" sz="2200" b="0" strike="noStrike" spc="-1">
              <a:latin typeface="Arial"/>
            </a:endParaRPr>
          </a:p>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 або, при наявності помічника, можна змістити матку в ліву сторону і утримувати в цьому положенні під час проведення реанімаційних заходів.</a:t>
            </a:r>
            <a:endParaRPr lang="ru-RU" sz="2200" b="0" strike="noStrike" spc="-1">
              <a:latin typeface="Arial"/>
            </a:endParaRPr>
          </a:p>
          <a:p>
            <a:pPr>
              <a:lnSpc>
                <a:spcPct val="100000"/>
              </a:lnSpc>
              <a:spcBef>
                <a:spcPts val="439"/>
              </a:spcBef>
            </a:pPr>
            <a:endParaRPr lang="ru-RU" sz="2200" b="0" strike="noStrike" spc="-1">
              <a:latin typeface="Arial"/>
            </a:endParaRPr>
          </a:p>
        </p:txBody>
      </p:sp>
      <p:pic>
        <p:nvPicPr>
          <p:cNvPr id="489" name="Picture 4"/>
          <p:cNvPicPr/>
          <p:nvPr/>
        </p:nvPicPr>
        <p:blipFill>
          <a:blip r:embed="rId2"/>
          <a:stretch/>
        </p:blipFill>
        <p:spPr>
          <a:xfrm>
            <a:off x="2268360" y="115920"/>
            <a:ext cx="4588920" cy="4013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CustomShape 1"/>
          <p:cNvSpPr/>
          <p:nvPr/>
        </p:nvSpPr>
        <p:spPr>
          <a:xfrm>
            <a:off x="684360" y="189000"/>
            <a:ext cx="7970040" cy="90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000" lnSpcReduction="20000"/>
          </a:bodyPr>
          <a:lstStyle/>
          <a:p>
            <a:pPr algn="ctr">
              <a:lnSpc>
                <a:spcPct val="100000"/>
              </a:lnSpc>
            </a:pPr>
            <a:r>
              <a:rPr lang="ru-RU" sz="3600" b="0" strike="noStrike" spc="-1">
                <a:solidFill>
                  <a:srgbClr val="FF0000"/>
                </a:solidFill>
                <a:latin typeface="Calibri"/>
              </a:rPr>
              <a:t>Шляхи введення медикаментів під час проведення СЛР</a:t>
            </a:r>
            <a:endParaRPr lang="ru-RU" sz="3600" b="0" strike="noStrike" spc="-1">
              <a:latin typeface="Arial"/>
            </a:endParaRPr>
          </a:p>
        </p:txBody>
      </p:sp>
      <p:sp>
        <p:nvSpPr>
          <p:cNvPr id="491" name="CustomShape 2"/>
          <p:cNvSpPr/>
          <p:nvPr/>
        </p:nvSpPr>
        <p:spPr>
          <a:xfrm>
            <a:off x="4606920" y="4076640"/>
            <a:ext cx="4536360" cy="193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Внутрішньовенний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Внутрішньокістковий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Внутрішньотрахеальний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Внутрішньоартеріальний</a:t>
            </a:r>
            <a:endParaRPr lang="ru-RU" sz="2400" b="0" strike="noStrike" spc="-1">
              <a:latin typeface="Arial"/>
            </a:endParaRPr>
          </a:p>
        </p:txBody>
      </p:sp>
      <p:pic>
        <p:nvPicPr>
          <p:cNvPr id="492" name="Picture 5"/>
          <p:cNvPicPr/>
          <p:nvPr/>
        </p:nvPicPr>
        <p:blipFill>
          <a:blip r:embed="rId2"/>
          <a:stretch/>
        </p:blipFill>
        <p:spPr>
          <a:xfrm>
            <a:off x="4859280" y="1268280"/>
            <a:ext cx="4031640" cy="2375640"/>
          </a:xfrm>
          <a:prstGeom prst="rect">
            <a:avLst/>
          </a:prstGeom>
          <a:ln w="9360">
            <a:noFill/>
          </a:ln>
        </p:spPr>
      </p:pic>
      <p:pic>
        <p:nvPicPr>
          <p:cNvPr id="493" name="Picture 7"/>
          <p:cNvPicPr/>
          <p:nvPr/>
        </p:nvPicPr>
        <p:blipFill>
          <a:blip r:embed="rId3"/>
          <a:stretch/>
        </p:blipFill>
        <p:spPr>
          <a:xfrm>
            <a:off x="539640" y="3789360"/>
            <a:ext cx="3886920" cy="2685240"/>
          </a:xfrm>
          <a:prstGeom prst="rect">
            <a:avLst/>
          </a:prstGeom>
          <a:ln w="9360">
            <a:noFill/>
          </a:ln>
        </p:spPr>
      </p:pic>
      <p:pic>
        <p:nvPicPr>
          <p:cNvPr id="494" name="Picture 9"/>
          <p:cNvPicPr/>
          <p:nvPr/>
        </p:nvPicPr>
        <p:blipFill>
          <a:blip r:embed="rId4"/>
          <a:stretch/>
        </p:blipFill>
        <p:spPr>
          <a:xfrm>
            <a:off x="539640" y="1197000"/>
            <a:ext cx="3888720" cy="24375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857160" y="642960"/>
            <a:ext cx="8000280" cy="4538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trike="noStrike" spc="-1">
                <a:solidFill>
                  <a:srgbClr val="C00000"/>
                </a:solidFill>
                <a:latin typeface="Calibri"/>
                <a:ea typeface="DejaVu Sans"/>
              </a:rPr>
              <a:t>Ліки, які використовуються при проведенні СЛР</a:t>
            </a:r>
            <a:endParaRPr lang="ru-RU" sz="3200" b="0" strike="noStrike" spc="-1">
              <a:latin typeface="Arial"/>
            </a:endParaRPr>
          </a:p>
          <a:p>
            <a:pPr>
              <a:lnSpc>
                <a:spcPct val="100000"/>
              </a:lnSpc>
            </a:pPr>
            <a:endParaRPr lang="ru-RU" sz="32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Кисень</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Адреналін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Аміодарон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Лідокаїн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Сульфат магнію</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Кальцій</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Бікарбонат (гідрокарбонат) натрію</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964</TotalTime>
  <Words>6465</Words>
  <Application>Microsoft Office PowerPoint</Application>
  <PresentationFormat>Экран (4:3)</PresentationFormat>
  <Paragraphs>645</Paragraphs>
  <Slides>103</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5</vt:i4>
      </vt:variant>
      <vt:variant>
        <vt:lpstr>Заголовки слайдов</vt:lpstr>
      </vt:variant>
      <vt:variant>
        <vt:i4>103</vt:i4>
      </vt:variant>
    </vt:vector>
  </HeadingPairs>
  <TitlesOfParts>
    <vt:vector size="118" baseType="lpstr">
      <vt:lpstr>Arial</vt:lpstr>
      <vt:lpstr>Arial Black</vt:lpstr>
      <vt:lpstr>Calibri</vt:lpstr>
      <vt:lpstr>DejaVu Sans</vt:lpstr>
      <vt:lpstr>Georgia</vt:lpstr>
      <vt:lpstr>StarSymbol</vt:lpstr>
      <vt:lpstr>Symbol</vt:lpstr>
      <vt:lpstr>Times New Roman</vt:lpstr>
      <vt:lpstr>Wingdings</vt:lpstr>
      <vt:lpstr>Wingdings 2</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МЕДИЧНИХ ЗНАНЬ</dc:title>
  <dc:subject/>
  <dc:creator>hp</dc:creator>
  <dc:description/>
  <cp:lastModifiedBy>User</cp:lastModifiedBy>
  <cp:revision>85</cp:revision>
  <dcterms:created xsi:type="dcterms:W3CDTF">2019-04-01T20:52:18Z</dcterms:created>
  <dcterms:modified xsi:type="dcterms:W3CDTF">2025-11-07T23:28:06Z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104</vt:i4>
  </property>
</Properties>
</file>