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19"/>
  </p:notesMasterIdLst>
  <p:sldIdLst>
    <p:sldId id="256" r:id="rId2"/>
    <p:sldId id="258" r:id="rId3"/>
    <p:sldId id="261" r:id="rId4"/>
    <p:sldId id="281" r:id="rId5"/>
    <p:sldId id="296" r:id="rId6"/>
    <p:sldId id="264" r:id="rId7"/>
    <p:sldId id="282" r:id="rId8"/>
    <p:sldId id="294" r:id="rId9"/>
    <p:sldId id="295" r:id="rId10"/>
    <p:sldId id="283" r:id="rId11"/>
    <p:sldId id="293" r:id="rId12"/>
    <p:sldId id="287" r:id="rId13"/>
    <p:sldId id="288" r:id="rId14"/>
    <p:sldId id="289" r:id="rId15"/>
    <p:sldId id="290" r:id="rId16"/>
    <p:sldId id="291" r:id="rId17"/>
    <p:sldId id="29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ьона Нагорна" initials="АН" lastIdx="1" clrIdx="0">
    <p:extLst>
      <p:ext uri="{19B8F6BF-5375-455C-9EA6-DF929625EA0E}">
        <p15:presenceInfo xmlns:p15="http://schemas.microsoft.com/office/powerpoint/2012/main" userId="4422b85a4987bd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varScale="1">
        <p:scale>
          <a:sx n="64" d="100"/>
          <a:sy n="64" d="100"/>
        </p:scale>
        <p:origin x="7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8DC31-586F-4618-AA19-A28EE3864EEA}" type="datetimeFigureOut">
              <a:rPr lang="ru-RU" smtClean="0"/>
              <a:t>09.03.2025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38445-3E16-4785-B277-8C8DBD0B0832}" type="slidenum">
              <a:rPr lang="ru-RU" smtClean="0"/>
              <a:t>‹#›</a:t>
            </a:fld>
            <a:endParaRPr lang="ru-RU"/>
          </a:p>
        </p:txBody>
      </p:sp>
    </p:spTree>
    <p:extLst>
      <p:ext uri="{BB962C8B-B14F-4D97-AF65-F5344CB8AC3E}">
        <p14:creationId xmlns:p14="http://schemas.microsoft.com/office/powerpoint/2010/main" val="342637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3581705"/>
            <a:ext cx="1099476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98620" y="5108756"/>
            <a:ext cx="1099476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480069068"/>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176919-D80E-4CA7-A3C9-8B9EA09AA3CC}" type="datetimeFigureOut">
              <a:rPr lang="ru-RU" smtClean="0"/>
              <a:t>09.03.2025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608456931"/>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1480302272"/>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2434153281"/>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72800" cy="610820"/>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598620" y="1596540"/>
            <a:ext cx="109728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92131831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374901"/>
            <a:ext cx="8958691" cy="868839"/>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2431083" y="1138426"/>
            <a:ext cx="8958691"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367351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176919-D80E-4CA7-A3C9-8B9EA09AA3CC}" type="datetimeFigureOut">
              <a:rPr lang="ru-RU" smtClean="0"/>
              <a:t>09.03.2025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108929843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48176919-D80E-4CA7-A3C9-8B9EA09AA3CC}" type="datetimeFigureOut">
              <a:rPr lang="ru-RU" smtClean="0"/>
              <a:t>09.03.2025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308985545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72800" cy="532180"/>
          </a:xfrm>
        </p:spPr>
        <p:txBody>
          <a:bodyPr>
            <a:normAutofit/>
          </a:bodyPr>
          <a:lstStyle>
            <a:lvl1pPr algn="l">
              <a:defRPr sz="3600">
                <a:solidFill>
                  <a:srgbClr val="FFFF00"/>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98620" y="1577497"/>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98620" y="2207360"/>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2388" y="1577497"/>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2388" y="2207360"/>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176919-D80E-4CA7-A3C9-8B9EA09AA3CC}" type="datetimeFigureOut">
              <a:rPr lang="ru-RU" smtClean="0"/>
              <a:t>09.03.2025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4155320030"/>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8176919-D80E-4CA7-A3C9-8B9EA09AA3CC}" type="datetimeFigureOut">
              <a:rPr lang="ru-RU" smtClean="0"/>
              <a:t>09.03.2025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4087410526"/>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76919-D80E-4CA7-A3C9-8B9EA09AA3CC}" type="datetimeFigureOut">
              <a:rPr lang="ru-RU" smtClean="0"/>
              <a:t>09.03.2025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3706360661"/>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176919-D80E-4CA7-A3C9-8B9EA09AA3CC}" type="datetimeFigureOut">
              <a:rPr lang="ru-RU" smtClean="0"/>
              <a:t>09.03.2025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844B44-6459-433D-85EA-6CDA7BDCD43E}" type="slidenum">
              <a:rPr lang="ru-RU" smtClean="0"/>
              <a:t>‹#›</a:t>
            </a:fld>
            <a:endParaRPr lang="ru-RU"/>
          </a:p>
        </p:txBody>
      </p:sp>
    </p:spTree>
    <p:extLst>
      <p:ext uri="{BB962C8B-B14F-4D97-AF65-F5344CB8AC3E}">
        <p14:creationId xmlns:p14="http://schemas.microsoft.com/office/powerpoint/2010/main" val="378266341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76919-D80E-4CA7-A3C9-8B9EA09AA3CC}" type="datetimeFigureOut">
              <a:rPr lang="ru-RU" smtClean="0"/>
              <a:t>09.03.2025</a:t>
            </a:fld>
            <a:endParaRPr lang="ru-R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44B44-6459-433D-85EA-6CDA7BDCD43E}" type="slidenum">
              <a:rPr lang="ru-RU" smtClean="0"/>
              <a:t>‹#›</a:t>
            </a:fld>
            <a:endParaRPr lang="ru-RU"/>
          </a:p>
        </p:txBody>
      </p:sp>
    </p:spTree>
    <p:extLst>
      <p:ext uri="{BB962C8B-B14F-4D97-AF65-F5344CB8AC3E}">
        <p14:creationId xmlns:p14="http://schemas.microsoft.com/office/powerpoint/2010/main" val="16290667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on.gov.ua/ua/osvita/visha-osvita/naukovo-metodichna-rada-ministerstva-osviti-i-nauki-ukrayini/zatverdzheni-standarti-vishoyi-osvit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4728" y="82369"/>
            <a:ext cx="10573982" cy="1621739"/>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b="1" dirty="0" smtClean="0">
                <a:solidFill>
                  <a:schemeClr val="tx1"/>
                </a:solidFill>
              </a:rPr>
              <a:t>Тема 2</a:t>
            </a:r>
            <a:br>
              <a:rPr lang="uk-UA" b="1" dirty="0" smtClean="0">
                <a:solidFill>
                  <a:schemeClr val="tx1"/>
                </a:solidFill>
              </a:rPr>
            </a:br>
            <a:r>
              <a:rPr lang="uk-UA" b="1" dirty="0" smtClean="0">
                <a:solidFill>
                  <a:schemeClr val="tx1"/>
                </a:solidFill>
              </a:rPr>
              <a:t>Зміст фахової </a:t>
            </a:r>
            <a:r>
              <a:rPr lang="uk-UA" b="1" dirty="0">
                <a:solidFill>
                  <a:schemeClr val="tx1"/>
                </a:solidFill>
              </a:rPr>
              <a:t>підготовки педагога у закладі вищої освіти</a:t>
            </a:r>
            <a:r>
              <a:rPr lang="ru-RU" b="1" dirty="0">
                <a:solidFill>
                  <a:schemeClr val="tx1"/>
                </a:solidFill>
              </a:rPr>
              <a:t/>
            </a:r>
            <a:br>
              <a:rPr lang="ru-RU" b="1" dirty="0">
                <a:solidFill>
                  <a:schemeClr val="tx1"/>
                </a:solidFill>
              </a:rPr>
            </a:b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519528" y="1991492"/>
            <a:ext cx="7424382" cy="4169201"/>
          </a:xfrm>
          <a:prstGeom prst="rect">
            <a:avLst/>
          </a:prstGeom>
        </p:spPr>
      </p:pic>
    </p:spTree>
    <p:extLst>
      <p:ext uri="{BB962C8B-B14F-4D97-AF65-F5344CB8AC3E}">
        <p14:creationId xmlns:p14="http://schemas.microsoft.com/office/powerpoint/2010/main" val="1453742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2. Система </a:t>
            </a:r>
            <a:r>
              <a:rPr lang="ru-RU" b="1" dirty="0" err="1"/>
              <a:t>стандартів</a:t>
            </a:r>
            <a:r>
              <a:rPr lang="ru-RU" b="1" dirty="0"/>
              <a:t> </a:t>
            </a:r>
            <a:r>
              <a:rPr lang="ru-RU" b="1" dirty="0" err="1"/>
              <a:t>вищої</a:t>
            </a:r>
            <a:r>
              <a:rPr lang="ru-RU" b="1" dirty="0"/>
              <a:t> </a:t>
            </a:r>
            <a:r>
              <a:rPr lang="ru-RU" b="1" dirty="0" err="1"/>
              <a:t>освіти</a:t>
            </a:r>
            <a:r>
              <a:rPr lang="ru-RU" b="1" dirty="0"/>
              <a:t> </a:t>
            </a:r>
            <a:r>
              <a:rPr lang="ru-RU" b="1" dirty="0" err="1"/>
              <a:t>України</a:t>
            </a:r>
            <a:r>
              <a:rPr lang="ru-RU" b="1" dirty="0"/>
              <a:t> </a:t>
            </a:r>
            <a:br>
              <a:rPr lang="ru-RU" b="1" dirty="0"/>
            </a:br>
            <a:endParaRPr lang="ru-RU" dirty="0"/>
          </a:p>
        </p:txBody>
      </p:sp>
      <p:sp>
        <p:nvSpPr>
          <p:cNvPr id="3" name="Объект 2"/>
          <p:cNvSpPr>
            <a:spLocks noGrp="1"/>
          </p:cNvSpPr>
          <p:nvPr>
            <p:ph idx="1"/>
          </p:nvPr>
        </p:nvSpPr>
        <p:spPr>
          <a:xfrm>
            <a:off x="598620" y="1596540"/>
            <a:ext cx="10972800" cy="4416634"/>
          </a:xfrm>
        </p:spPr>
        <p:txBody>
          <a:bodyPr>
            <a:normAutofit fontScale="47500" lnSpcReduction="20000"/>
          </a:bodyPr>
          <a:lstStyle/>
          <a:p>
            <a:pPr marL="0" indent="0" algn="just">
              <a:buNone/>
            </a:pPr>
            <a:r>
              <a:rPr lang="ru-RU" sz="3600" b="1" dirty="0"/>
              <a:t>Стандарт </a:t>
            </a:r>
            <a:r>
              <a:rPr lang="ru-RU" sz="3600" b="1" dirty="0" err="1"/>
              <a:t>вищої</a:t>
            </a:r>
            <a:r>
              <a:rPr lang="ru-RU" sz="3600" b="1" dirty="0"/>
              <a:t> </a:t>
            </a:r>
            <a:r>
              <a:rPr lang="ru-RU" sz="3600" b="1" dirty="0" err="1" smtClean="0"/>
              <a:t>освіти</a:t>
            </a:r>
            <a:r>
              <a:rPr lang="ru-RU" sz="3600" b="1" dirty="0" smtClean="0"/>
              <a:t> </a:t>
            </a:r>
            <a:r>
              <a:rPr lang="ru-RU" sz="3600" b="1" i="1" dirty="0" smtClean="0"/>
              <a:t>(ЗУ)</a:t>
            </a:r>
            <a:r>
              <a:rPr lang="ru-RU" sz="3600" i="1" dirty="0" smtClean="0"/>
              <a:t> </a:t>
            </a:r>
            <a:r>
              <a:rPr lang="ru-RU" sz="3600" dirty="0"/>
              <a:t>- </a:t>
            </a:r>
            <a:r>
              <a:rPr lang="ru-RU" sz="3600" dirty="0" err="1" smtClean="0"/>
              <a:t>це</a:t>
            </a:r>
            <a:r>
              <a:rPr lang="ru-RU" sz="3600" dirty="0" smtClean="0"/>
              <a:t> </a:t>
            </a:r>
            <a:r>
              <a:rPr lang="ru-RU" sz="3600" dirty="0" err="1"/>
              <a:t>сукупність</a:t>
            </a:r>
            <a:r>
              <a:rPr lang="ru-RU" sz="3600" dirty="0"/>
              <a:t> </a:t>
            </a:r>
            <a:r>
              <a:rPr lang="ru-RU" sz="3600" dirty="0" err="1"/>
              <a:t>вимог</a:t>
            </a:r>
            <a:r>
              <a:rPr lang="ru-RU" sz="3600" dirty="0"/>
              <a:t> до </a:t>
            </a:r>
            <a:r>
              <a:rPr lang="ru-RU" sz="3600" dirty="0" err="1"/>
              <a:t>освітніх</a:t>
            </a:r>
            <a:r>
              <a:rPr lang="ru-RU" sz="3600" dirty="0"/>
              <a:t> </a:t>
            </a:r>
            <a:r>
              <a:rPr lang="ru-RU" sz="3600" dirty="0" err="1"/>
              <a:t>програм</a:t>
            </a:r>
            <a:r>
              <a:rPr lang="ru-RU" sz="3600" dirty="0"/>
              <a:t> </a:t>
            </a:r>
            <a:r>
              <a:rPr lang="ru-RU" sz="3600" dirty="0" err="1"/>
              <a:t>вищої</a:t>
            </a:r>
            <a:r>
              <a:rPr lang="ru-RU" sz="3600" dirty="0"/>
              <a:t> </a:t>
            </a:r>
            <a:r>
              <a:rPr lang="ru-RU" sz="3600" dirty="0" err="1"/>
              <a:t>освіти</a:t>
            </a:r>
            <a:r>
              <a:rPr lang="ru-RU" sz="3600" dirty="0"/>
              <a:t>, </a:t>
            </a:r>
            <a:r>
              <a:rPr lang="ru-RU" sz="3600" dirty="0" err="1"/>
              <a:t>які</a:t>
            </a:r>
            <a:r>
              <a:rPr lang="ru-RU" sz="3600" dirty="0"/>
              <a:t> є </a:t>
            </a:r>
            <a:r>
              <a:rPr lang="ru-RU" sz="3600" dirty="0" err="1"/>
              <a:t>спільними</a:t>
            </a:r>
            <a:r>
              <a:rPr lang="ru-RU" sz="3600" dirty="0"/>
              <a:t> для </a:t>
            </a:r>
            <a:r>
              <a:rPr lang="ru-RU" sz="3600" dirty="0" err="1"/>
              <a:t>всіх</a:t>
            </a:r>
            <a:r>
              <a:rPr lang="ru-RU" sz="3600" dirty="0"/>
              <a:t> </a:t>
            </a:r>
            <a:r>
              <a:rPr lang="ru-RU" sz="3600" dirty="0" err="1"/>
              <a:t>освітніх</a:t>
            </a:r>
            <a:r>
              <a:rPr lang="ru-RU" sz="3600" dirty="0"/>
              <a:t> </a:t>
            </a:r>
            <a:r>
              <a:rPr lang="ru-RU" sz="3600" dirty="0" err="1"/>
              <a:t>програм</a:t>
            </a:r>
            <a:r>
              <a:rPr lang="ru-RU" sz="3600" dirty="0"/>
              <a:t> у межах </a:t>
            </a:r>
            <a:r>
              <a:rPr lang="ru-RU" sz="3600" dirty="0" err="1"/>
              <a:t>певного</a:t>
            </a:r>
            <a:r>
              <a:rPr lang="ru-RU" sz="3600" dirty="0"/>
              <a:t> </a:t>
            </a:r>
            <a:r>
              <a:rPr lang="ru-RU" sz="3600" dirty="0" err="1"/>
              <a:t>рівня</a:t>
            </a:r>
            <a:r>
              <a:rPr lang="ru-RU" sz="3600" dirty="0"/>
              <a:t> </a:t>
            </a:r>
            <a:r>
              <a:rPr lang="ru-RU" sz="3600" dirty="0" err="1"/>
              <a:t>вищої</a:t>
            </a:r>
            <a:r>
              <a:rPr lang="ru-RU" sz="3600" dirty="0"/>
              <a:t> </a:t>
            </a:r>
            <a:r>
              <a:rPr lang="ru-RU" sz="3600" dirty="0" err="1"/>
              <a:t>освіти</a:t>
            </a:r>
            <a:r>
              <a:rPr lang="ru-RU" sz="3600" dirty="0"/>
              <a:t> та </a:t>
            </a:r>
            <a:r>
              <a:rPr lang="ru-RU" sz="3600" dirty="0" err="1"/>
              <a:t>спеціальності</a:t>
            </a:r>
            <a:r>
              <a:rPr lang="ru-RU" sz="3600" dirty="0" smtClean="0"/>
              <a:t>.</a:t>
            </a:r>
          </a:p>
          <a:p>
            <a:pPr marL="0" indent="0" algn="just">
              <a:buNone/>
            </a:pPr>
            <a:r>
              <a:rPr lang="en-US" dirty="0">
                <a:hlinkClick r:id="rId2"/>
              </a:rPr>
              <a:t>https://</a:t>
            </a:r>
            <a:r>
              <a:rPr lang="en-US" dirty="0" smtClean="0">
                <a:hlinkClick r:id="rId2"/>
              </a:rPr>
              <a:t>mon.gov.ua/ua/osvita/visha-osvita/naukovo-metodichna-rada-ministerstva-osviti-i-nauki-ukrayini/zatverdzheni-standarti-vishoyi-osviti</a:t>
            </a:r>
            <a:endParaRPr lang="uk-UA" dirty="0" smtClean="0"/>
          </a:p>
          <a:p>
            <a:pPr marL="0" indent="0" algn="just">
              <a:buNone/>
            </a:pPr>
            <a:endParaRPr lang="ru-RU" dirty="0"/>
          </a:p>
          <a:p>
            <a:pPr marL="0" indent="0">
              <a:buNone/>
            </a:pPr>
            <a:r>
              <a:rPr lang="ru-RU" sz="3600" dirty="0"/>
              <a:t>Стандарт </a:t>
            </a:r>
            <a:r>
              <a:rPr lang="ru-RU" sz="3600" dirty="0" err="1"/>
              <a:t>вищої</a:t>
            </a:r>
            <a:r>
              <a:rPr lang="ru-RU" sz="3600" dirty="0"/>
              <a:t> </a:t>
            </a:r>
            <a:r>
              <a:rPr lang="ru-RU" sz="3600" dirty="0" err="1"/>
              <a:t>освіти</a:t>
            </a:r>
            <a:r>
              <a:rPr lang="ru-RU" sz="3600" dirty="0"/>
              <a:t> </a:t>
            </a:r>
            <a:r>
              <a:rPr lang="ru-RU" sz="3600" dirty="0" err="1"/>
              <a:t>визначає</a:t>
            </a:r>
            <a:r>
              <a:rPr lang="ru-RU" sz="3600" dirty="0"/>
              <a:t> </a:t>
            </a:r>
            <a:r>
              <a:rPr lang="ru-RU" sz="3600" dirty="0" err="1"/>
              <a:t>такі</a:t>
            </a:r>
            <a:r>
              <a:rPr lang="ru-RU" sz="3600" dirty="0"/>
              <a:t> </a:t>
            </a:r>
            <a:r>
              <a:rPr lang="ru-RU" sz="3600" dirty="0" err="1"/>
              <a:t>вимоги</a:t>
            </a:r>
            <a:r>
              <a:rPr lang="ru-RU" sz="3600" dirty="0"/>
              <a:t> до </a:t>
            </a:r>
            <a:r>
              <a:rPr lang="ru-RU" sz="3600" dirty="0" err="1"/>
              <a:t>освітньої</a:t>
            </a:r>
            <a:r>
              <a:rPr lang="ru-RU" sz="3600" dirty="0"/>
              <a:t> </a:t>
            </a:r>
            <a:r>
              <a:rPr lang="ru-RU" sz="3600" dirty="0" err="1" smtClean="0"/>
              <a:t>програми</a:t>
            </a:r>
            <a:r>
              <a:rPr lang="ru-RU" sz="3600" dirty="0" smtClean="0"/>
              <a:t> (ЗУ):</a:t>
            </a:r>
            <a:endParaRPr lang="ru-RU" sz="3600" dirty="0"/>
          </a:p>
          <a:p>
            <a:r>
              <a:rPr lang="ru-RU" sz="3600" dirty="0"/>
              <a:t>1) </a:t>
            </a:r>
            <a:r>
              <a:rPr lang="ru-RU" sz="3600" dirty="0" err="1"/>
              <a:t>обсяг</a:t>
            </a:r>
            <a:r>
              <a:rPr lang="ru-RU" sz="3600" dirty="0"/>
              <a:t> </a:t>
            </a:r>
            <a:r>
              <a:rPr lang="ru-RU" sz="3600" dirty="0" err="1"/>
              <a:t>кредитів</a:t>
            </a:r>
            <a:r>
              <a:rPr lang="ru-RU" sz="3600" dirty="0"/>
              <a:t> ЄКТС, </a:t>
            </a:r>
            <a:r>
              <a:rPr lang="ru-RU" sz="3600" dirty="0" err="1"/>
              <a:t>необхідний</a:t>
            </a:r>
            <a:r>
              <a:rPr lang="ru-RU" sz="3600" dirty="0"/>
              <a:t> для </a:t>
            </a:r>
            <a:r>
              <a:rPr lang="ru-RU" sz="3600" dirty="0" err="1"/>
              <a:t>здобуття</a:t>
            </a:r>
            <a:r>
              <a:rPr lang="ru-RU" sz="3600" dirty="0"/>
              <a:t> </a:t>
            </a:r>
            <a:r>
              <a:rPr lang="ru-RU" sz="3600" dirty="0" err="1"/>
              <a:t>відповідного</a:t>
            </a:r>
            <a:r>
              <a:rPr lang="ru-RU" sz="3600" dirty="0"/>
              <a:t> </a:t>
            </a:r>
            <a:r>
              <a:rPr lang="ru-RU" sz="3600" dirty="0" err="1"/>
              <a:t>ступеня</a:t>
            </a:r>
            <a:r>
              <a:rPr lang="ru-RU" sz="3600" dirty="0"/>
              <a:t> </a:t>
            </a:r>
            <a:r>
              <a:rPr lang="ru-RU" sz="3600" dirty="0" err="1"/>
              <a:t>вищої</a:t>
            </a:r>
            <a:r>
              <a:rPr lang="ru-RU" sz="3600" dirty="0"/>
              <a:t> </a:t>
            </a:r>
            <a:r>
              <a:rPr lang="ru-RU" sz="3600" dirty="0" err="1"/>
              <a:t>освіти</a:t>
            </a:r>
            <a:r>
              <a:rPr lang="ru-RU" sz="3600" dirty="0"/>
              <a:t>;</a:t>
            </a:r>
          </a:p>
          <a:p>
            <a:r>
              <a:rPr lang="ru-RU" sz="3600" dirty="0"/>
              <a:t>2) </a:t>
            </a:r>
            <a:r>
              <a:rPr lang="ru-RU" sz="3600" dirty="0" err="1"/>
              <a:t>вимоги</a:t>
            </a:r>
            <a:r>
              <a:rPr lang="ru-RU" sz="3600" dirty="0"/>
              <a:t> до </a:t>
            </a:r>
            <a:r>
              <a:rPr lang="ru-RU" sz="3600" dirty="0" err="1"/>
              <a:t>рівня</a:t>
            </a:r>
            <a:r>
              <a:rPr lang="ru-RU" sz="3600" dirty="0"/>
              <a:t> </a:t>
            </a:r>
            <a:r>
              <a:rPr lang="ru-RU" sz="3600" dirty="0" err="1"/>
              <a:t>освіти</a:t>
            </a:r>
            <a:r>
              <a:rPr lang="ru-RU" sz="3600" dirty="0"/>
              <a:t> </a:t>
            </a:r>
            <a:r>
              <a:rPr lang="ru-RU" sz="3600" dirty="0" err="1"/>
              <a:t>осіб</a:t>
            </a:r>
            <a:r>
              <a:rPr lang="ru-RU" sz="3600" dirty="0"/>
              <a:t>, </a:t>
            </a:r>
            <a:r>
              <a:rPr lang="ru-RU" sz="3600" dirty="0" err="1"/>
              <a:t>які</a:t>
            </a:r>
            <a:r>
              <a:rPr lang="ru-RU" sz="3600" dirty="0"/>
              <a:t> </a:t>
            </a:r>
            <a:r>
              <a:rPr lang="ru-RU" sz="3600" dirty="0" err="1"/>
              <a:t>можуть</a:t>
            </a:r>
            <a:r>
              <a:rPr lang="ru-RU" sz="3600" dirty="0"/>
              <a:t> </a:t>
            </a:r>
            <a:r>
              <a:rPr lang="ru-RU" sz="3600" dirty="0" err="1"/>
              <a:t>розпочати</a:t>
            </a:r>
            <a:r>
              <a:rPr lang="ru-RU" sz="3600" dirty="0"/>
              <a:t> </a:t>
            </a:r>
            <a:r>
              <a:rPr lang="ru-RU" sz="3600" dirty="0" err="1"/>
              <a:t>навчання</a:t>
            </a:r>
            <a:r>
              <a:rPr lang="ru-RU" sz="3600" dirty="0"/>
              <a:t> за </a:t>
            </a:r>
            <a:r>
              <a:rPr lang="ru-RU" sz="3600" dirty="0" err="1"/>
              <a:t>цією</a:t>
            </a:r>
            <a:r>
              <a:rPr lang="ru-RU" sz="3600" dirty="0"/>
              <a:t> </a:t>
            </a:r>
            <a:r>
              <a:rPr lang="ru-RU" sz="3600" dirty="0" err="1"/>
              <a:t>програмою</a:t>
            </a:r>
            <a:r>
              <a:rPr lang="ru-RU" sz="3600" dirty="0"/>
              <a:t>, та </a:t>
            </a:r>
            <a:r>
              <a:rPr lang="ru-RU" sz="3600" dirty="0" err="1"/>
              <a:t>результатів</a:t>
            </a:r>
            <a:r>
              <a:rPr lang="ru-RU" sz="3600" dirty="0"/>
              <a:t> </a:t>
            </a:r>
            <a:r>
              <a:rPr lang="ru-RU" sz="3600" dirty="0" err="1"/>
              <a:t>їх</a:t>
            </a:r>
            <a:r>
              <a:rPr lang="ru-RU" sz="3600" dirty="0"/>
              <a:t> </a:t>
            </a:r>
            <a:r>
              <a:rPr lang="ru-RU" sz="3600" dirty="0" err="1"/>
              <a:t>навчання</a:t>
            </a:r>
            <a:r>
              <a:rPr lang="ru-RU" sz="3600" dirty="0"/>
              <a:t>;</a:t>
            </a:r>
          </a:p>
          <a:p>
            <a:r>
              <a:rPr lang="ru-RU" sz="3600" dirty="0"/>
              <a:t>3) </a:t>
            </a:r>
            <a:r>
              <a:rPr lang="ru-RU" sz="3600" dirty="0" err="1"/>
              <a:t>перелік</a:t>
            </a:r>
            <a:r>
              <a:rPr lang="ru-RU" sz="3600" dirty="0"/>
              <a:t> </a:t>
            </a:r>
            <a:r>
              <a:rPr lang="ru-RU" sz="3600" dirty="0" err="1"/>
              <a:t>обов’язкових</a:t>
            </a:r>
            <a:r>
              <a:rPr lang="ru-RU" sz="3600" dirty="0"/>
              <a:t> компетентностей </a:t>
            </a:r>
            <a:r>
              <a:rPr lang="ru-RU" sz="3600" dirty="0" err="1"/>
              <a:t>випускника</a:t>
            </a:r>
            <a:r>
              <a:rPr lang="ru-RU" sz="3600" dirty="0"/>
              <a:t>;</a:t>
            </a:r>
          </a:p>
          <a:p>
            <a:r>
              <a:rPr lang="ru-RU" sz="3600" dirty="0"/>
              <a:t>4) </a:t>
            </a:r>
            <a:r>
              <a:rPr lang="ru-RU" sz="3600" dirty="0" err="1"/>
              <a:t>нормативний</a:t>
            </a:r>
            <a:r>
              <a:rPr lang="ru-RU" sz="3600" dirty="0"/>
              <a:t> </a:t>
            </a:r>
            <a:r>
              <a:rPr lang="ru-RU" sz="3600" dirty="0" err="1"/>
              <a:t>зміст</a:t>
            </a:r>
            <a:r>
              <a:rPr lang="ru-RU" sz="3600" dirty="0"/>
              <a:t> </a:t>
            </a:r>
            <a:r>
              <a:rPr lang="ru-RU" sz="3600" dirty="0" err="1"/>
              <a:t>підготовки</a:t>
            </a:r>
            <a:r>
              <a:rPr lang="ru-RU" sz="3600" dirty="0"/>
              <a:t> </a:t>
            </a:r>
            <a:r>
              <a:rPr lang="ru-RU" sz="3600" dirty="0" err="1"/>
              <a:t>здобувачів</a:t>
            </a:r>
            <a:r>
              <a:rPr lang="ru-RU" sz="3600" dirty="0"/>
              <a:t> </a:t>
            </a:r>
            <a:r>
              <a:rPr lang="ru-RU" sz="3600" dirty="0" err="1"/>
              <a:t>вищої</a:t>
            </a:r>
            <a:r>
              <a:rPr lang="ru-RU" sz="3600" dirty="0"/>
              <a:t> </a:t>
            </a:r>
            <a:r>
              <a:rPr lang="ru-RU" sz="3600" dirty="0" err="1"/>
              <a:t>освіти</a:t>
            </a:r>
            <a:r>
              <a:rPr lang="ru-RU" sz="3600" dirty="0"/>
              <a:t>, </a:t>
            </a:r>
            <a:r>
              <a:rPr lang="ru-RU" sz="3600" dirty="0" err="1"/>
              <a:t>сформульований</a:t>
            </a:r>
            <a:r>
              <a:rPr lang="ru-RU" sz="3600" dirty="0"/>
              <a:t> у </a:t>
            </a:r>
            <a:r>
              <a:rPr lang="ru-RU" sz="3600" dirty="0" err="1"/>
              <a:t>термінах</a:t>
            </a:r>
            <a:r>
              <a:rPr lang="ru-RU" sz="3600" dirty="0"/>
              <a:t> </a:t>
            </a:r>
            <a:r>
              <a:rPr lang="ru-RU" sz="3600" dirty="0" err="1"/>
              <a:t>результатів</a:t>
            </a:r>
            <a:r>
              <a:rPr lang="ru-RU" sz="3600" dirty="0"/>
              <a:t> </a:t>
            </a:r>
            <a:r>
              <a:rPr lang="ru-RU" sz="3600" dirty="0" err="1"/>
              <a:t>навчання</a:t>
            </a:r>
            <a:r>
              <a:rPr lang="ru-RU" sz="3600" dirty="0"/>
              <a:t>;</a:t>
            </a:r>
          </a:p>
          <a:p>
            <a:r>
              <a:rPr lang="ru-RU" sz="3600" dirty="0"/>
              <a:t>5) </a:t>
            </a:r>
            <a:r>
              <a:rPr lang="ru-RU" sz="3600" dirty="0" err="1"/>
              <a:t>форми</a:t>
            </a:r>
            <a:r>
              <a:rPr lang="ru-RU" sz="3600" dirty="0"/>
              <a:t> </a:t>
            </a:r>
            <a:r>
              <a:rPr lang="ru-RU" sz="3600" dirty="0" err="1"/>
              <a:t>атестації</a:t>
            </a:r>
            <a:r>
              <a:rPr lang="ru-RU" sz="3600" dirty="0"/>
              <a:t> </a:t>
            </a:r>
            <a:r>
              <a:rPr lang="ru-RU" sz="3600" dirty="0" err="1"/>
              <a:t>здобувачів</a:t>
            </a:r>
            <a:r>
              <a:rPr lang="ru-RU" sz="3600" dirty="0"/>
              <a:t> </a:t>
            </a:r>
            <a:r>
              <a:rPr lang="ru-RU" sz="3600" dirty="0" err="1"/>
              <a:t>вищої</a:t>
            </a:r>
            <a:r>
              <a:rPr lang="ru-RU" sz="3600" dirty="0"/>
              <a:t> </a:t>
            </a:r>
            <a:r>
              <a:rPr lang="ru-RU" sz="3600" dirty="0" err="1"/>
              <a:t>освіти</a:t>
            </a:r>
            <a:r>
              <a:rPr lang="ru-RU" sz="3600" dirty="0"/>
              <a:t>;</a:t>
            </a:r>
          </a:p>
          <a:p>
            <a:r>
              <a:rPr lang="ru-RU" sz="3600" dirty="0"/>
              <a:t>6) </a:t>
            </a:r>
            <a:r>
              <a:rPr lang="ru-RU" sz="3600" dirty="0" err="1"/>
              <a:t>вимоги</a:t>
            </a:r>
            <a:r>
              <a:rPr lang="ru-RU" sz="3600" dirty="0"/>
              <a:t> до </a:t>
            </a:r>
            <a:r>
              <a:rPr lang="ru-RU" sz="3600" dirty="0" err="1"/>
              <a:t>створення</a:t>
            </a:r>
            <a:r>
              <a:rPr lang="ru-RU" sz="3600" dirty="0"/>
              <a:t> </a:t>
            </a:r>
            <a:r>
              <a:rPr lang="ru-RU" sz="3600" dirty="0" err="1"/>
              <a:t>освітніх</a:t>
            </a:r>
            <a:r>
              <a:rPr lang="ru-RU" sz="3600" dirty="0"/>
              <a:t> </a:t>
            </a:r>
            <a:r>
              <a:rPr lang="ru-RU" sz="3600" dirty="0" err="1"/>
              <a:t>програм</a:t>
            </a:r>
            <a:r>
              <a:rPr lang="ru-RU" sz="3600" dirty="0"/>
              <a:t> </a:t>
            </a:r>
            <a:r>
              <a:rPr lang="ru-RU" sz="3600" dirty="0" err="1"/>
              <a:t>підготовки</a:t>
            </a:r>
            <a:r>
              <a:rPr lang="ru-RU" sz="3600" dirty="0"/>
              <a:t> за </a:t>
            </a:r>
            <a:r>
              <a:rPr lang="ru-RU" sz="3600" dirty="0" err="1"/>
              <a:t>галуззю</a:t>
            </a:r>
            <a:r>
              <a:rPr lang="ru-RU" sz="3600" dirty="0"/>
              <a:t> </a:t>
            </a:r>
            <a:r>
              <a:rPr lang="ru-RU" sz="3600" dirty="0" err="1"/>
              <a:t>знань</a:t>
            </a:r>
            <a:r>
              <a:rPr lang="ru-RU" sz="3600" dirty="0"/>
              <a:t>, </a:t>
            </a:r>
            <a:r>
              <a:rPr lang="ru-RU" sz="3600" dirty="0" err="1"/>
              <a:t>двома</a:t>
            </a:r>
            <a:r>
              <a:rPr lang="ru-RU" sz="3600" dirty="0"/>
              <a:t> </a:t>
            </a:r>
            <a:r>
              <a:rPr lang="ru-RU" sz="3600" dirty="0" err="1"/>
              <a:t>галузями</a:t>
            </a:r>
            <a:r>
              <a:rPr lang="ru-RU" sz="3600" dirty="0"/>
              <a:t> </a:t>
            </a:r>
            <a:r>
              <a:rPr lang="ru-RU" sz="3600" dirty="0" err="1"/>
              <a:t>знань</a:t>
            </a:r>
            <a:r>
              <a:rPr lang="ru-RU" sz="3600" dirty="0"/>
              <a:t> </a:t>
            </a:r>
            <a:r>
              <a:rPr lang="ru-RU" sz="3600" dirty="0" err="1"/>
              <a:t>або</a:t>
            </a:r>
            <a:r>
              <a:rPr lang="ru-RU" sz="3600" dirty="0"/>
              <a:t> </a:t>
            </a:r>
            <a:r>
              <a:rPr lang="ru-RU" sz="3600" dirty="0" err="1"/>
              <a:t>групою</a:t>
            </a:r>
            <a:r>
              <a:rPr lang="ru-RU" sz="3600" dirty="0"/>
              <a:t> </a:t>
            </a:r>
            <a:r>
              <a:rPr lang="ru-RU" sz="3600" dirty="0" err="1"/>
              <a:t>спеціальностей</a:t>
            </a:r>
            <a:r>
              <a:rPr lang="ru-RU" sz="3600" dirty="0"/>
              <a:t> (у стандартах </a:t>
            </a:r>
            <a:r>
              <a:rPr lang="ru-RU" sz="3600" dirty="0" err="1"/>
              <a:t>рівня</a:t>
            </a:r>
            <a:r>
              <a:rPr lang="ru-RU" sz="3600" dirty="0"/>
              <a:t> </a:t>
            </a:r>
            <a:r>
              <a:rPr lang="ru-RU" sz="3600" dirty="0" err="1"/>
              <a:t>молодшого</a:t>
            </a:r>
            <a:r>
              <a:rPr lang="ru-RU" sz="3600" dirty="0"/>
              <a:t> бакалавра), </a:t>
            </a:r>
            <a:r>
              <a:rPr lang="ru-RU" sz="3600" dirty="0" err="1"/>
              <a:t>міждисциплінарних</a:t>
            </a:r>
            <a:r>
              <a:rPr lang="ru-RU" sz="3600" dirty="0"/>
              <a:t> </a:t>
            </a:r>
            <a:r>
              <a:rPr lang="ru-RU" sz="3600" dirty="0" err="1"/>
              <a:t>освітньо-наукових</a:t>
            </a:r>
            <a:r>
              <a:rPr lang="ru-RU" sz="3600" dirty="0"/>
              <a:t> </a:t>
            </a:r>
            <a:r>
              <a:rPr lang="ru-RU" sz="3600" dirty="0" err="1"/>
              <a:t>програм</a:t>
            </a:r>
            <a:r>
              <a:rPr lang="ru-RU" sz="3600" dirty="0"/>
              <a:t> (у стандартах </a:t>
            </a:r>
            <a:r>
              <a:rPr lang="ru-RU" sz="3600" dirty="0" err="1"/>
              <a:t>магістра</a:t>
            </a:r>
            <a:r>
              <a:rPr lang="ru-RU" sz="3600" dirty="0"/>
              <a:t> та доктора </a:t>
            </a:r>
            <a:r>
              <a:rPr lang="ru-RU" sz="3600" dirty="0" err="1"/>
              <a:t>філософії</a:t>
            </a:r>
            <a:r>
              <a:rPr lang="ru-RU" sz="3600" dirty="0"/>
              <a:t>);</a:t>
            </a:r>
          </a:p>
          <a:p>
            <a:r>
              <a:rPr lang="ru-RU" sz="3600" dirty="0"/>
              <a:t>7) </a:t>
            </a:r>
            <a:r>
              <a:rPr lang="ru-RU" sz="3600" dirty="0" err="1"/>
              <a:t>вимоги</a:t>
            </a:r>
            <a:r>
              <a:rPr lang="ru-RU" sz="3600" dirty="0"/>
              <a:t> </a:t>
            </a:r>
            <a:r>
              <a:rPr lang="ru-RU" sz="3600" dirty="0" err="1"/>
              <a:t>професійних</a:t>
            </a:r>
            <a:r>
              <a:rPr lang="ru-RU" sz="3600" dirty="0"/>
              <a:t> </a:t>
            </a:r>
            <a:r>
              <a:rPr lang="ru-RU" sz="3600" dirty="0" err="1"/>
              <a:t>стандартів</a:t>
            </a:r>
            <a:r>
              <a:rPr lang="ru-RU" sz="3600" dirty="0"/>
              <a:t> (за </a:t>
            </a:r>
            <a:r>
              <a:rPr lang="ru-RU" sz="3600" dirty="0" err="1"/>
              <a:t>їх</a:t>
            </a:r>
            <a:r>
              <a:rPr lang="ru-RU" sz="3600" dirty="0"/>
              <a:t> </a:t>
            </a:r>
            <a:r>
              <a:rPr lang="ru-RU" sz="3600" dirty="0" err="1"/>
              <a:t>наявності</a:t>
            </a:r>
            <a:r>
              <a:rPr lang="ru-RU" sz="3600" dirty="0"/>
              <a:t>).</a:t>
            </a:r>
          </a:p>
          <a:p>
            <a:pPr marL="0" indent="0">
              <a:buNone/>
            </a:pPr>
            <a:endParaRPr lang="ru-RU" dirty="0"/>
          </a:p>
        </p:txBody>
      </p:sp>
    </p:spTree>
    <p:extLst>
      <p:ext uri="{BB962C8B-B14F-4D97-AF65-F5344CB8AC3E}">
        <p14:creationId xmlns:p14="http://schemas.microsoft.com/office/powerpoint/2010/main" val="12294735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8620" y="1908313"/>
            <a:ext cx="10994760" cy="4522304"/>
          </a:xfrm>
        </p:spPr>
        <p:txBody>
          <a:bodyPr>
            <a:noAutofit/>
          </a:bodyPr>
          <a:lstStyle/>
          <a:p>
            <a:pPr algn="l"/>
            <a:r>
              <a:rPr lang="ru-RU" sz="2000" dirty="0" err="1" smtClean="0">
                <a:solidFill>
                  <a:srgbClr val="FF0000"/>
                </a:solidFill>
              </a:rPr>
              <a:t>О</a:t>
            </a:r>
            <a:r>
              <a:rPr lang="ru-RU" sz="2000" b="0" dirty="0" err="1" smtClean="0">
                <a:solidFill>
                  <a:srgbClr val="FF0000"/>
                </a:solidFill>
              </a:rPr>
              <a:t>світня</a:t>
            </a:r>
            <a:r>
              <a:rPr lang="ru-RU" sz="2000" b="0" dirty="0" smtClean="0">
                <a:solidFill>
                  <a:srgbClr val="FF0000"/>
                </a:solidFill>
              </a:rPr>
              <a:t> </a:t>
            </a:r>
            <a:r>
              <a:rPr lang="ru-RU" sz="2000" b="0" dirty="0">
                <a:solidFill>
                  <a:srgbClr val="FF0000"/>
                </a:solidFill>
              </a:rPr>
              <a:t>(</a:t>
            </a:r>
            <a:r>
              <a:rPr lang="ru-RU" sz="2000" b="0" dirty="0" err="1">
                <a:solidFill>
                  <a:srgbClr val="FF0000"/>
                </a:solidFill>
              </a:rPr>
              <a:t>освітньо-професійна</a:t>
            </a:r>
            <a:r>
              <a:rPr lang="ru-RU" sz="2000" b="0" dirty="0">
                <a:solidFill>
                  <a:srgbClr val="FF0000"/>
                </a:solidFill>
              </a:rPr>
              <a:t>, </a:t>
            </a:r>
            <a:r>
              <a:rPr lang="ru-RU" sz="2000" b="0" dirty="0" err="1">
                <a:solidFill>
                  <a:srgbClr val="FF0000"/>
                </a:solidFill>
              </a:rPr>
              <a:t>освітньо-наукова</a:t>
            </a:r>
            <a:r>
              <a:rPr lang="ru-RU" sz="2000" b="0" dirty="0">
                <a:solidFill>
                  <a:srgbClr val="FF0000"/>
                </a:solidFill>
              </a:rPr>
              <a:t> </a:t>
            </a:r>
            <a:r>
              <a:rPr lang="ru-RU" sz="2000" b="0" dirty="0" err="1">
                <a:solidFill>
                  <a:srgbClr val="FF0000"/>
                </a:solidFill>
              </a:rPr>
              <a:t>чи</a:t>
            </a:r>
            <a:r>
              <a:rPr lang="ru-RU" sz="2000" b="0" dirty="0">
                <a:solidFill>
                  <a:srgbClr val="FF0000"/>
                </a:solidFill>
              </a:rPr>
              <a:t> </a:t>
            </a:r>
            <a:r>
              <a:rPr lang="ru-RU" sz="2000" b="0" dirty="0" err="1">
                <a:solidFill>
                  <a:srgbClr val="FF0000"/>
                </a:solidFill>
              </a:rPr>
              <a:t>освітньо-творча</a:t>
            </a:r>
            <a:r>
              <a:rPr lang="ru-RU" sz="2000" b="0" dirty="0">
                <a:solidFill>
                  <a:srgbClr val="FF0000"/>
                </a:solidFill>
              </a:rPr>
              <a:t>) </a:t>
            </a:r>
            <a:r>
              <a:rPr lang="ru-RU" sz="2000" b="0" dirty="0" err="1">
                <a:solidFill>
                  <a:srgbClr val="FF0000"/>
                </a:solidFill>
              </a:rPr>
              <a:t>програма</a:t>
            </a:r>
            <a:r>
              <a:rPr lang="ru-RU" sz="2000" dirty="0"/>
              <a:t> - </a:t>
            </a:r>
            <a:r>
              <a:rPr lang="ru-RU" sz="2000" dirty="0" err="1"/>
              <a:t>єдиний</a:t>
            </a:r>
            <a:r>
              <a:rPr lang="ru-RU" sz="2000" dirty="0"/>
              <a:t> комплекс </a:t>
            </a:r>
            <a:r>
              <a:rPr lang="ru-RU" sz="2000" dirty="0" err="1"/>
              <a:t>освітніх</a:t>
            </a:r>
            <a:r>
              <a:rPr lang="ru-RU" sz="2000" dirty="0"/>
              <a:t> </a:t>
            </a:r>
            <a:r>
              <a:rPr lang="ru-RU" sz="2000" dirty="0" err="1"/>
              <a:t>компонентів</a:t>
            </a:r>
            <a:r>
              <a:rPr lang="ru-RU" sz="2000" dirty="0"/>
              <a:t> (</a:t>
            </a:r>
            <a:r>
              <a:rPr lang="ru-RU" sz="2000" dirty="0" err="1"/>
              <a:t>навчальних</a:t>
            </a:r>
            <a:r>
              <a:rPr lang="ru-RU" sz="2000" dirty="0"/>
              <a:t> </a:t>
            </a:r>
            <a:r>
              <a:rPr lang="ru-RU" sz="2000" dirty="0" err="1"/>
              <a:t>дисциплін</a:t>
            </a:r>
            <a:r>
              <a:rPr lang="ru-RU" sz="2000" dirty="0"/>
              <a:t>, </a:t>
            </a:r>
            <a:r>
              <a:rPr lang="ru-RU" sz="2000" dirty="0" err="1"/>
              <a:t>індивідуальних</a:t>
            </a:r>
            <a:r>
              <a:rPr lang="ru-RU" sz="2000" dirty="0"/>
              <a:t> </a:t>
            </a:r>
            <a:r>
              <a:rPr lang="ru-RU" sz="2000" dirty="0" err="1"/>
              <a:t>завдань</a:t>
            </a:r>
            <a:r>
              <a:rPr lang="ru-RU" sz="2000" dirty="0"/>
              <a:t>, практик, </a:t>
            </a:r>
            <a:r>
              <a:rPr lang="ru-RU" sz="2000" dirty="0" err="1"/>
              <a:t>контрольних</a:t>
            </a:r>
            <a:r>
              <a:rPr lang="ru-RU" sz="2000" dirty="0"/>
              <a:t> </a:t>
            </a:r>
            <a:r>
              <a:rPr lang="ru-RU" sz="2000" dirty="0" err="1"/>
              <a:t>заходів</a:t>
            </a:r>
            <a:r>
              <a:rPr lang="ru-RU" sz="2000" dirty="0"/>
              <a:t> </a:t>
            </a:r>
            <a:r>
              <a:rPr lang="ru-RU" sz="2000" dirty="0" err="1"/>
              <a:t>тощо</a:t>
            </a:r>
            <a:r>
              <a:rPr lang="ru-RU" sz="2000" dirty="0"/>
              <a:t>), </a:t>
            </a:r>
            <a:r>
              <a:rPr lang="ru-RU" sz="2000" dirty="0" err="1"/>
              <a:t>спрямованих</a:t>
            </a:r>
            <a:r>
              <a:rPr lang="ru-RU" sz="2000" dirty="0"/>
              <a:t> на </a:t>
            </a:r>
            <a:r>
              <a:rPr lang="ru-RU" sz="2000" dirty="0" err="1"/>
              <a:t>досягнення</a:t>
            </a:r>
            <a:r>
              <a:rPr lang="ru-RU" sz="2000" dirty="0"/>
              <a:t> </a:t>
            </a:r>
            <a:r>
              <a:rPr lang="ru-RU" sz="2000" dirty="0" err="1"/>
              <a:t>передбачених</a:t>
            </a:r>
            <a:r>
              <a:rPr lang="ru-RU" sz="2000" dirty="0"/>
              <a:t> такою </a:t>
            </a:r>
            <a:r>
              <a:rPr lang="ru-RU" sz="2000" dirty="0" err="1"/>
              <a:t>програмою</a:t>
            </a:r>
            <a:r>
              <a:rPr lang="ru-RU" sz="2000" dirty="0"/>
              <a:t> </a:t>
            </a:r>
            <a:r>
              <a:rPr lang="ru-RU" sz="2000" dirty="0" err="1"/>
              <a:t>результатів</a:t>
            </a:r>
            <a:r>
              <a:rPr lang="ru-RU" sz="2000" dirty="0"/>
              <a:t> </a:t>
            </a:r>
            <a:r>
              <a:rPr lang="ru-RU" sz="2000" dirty="0" err="1"/>
              <a:t>навчання</a:t>
            </a:r>
            <a:r>
              <a:rPr lang="ru-RU" sz="2000" dirty="0"/>
              <a:t>, </a:t>
            </a:r>
            <a:r>
              <a:rPr lang="ru-RU" sz="2000" dirty="0" err="1"/>
              <a:t>що</a:t>
            </a:r>
            <a:r>
              <a:rPr lang="ru-RU" sz="2000" dirty="0"/>
              <a:t> </a:t>
            </a:r>
            <a:r>
              <a:rPr lang="ru-RU" sz="2000" dirty="0" err="1"/>
              <a:t>дає</a:t>
            </a:r>
            <a:r>
              <a:rPr lang="ru-RU" sz="2000" dirty="0"/>
              <a:t> право на </a:t>
            </a:r>
            <a:r>
              <a:rPr lang="ru-RU" sz="2000" dirty="0" err="1"/>
              <a:t>отримання</a:t>
            </a:r>
            <a:r>
              <a:rPr lang="ru-RU" sz="2000" dirty="0"/>
              <a:t> </a:t>
            </a:r>
            <a:r>
              <a:rPr lang="ru-RU" sz="2000" dirty="0" err="1"/>
              <a:t>визначеної</a:t>
            </a:r>
            <a:r>
              <a:rPr lang="ru-RU" sz="2000" dirty="0"/>
              <a:t> </a:t>
            </a:r>
            <a:r>
              <a:rPr lang="ru-RU" sz="2000" dirty="0" err="1"/>
              <a:t>освітньої</a:t>
            </a:r>
            <a:r>
              <a:rPr lang="ru-RU" sz="2000" dirty="0"/>
              <a:t> </a:t>
            </a:r>
            <a:r>
              <a:rPr lang="ru-RU" sz="2000" dirty="0" err="1"/>
              <a:t>або</a:t>
            </a:r>
            <a:r>
              <a:rPr lang="ru-RU" sz="2000" dirty="0"/>
              <a:t> </a:t>
            </a:r>
            <a:r>
              <a:rPr lang="ru-RU" sz="2000" dirty="0" err="1"/>
              <a:t>освітньої</a:t>
            </a:r>
            <a:r>
              <a:rPr lang="ru-RU" sz="2000" dirty="0"/>
              <a:t> та </a:t>
            </a:r>
            <a:r>
              <a:rPr lang="ru-RU" sz="2000" dirty="0" err="1"/>
              <a:t>професійної</a:t>
            </a:r>
            <a:r>
              <a:rPr lang="ru-RU" sz="2000" dirty="0"/>
              <a:t> (</a:t>
            </a:r>
            <a:r>
              <a:rPr lang="ru-RU" sz="2000" dirty="0" err="1"/>
              <a:t>професійних</a:t>
            </a:r>
            <a:r>
              <a:rPr lang="ru-RU" sz="2000" dirty="0"/>
              <a:t>) </a:t>
            </a:r>
            <a:r>
              <a:rPr lang="ru-RU" sz="2000" dirty="0" err="1"/>
              <a:t>кваліфікації</a:t>
            </a:r>
            <a:r>
              <a:rPr lang="ru-RU" sz="2000" dirty="0"/>
              <a:t> (</a:t>
            </a:r>
            <a:r>
              <a:rPr lang="ru-RU" sz="2000" dirty="0" err="1"/>
              <a:t>кваліфікацій</a:t>
            </a:r>
            <a:r>
              <a:rPr lang="ru-RU" sz="2000" dirty="0" smtClean="0"/>
              <a:t>).</a:t>
            </a:r>
            <a:br>
              <a:rPr lang="ru-RU" sz="2000" dirty="0" smtClean="0"/>
            </a:br>
            <a:r>
              <a:rPr lang="ru-RU" sz="2000" dirty="0" smtClean="0"/>
              <a:t> </a:t>
            </a:r>
            <a:br>
              <a:rPr lang="ru-RU" sz="2000" dirty="0" smtClean="0"/>
            </a:br>
            <a:r>
              <a:rPr lang="ru-RU" sz="2000" dirty="0" err="1" smtClean="0"/>
              <a:t>Освітня</a:t>
            </a:r>
            <a:r>
              <a:rPr lang="ru-RU" sz="2000" dirty="0" smtClean="0"/>
              <a:t> </a:t>
            </a:r>
            <a:r>
              <a:rPr lang="ru-RU" sz="2000" dirty="0" err="1" smtClean="0"/>
              <a:t>програма</a:t>
            </a:r>
            <a:r>
              <a:rPr lang="ru-RU" sz="2000" dirty="0" smtClean="0"/>
              <a:t> </a:t>
            </a:r>
            <a:r>
              <a:rPr lang="ru-RU" sz="2000" dirty="0" err="1"/>
              <a:t>може</a:t>
            </a:r>
            <a:r>
              <a:rPr lang="ru-RU" sz="2000" dirty="0"/>
              <a:t> </a:t>
            </a:r>
            <a:r>
              <a:rPr lang="ru-RU" sz="2000" dirty="0" err="1"/>
              <a:t>визначати</a:t>
            </a:r>
            <a:r>
              <a:rPr lang="ru-RU" sz="2000" dirty="0"/>
              <a:t> </a:t>
            </a:r>
            <a:r>
              <a:rPr lang="ru-RU" sz="2000" dirty="0" err="1"/>
              <a:t>єдину</a:t>
            </a:r>
            <a:r>
              <a:rPr lang="ru-RU" sz="2000" dirty="0"/>
              <a:t> в </a:t>
            </a:r>
            <a:r>
              <a:rPr lang="ru-RU" sz="2000" dirty="0" err="1"/>
              <a:t>її</a:t>
            </a:r>
            <a:r>
              <a:rPr lang="ru-RU" sz="2000" dirty="0"/>
              <a:t> межах </a:t>
            </a:r>
            <a:r>
              <a:rPr lang="ru-RU" sz="2000" dirty="0" err="1"/>
              <a:t>спеціалізацію</a:t>
            </a:r>
            <a:r>
              <a:rPr lang="ru-RU" sz="2000" dirty="0"/>
              <a:t> </a:t>
            </a:r>
            <a:r>
              <a:rPr lang="ru-RU" sz="2000" dirty="0" err="1"/>
              <a:t>або</a:t>
            </a:r>
            <a:r>
              <a:rPr lang="ru-RU" sz="2000" dirty="0"/>
              <a:t> не </a:t>
            </a:r>
            <a:r>
              <a:rPr lang="ru-RU" sz="2000" dirty="0" err="1"/>
              <a:t>передбачати</a:t>
            </a:r>
            <a:r>
              <a:rPr lang="ru-RU" sz="2000" dirty="0"/>
              <a:t> </a:t>
            </a:r>
            <a:r>
              <a:rPr lang="ru-RU" sz="2000" dirty="0" err="1" smtClean="0"/>
              <a:t>спеціалізації</a:t>
            </a:r>
            <a:r>
              <a:rPr lang="ru-RU" sz="2000" dirty="0" smtClean="0"/>
              <a:t/>
            </a:r>
            <a:br>
              <a:rPr lang="ru-RU" sz="2000" dirty="0" smtClean="0"/>
            </a:br>
            <a:r>
              <a:rPr lang="uk-UA" sz="1400" dirty="0" smtClean="0"/>
              <a:t>Розробка </a:t>
            </a:r>
            <a:r>
              <a:rPr lang="uk-UA" sz="1400" dirty="0"/>
              <a:t>освітньої програми є складовою системи забезпечення якості освіти в університеті, її міжнародного визнання та забезпечує </a:t>
            </a:r>
            <a:r>
              <a:rPr lang="uk-UA" sz="1400" dirty="0" err="1"/>
              <a:t>міжуніверситетську</a:t>
            </a:r>
            <a:r>
              <a:rPr lang="uk-UA" sz="1400" dirty="0"/>
              <a:t> співпрацю, академічну </a:t>
            </a:r>
            <a:r>
              <a:rPr lang="uk-UA" sz="1400" dirty="0" err="1"/>
              <a:t>мобільность</a:t>
            </a:r>
            <a:r>
              <a:rPr lang="uk-UA" sz="1400" dirty="0"/>
              <a:t>, програми подвійних та спільних дипломів.</a:t>
            </a:r>
            <a:r>
              <a:rPr lang="ru-RU" sz="1400" dirty="0"/>
              <a:t/>
            </a:r>
            <a:br>
              <a:rPr lang="ru-RU" sz="1400" dirty="0"/>
            </a:br>
            <a:r>
              <a:rPr lang="uk-UA" sz="1400" dirty="0"/>
              <a:t>Обсяг освітньої (освітньо-професійної, </a:t>
            </a:r>
            <a:r>
              <a:rPr lang="uk-UA" sz="1400" dirty="0" err="1"/>
              <a:t>освітньо</a:t>
            </a:r>
            <a:r>
              <a:rPr lang="uk-UA" sz="1400" dirty="0"/>
              <a:t>-наукової) програми встановлюється для:</a:t>
            </a:r>
            <a:r>
              <a:rPr lang="ru-RU" sz="1400" dirty="0"/>
              <a:t/>
            </a:r>
            <a:br>
              <a:rPr lang="ru-RU" sz="1400" dirty="0"/>
            </a:br>
            <a:r>
              <a:rPr lang="uk-UA" sz="1400" dirty="0"/>
              <a:t>- першого рівня вищої освіти (бакалавр) - 180-240 кредитів ЄКТС;</a:t>
            </a:r>
            <a:r>
              <a:rPr lang="ru-RU" sz="1400" dirty="0"/>
              <a:t/>
            </a:r>
            <a:br>
              <a:rPr lang="ru-RU" sz="1400" dirty="0"/>
            </a:br>
            <a:r>
              <a:rPr lang="uk-UA" sz="1400" dirty="0"/>
              <a:t>- другого рівня (практичний профіль) (магістр) - 90-120 кредитів ЄКТС;</a:t>
            </a:r>
            <a:r>
              <a:rPr lang="ru-RU" sz="1400" dirty="0"/>
              <a:t/>
            </a:r>
            <a:br>
              <a:rPr lang="ru-RU" sz="1400" dirty="0"/>
            </a:br>
            <a:r>
              <a:rPr lang="uk-UA" sz="1400" dirty="0"/>
              <a:t>- третього (</a:t>
            </a:r>
            <a:r>
              <a:rPr lang="uk-UA" sz="1400" dirty="0" err="1"/>
              <a:t>освітньо</a:t>
            </a:r>
            <a:r>
              <a:rPr lang="uk-UA" sz="1400" dirty="0"/>
              <a:t>-наукового) рівня - 30-60 кредитів ЄКТС.</a:t>
            </a:r>
            <a:r>
              <a:rPr lang="ru-RU" sz="1400" dirty="0"/>
              <a:t/>
            </a:r>
            <a:br>
              <a:rPr lang="ru-RU" sz="1400" dirty="0"/>
            </a:br>
            <a:r>
              <a:rPr lang="uk-UA" sz="1400" dirty="0"/>
              <a:t>Мінімальний обсяг освітньої програми, який забезпечує загальні та фахові компетентності (обсяг практичної підготовки тощо) за певною спеціальністю, визначається Стандартом вищої освіти.</a:t>
            </a:r>
            <a:r>
              <a:rPr lang="ru-RU" sz="1400" dirty="0"/>
              <a:t/>
            </a:r>
            <a:br>
              <a:rPr lang="ru-RU" sz="1400" dirty="0"/>
            </a:br>
            <a:endParaRPr lang="ru-RU" sz="1400" dirty="0"/>
          </a:p>
        </p:txBody>
      </p:sp>
      <p:sp>
        <p:nvSpPr>
          <p:cNvPr id="4" name="Подзаголовок 3"/>
          <p:cNvSpPr>
            <a:spLocks noGrp="1"/>
          </p:cNvSpPr>
          <p:nvPr>
            <p:ph type="subTitle" idx="1"/>
          </p:nvPr>
        </p:nvSpPr>
        <p:spPr>
          <a:xfrm>
            <a:off x="250750" y="1063531"/>
            <a:ext cx="10994760" cy="1068935"/>
          </a:xfrm>
        </p:spPr>
        <p:txBody>
          <a:bodyPr/>
          <a:lstStyle/>
          <a:p>
            <a:pPr algn="just"/>
            <a:r>
              <a:rPr lang="uk-UA" b="1" dirty="0">
                <a:solidFill>
                  <a:schemeClr val="tx1"/>
                </a:solidFill>
              </a:rPr>
              <a:t>3.</a:t>
            </a:r>
            <a:r>
              <a:rPr lang="uk-UA" dirty="0">
                <a:solidFill>
                  <a:schemeClr val="tx1"/>
                </a:solidFill>
              </a:rPr>
              <a:t> О</a:t>
            </a:r>
            <a:r>
              <a:rPr lang="uk-UA" b="1" dirty="0">
                <a:solidFill>
                  <a:schemeClr val="tx1"/>
                </a:solidFill>
              </a:rPr>
              <a:t>світня (освітньо-професійна, </a:t>
            </a:r>
            <a:r>
              <a:rPr lang="uk-UA" b="1" dirty="0" err="1">
                <a:solidFill>
                  <a:schemeClr val="tx1"/>
                </a:solidFill>
              </a:rPr>
              <a:t>освітньо</a:t>
            </a:r>
            <a:r>
              <a:rPr lang="uk-UA" b="1" dirty="0">
                <a:solidFill>
                  <a:schemeClr val="tx1"/>
                </a:solidFill>
              </a:rPr>
              <a:t>-наукова чи </a:t>
            </a:r>
            <a:r>
              <a:rPr lang="uk-UA" b="1" dirty="0" err="1">
                <a:solidFill>
                  <a:schemeClr val="tx1"/>
                </a:solidFill>
              </a:rPr>
              <a:t>освітньо</a:t>
            </a:r>
            <a:r>
              <a:rPr lang="uk-UA" b="1" dirty="0">
                <a:solidFill>
                  <a:schemeClr val="tx1"/>
                </a:solidFill>
              </a:rPr>
              <a:t>-творча) програма</a:t>
            </a:r>
            <a:endParaRPr lang="ru-RU" dirty="0">
              <a:solidFill>
                <a:schemeClr val="tx1"/>
              </a:solidFill>
            </a:endParaRPr>
          </a:p>
        </p:txBody>
      </p:sp>
    </p:spTree>
    <p:extLst>
      <p:ext uri="{BB962C8B-B14F-4D97-AF65-F5344CB8AC3E}">
        <p14:creationId xmlns:p14="http://schemas.microsoft.com/office/powerpoint/2010/main" val="12025008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620" y="1181100"/>
            <a:ext cx="10972800" cy="1047750"/>
          </a:xfrm>
        </p:spPr>
        <p:txBody>
          <a:bodyPr>
            <a:normAutofit fontScale="90000"/>
          </a:bodyPr>
          <a:lstStyle/>
          <a:p>
            <a:r>
              <a:rPr lang="ru-RU" b="1" dirty="0"/>
              <a:t>4.</a:t>
            </a:r>
            <a:r>
              <a:rPr lang="ru-RU" b="1" i="1" dirty="0"/>
              <a:t> </a:t>
            </a:r>
            <a:r>
              <a:rPr lang="ru-RU" b="1" dirty="0" err="1"/>
              <a:t>Навчальний</a:t>
            </a:r>
            <a:r>
              <a:rPr lang="ru-RU" b="1" dirty="0"/>
              <a:t> план </a:t>
            </a:r>
            <a:r>
              <a:rPr lang="ru-RU" b="1" dirty="0" err="1"/>
              <a:t>підготовки</a:t>
            </a:r>
            <a:r>
              <a:rPr lang="ru-RU" b="1" dirty="0"/>
              <a:t> педагога як </a:t>
            </a:r>
            <a:r>
              <a:rPr lang="ru-RU" b="1" dirty="0" err="1"/>
              <a:t>вияв</a:t>
            </a:r>
            <a:r>
              <a:rPr lang="ru-RU" b="1" dirty="0"/>
              <a:t> </a:t>
            </a:r>
            <a:r>
              <a:rPr lang="ru-RU" b="1" dirty="0" err="1"/>
              <a:t>етапного</a:t>
            </a:r>
            <a:r>
              <a:rPr lang="ru-RU" b="1" dirty="0"/>
              <a:t> </a:t>
            </a:r>
            <a:r>
              <a:rPr lang="ru-RU" b="1" dirty="0" err="1"/>
              <a:t>рівня</a:t>
            </a:r>
            <a:r>
              <a:rPr lang="ru-RU" b="1" dirty="0"/>
              <a:t> </a:t>
            </a:r>
            <a:r>
              <a:rPr lang="ru-RU" b="1" dirty="0" err="1"/>
              <a:t>змісту</a:t>
            </a:r>
            <a:r>
              <a:rPr lang="ru-RU" b="1" dirty="0"/>
              <a:t> </a:t>
            </a:r>
            <a:r>
              <a:rPr lang="ru-RU" b="1" dirty="0" err="1"/>
              <a:t>професійної</a:t>
            </a:r>
            <a:r>
              <a:rPr lang="ru-RU" b="1" dirty="0"/>
              <a:t> </a:t>
            </a:r>
            <a:r>
              <a:rPr lang="ru-RU" b="1" dirty="0" err="1"/>
              <a:t>освіти</a:t>
            </a:r>
            <a:r>
              <a:rPr lang="ru-RU" b="1" dirty="0"/>
              <a:t> </a:t>
            </a:r>
            <a:br>
              <a:rPr lang="ru-RU" b="1" dirty="0"/>
            </a:br>
            <a:endParaRPr lang="ru-RU" dirty="0"/>
          </a:p>
        </p:txBody>
      </p:sp>
      <p:sp>
        <p:nvSpPr>
          <p:cNvPr id="3" name="Объект 2"/>
          <p:cNvSpPr>
            <a:spLocks noGrp="1"/>
          </p:cNvSpPr>
          <p:nvPr>
            <p:ph idx="1"/>
          </p:nvPr>
        </p:nvSpPr>
        <p:spPr>
          <a:xfrm>
            <a:off x="446220" y="2038350"/>
            <a:ext cx="10972800" cy="3856640"/>
          </a:xfrm>
        </p:spPr>
        <p:txBody>
          <a:bodyPr>
            <a:normAutofit fontScale="77500" lnSpcReduction="20000"/>
          </a:bodyPr>
          <a:lstStyle/>
          <a:p>
            <a:pPr algn="just"/>
            <a:r>
              <a:rPr lang="ru-RU" b="1" i="1" dirty="0" err="1"/>
              <a:t>Навчальний</a:t>
            </a:r>
            <a:r>
              <a:rPr lang="ru-RU" b="1" i="1" dirty="0"/>
              <a:t> </a:t>
            </a:r>
            <a:r>
              <a:rPr lang="ru-RU" b="1" i="1" dirty="0" smtClean="0"/>
              <a:t>план (ЗУ)</a:t>
            </a:r>
            <a:r>
              <a:rPr lang="ru-RU" dirty="0" smtClean="0"/>
              <a:t> </a:t>
            </a:r>
            <a:r>
              <a:rPr lang="ru-RU" dirty="0"/>
              <a:t>− </a:t>
            </a:r>
            <a:r>
              <a:rPr lang="ru-RU" dirty="0" err="1" smtClean="0"/>
              <a:t>нормативний</a:t>
            </a:r>
            <a:r>
              <a:rPr lang="ru-RU" dirty="0" smtClean="0"/>
              <a:t> документ ЗВО, </a:t>
            </a:r>
            <a:r>
              <a:rPr lang="ru-RU" dirty="0" err="1"/>
              <a:t>що</a:t>
            </a:r>
            <a:r>
              <a:rPr lang="ru-RU" dirty="0"/>
              <a:t> </a:t>
            </a:r>
            <a:r>
              <a:rPr lang="ru-RU" dirty="0" err="1"/>
              <a:t>визначає</a:t>
            </a:r>
            <a:r>
              <a:rPr lang="ru-RU" dirty="0"/>
              <a:t> </a:t>
            </a:r>
            <a:r>
              <a:rPr lang="ru-RU" dirty="0" err="1"/>
              <a:t>перелік</a:t>
            </a:r>
            <a:r>
              <a:rPr lang="ru-RU" dirty="0"/>
              <a:t> та </a:t>
            </a:r>
            <a:r>
              <a:rPr lang="ru-RU" dirty="0" err="1"/>
              <a:t>обсяг</a:t>
            </a:r>
            <a:r>
              <a:rPr lang="ru-RU" dirty="0"/>
              <a:t> </a:t>
            </a:r>
            <a:r>
              <a:rPr lang="ru-RU" dirty="0" err="1"/>
              <a:t>освітніх</a:t>
            </a:r>
            <a:r>
              <a:rPr lang="ru-RU" dirty="0"/>
              <a:t> </a:t>
            </a:r>
            <a:r>
              <a:rPr lang="ru-RU" dirty="0" err="1"/>
              <a:t>компонентів</a:t>
            </a:r>
            <a:r>
              <a:rPr lang="ru-RU" dirty="0"/>
              <a:t> у кредитах ЄКТС, </a:t>
            </a:r>
            <a:r>
              <a:rPr lang="ru-RU" dirty="0" err="1"/>
              <a:t>їх</a:t>
            </a:r>
            <a:r>
              <a:rPr lang="ru-RU" dirty="0"/>
              <a:t> </a:t>
            </a:r>
            <a:r>
              <a:rPr lang="ru-RU" dirty="0" err="1"/>
              <a:t>логічну</a:t>
            </a:r>
            <a:r>
              <a:rPr lang="ru-RU" dirty="0"/>
              <a:t> </a:t>
            </a:r>
            <a:r>
              <a:rPr lang="ru-RU" dirty="0" err="1"/>
              <a:t>послідовність</a:t>
            </a:r>
            <a:r>
              <a:rPr lang="ru-RU" dirty="0"/>
              <a:t>, </a:t>
            </a:r>
            <a:r>
              <a:rPr lang="ru-RU" dirty="0" err="1"/>
              <a:t>форми</a:t>
            </a:r>
            <a:r>
              <a:rPr lang="ru-RU" dirty="0"/>
              <a:t> </a:t>
            </a:r>
            <a:r>
              <a:rPr lang="ru-RU" dirty="0" err="1"/>
              <a:t>організації</a:t>
            </a:r>
            <a:r>
              <a:rPr lang="ru-RU" dirty="0"/>
              <a:t> </a:t>
            </a:r>
            <a:r>
              <a:rPr lang="ru-RU" dirty="0" err="1"/>
              <a:t>освітнього</a:t>
            </a:r>
            <a:r>
              <a:rPr lang="ru-RU" dirty="0"/>
              <a:t> </a:t>
            </a:r>
            <a:r>
              <a:rPr lang="ru-RU" dirty="0" err="1"/>
              <a:t>процесу</a:t>
            </a:r>
            <a:r>
              <a:rPr lang="ru-RU" dirty="0"/>
              <a:t>, </a:t>
            </a:r>
            <a:r>
              <a:rPr lang="ru-RU" dirty="0" err="1"/>
              <a:t>види</a:t>
            </a:r>
            <a:r>
              <a:rPr lang="ru-RU" dirty="0"/>
              <a:t> та </a:t>
            </a:r>
            <a:r>
              <a:rPr lang="ru-RU" dirty="0" err="1"/>
              <a:t>обсяг</a:t>
            </a:r>
            <a:r>
              <a:rPr lang="ru-RU" dirty="0"/>
              <a:t> </a:t>
            </a:r>
            <a:r>
              <a:rPr lang="ru-RU" dirty="0" err="1"/>
              <a:t>навчальних</a:t>
            </a:r>
            <a:r>
              <a:rPr lang="ru-RU" dirty="0"/>
              <a:t> занять, </a:t>
            </a:r>
            <a:r>
              <a:rPr lang="ru-RU" dirty="0" err="1"/>
              <a:t>графік</a:t>
            </a:r>
            <a:r>
              <a:rPr lang="ru-RU" dirty="0"/>
              <a:t> </a:t>
            </a:r>
            <a:r>
              <a:rPr lang="ru-RU" dirty="0" err="1"/>
              <a:t>навчального</a:t>
            </a:r>
            <a:r>
              <a:rPr lang="ru-RU" dirty="0"/>
              <a:t> </a:t>
            </a:r>
            <a:r>
              <a:rPr lang="ru-RU" dirty="0" err="1"/>
              <a:t>процесу</a:t>
            </a:r>
            <a:r>
              <a:rPr lang="ru-RU" dirty="0"/>
              <a:t>, </a:t>
            </a:r>
            <a:r>
              <a:rPr lang="ru-RU" dirty="0" err="1"/>
              <a:t>форми</a:t>
            </a:r>
            <a:r>
              <a:rPr lang="ru-RU" dirty="0"/>
              <a:t> поточного і </a:t>
            </a:r>
            <a:r>
              <a:rPr lang="ru-RU" dirty="0" err="1"/>
              <a:t>підсумкового</a:t>
            </a:r>
            <a:r>
              <a:rPr lang="ru-RU" dirty="0"/>
              <a:t> контролю, </a:t>
            </a:r>
            <a:r>
              <a:rPr lang="ru-RU" dirty="0" err="1"/>
              <a:t>що</a:t>
            </a:r>
            <a:r>
              <a:rPr lang="ru-RU" dirty="0"/>
              <a:t> </a:t>
            </a:r>
            <a:r>
              <a:rPr lang="ru-RU" dirty="0" err="1"/>
              <a:t>забезпечують</a:t>
            </a:r>
            <a:r>
              <a:rPr lang="ru-RU" dirty="0"/>
              <a:t> </a:t>
            </a:r>
            <a:r>
              <a:rPr lang="ru-RU" dirty="0" err="1"/>
              <a:t>досягнення</a:t>
            </a:r>
            <a:r>
              <a:rPr lang="ru-RU" dirty="0"/>
              <a:t> </a:t>
            </a:r>
            <a:r>
              <a:rPr lang="ru-RU" dirty="0" err="1"/>
              <a:t>здобувачем</a:t>
            </a:r>
            <a:r>
              <a:rPr lang="ru-RU" dirty="0"/>
              <a:t> </a:t>
            </a:r>
            <a:r>
              <a:rPr lang="ru-RU" dirty="0" err="1"/>
              <a:t>відповідного</a:t>
            </a:r>
            <a:r>
              <a:rPr lang="ru-RU" dirty="0"/>
              <a:t> </a:t>
            </a:r>
            <a:r>
              <a:rPr lang="ru-RU" dirty="0" err="1"/>
              <a:t>ступеня</a:t>
            </a:r>
            <a:r>
              <a:rPr lang="ru-RU" dirty="0"/>
              <a:t> </a:t>
            </a:r>
            <a:r>
              <a:rPr lang="ru-RU" dirty="0" err="1"/>
              <a:t>вищої</a:t>
            </a:r>
            <a:r>
              <a:rPr lang="ru-RU" dirty="0"/>
              <a:t> </a:t>
            </a:r>
            <a:r>
              <a:rPr lang="ru-RU" dirty="0" err="1"/>
              <a:t>освіти</a:t>
            </a:r>
            <a:r>
              <a:rPr lang="ru-RU" dirty="0"/>
              <a:t> </a:t>
            </a:r>
            <a:r>
              <a:rPr lang="ru-RU" dirty="0" err="1"/>
              <a:t>програмних</a:t>
            </a:r>
            <a:r>
              <a:rPr lang="ru-RU" dirty="0"/>
              <a:t> </a:t>
            </a:r>
            <a:r>
              <a:rPr lang="ru-RU" dirty="0" err="1"/>
              <a:t>результатів</a:t>
            </a:r>
            <a:r>
              <a:rPr lang="ru-RU" dirty="0"/>
              <a:t> </a:t>
            </a:r>
            <a:r>
              <a:rPr lang="ru-RU" dirty="0" err="1"/>
              <a:t>навчання</a:t>
            </a:r>
            <a:r>
              <a:rPr lang="ru-RU" dirty="0" smtClean="0"/>
              <a:t>.</a:t>
            </a:r>
          </a:p>
          <a:p>
            <a:pPr marL="0" indent="0">
              <a:buNone/>
            </a:pPr>
            <a:r>
              <a:rPr lang="ru-RU" dirty="0"/>
              <a:t>На </a:t>
            </a:r>
            <a:r>
              <a:rPr lang="ru-RU" dirty="0" err="1"/>
              <a:t>основі</a:t>
            </a:r>
            <a:r>
              <a:rPr lang="ru-RU" dirty="0"/>
              <a:t> </a:t>
            </a:r>
            <a:r>
              <a:rPr lang="ru-RU" dirty="0" err="1"/>
              <a:t>навчального</a:t>
            </a:r>
            <a:r>
              <a:rPr lang="ru-RU" dirty="0"/>
              <a:t> плану у </a:t>
            </a:r>
            <a:r>
              <a:rPr lang="ru-RU" dirty="0" err="1"/>
              <a:t>визначеному</a:t>
            </a:r>
            <a:r>
              <a:rPr lang="ru-RU" dirty="0"/>
              <a:t> закладом </a:t>
            </a:r>
            <a:r>
              <a:rPr lang="ru-RU" dirty="0" err="1"/>
              <a:t>вищої</a:t>
            </a:r>
            <a:r>
              <a:rPr lang="ru-RU" dirty="0"/>
              <a:t> </a:t>
            </a:r>
            <a:r>
              <a:rPr lang="ru-RU" dirty="0" err="1"/>
              <a:t>освіти</a:t>
            </a:r>
            <a:r>
              <a:rPr lang="ru-RU" dirty="0"/>
              <a:t> порядку для кожного </a:t>
            </a:r>
            <a:r>
              <a:rPr lang="ru-RU" dirty="0" err="1"/>
              <a:t>здобувача</a:t>
            </a:r>
            <a:r>
              <a:rPr lang="ru-RU" dirty="0"/>
              <a:t> </a:t>
            </a:r>
            <a:r>
              <a:rPr lang="ru-RU" dirty="0" err="1"/>
              <a:t>вищої</a:t>
            </a:r>
            <a:r>
              <a:rPr lang="ru-RU" dirty="0"/>
              <a:t> </a:t>
            </a:r>
            <a:r>
              <a:rPr lang="ru-RU" dirty="0" err="1"/>
              <a:t>освіти</a:t>
            </a:r>
            <a:r>
              <a:rPr lang="ru-RU" dirty="0"/>
              <a:t> </a:t>
            </a:r>
            <a:r>
              <a:rPr lang="ru-RU" dirty="0" err="1"/>
              <a:t>розробляються</a:t>
            </a:r>
            <a:r>
              <a:rPr lang="ru-RU" dirty="0"/>
              <a:t> та </a:t>
            </a:r>
            <a:r>
              <a:rPr lang="ru-RU" dirty="0" err="1"/>
              <a:t>затверджуються</a:t>
            </a:r>
            <a:r>
              <a:rPr lang="ru-RU" dirty="0"/>
              <a:t> </a:t>
            </a:r>
            <a:r>
              <a:rPr lang="ru-RU" b="1" dirty="0" err="1">
                <a:solidFill>
                  <a:srgbClr val="FF0000"/>
                </a:solidFill>
              </a:rPr>
              <a:t>індивідуальні</a:t>
            </a:r>
            <a:r>
              <a:rPr lang="ru-RU" b="1" dirty="0">
                <a:solidFill>
                  <a:srgbClr val="FF0000"/>
                </a:solidFill>
              </a:rPr>
              <a:t> </a:t>
            </a:r>
            <a:r>
              <a:rPr lang="ru-RU" b="1" dirty="0" err="1">
                <a:solidFill>
                  <a:srgbClr val="FF0000"/>
                </a:solidFill>
              </a:rPr>
              <a:t>навчальні</a:t>
            </a:r>
            <a:r>
              <a:rPr lang="ru-RU" b="1" dirty="0">
                <a:solidFill>
                  <a:srgbClr val="FF0000"/>
                </a:solidFill>
              </a:rPr>
              <a:t> </a:t>
            </a:r>
            <a:r>
              <a:rPr lang="ru-RU" b="1" dirty="0" err="1">
                <a:solidFill>
                  <a:srgbClr val="FF0000"/>
                </a:solidFill>
              </a:rPr>
              <a:t>плани</a:t>
            </a:r>
            <a:r>
              <a:rPr lang="ru-RU" b="1" dirty="0">
                <a:solidFill>
                  <a:srgbClr val="FF0000"/>
                </a:solidFill>
              </a:rPr>
              <a:t> на </a:t>
            </a:r>
            <a:r>
              <a:rPr lang="ru-RU" b="1" dirty="0" err="1">
                <a:solidFill>
                  <a:srgbClr val="FF0000"/>
                </a:solidFill>
              </a:rPr>
              <a:t>кожний</a:t>
            </a:r>
            <a:r>
              <a:rPr lang="ru-RU" b="1" dirty="0">
                <a:solidFill>
                  <a:srgbClr val="FF0000"/>
                </a:solidFill>
              </a:rPr>
              <a:t> </a:t>
            </a:r>
            <a:r>
              <a:rPr lang="ru-RU" b="1" dirty="0" err="1">
                <a:solidFill>
                  <a:srgbClr val="FF0000"/>
                </a:solidFill>
              </a:rPr>
              <a:t>навчальний</a:t>
            </a:r>
            <a:r>
              <a:rPr lang="ru-RU" b="1" dirty="0">
                <a:solidFill>
                  <a:srgbClr val="FF0000"/>
                </a:solidFill>
              </a:rPr>
              <a:t> </a:t>
            </a:r>
            <a:r>
              <a:rPr lang="ru-RU" b="1" dirty="0" err="1">
                <a:solidFill>
                  <a:srgbClr val="FF0000"/>
                </a:solidFill>
              </a:rPr>
              <a:t>рік</a:t>
            </a:r>
            <a:r>
              <a:rPr lang="ru-RU" dirty="0"/>
              <a:t>. </a:t>
            </a:r>
          </a:p>
          <a:p>
            <a:pPr marL="0" indent="0" algn="just">
              <a:buNone/>
            </a:pPr>
            <a:r>
              <a:rPr lang="ru-RU" dirty="0" err="1"/>
              <a:t>Індивідуальний</a:t>
            </a:r>
            <a:r>
              <a:rPr lang="ru-RU" dirty="0"/>
              <a:t> </a:t>
            </a:r>
            <a:r>
              <a:rPr lang="ru-RU" dirty="0" err="1"/>
              <a:t>навчальний</a:t>
            </a:r>
            <a:r>
              <a:rPr lang="ru-RU" dirty="0"/>
              <a:t> план </a:t>
            </a:r>
            <a:r>
              <a:rPr lang="ru-RU" dirty="0" err="1"/>
              <a:t>формується</a:t>
            </a:r>
            <a:r>
              <a:rPr lang="ru-RU" dirty="0"/>
              <a:t> за результатами </a:t>
            </a:r>
            <a:r>
              <a:rPr lang="ru-RU" dirty="0" err="1"/>
              <a:t>особистого</a:t>
            </a:r>
            <a:r>
              <a:rPr lang="ru-RU" dirty="0"/>
              <a:t> </a:t>
            </a:r>
            <a:r>
              <a:rPr lang="ru-RU" dirty="0" err="1"/>
              <a:t>вибору</a:t>
            </a:r>
            <a:r>
              <a:rPr lang="ru-RU" dirty="0"/>
              <a:t> </a:t>
            </a:r>
            <a:r>
              <a:rPr lang="ru-RU" dirty="0" err="1"/>
              <a:t>здобувачем</a:t>
            </a:r>
            <a:r>
              <a:rPr lang="ru-RU" dirty="0"/>
              <a:t> </a:t>
            </a:r>
            <a:r>
              <a:rPr lang="ru-RU" dirty="0" err="1"/>
              <a:t>вищої</a:t>
            </a:r>
            <a:r>
              <a:rPr lang="ru-RU" dirty="0"/>
              <a:t> </a:t>
            </a:r>
            <a:r>
              <a:rPr lang="ru-RU" dirty="0" err="1"/>
              <a:t>освіти</a:t>
            </a:r>
            <a:r>
              <a:rPr lang="ru-RU" dirty="0"/>
              <a:t> </a:t>
            </a:r>
            <a:r>
              <a:rPr lang="ru-RU" dirty="0" err="1"/>
              <a:t>дисциплін</a:t>
            </a:r>
            <a:r>
              <a:rPr lang="ru-RU" dirty="0"/>
              <a:t> в </a:t>
            </a:r>
            <a:r>
              <a:rPr lang="ru-RU" dirty="0" err="1"/>
              <a:t>обсязі</a:t>
            </a:r>
            <a:r>
              <a:rPr lang="ru-RU" dirty="0"/>
              <a:t>, не </a:t>
            </a:r>
            <a:r>
              <a:rPr lang="ru-RU" dirty="0" err="1"/>
              <a:t>меншому</a:t>
            </a:r>
            <a:r>
              <a:rPr lang="ru-RU" dirty="0"/>
              <a:t> за </a:t>
            </a:r>
            <a:r>
              <a:rPr lang="ru-RU" dirty="0" err="1"/>
              <a:t>встановлений</a:t>
            </a:r>
            <a:r>
              <a:rPr lang="ru-RU" dirty="0"/>
              <a:t> </a:t>
            </a:r>
            <a:r>
              <a:rPr lang="ru-RU" dirty="0" err="1"/>
              <a:t>цим</a:t>
            </a:r>
            <a:r>
              <a:rPr lang="ru-RU" dirty="0"/>
              <a:t> Законом, з </a:t>
            </a:r>
            <a:r>
              <a:rPr lang="ru-RU" dirty="0" err="1"/>
              <a:t>урахуванням</a:t>
            </a:r>
            <a:r>
              <a:rPr lang="ru-RU" dirty="0"/>
              <a:t> </a:t>
            </a:r>
            <a:r>
              <a:rPr lang="ru-RU" dirty="0" err="1"/>
              <a:t>вимог</a:t>
            </a:r>
            <a:r>
              <a:rPr lang="ru-RU" dirty="0"/>
              <a:t> </a:t>
            </a:r>
            <a:r>
              <a:rPr lang="ru-RU" dirty="0" err="1"/>
              <a:t>освітньої</a:t>
            </a:r>
            <a:r>
              <a:rPr lang="ru-RU" dirty="0"/>
              <a:t> </a:t>
            </a:r>
            <a:r>
              <a:rPr lang="ru-RU" dirty="0" err="1"/>
              <a:t>програми</a:t>
            </a:r>
            <a:r>
              <a:rPr lang="ru-RU" dirty="0"/>
              <a:t> </a:t>
            </a:r>
            <a:r>
              <a:rPr lang="ru-RU" dirty="0" err="1"/>
              <a:t>щодо</a:t>
            </a:r>
            <a:r>
              <a:rPr lang="ru-RU" dirty="0"/>
              <a:t> </a:t>
            </a:r>
            <a:r>
              <a:rPr lang="ru-RU" dirty="0" err="1"/>
              <a:t>вивчення</a:t>
            </a:r>
            <a:r>
              <a:rPr lang="ru-RU" dirty="0"/>
              <a:t> </a:t>
            </a:r>
            <a:r>
              <a:rPr lang="ru-RU" dirty="0" err="1"/>
              <a:t>її</a:t>
            </a:r>
            <a:r>
              <a:rPr lang="ru-RU" dirty="0"/>
              <a:t> </a:t>
            </a:r>
            <a:r>
              <a:rPr lang="ru-RU" dirty="0" err="1"/>
              <a:t>обов’язкових</a:t>
            </a:r>
            <a:r>
              <a:rPr lang="ru-RU" dirty="0"/>
              <a:t> </a:t>
            </a:r>
            <a:r>
              <a:rPr lang="ru-RU" dirty="0" err="1"/>
              <a:t>компонентів</a:t>
            </a:r>
            <a:r>
              <a:rPr lang="ru-RU" dirty="0"/>
              <a:t>. </a:t>
            </a:r>
            <a:r>
              <a:rPr lang="ru-RU" dirty="0" err="1"/>
              <a:t>Індивідуальний</a:t>
            </a:r>
            <a:r>
              <a:rPr lang="ru-RU" dirty="0"/>
              <a:t> </a:t>
            </a:r>
            <a:r>
              <a:rPr lang="ru-RU" dirty="0" err="1"/>
              <a:t>навчальний</a:t>
            </a:r>
            <a:r>
              <a:rPr lang="ru-RU" dirty="0"/>
              <a:t> план є </a:t>
            </a:r>
            <a:r>
              <a:rPr lang="ru-RU" dirty="0" err="1"/>
              <a:t>обов’язковим</a:t>
            </a:r>
            <a:r>
              <a:rPr lang="ru-RU" dirty="0"/>
              <a:t> для </a:t>
            </a:r>
            <a:r>
              <a:rPr lang="ru-RU" dirty="0" err="1"/>
              <a:t>виконання</a:t>
            </a:r>
            <a:r>
              <a:rPr lang="ru-RU" dirty="0"/>
              <a:t> </a:t>
            </a:r>
            <a:r>
              <a:rPr lang="ru-RU" dirty="0" err="1"/>
              <a:t>здобувачем</a:t>
            </a:r>
            <a:r>
              <a:rPr lang="ru-RU" dirty="0"/>
              <a:t> </a:t>
            </a:r>
            <a:r>
              <a:rPr lang="ru-RU" dirty="0" err="1"/>
              <a:t>вищої</a:t>
            </a:r>
            <a:r>
              <a:rPr lang="ru-RU" dirty="0"/>
              <a:t> </a:t>
            </a:r>
            <a:r>
              <a:rPr lang="ru-RU" dirty="0" err="1"/>
              <a:t>освіти</a:t>
            </a:r>
            <a:endParaRPr lang="ru-RU" dirty="0"/>
          </a:p>
        </p:txBody>
      </p:sp>
    </p:spTree>
    <p:extLst>
      <p:ext uri="{BB962C8B-B14F-4D97-AF65-F5344CB8AC3E}">
        <p14:creationId xmlns:p14="http://schemas.microsoft.com/office/powerpoint/2010/main" val="28091422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p:txBody>
          <a:bodyPr>
            <a:normAutofit fontScale="92500" lnSpcReduction="20000"/>
          </a:bodyPr>
          <a:lstStyle/>
          <a:p>
            <a:pPr algn="just"/>
            <a:r>
              <a:rPr lang="ru-RU" b="1" dirty="0" smtClean="0">
                <a:solidFill>
                  <a:srgbClr val="FF0000"/>
                </a:solidFill>
              </a:rPr>
              <a:t>Кредит </a:t>
            </a:r>
            <a:r>
              <a:rPr lang="ru-RU" b="1" dirty="0" err="1">
                <a:solidFill>
                  <a:srgbClr val="FF0000"/>
                </a:solidFill>
              </a:rPr>
              <a:t>Європейської</a:t>
            </a:r>
            <a:r>
              <a:rPr lang="ru-RU" b="1" dirty="0">
                <a:solidFill>
                  <a:srgbClr val="FF0000"/>
                </a:solidFill>
              </a:rPr>
              <a:t> </a:t>
            </a:r>
            <a:r>
              <a:rPr lang="ru-RU" b="1" dirty="0" err="1">
                <a:solidFill>
                  <a:srgbClr val="FF0000"/>
                </a:solidFill>
              </a:rPr>
              <a:t>кредитної</a:t>
            </a:r>
            <a:r>
              <a:rPr lang="ru-RU" b="1" dirty="0">
                <a:solidFill>
                  <a:srgbClr val="FF0000"/>
                </a:solidFill>
              </a:rPr>
              <a:t> </a:t>
            </a:r>
            <a:r>
              <a:rPr lang="ru-RU" b="1" dirty="0" err="1">
                <a:solidFill>
                  <a:srgbClr val="FF0000"/>
                </a:solidFill>
              </a:rPr>
              <a:t>трансферно-накопичувальної</a:t>
            </a:r>
            <a:r>
              <a:rPr lang="ru-RU" b="1" dirty="0">
                <a:solidFill>
                  <a:srgbClr val="FF0000"/>
                </a:solidFill>
              </a:rPr>
              <a:t> </a:t>
            </a:r>
            <a:r>
              <a:rPr lang="ru-RU" b="1" dirty="0" err="1">
                <a:solidFill>
                  <a:srgbClr val="FF0000"/>
                </a:solidFill>
              </a:rPr>
              <a:t>системи</a:t>
            </a:r>
            <a:r>
              <a:rPr lang="ru-RU" b="1" dirty="0">
                <a:solidFill>
                  <a:srgbClr val="FF0000"/>
                </a:solidFill>
              </a:rPr>
              <a:t> </a:t>
            </a:r>
            <a:r>
              <a:rPr lang="ru-RU" b="1" dirty="0" smtClean="0">
                <a:solidFill>
                  <a:srgbClr val="FF0000"/>
                </a:solidFill>
              </a:rPr>
              <a:t>(кредит </a:t>
            </a:r>
            <a:r>
              <a:rPr lang="ru-RU" b="1" dirty="0">
                <a:solidFill>
                  <a:srgbClr val="FF0000"/>
                </a:solidFill>
              </a:rPr>
              <a:t>ЄКТС) </a:t>
            </a:r>
            <a:r>
              <a:rPr lang="ru-RU" dirty="0"/>
              <a:t>- </a:t>
            </a:r>
            <a:r>
              <a:rPr lang="ru-RU" dirty="0" err="1"/>
              <a:t>одиниця</a:t>
            </a:r>
            <a:r>
              <a:rPr lang="ru-RU" dirty="0"/>
              <a:t> </a:t>
            </a:r>
            <a:r>
              <a:rPr lang="ru-RU" dirty="0" err="1"/>
              <a:t>вимірювання</a:t>
            </a:r>
            <a:r>
              <a:rPr lang="ru-RU" dirty="0"/>
              <a:t> </a:t>
            </a:r>
            <a:r>
              <a:rPr lang="ru-RU" dirty="0" err="1"/>
              <a:t>обсягу</a:t>
            </a:r>
            <a:r>
              <a:rPr lang="ru-RU" dirty="0"/>
              <a:t> </a:t>
            </a:r>
            <a:r>
              <a:rPr lang="ru-RU" dirty="0" err="1"/>
              <a:t>навчального</a:t>
            </a:r>
            <a:r>
              <a:rPr lang="ru-RU" dirty="0"/>
              <a:t> </a:t>
            </a:r>
            <a:r>
              <a:rPr lang="ru-RU" dirty="0" err="1"/>
              <a:t>навантаження</a:t>
            </a:r>
            <a:r>
              <a:rPr lang="ru-RU" dirty="0"/>
              <a:t> </a:t>
            </a:r>
            <a:r>
              <a:rPr lang="ru-RU" dirty="0" err="1"/>
              <a:t>здобувача</a:t>
            </a:r>
            <a:r>
              <a:rPr lang="ru-RU" dirty="0"/>
              <a:t> </a:t>
            </a:r>
            <a:r>
              <a:rPr lang="ru-RU" dirty="0" err="1"/>
              <a:t>вищої</a:t>
            </a:r>
            <a:r>
              <a:rPr lang="ru-RU" dirty="0"/>
              <a:t> </a:t>
            </a:r>
            <a:r>
              <a:rPr lang="ru-RU" dirty="0" err="1"/>
              <a:t>освіти</a:t>
            </a:r>
            <a:r>
              <a:rPr lang="ru-RU" dirty="0"/>
              <a:t>, </a:t>
            </a:r>
            <a:r>
              <a:rPr lang="ru-RU" dirty="0" err="1"/>
              <a:t>необхідного</a:t>
            </a:r>
            <a:r>
              <a:rPr lang="ru-RU" dirty="0"/>
              <a:t> для </a:t>
            </a:r>
            <a:r>
              <a:rPr lang="ru-RU" dirty="0" err="1"/>
              <a:t>досягнення</a:t>
            </a:r>
            <a:r>
              <a:rPr lang="ru-RU" dirty="0"/>
              <a:t> </a:t>
            </a:r>
            <a:r>
              <a:rPr lang="ru-RU" dirty="0" err="1"/>
              <a:t>визначених</a:t>
            </a:r>
            <a:r>
              <a:rPr lang="ru-RU" dirty="0"/>
              <a:t> (</a:t>
            </a:r>
            <a:r>
              <a:rPr lang="ru-RU" dirty="0" err="1"/>
              <a:t>очікуваних</a:t>
            </a:r>
            <a:r>
              <a:rPr lang="ru-RU" dirty="0"/>
              <a:t>) </a:t>
            </a:r>
            <a:r>
              <a:rPr lang="ru-RU" dirty="0" err="1"/>
              <a:t>результатів</a:t>
            </a:r>
            <a:r>
              <a:rPr lang="ru-RU" dirty="0"/>
              <a:t> </a:t>
            </a:r>
            <a:r>
              <a:rPr lang="ru-RU" dirty="0" err="1"/>
              <a:t>навчання</a:t>
            </a:r>
            <a:r>
              <a:rPr lang="ru-RU" dirty="0"/>
              <a:t>. </a:t>
            </a:r>
            <a:r>
              <a:rPr lang="ru-RU" dirty="0" err="1"/>
              <a:t>Обсяг</a:t>
            </a:r>
            <a:r>
              <a:rPr lang="ru-RU" dirty="0"/>
              <a:t> одного кредиту ЄКТС становить 30 годин. </a:t>
            </a:r>
            <a:r>
              <a:rPr lang="ru-RU" dirty="0" err="1"/>
              <a:t>Навантаження</a:t>
            </a:r>
            <a:r>
              <a:rPr lang="ru-RU" dirty="0"/>
              <a:t> одного </a:t>
            </a:r>
            <a:r>
              <a:rPr lang="ru-RU" dirty="0" err="1"/>
              <a:t>навчального</a:t>
            </a:r>
            <a:r>
              <a:rPr lang="ru-RU" dirty="0"/>
              <a:t> року за денною формою </a:t>
            </a:r>
            <a:r>
              <a:rPr lang="ru-RU" dirty="0" err="1"/>
              <a:t>навчання</a:t>
            </a:r>
            <a:r>
              <a:rPr lang="ru-RU" dirty="0"/>
              <a:t> становить, як правило, 60 </a:t>
            </a:r>
            <a:r>
              <a:rPr lang="ru-RU" dirty="0" err="1"/>
              <a:t>кредитів</a:t>
            </a:r>
            <a:r>
              <a:rPr lang="ru-RU" dirty="0"/>
              <a:t> ЄКТС</a:t>
            </a:r>
            <a:endParaRPr lang="uk-UA" dirty="0" smtClean="0"/>
          </a:p>
          <a:p>
            <a:r>
              <a:rPr lang="uk-UA" dirty="0" smtClean="0"/>
              <a:t>1 кредит – 30 год</a:t>
            </a:r>
          </a:p>
          <a:p>
            <a:r>
              <a:rPr lang="uk-UA" dirty="0" smtClean="0"/>
              <a:t>1 семестр – 30 кредитів</a:t>
            </a:r>
          </a:p>
          <a:p>
            <a:r>
              <a:rPr lang="uk-UA" dirty="0" smtClean="0"/>
              <a:t>1 рік – 60 кредитів</a:t>
            </a:r>
          </a:p>
          <a:p>
            <a:r>
              <a:rPr lang="uk-UA" dirty="0" smtClean="0"/>
              <a:t>Бакалавр - 240 кредитів</a:t>
            </a:r>
          </a:p>
          <a:p>
            <a:r>
              <a:rPr lang="uk-UA" dirty="0" smtClean="0"/>
              <a:t>Магістр - 90 кредитів</a:t>
            </a:r>
            <a:endParaRPr lang="ru-RU" dirty="0"/>
          </a:p>
        </p:txBody>
      </p:sp>
    </p:spTree>
    <p:extLst>
      <p:ext uri="{BB962C8B-B14F-4D97-AF65-F5344CB8AC3E}">
        <p14:creationId xmlns:p14="http://schemas.microsoft.com/office/powerpoint/2010/main" val="187146233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620" y="1119070"/>
            <a:ext cx="10972800" cy="610820"/>
          </a:xfrm>
        </p:spPr>
        <p:txBody>
          <a:bodyPr>
            <a:normAutofit fontScale="90000"/>
          </a:bodyPr>
          <a:lstStyle/>
          <a:p>
            <a:r>
              <a:rPr lang="ru-RU" dirty="0"/>
              <a:t>5.</a:t>
            </a:r>
            <a:r>
              <a:rPr lang="ru-RU" i="1" dirty="0"/>
              <a:t> </a:t>
            </a:r>
            <a:r>
              <a:rPr lang="ru-RU" dirty="0" err="1"/>
              <a:t>Відображення</a:t>
            </a:r>
            <a:r>
              <a:rPr lang="ru-RU" dirty="0"/>
              <a:t> </a:t>
            </a:r>
            <a:r>
              <a:rPr lang="ru-RU" dirty="0" err="1"/>
              <a:t>змісту</a:t>
            </a:r>
            <a:r>
              <a:rPr lang="ru-RU" dirty="0"/>
              <a:t> </a:t>
            </a:r>
            <a:r>
              <a:rPr lang="ru-RU" dirty="0" err="1"/>
              <a:t>навчальних</a:t>
            </a:r>
            <a:r>
              <a:rPr lang="ru-RU" dirty="0"/>
              <a:t> </a:t>
            </a:r>
            <a:r>
              <a:rPr lang="ru-RU" dirty="0" err="1"/>
              <a:t>дисциплін</a:t>
            </a:r>
            <a:r>
              <a:rPr lang="ru-RU" dirty="0"/>
              <a:t> у </a:t>
            </a:r>
            <a:r>
              <a:rPr lang="ru-RU" dirty="0" err="1"/>
              <a:t>робочих</a:t>
            </a:r>
            <a:r>
              <a:rPr lang="ru-RU" dirty="0"/>
              <a:t> </a:t>
            </a:r>
            <a:r>
              <a:rPr lang="ru-RU" dirty="0" err="1"/>
              <a:t>програмах</a:t>
            </a:r>
            <a:endParaRPr lang="ru-RU" dirty="0"/>
          </a:p>
        </p:txBody>
      </p:sp>
      <p:sp>
        <p:nvSpPr>
          <p:cNvPr id="3" name="Объект 2"/>
          <p:cNvSpPr>
            <a:spLocks noGrp="1"/>
          </p:cNvSpPr>
          <p:nvPr>
            <p:ph idx="1"/>
          </p:nvPr>
        </p:nvSpPr>
        <p:spPr>
          <a:xfrm>
            <a:off x="598620" y="2114550"/>
            <a:ext cx="10972800" cy="3757730"/>
          </a:xfrm>
        </p:spPr>
        <p:txBody>
          <a:bodyPr>
            <a:normAutofit/>
          </a:bodyPr>
          <a:lstStyle/>
          <a:p>
            <a:pPr marL="0" indent="0">
              <a:buNone/>
            </a:pPr>
            <a:r>
              <a:rPr lang="ru-RU" b="1" i="1" dirty="0" err="1"/>
              <a:t>Робоча</a:t>
            </a:r>
            <a:r>
              <a:rPr lang="ru-RU" b="1" i="1" dirty="0"/>
              <a:t> </a:t>
            </a:r>
            <a:r>
              <a:rPr lang="ru-RU" b="1" i="1" dirty="0" err="1"/>
              <a:t>навчальна</a:t>
            </a:r>
            <a:r>
              <a:rPr lang="ru-RU" b="1" i="1" dirty="0"/>
              <a:t> </a:t>
            </a:r>
            <a:r>
              <a:rPr lang="ru-RU" b="1" i="1" dirty="0" err="1"/>
              <a:t>програма</a:t>
            </a:r>
            <a:r>
              <a:rPr lang="ru-RU" dirty="0"/>
              <a:t> − </a:t>
            </a:r>
            <a:r>
              <a:rPr lang="ru-RU" dirty="0" err="1"/>
              <a:t>це</a:t>
            </a:r>
            <a:r>
              <a:rPr lang="ru-RU" dirty="0"/>
              <a:t> </a:t>
            </a:r>
            <a:r>
              <a:rPr lang="ru-RU" dirty="0" err="1"/>
              <a:t>нормативний</a:t>
            </a:r>
            <a:r>
              <a:rPr lang="ru-RU" dirty="0"/>
              <a:t> документ ЗВО, </a:t>
            </a:r>
            <a:r>
              <a:rPr lang="ru-RU" dirty="0" err="1"/>
              <a:t>який</a:t>
            </a:r>
            <a:r>
              <a:rPr lang="ru-RU" dirty="0"/>
              <a:t> </a:t>
            </a:r>
            <a:r>
              <a:rPr lang="ru-RU" dirty="0" err="1"/>
              <a:t>розробляється</a:t>
            </a:r>
            <a:r>
              <a:rPr lang="ru-RU" dirty="0"/>
              <a:t> для </a:t>
            </a:r>
            <a:r>
              <a:rPr lang="ru-RU" dirty="0" err="1"/>
              <a:t>кожної</a:t>
            </a:r>
            <a:r>
              <a:rPr lang="ru-RU" dirty="0"/>
              <a:t> </a:t>
            </a:r>
            <a:r>
              <a:rPr lang="ru-RU" dirty="0" err="1"/>
              <a:t>дисципліни</a:t>
            </a:r>
            <a:r>
              <a:rPr lang="ru-RU" dirty="0"/>
              <a:t> на </a:t>
            </a:r>
            <a:r>
              <a:rPr lang="ru-RU" dirty="0" err="1"/>
              <a:t>основі</a:t>
            </a:r>
            <a:r>
              <a:rPr lang="ru-RU" dirty="0"/>
              <a:t> </a:t>
            </a:r>
            <a:r>
              <a:rPr lang="ru-RU" dirty="0" err="1"/>
              <a:t>освітньо-професійної</a:t>
            </a:r>
            <a:r>
              <a:rPr lang="ru-RU" dirty="0"/>
              <a:t> </a:t>
            </a:r>
            <a:r>
              <a:rPr lang="ru-RU" dirty="0" err="1"/>
              <a:t>програми</a:t>
            </a:r>
            <a:r>
              <a:rPr lang="ru-RU" dirty="0"/>
              <a:t> </a:t>
            </a:r>
            <a:r>
              <a:rPr lang="ru-RU" dirty="0" err="1"/>
              <a:t>відповідно</a:t>
            </a:r>
            <a:r>
              <a:rPr lang="ru-RU" dirty="0"/>
              <a:t> до </a:t>
            </a:r>
            <a:r>
              <a:rPr lang="ru-RU" dirty="0" err="1"/>
              <a:t>навчального</a:t>
            </a:r>
            <a:r>
              <a:rPr lang="ru-RU" dirty="0"/>
              <a:t> плану. </a:t>
            </a:r>
            <a:endParaRPr lang="ru-RU" dirty="0" smtClean="0"/>
          </a:p>
          <a:p>
            <a:pPr marL="0" indent="0" algn="just">
              <a:buNone/>
            </a:pPr>
            <a:r>
              <a:rPr lang="ru-RU" dirty="0" smtClean="0"/>
              <a:t>РП </a:t>
            </a:r>
            <a:r>
              <a:rPr lang="ru-RU" dirty="0" err="1" smtClean="0"/>
              <a:t>відображає</a:t>
            </a:r>
            <a:r>
              <a:rPr lang="ru-RU" dirty="0" smtClean="0"/>
              <a:t> </a:t>
            </a:r>
            <a:r>
              <a:rPr lang="ru-RU" dirty="0" err="1"/>
              <a:t>конкретний</a:t>
            </a:r>
            <a:r>
              <a:rPr lang="ru-RU" dirty="0"/>
              <a:t> </a:t>
            </a:r>
            <a:r>
              <a:rPr lang="ru-RU" dirty="0" err="1"/>
              <a:t>зміст</a:t>
            </a:r>
            <a:r>
              <a:rPr lang="ru-RU" dirty="0"/>
              <a:t> предмета, </a:t>
            </a:r>
            <a:r>
              <a:rPr lang="ru-RU" dirty="0" err="1"/>
              <a:t>послідовність</a:t>
            </a:r>
            <a:r>
              <a:rPr lang="ru-RU" dirty="0"/>
              <a:t> і </a:t>
            </a:r>
            <a:r>
              <a:rPr lang="ru-RU" dirty="0" err="1"/>
              <a:t>методичні</a:t>
            </a:r>
            <a:r>
              <a:rPr lang="ru-RU" dirty="0"/>
              <a:t> </a:t>
            </a:r>
            <a:r>
              <a:rPr lang="ru-RU" dirty="0" err="1"/>
              <a:t>форми</a:t>
            </a:r>
            <a:r>
              <a:rPr lang="ru-RU" dirty="0"/>
              <a:t> </a:t>
            </a:r>
            <a:r>
              <a:rPr lang="ru-RU" dirty="0" err="1"/>
              <a:t>її</a:t>
            </a:r>
            <a:r>
              <a:rPr lang="ru-RU" dirty="0"/>
              <a:t> </a:t>
            </a:r>
            <a:r>
              <a:rPr lang="ru-RU" dirty="0" err="1"/>
              <a:t>вивчення</a:t>
            </a:r>
            <a:r>
              <a:rPr lang="ru-RU" dirty="0"/>
              <a:t>, </a:t>
            </a:r>
            <a:r>
              <a:rPr lang="ru-RU" dirty="0" err="1"/>
              <a:t>обсяг</a:t>
            </a:r>
            <a:r>
              <a:rPr lang="ru-RU" dirty="0"/>
              <a:t> часу на </a:t>
            </a:r>
            <a:r>
              <a:rPr lang="ru-RU" dirty="0" err="1"/>
              <a:t>різні</a:t>
            </a:r>
            <a:r>
              <a:rPr lang="ru-RU" dirty="0"/>
              <a:t> </a:t>
            </a:r>
            <a:r>
              <a:rPr lang="ru-RU" dirty="0" err="1"/>
              <a:t>види</a:t>
            </a:r>
            <a:r>
              <a:rPr lang="ru-RU" dirty="0"/>
              <a:t> </a:t>
            </a:r>
            <a:r>
              <a:rPr lang="ru-RU" dirty="0" err="1"/>
              <a:t>навчальної</a:t>
            </a:r>
            <a:r>
              <a:rPr lang="ru-RU" dirty="0"/>
              <a:t> </a:t>
            </a:r>
            <a:r>
              <a:rPr lang="ru-RU" dirty="0" err="1"/>
              <a:t>роботи</a:t>
            </a:r>
            <a:r>
              <a:rPr lang="ru-RU" dirty="0"/>
              <a:t> та </a:t>
            </a:r>
            <a:r>
              <a:rPr lang="ru-RU" dirty="0" err="1"/>
              <a:t>форми</a:t>
            </a:r>
            <a:r>
              <a:rPr lang="ru-RU" dirty="0"/>
              <a:t> </a:t>
            </a:r>
            <a:r>
              <a:rPr lang="ru-RU" dirty="0" err="1"/>
              <a:t>організації</a:t>
            </a:r>
            <a:r>
              <a:rPr lang="ru-RU" dirty="0"/>
              <a:t> </a:t>
            </a:r>
            <a:r>
              <a:rPr lang="ru-RU" dirty="0" err="1"/>
              <a:t>навчання</a:t>
            </a:r>
            <a:r>
              <a:rPr lang="ru-RU" dirty="0"/>
              <a:t>, </a:t>
            </a:r>
            <a:r>
              <a:rPr lang="ru-RU" dirty="0" err="1"/>
              <a:t>засоби</a:t>
            </a:r>
            <a:r>
              <a:rPr lang="ru-RU" dirty="0"/>
              <a:t> й </a:t>
            </a:r>
            <a:r>
              <a:rPr lang="ru-RU" dirty="0" err="1"/>
              <a:t>форми</a:t>
            </a:r>
            <a:r>
              <a:rPr lang="ru-RU" dirty="0"/>
              <a:t> поточного </a:t>
            </a:r>
            <a:r>
              <a:rPr lang="ru-RU" dirty="0" err="1"/>
              <a:t>підсумкового</a:t>
            </a:r>
            <a:r>
              <a:rPr lang="ru-RU" dirty="0"/>
              <a:t> контролю. </a:t>
            </a:r>
            <a:endParaRPr lang="ru-RU" dirty="0" smtClean="0"/>
          </a:p>
          <a:p>
            <a:pPr marL="0" indent="0" algn="just">
              <a:buNone/>
            </a:pPr>
            <a:r>
              <a:rPr lang="uk-UA" dirty="0" smtClean="0"/>
              <a:t>* </a:t>
            </a:r>
            <a:r>
              <a:rPr lang="uk-UA" dirty="0" err="1" smtClean="0"/>
              <a:t>Силабус</a:t>
            </a:r>
            <a:endParaRPr lang="ru-RU" dirty="0"/>
          </a:p>
          <a:p>
            <a:pPr marL="0" indent="0">
              <a:buNone/>
            </a:pPr>
            <a:endParaRPr lang="uk-UA" dirty="0" smtClean="0"/>
          </a:p>
        </p:txBody>
      </p:sp>
    </p:spTree>
    <p:extLst>
      <p:ext uri="{BB962C8B-B14F-4D97-AF65-F5344CB8AC3E}">
        <p14:creationId xmlns:p14="http://schemas.microsoft.com/office/powerpoint/2010/main" val="39156466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620" y="1291130"/>
            <a:ext cx="10972800" cy="610820"/>
          </a:xfrm>
        </p:spPr>
        <p:txBody>
          <a:bodyPr>
            <a:normAutofit fontScale="90000"/>
          </a:bodyPr>
          <a:lstStyle/>
          <a:p>
            <a:r>
              <a:rPr lang="ru-RU" b="1" dirty="0"/>
              <a:t>6.</a:t>
            </a:r>
            <a:r>
              <a:rPr lang="ru-RU" b="1" i="1" dirty="0"/>
              <a:t> </a:t>
            </a:r>
            <a:r>
              <a:rPr lang="ru-RU" b="1" dirty="0" err="1"/>
              <a:t>Текстове</a:t>
            </a:r>
            <a:r>
              <a:rPr lang="ru-RU" baseline="-25000" dirty="0"/>
              <a:t> </a:t>
            </a:r>
            <a:r>
              <a:rPr lang="ru-RU" b="1" dirty="0" err="1"/>
              <a:t>відображення</a:t>
            </a:r>
            <a:r>
              <a:rPr lang="ru-RU" b="1" dirty="0"/>
              <a:t> </a:t>
            </a:r>
            <a:r>
              <a:rPr lang="ru-RU" b="1" dirty="0" err="1"/>
              <a:t>змісту</a:t>
            </a:r>
            <a:r>
              <a:rPr lang="ru-RU" b="1" dirty="0"/>
              <a:t> </a:t>
            </a:r>
            <a:r>
              <a:rPr lang="ru-RU" b="1" dirty="0" err="1"/>
              <a:t>навчальних</a:t>
            </a:r>
            <a:r>
              <a:rPr lang="ru-RU" b="1" dirty="0"/>
              <a:t> </a:t>
            </a:r>
            <a:r>
              <a:rPr lang="ru-RU" b="1" dirty="0" err="1"/>
              <a:t>дисциплін</a:t>
            </a:r>
            <a:r>
              <a:rPr lang="ru-RU" baseline="-25000" dirty="0"/>
              <a:t>  </a:t>
            </a:r>
            <a:r>
              <a:rPr lang="ru-RU" b="1" dirty="0"/>
              <a:t/>
            </a:r>
            <a:br>
              <a:rPr lang="ru-RU" b="1" dirty="0"/>
            </a:br>
            <a:endParaRPr lang="ru-RU" dirty="0"/>
          </a:p>
        </p:txBody>
      </p:sp>
      <p:sp>
        <p:nvSpPr>
          <p:cNvPr id="3" name="Объект 2"/>
          <p:cNvSpPr>
            <a:spLocks noGrp="1"/>
          </p:cNvSpPr>
          <p:nvPr>
            <p:ph idx="1"/>
          </p:nvPr>
        </p:nvSpPr>
        <p:spPr/>
        <p:txBody>
          <a:bodyPr>
            <a:normAutofit/>
          </a:bodyPr>
          <a:lstStyle/>
          <a:p>
            <a:r>
              <a:rPr lang="ru-RU" b="1" i="1" dirty="0" err="1"/>
              <a:t>Монографія</a:t>
            </a:r>
            <a:r>
              <a:rPr lang="ru-RU" b="1" i="1" dirty="0"/>
              <a:t> </a:t>
            </a:r>
            <a:endParaRPr lang="ru-RU" b="1" i="1" dirty="0" smtClean="0"/>
          </a:p>
          <a:p>
            <a:r>
              <a:rPr lang="ru-RU" b="1" i="1" dirty="0" err="1" smtClean="0"/>
              <a:t>Наукова</a:t>
            </a:r>
            <a:r>
              <a:rPr lang="ru-RU" b="1" i="1" dirty="0" smtClean="0"/>
              <a:t> </a:t>
            </a:r>
            <a:r>
              <a:rPr lang="ru-RU" b="1" i="1" dirty="0" err="1"/>
              <a:t>стаття</a:t>
            </a:r>
            <a:r>
              <a:rPr lang="ru-RU" b="1" i="1" dirty="0"/>
              <a:t> </a:t>
            </a:r>
            <a:endParaRPr lang="ru-RU" b="1" i="1" dirty="0" smtClean="0"/>
          </a:p>
          <a:p>
            <a:r>
              <a:rPr lang="uk-UA" b="1" i="1" dirty="0" smtClean="0"/>
              <a:t>Підручник</a:t>
            </a:r>
          </a:p>
          <a:p>
            <a:r>
              <a:rPr lang="uk-UA" b="1" i="1" dirty="0" smtClean="0"/>
              <a:t>Посібник</a:t>
            </a:r>
          </a:p>
          <a:p>
            <a:endParaRPr lang="ru-RU" dirty="0" smtClean="0"/>
          </a:p>
          <a:p>
            <a:endParaRPr lang="uk-UA" dirty="0" smtClean="0"/>
          </a:p>
        </p:txBody>
      </p:sp>
    </p:spTree>
    <p:extLst>
      <p:ext uri="{BB962C8B-B14F-4D97-AF65-F5344CB8AC3E}">
        <p14:creationId xmlns:p14="http://schemas.microsoft.com/office/powerpoint/2010/main" val="107860318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Основні</a:t>
            </a:r>
            <a:r>
              <a:rPr lang="ru-RU" dirty="0"/>
              <a:t> </a:t>
            </a:r>
            <a:r>
              <a:rPr lang="ru-RU" i="1" dirty="0" err="1"/>
              <a:t>компоненти</a:t>
            </a:r>
            <a:r>
              <a:rPr lang="ru-RU" i="1" dirty="0"/>
              <a:t> </a:t>
            </a:r>
            <a:r>
              <a:rPr lang="ru-RU" i="1" dirty="0" err="1"/>
              <a:t>друкованого</a:t>
            </a:r>
            <a:r>
              <a:rPr lang="ru-RU" i="1" dirty="0"/>
              <a:t> </a:t>
            </a:r>
            <a:r>
              <a:rPr lang="ru-RU" i="1" dirty="0" err="1"/>
              <a:t>підручника</a:t>
            </a:r>
            <a:r>
              <a:rPr lang="ru-RU" dirty="0"/>
              <a:t> </a:t>
            </a:r>
          </a:p>
        </p:txBody>
      </p:sp>
      <p:sp>
        <p:nvSpPr>
          <p:cNvPr id="3" name="Объект 2"/>
          <p:cNvSpPr>
            <a:spLocks noGrp="1"/>
          </p:cNvSpPr>
          <p:nvPr>
            <p:ph idx="1"/>
          </p:nvPr>
        </p:nvSpPr>
        <p:spPr>
          <a:xfrm>
            <a:off x="598620" y="1596540"/>
            <a:ext cx="10972800" cy="4766160"/>
          </a:xfrm>
        </p:spPr>
        <p:txBody>
          <a:bodyPr>
            <a:normAutofit fontScale="77500" lnSpcReduction="20000"/>
          </a:bodyPr>
          <a:lstStyle/>
          <a:p>
            <a:r>
              <a:rPr lang="ru-RU" dirty="0"/>
              <a:t>І. </a:t>
            </a:r>
            <a:r>
              <a:rPr lang="ru-RU" i="1" dirty="0" smtClean="0"/>
              <a:t>Текст</a:t>
            </a:r>
            <a:endParaRPr lang="ru-RU" dirty="0" smtClean="0"/>
          </a:p>
          <a:p>
            <a:r>
              <a:rPr lang="ru-RU" dirty="0" err="1" smtClean="0"/>
              <a:t>Поділяється</a:t>
            </a:r>
            <a:r>
              <a:rPr lang="ru-RU" dirty="0" smtClean="0"/>
              <a:t> </a:t>
            </a:r>
            <a:r>
              <a:rPr lang="ru-RU" dirty="0"/>
              <a:t>на три </a:t>
            </a:r>
            <a:r>
              <a:rPr lang="ru-RU" dirty="0" err="1"/>
              <a:t>основні</a:t>
            </a:r>
            <a:r>
              <a:rPr lang="ru-RU" dirty="0"/>
              <a:t> </a:t>
            </a:r>
            <a:r>
              <a:rPr lang="ru-RU" dirty="0" err="1"/>
              <a:t>види</a:t>
            </a:r>
            <a:r>
              <a:rPr lang="ru-RU" dirty="0"/>
              <a:t>: </a:t>
            </a:r>
          </a:p>
          <a:p>
            <a:pPr lvl="0" fontAlgn="base"/>
            <a:r>
              <a:rPr lang="ru-RU" i="1" dirty="0" err="1"/>
              <a:t>Основний</a:t>
            </a:r>
            <a:r>
              <a:rPr lang="ru-RU" dirty="0"/>
              <a:t> текст </a:t>
            </a:r>
            <a:r>
              <a:rPr lang="ru-RU" dirty="0" err="1"/>
              <a:t>підручника</a:t>
            </a:r>
            <a:r>
              <a:rPr lang="ru-RU" dirty="0"/>
              <a:t> (</a:t>
            </a:r>
            <a:r>
              <a:rPr lang="ru-RU" dirty="0" err="1"/>
              <a:t>посібника</a:t>
            </a:r>
            <a:r>
              <a:rPr lang="ru-RU" dirty="0"/>
              <a:t>) – дидактично та методично </a:t>
            </a:r>
            <a:r>
              <a:rPr lang="ru-RU" dirty="0" err="1"/>
              <a:t>оброблений</a:t>
            </a:r>
            <a:r>
              <a:rPr lang="ru-RU" dirty="0"/>
              <a:t> і </a:t>
            </a:r>
            <a:r>
              <a:rPr lang="ru-RU" dirty="0" err="1"/>
              <a:t>систематизований</a:t>
            </a:r>
            <a:r>
              <a:rPr lang="ru-RU" dirty="0"/>
              <a:t> автором </a:t>
            </a:r>
            <a:r>
              <a:rPr lang="ru-RU" dirty="0" err="1"/>
              <a:t>навчальний</a:t>
            </a:r>
            <a:r>
              <a:rPr lang="ru-RU" dirty="0"/>
              <a:t> </a:t>
            </a:r>
            <a:r>
              <a:rPr lang="ru-RU" dirty="0" err="1"/>
              <a:t>матеріал</a:t>
            </a:r>
            <a:r>
              <a:rPr lang="ru-RU" dirty="0"/>
              <a:t>. </a:t>
            </a:r>
            <a:endParaRPr lang="ru-RU" dirty="0" smtClean="0"/>
          </a:p>
          <a:p>
            <a:pPr lvl="0" fontAlgn="base"/>
            <a:r>
              <a:rPr lang="ru-RU" i="1" dirty="0" err="1" smtClean="0"/>
              <a:t>Додатковий</a:t>
            </a:r>
            <a:r>
              <a:rPr lang="ru-RU" dirty="0" smtClean="0"/>
              <a:t> </a:t>
            </a:r>
            <a:r>
              <a:rPr lang="ru-RU" dirty="0"/>
              <a:t>– </a:t>
            </a:r>
            <a:r>
              <a:rPr lang="ru-RU" dirty="0" err="1"/>
              <a:t>пояснює</a:t>
            </a:r>
            <a:r>
              <a:rPr lang="ru-RU" dirty="0"/>
              <a:t>, </a:t>
            </a:r>
            <a:r>
              <a:rPr lang="ru-RU" dirty="0" err="1"/>
              <a:t>тлумачить</a:t>
            </a:r>
            <a:r>
              <a:rPr lang="ru-RU" dirty="0"/>
              <a:t> і </a:t>
            </a:r>
            <a:r>
              <a:rPr lang="ru-RU" dirty="0" err="1"/>
              <a:t>доповнює</a:t>
            </a:r>
            <a:r>
              <a:rPr lang="ru-RU" dirty="0"/>
              <a:t> </a:t>
            </a:r>
            <a:r>
              <a:rPr lang="ru-RU" dirty="0" err="1"/>
              <a:t>основний</a:t>
            </a:r>
            <a:r>
              <a:rPr lang="ru-RU" dirty="0"/>
              <a:t> текст. </a:t>
            </a:r>
            <a:r>
              <a:rPr lang="ru-RU" dirty="0" err="1"/>
              <a:t>Може</a:t>
            </a:r>
            <a:r>
              <a:rPr lang="ru-RU" dirty="0"/>
              <a:t> </a:t>
            </a:r>
            <a:r>
              <a:rPr lang="ru-RU" dirty="0" err="1"/>
              <a:t>складатися</a:t>
            </a:r>
            <a:r>
              <a:rPr lang="ru-RU" dirty="0"/>
              <a:t> з </a:t>
            </a:r>
            <a:r>
              <a:rPr lang="ru-RU" dirty="0" err="1"/>
              <a:t>документів</a:t>
            </a:r>
            <a:r>
              <a:rPr lang="ru-RU" dirty="0"/>
              <a:t>, великих </a:t>
            </a:r>
            <a:r>
              <a:rPr lang="ru-RU" dirty="0" err="1"/>
              <a:t>художніх</a:t>
            </a:r>
            <a:r>
              <a:rPr lang="ru-RU" dirty="0"/>
              <a:t> </a:t>
            </a:r>
            <a:r>
              <a:rPr lang="ru-RU" dirty="0" err="1"/>
              <a:t>творів</a:t>
            </a:r>
            <a:r>
              <a:rPr lang="ru-RU" dirty="0"/>
              <a:t>, </a:t>
            </a:r>
            <a:r>
              <a:rPr lang="ru-RU" dirty="0" err="1"/>
              <a:t>статистичних</a:t>
            </a:r>
            <a:r>
              <a:rPr lang="ru-RU" dirty="0"/>
              <a:t> </a:t>
            </a:r>
            <a:r>
              <a:rPr lang="ru-RU" dirty="0" err="1"/>
              <a:t>матеріалів</a:t>
            </a:r>
            <a:r>
              <a:rPr lang="ru-RU" dirty="0"/>
              <a:t>, </a:t>
            </a:r>
            <a:r>
              <a:rPr lang="ru-RU" dirty="0" err="1"/>
              <a:t>зразків</a:t>
            </a:r>
            <a:r>
              <a:rPr lang="ru-RU" dirty="0"/>
              <a:t> </a:t>
            </a:r>
            <a:r>
              <a:rPr lang="ru-RU" dirty="0" err="1" smtClean="0"/>
              <a:t>діяльності</a:t>
            </a:r>
            <a:endParaRPr lang="ru-RU" dirty="0" smtClean="0"/>
          </a:p>
          <a:p>
            <a:pPr lvl="0" fontAlgn="base"/>
            <a:r>
              <a:rPr lang="ru-RU" i="1" dirty="0" err="1" smtClean="0"/>
              <a:t>Пояснювальний</a:t>
            </a:r>
            <a:r>
              <a:rPr lang="ru-RU" dirty="0" smtClean="0"/>
              <a:t> </a:t>
            </a:r>
            <a:r>
              <a:rPr lang="ru-RU" dirty="0"/>
              <a:t>текст </a:t>
            </a:r>
            <a:r>
              <a:rPr lang="ru-RU" dirty="0" err="1"/>
              <a:t>виконує</a:t>
            </a:r>
            <a:r>
              <a:rPr lang="ru-RU" dirty="0"/>
              <a:t> </a:t>
            </a:r>
            <a:r>
              <a:rPr lang="ru-RU" dirty="0" err="1"/>
              <a:t>функцію</a:t>
            </a:r>
            <a:r>
              <a:rPr lang="ru-RU" dirty="0"/>
              <a:t> </a:t>
            </a:r>
            <a:r>
              <a:rPr lang="ru-RU" dirty="0" err="1"/>
              <a:t>довідково-супровідного</a:t>
            </a:r>
            <a:r>
              <a:rPr lang="ru-RU" dirty="0"/>
              <a:t> </a:t>
            </a:r>
            <a:r>
              <a:rPr lang="ru-RU" dirty="0" err="1"/>
              <a:t>апарату</a:t>
            </a:r>
            <a:r>
              <a:rPr lang="ru-RU" dirty="0"/>
              <a:t> </a:t>
            </a:r>
            <a:r>
              <a:rPr lang="ru-RU" dirty="0" err="1"/>
              <a:t>підручника</a:t>
            </a:r>
            <a:r>
              <a:rPr lang="ru-RU" dirty="0"/>
              <a:t> (</a:t>
            </a:r>
            <a:r>
              <a:rPr lang="ru-RU" dirty="0" err="1"/>
              <a:t>передмова</a:t>
            </a:r>
            <a:r>
              <a:rPr lang="ru-RU" dirty="0"/>
              <a:t>, </a:t>
            </a:r>
            <a:r>
              <a:rPr lang="ru-RU" dirty="0" err="1"/>
              <a:t>методичні</a:t>
            </a:r>
            <a:r>
              <a:rPr lang="ru-RU" dirty="0"/>
              <a:t> </a:t>
            </a:r>
            <a:r>
              <a:rPr lang="ru-RU" dirty="0" err="1"/>
              <a:t>вказівки</a:t>
            </a:r>
            <a:r>
              <a:rPr lang="ru-RU" dirty="0"/>
              <a:t>, </a:t>
            </a:r>
            <a:r>
              <a:rPr lang="ru-RU" dirty="0" err="1"/>
              <a:t>вступ</a:t>
            </a:r>
            <a:r>
              <a:rPr lang="ru-RU" dirty="0"/>
              <a:t> до </a:t>
            </a:r>
            <a:r>
              <a:rPr lang="ru-RU" dirty="0" err="1"/>
              <a:t>основних</a:t>
            </a:r>
            <a:r>
              <a:rPr lang="ru-RU" dirty="0"/>
              <a:t> </a:t>
            </a:r>
            <a:r>
              <a:rPr lang="ru-RU" dirty="0" err="1"/>
              <a:t>частин</a:t>
            </a:r>
            <a:r>
              <a:rPr lang="ru-RU" dirty="0"/>
              <a:t>, </a:t>
            </a:r>
            <a:r>
              <a:rPr lang="ru-RU" dirty="0" err="1"/>
              <a:t>примітки</a:t>
            </a:r>
            <a:r>
              <a:rPr lang="ru-RU" dirty="0"/>
              <a:t> та </a:t>
            </a:r>
            <a:r>
              <a:rPr lang="ru-RU" dirty="0" err="1"/>
              <a:t>роз’яснення</a:t>
            </a:r>
            <a:r>
              <a:rPr lang="ru-RU" dirty="0"/>
              <a:t>, </a:t>
            </a:r>
            <a:r>
              <a:rPr lang="ru-RU" dirty="0" err="1"/>
              <a:t>термінологічні</a:t>
            </a:r>
            <a:r>
              <a:rPr lang="ru-RU" dirty="0"/>
              <a:t> словники, </a:t>
            </a:r>
            <a:r>
              <a:rPr lang="ru-RU" dirty="0" err="1"/>
              <a:t>показники</a:t>
            </a:r>
            <a:r>
              <a:rPr lang="ru-RU" dirty="0"/>
              <a:t> </a:t>
            </a:r>
            <a:r>
              <a:rPr lang="ru-RU" dirty="0" err="1"/>
              <a:t>скорочень</a:t>
            </a:r>
            <a:r>
              <a:rPr lang="ru-RU" dirty="0"/>
              <a:t>, </a:t>
            </a:r>
            <a:r>
              <a:rPr lang="ru-RU" dirty="0" err="1"/>
              <a:t>іменні</a:t>
            </a:r>
            <a:r>
              <a:rPr lang="ru-RU" dirty="0"/>
              <a:t> та </a:t>
            </a:r>
            <a:r>
              <a:rPr lang="ru-RU" dirty="0" err="1"/>
              <a:t>предметні</a:t>
            </a:r>
            <a:r>
              <a:rPr lang="ru-RU" dirty="0"/>
              <a:t> </a:t>
            </a:r>
            <a:r>
              <a:rPr lang="ru-RU" dirty="0" err="1"/>
              <a:t>покажчики</a:t>
            </a:r>
            <a:r>
              <a:rPr lang="ru-RU" dirty="0"/>
              <a:t>). </a:t>
            </a:r>
            <a:endParaRPr lang="ru-RU" dirty="0" smtClean="0"/>
          </a:p>
          <a:p>
            <a:pPr lvl="0" fontAlgn="base"/>
            <a:r>
              <a:rPr lang="ru-RU" dirty="0" smtClean="0"/>
              <a:t>ІІ</a:t>
            </a:r>
            <a:r>
              <a:rPr lang="ru-RU" i="1" dirty="0"/>
              <a:t>. </a:t>
            </a:r>
            <a:r>
              <a:rPr lang="ru-RU" i="1" dirty="0" err="1"/>
              <a:t>Позатекстові</a:t>
            </a:r>
            <a:r>
              <a:rPr lang="ru-RU" i="1" dirty="0"/>
              <a:t> </a:t>
            </a:r>
            <a:r>
              <a:rPr lang="ru-RU" i="1" dirty="0" err="1"/>
              <a:t>елементи</a:t>
            </a:r>
            <a:r>
              <a:rPr lang="ru-RU" i="1" dirty="0"/>
              <a:t>:</a:t>
            </a:r>
            <a:r>
              <a:rPr lang="ru-RU" b="1" dirty="0"/>
              <a:t>  </a:t>
            </a:r>
            <a:endParaRPr lang="ru-RU" dirty="0"/>
          </a:p>
          <a:p>
            <a:r>
              <a:rPr lang="ru-RU" dirty="0"/>
              <a:t>1) </a:t>
            </a:r>
            <a:r>
              <a:rPr lang="ru-RU" dirty="0" err="1"/>
              <a:t>апарат</a:t>
            </a:r>
            <a:r>
              <a:rPr lang="ru-RU" dirty="0"/>
              <a:t> </a:t>
            </a:r>
            <a:r>
              <a:rPr lang="ru-RU" dirty="0" err="1"/>
              <a:t>організації</a:t>
            </a:r>
            <a:r>
              <a:rPr lang="ru-RU" dirty="0"/>
              <a:t> </a:t>
            </a:r>
            <a:r>
              <a:rPr lang="ru-RU" dirty="0" err="1"/>
              <a:t>засвоєння</a:t>
            </a:r>
            <a:r>
              <a:rPr lang="ru-RU" dirty="0"/>
              <a:t> </a:t>
            </a:r>
            <a:r>
              <a:rPr lang="ru-RU" dirty="0" err="1"/>
              <a:t>матеріалу</a:t>
            </a:r>
            <a:r>
              <a:rPr lang="ru-RU" dirty="0"/>
              <a:t> (</a:t>
            </a:r>
            <a:r>
              <a:rPr lang="ru-RU" dirty="0" err="1"/>
              <a:t>вправи</a:t>
            </a:r>
            <a:r>
              <a:rPr lang="ru-RU" dirty="0"/>
              <a:t>, тести, </a:t>
            </a:r>
            <a:r>
              <a:rPr lang="ru-RU" dirty="0" err="1"/>
              <a:t>завдання</a:t>
            </a:r>
            <a:r>
              <a:rPr lang="ru-RU" dirty="0"/>
              <a:t>);  </a:t>
            </a:r>
          </a:p>
          <a:p>
            <a:r>
              <a:rPr lang="ru-RU" dirty="0"/>
              <a:t>2) </a:t>
            </a:r>
            <a:r>
              <a:rPr lang="ru-RU" dirty="0" err="1"/>
              <a:t>ілюстративні</a:t>
            </a:r>
            <a:r>
              <a:rPr lang="ru-RU" dirty="0"/>
              <a:t> </a:t>
            </a:r>
            <a:r>
              <a:rPr lang="ru-RU" dirty="0" err="1"/>
              <a:t>матеріали</a:t>
            </a:r>
            <a:r>
              <a:rPr lang="ru-RU" dirty="0"/>
              <a:t> (</a:t>
            </a:r>
            <a:r>
              <a:rPr lang="ru-RU" dirty="0" err="1"/>
              <a:t>малюнки</a:t>
            </a:r>
            <a:r>
              <a:rPr lang="ru-RU" dirty="0"/>
              <a:t>, </a:t>
            </a:r>
            <a:r>
              <a:rPr lang="ru-RU" dirty="0" err="1"/>
              <a:t>графіки</a:t>
            </a:r>
            <a:r>
              <a:rPr lang="ru-RU" dirty="0"/>
              <a:t>, </a:t>
            </a:r>
            <a:r>
              <a:rPr lang="ru-RU" dirty="0" err="1" smtClean="0"/>
              <a:t>таблиці</a:t>
            </a:r>
            <a:r>
              <a:rPr lang="ru-RU" dirty="0" smtClean="0"/>
              <a:t>;</a:t>
            </a:r>
            <a:endParaRPr lang="ru-RU" dirty="0"/>
          </a:p>
          <a:p>
            <a:r>
              <a:rPr lang="ru-RU" dirty="0"/>
              <a:t>3) </a:t>
            </a:r>
            <a:r>
              <a:rPr lang="ru-RU" dirty="0" err="1"/>
              <a:t>апарат</a:t>
            </a:r>
            <a:r>
              <a:rPr lang="ru-RU" dirty="0"/>
              <a:t> </a:t>
            </a:r>
            <a:r>
              <a:rPr lang="ru-RU" dirty="0" err="1"/>
              <a:t>орієнтування</a:t>
            </a:r>
            <a:r>
              <a:rPr lang="ru-RU" dirty="0"/>
              <a:t> (</a:t>
            </a:r>
            <a:r>
              <a:rPr lang="ru-RU" dirty="0" err="1"/>
              <a:t>титулка</a:t>
            </a:r>
            <a:r>
              <a:rPr lang="ru-RU" dirty="0"/>
              <a:t>, </a:t>
            </a:r>
            <a:r>
              <a:rPr lang="ru-RU" dirty="0" err="1"/>
              <a:t>зміст</a:t>
            </a:r>
            <a:r>
              <a:rPr lang="ru-RU" dirty="0"/>
              <a:t> </a:t>
            </a:r>
            <a:r>
              <a:rPr lang="ru-RU" dirty="0" err="1"/>
              <a:t>підручника</a:t>
            </a:r>
            <a:r>
              <a:rPr lang="ru-RU" dirty="0"/>
              <a:t>, список </a:t>
            </a:r>
            <a:r>
              <a:rPr lang="ru-RU" dirty="0" err="1"/>
              <a:t>літератури</a:t>
            </a:r>
            <a:r>
              <a:rPr lang="ru-RU" dirty="0"/>
              <a:t>). </a:t>
            </a:r>
          </a:p>
          <a:p>
            <a:pPr marL="0" indent="0">
              <a:buNone/>
            </a:pPr>
            <a:endParaRPr lang="uk-UA" dirty="0" smtClean="0"/>
          </a:p>
        </p:txBody>
      </p:sp>
    </p:spTree>
    <p:extLst>
      <p:ext uri="{BB962C8B-B14F-4D97-AF65-F5344CB8AC3E}">
        <p14:creationId xmlns:p14="http://schemas.microsoft.com/office/powerpoint/2010/main" val="35179436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p:txBody>
          <a:bodyPr>
            <a:normAutofit/>
          </a:bodyPr>
          <a:lstStyle/>
          <a:p>
            <a:pPr marL="0" indent="0">
              <a:buNone/>
            </a:pPr>
            <a:r>
              <a:rPr lang="ru-RU" b="1" i="1" dirty="0" err="1"/>
              <a:t>Електронний</a:t>
            </a:r>
            <a:r>
              <a:rPr lang="ru-RU" b="1" i="1" dirty="0"/>
              <a:t> </a:t>
            </a:r>
            <a:r>
              <a:rPr lang="ru-RU" b="1" i="1" dirty="0" err="1"/>
              <a:t>підручник</a:t>
            </a:r>
            <a:r>
              <a:rPr lang="ru-RU" dirty="0"/>
              <a:t> </a:t>
            </a:r>
            <a:r>
              <a:rPr lang="ru-RU" dirty="0" err="1"/>
              <a:t>виконаний</a:t>
            </a:r>
            <a:r>
              <a:rPr lang="ru-RU" dirty="0"/>
              <a:t> у цифровому </a:t>
            </a:r>
            <a:r>
              <a:rPr lang="ru-RU" dirty="0" err="1"/>
              <a:t>форматі</a:t>
            </a:r>
            <a:r>
              <a:rPr lang="ru-RU" dirty="0"/>
              <a:t> HTML, </a:t>
            </a:r>
            <a:r>
              <a:rPr lang="ru-RU" dirty="0" err="1"/>
              <a:t>допускає</a:t>
            </a:r>
            <a:r>
              <a:rPr lang="ru-RU" dirty="0"/>
              <a:t> </a:t>
            </a:r>
            <a:r>
              <a:rPr lang="ru-RU" dirty="0" err="1"/>
              <a:t>гіперпосилання</a:t>
            </a:r>
            <a:r>
              <a:rPr lang="ru-RU" dirty="0"/>
              <a:t>, </a:t>
            </a:r>
            <a:r>
              <a:rPr lang="ru-RU" dirty="0" err="1"/>
              <a:t>графіку</a:t>
            </a:r>
            <a:r>
              <a:rPr lang="ru-RU" dirty="0"/>
              <a:t>, </a:t>
            </a:r>
            <a:r>
              <a:rPr lang="ru-RU" dirty="0" err="1"/>
              <a:t>мову</a:t>
            </a:r>
            <a:r>
              <a:rPr lang="ru-RU" dirty="0"/>
              <a:t> диктора, </a:t>
            </a:r>
            <a:r>
              <a:rPr lang="ru-RU" dirty="0" err="1"/>
              <a:t>реєстраційні</a:t>
            </a:r>
            <a:r>
              <a:rPr lang="ru-RU" dirty="0"/>
              <a:t> </a:t>
            </a:r>
            <a:r>
              <a:rPr lang="ru-RU" dirty="0" err="1"/>
              <a:t>форми</a:t>
            </a:r>
            <a:r>
              <a:rPr lang="ru-RU" dirty="0"/>
              <a:t>, </a:t>
            </a:r>
            <a:r>
              <a:rPr lang="ru-RU" dirty="0" err="1"/>
              <a:t>інтерактивні</a:t>
            </a:r>
            <a:r>
              <a:rPr lang="ru-RU" dirty="0"/>
              <a:t> </a:t>
            </a:r>
            <a:r>
              <a:rPr lang="ru-RU" dirty="0" err="1"/>
              <a:t>завдання</a:t>
            </a:r>
            <a:r>
              <a:rPr lang="ru-RU" dirty="0"/>
              <a:t>, </a:t>
            </a:r>
            <a:r>
              <a:rPr lang="ru-RU" dirty="0" err="1"/>
              <a:t>мультимедійні</a:t>
            </a:r>
            <a:r>
              <a:rPr lang="ru-RU" dirty="0"/>
              <a:t> </a:t>
            </a:r>
            <a:r>
              <a:rPr lang="ru-RU" dirty="0" err="1"/>
              <a:t>ефекти</a:t>
            </a:r>
            <a:r>
              <a:rPr lang="ru-RU" dirty="0"/>
              <a:t>, </a:t>
            </a:r>
            <a:r>
              <a:rPr lang="ru-RU" dirty="0" err="1"/>
              <a:t>включення</a:t>
            </a:r>
            <a:r>
              <a:rPr lang="ru-RU" dirty="0"/>
              <a:t> </a:t>
            </a:r>
            <a:r>
              <a:rPr lang="ru-RU" dirty="0" err="1"/>
              <a:t>елементів</a:t>
            </a:r>
            <a:r>
              <a:rPr lang="ru-RU" dirty="0"/>
              <a:t> </a:t>
            </a:r>
            <a:r>
              <a:rPr lang="ru-RU" dirty="0" err="1"/>
              <a:t>анімації</a:t>
            </a:r>
            <a:r>
              <a:rPr lang="ru-RU" dirty="0"/>
              <a:t> та </a:t>
            </a:r>
            <a:r>
              <a:rPr lang="ru-RU" dirty="0" err="1"/>
              <a:t>комп’ютерних</a:t>
            </a:r>
            <a:r>
              <a:rPr lang="ru-RU" dirty="0"/>
              <a:t> </a:t>
            </a:r>
            <a:r>
              <a:rPr lang="ru-RU" dirty="0" err="1"/>
              <a:t>ігор</a:t>
            </a:r>
            <a:r>
              <a:rPr lang="ru-RU" dirty="0"/>
              <a:t>; </a:t>
            </a:r>
            <a:r>
              <a:rPr lang="ru-RU" dirty="0" err="1"/>
              <a:t>забезпечує</a:t>
            </a:r>
            <a:r>
              <a:rPr lang="ru-RU" dirty="0"/>
              <a:t> </a:t>
            </a:r>
            <a:r>
              <a:rPr lang="ru-RU" dirty="0" err="1"/>
              <a:t>інтерактивність</a:t>
            </a:r>
            <a:r>
              <a:rPr lang="ru-RU" dirty="0"/>
              <a:t>, режим </a:t>
            </a:r>
            <a:r>
              <a:rPr lang="ru-RU" dirty="0" err="1"/>
              <a:t>самонавчання</a:t>
            </a:r>
            <a:r>
              <a:rPr lang="ru-RU" dirty="0"/>
              <a:t>, </a:t>
            </a:r>
            <a:r>
              <a:rPr lang="ru-RU" dirty="0" err="1"/>
              <a:t>можливість</a:t>
            </a:r>
            <a:r>
              <a:rPr lang="ru-RU" dirty="0"/>
              <a:t> самоконтролю. </a:t>
            </a:r>
            <a:endParaRPr lang="uk-UA" dirty="0" smtClean="0"/>
          </a:p>
        </p:txBody>
      </p:sp>
    </p:spTree>
    <p:extLst>
      <p:ext uri="{BB962C8B-B14F-4D97-AF65-F5344CB8AC3E}">
        <p14:creationId xmlns:p14="http://schemas.microsoft.com/office/powerpoint/2010/main" val="29179831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94327" y="4296173"/>
            <a:ext cx="3712192" cy="2568807"/>
          </a:xfrm>
          <a:prstGeom prst="rect">
            <a:avLst/>
          </a:prstGeom>
        </p:spPr>
      </p:pic>
      <p:pic>
        <p:nvPicPr>
          <p:cNvPr id="5" name="Рисунок 4"/>
          <p:cNvPicPr>
            <a:picLocks noChangeAspect="1"/>
          </p:cNvPicPr>
          <p:nvPr/>
        </p:nvPicPr>
        <p:blipFill>
          <a:blip r:embed="rId3"/>
          <a:stretch>
            <a:fillRect/>
          </a:stretch>
        </p:blipFill>
        <p:spPr>
          <a:xfrm>
            <a:off x="8352331" y="4296173"/>
            <a:ext cx="3839669" cy="2561827"/>
          </a:xfrm>
          <a:prstGeom prst="rect">
            <a:avLst/>
          </a:prstGeom>
        </p:spPr>
      </p:pic>
      <p:pic>
        <p:nvPicPr>
          <p:cNvPr id="6" name="Рисунок 5"/>
          <p:cNvPicPr>
            <a:picLocks noChangeAspect="1"/>
          </p:cNvPicPr>
          <p:nvPr/>
        </p:nvPicPr>
        <p:blipFill>
          <a:blip r:embed="rId4"/>
          <a:stretch>
            <a:fillRect/>
          </a:stretch>
        </p:blipFill>
        <p:spPr>
          <a:xfrm>
            <a:off x="0" y="4288809"/>
            <a:ext cx="3425588" cy="2569191"/>
          </a:xfrm>
          <a:prstGeom prst="rect">
            <a:avLst/>
          </a:prstGeom>
        </p:spPr>
      </p:pic>
      <p:sp>
        <p:nvSpPr>
          <p:cNvPr id="2" name="Объект 1"/>
          <p:cNvSpPr>
            <a:spLocks noGrp="1"/>
          </p:cNvSpPr>
          <p:nvPr>
            <p:ph idx="1"/>
          </p:nvPr>
        </p:nvSpPr>
        <p:spPr>
          <a:xfrm>
            <a:off x="464023" y="723704"/>
            <a:ext cx="10972800" cy="4275740"/>
          </a:xfrm>
        </p:spPr>
        <p:txBody>
          <a:bodyPr>
            <a:normAutofit lnSpcReduction="10000"/>
          </a:bodyPr>
          <a:lstStyle/>
          <a:p>
            <a:r>
              <a:rPr lang="ru-RU" dirty="0">
                <a:solidFill>
                  <a:schemeClr val="tx1"/>
                </a:solidFill>
              </a:rPr>
              <a:t>1. </a:t>
            </a:r>
            <a:r>
              <a:rPr lang="ru-RU" dirty="0" err="1">
                <a:solidFill>
                  <a:schemeClr val="tx1"/>
                </a:solidFill>
              </a:rPr>
              <a:t>Вища</a:t>
            </a:r>
            <a:r>
              <a:rPr lang="ru-RU" dirty="0">
                <a:solidFill>
                  <a:schemeClr val="tx1"/>
                </a:solidFill>
              </a:rPr>
              <a:t> </a:t>
            </a:r>
            <a:r>
              <a:rPr lang="ru-RU" dirty="0" err="1">
                <a:solidFill>
                  <a:schemeClr val="tx1"/>
                </a:solidFill>
              </a:rPr>
              <a:t>професійна</a:t>
            </a:r>
            <a:r>
              <a:rPr lang="ru-RU" dirty="0">
                <a:solidFill>
                  <a:schemeClr val="tx1"/>
                </a:solidFill>
              </a:rPr>
              <a:t> </a:t>
            </a:r>
            <a:r>
              <a:rPr lang="ru-RU" dirty="0" err="1">
                <a:solidFill>
                  <a:schemeClr val="tx1"/>
                </a:solidFill>
              </a:rPr>
              <a:t>підготовка</a:t>
            </a:r>
            <a:r>
              <a:rPr lang="ru-RU" dirty="0">
                <a:solidFill>
                  <a:schemeClr val="tx1"/>
                </a:solidFill>
              </a:rPr>
              <a:t> в </a:t>
            </a:r>
            <a:r>
              <a:rPr lang="ru-RU" dirty="0" err="1">
                <a:solidFill>
                  <a:schemeClr val="tx1"/>
                </a:solidFill>
              </a:rPr>
              <a:t>Україні</a:t>
            </a:r>
            <a:endParaRPr lang="ru-RU" dirty="0">
              <a:solidFill>
                <a:schemeClr val="tx1"/>
              </a:solidFill>
            </a:endParaRPr>
          </a:p>
          <a:p>
            <a:r>
              <a:rPr lang="ru-RU" dirty="0">
                <a:solidFill>
                  <a:schemeClr val="tx1"/>
                </a:solidFill>
              </a:rPr>
              <a:t>2. Система </a:t>
            </a:r>
            <a:r>
              <a:rPr lang="ru-RU" dirty="0" err="1">
                <a:solidFill>
                  <a:schemeClr val="tx1"/>
                </a:solidFill>
              </a:rPr>
              <a:t>стандартів</a:t>
            </a:r>
            <a:r>
              <a:rPr lang="ru-RU" dirty="0">
                <a:solidFill>
                  <a:schemeClr val="tx1"/>
                </a:solidFill>
              </a:rPr>
              <a:t> </a:t>
            </a:r>
            <a:r>
              <a:rPr lang="ru-RU" dirty="0" err="1">
                <a:solidFill>
                  <a:schemeClr val="tx1"/>
                </a:solidFill>
              </a:rPr>
              <a:t>вищої</a:t>
            </a:r>
            <a:r>
              <a:rPr lang="ru-RU" dirty="0">
                <a:solidFill>
                  <a:schemeClr val="tx1"/>
                </a:solidFill>
              </a:rPr>
              <a:t> </a:t>
            </a:r>
            <a:r>
              <a:rPr lang="ru-RU" dirty="0" err="1">
                <a:solidFill>
                  <a:schemeClr val="tx1"/>
                </a:solidFill>
              </a:rPr>
              <a:t>освіти</a:t>
            </a:r>
            <a:r>
              <a:rPr lang="ru-RU" dirty="0">
                <a:solidFill>
                  <a:schemeClr val="tx1"/>
                </a:solidFill>
              </a:rPr>
              <a:t> </a:t>
            </a:r>
            <a:r>
              <a:rPr lang="ru-RU" dirty="0" err="1">
                <a:solidFill>
                  <a:schemeClr val="tx1"/>
                </a:solidFill>
              </a:rPr>
              <a:t>України</a:t>
            </a:r>
            <a:endParaRPr lang="ru-RU" dirty="0">
              <a:solidFill>
                <a:schemeClr val="tx1"/>
              </a:solidFill>
            </a:endParaRPr>
          </a:p>
          <a:p>
            <a:r>
              <a:rPr lang="ru-RU" dirty="0">
                <a:solidFill>
                  <a:schemeClr val="tx1"/>
                </a:solidFill>
              </a:rPr>
              <a:t>3</a:t>
            </a:r>
            <a:r>
              <a:rPr lang="ru-RU" dirty="0" smtClean="0">
                <a:solidFill>
                  <a:schemeClr val="tx1"/>
                </a:solidFill>
              </a:rPr>
              <a:t>. </a:t>
            </a:r>
            <a:r>
              <a:rPr lang="uk-UA" dirty="0" smtClean="0">
                <a:solidFill>
                  <a:schemeClr val="tx1"/>
                </a:solidFill>
              </a:rPr>
              <a:t>Освітня </a:t>
            </a:r>
            <a:r>
              <a:rPr lang="uk-UA" dirty="0">
                <a:solidFill>
                  <a:schemeClr val="tx1"/>
                </a:solidFill>
              </a:rPr>
              <a:t>(освітньо-професійна, </a:t>
            </a:r>
            <a:r>
              <a:rPr lang="uk-UA" dirty="0" err="1">
                <a:solidFill>
                  <a:schemeClr val="tx1"/>
                </a:solidFill>
              </a:rPr>
              <a:t>освітньо</a:t>
            </a:r>
            <a:r>
              <a:rPr lang="uk-UA" dirty="0">
                <a:solidFill>
                  <a:schemeClr val="tx1"/>
                </a:solidFill>
              </a:rPr>
              <a:t>-наукова чи </a:t>
            </a:r>
            <a:r>
              <a:rPr lang="uk-UA" dirty="0" err="1">
                <a:solidFill>
                  <a:schemeClr val="tx1"/>
                </a:solidFill>
              </a:rPr>
              <a:t>освітньо</a:t>
            </a:r>
            <a:r>
              <a:rPr lang="uk-UA" dirty="0">
                <a:solidFill>
                  <a:schemeClr val="tx1"/>
                </a:solidFill>
              </a:rPr>
              <a:t>-творча) програма</a:t>
            </a:r>
            <a:endParaRPr lang="ru-RU" dirty="0">
              <a:solidFill>
                <a:schemeClr val="tx1"/>
              </a:solidFill>
            </a:endParaRPr>
          </a:p>
          <a:p>
            <a:r>
              <a:rPr lang="ru-RU" dirty="0" smtClean="0">
                <a:solidFill>
                  <a:schemeClr val="tx1"/>
                </a:solidFill>
              </a:rPr>
              <a:t>4. </a:t>
            </a:r>
            <a:r>
              <a:rPr lang="ru-RU" dirty="0" err="1" smtClean="0">
                <a:solidFill>
                  <a:schemeClr val="tx1"/>
                </a:solidFill>
              </a:rPr>
              <a:t>Навчальний</a:t>
            </a:r>
            <a:r>
              <a:rPr lang="ru-RU" dirty="0" smtClean="0">
                <a:solidFill>
                  <a:schemeClr val="tx1"/>
                </a:solidFill>
              </a:rPr>
              <a:t> </a:t>
            </a:r>
            <a:r>
              <a:rPr lang="ru-RU" dirty="0">
                <a:solidFill>
                  <a:schemeClr val="tx1"/>
                </a:solidFill>
              </a:rPr>
              <a:t>план </a:t>
            </a:r>
            <a:r>
              <a:rPr lang="ru-RU" dirty="0" err="1">
                <a:solidFill>
                  <a:schemeClr val="tx1"/>
                </a:solidFill>
              </a:rPr>
              <a:t>підготовки</a:t>
            </a:r>
            <a:r>
              <a:rPr lang="ru-RU" dirty="0">
                <a:solidFill>
                  <a:schemeClr val="tx1"/>
                </a:solidFill>
              </a:rPr>
              <a:t> педагога як </a:t>
            </a:r>
            <a:r>
              <a:rPr lang="ru-RU" dirty="0" err="1">
                <a:solidFill>
                  <a:schemeClr val="tx1"/>
                </a:solidFill>
              </a:rPr>
              <a:t>вияв</a:t>
            </a:r>
            <a:r>
              <a:rPr lang="ru-RU" dirty="0">
                <a:solidFill>
                  <a:schemeClr val="tx1"/>
                </a:solidFill>
              </a:rPr>
              <a:t> </a:t>
            </a:r>
            <a:r>
              <a:rPr lang="ru-RU" dirty="0" err="1">
                <a:solidFill>
                  <a:schemeClr val="tx1"/>
                </a:solidFill>
              </a:rPr>
              <a:t>етапного</a:t>
            </a:r>
            <a:r>
              <a:rPr lang="ru-RU" dirty="0">
                <a:solidFill>
                  <a:schemeClr val="tx1"/>
                </a:solidFill>
              </a:rPr>
              <a:t> </a:t>
            </a:r>
            <a:r>
              <a:rPr lang="ru-RU" dirty="0" err="1">
                <a:solidFill>
                  <a:schemeClr val="tx1"/>
                </a:solidFill>
              </a:rPr>
              <a:t>рівня</a:t>
            </a:r>
            <a:r>
              <a:rPr lang="ru-RU" dirty="0">
                <a:solidFill>
                  <a:schemeClr val="tx1"/>
                </a:solidFill>
              </a:rPr>
              <a:t> </a:t>
            </a:r>
            <a:r>
              <a:rPr lang="ru-RU" dirty="0" err="1">
                <a:solidFill>
                  <a:schemeClr val="tx1"/>
                </a:solidFill>
              </a:rPr>
              <a:t>змісту</a:t>
            </a:r>
            <a:r>
              <a:rPr lang="ru-RU" dirty="0">
                <a:solidFill>
                  <a:schemeClr val="tx1"/>
                </a:solidFill>
              </a:rPr>
              <a:t> </a:t>
            </a:r>
            <a:r>
              <a:rPr lang="ru-RU" dirty="0" err="1">
                <a:solidFill>
                  <a:schemeClr val="tx1"/>
                </a:solidFill>
              </a:rPr>
              <a:t>професійної</a:t>
            </a:r>
            <a:r>
              <a:rPr lang="ru-RU" dirty="0">
                <a:solidFill>
                  <a:schemeClr val="tx1"/>
                </a:solidFill>
              </a:rPr>
              <a:t> </a:t>
            </a:r>
            <a:r>
              <a:rPr lang="ru-RU" dirty="0" err="1">
                <a:solidFill>
                  <a:schemeClr val="tx1"/>
                </a:solidFill>
              </a:rPr>
              <a:t>освіти</a:t>
            </a:r>
            <a:r>
              <a:rPr lang="ru-RU" dirty="0">
                <a:solidFill>
                  <a:schemeClr val="tx1"/>
                </a:solidFill>
              </a:rPr>
              <a:t> </a:t>
            </a:r>
            <a:endParaRPr lang="ru-RU" b="1" dirty="0">
              <a:solidFill>
                <a:schemeClr val="tx1"/>
              </a:solidFill>
            </a:endParaRPr>
          </a:p>
          <a:p>
            <a:r>
              <a:rPr lang="ru-RU" dirty="0">
                <a:solidFill>
                  <a:schemeClr val="tx1"/>
                </a:solidFill>
              </a:rPr>
              <a:t>5</a:t>
            </a:r>
            <a:r>
              <a:rPr lang="ru-RU" dirty="0" smtClean="0">
                <a:solidFill>
                  <a:schemeClr val="tx1"/>
                </a:solidFill>
              </a:rPr>
              <a:t>.</a:t>
            </a:r>
            <a:r>
              <a:rPr lang="ru-RU" i="1" dirty="0" smtClean="0">
                <a:solidFill>
                  <a:schemeClr val="tx1"/>
                </a:solidFill>
              </a:rPr>
              <a:t> </a:t>
            </a:r>
            <a:r>
              <a:rPr lang="ru-RU" dirty="0" err="1">
                <a:solidFill>
                  <a:schemeClr val="tx1"/>
                </a:solidFill>
              </a:rPr>
              <a:t>Відображення</a:t>
            </a:r>
            <a:r>
              <a:rPr lang="ru-RU" dirty="0">
                <a:solidFill>
                  <a:schemeClr val="tx1"/>
                </a:solidFill>
              </a:rPr>
              <a:t> </a:t>
            </a:r>
            <a:r>
              <a:rPr lang="ru-RU" dirty="0" err="1">
                <a:solidFill>
                  <a:schemeClr val="tx1"/>
                </a:solidFill>
              </a:rPr>
              <a:t>змісту</a:t>
            </a:r>
            <a:r>
              <a:rPr lang="ru-RU" dirty="0">
                <a:solidFill>
                  <a:schemeClr val="tx1"/>
                </a:solidFill>
              </a:rPr>
              <a:t> </a:t>
            </a:r>
            <a:r>
              <a:rPr lang="ru-RU" dirty="0" err="1">
                <a:solidFill>
                  <a:schemeClr val="tx1"/>
                </a:solidFill>
              </a:rPr>
              <a:t>навчальних</a:t>
            </a:r>
            <a:r>
              <a:rPr lang="ru-RU" dirty="0">
                <a:solidFill>
                  <a:schemeClr val="tx1"/>
                </a:solidFill>
              </a:rPr>
              <a:t> </a:t>
            </a:r>
            <a:r>
              <a:rPr lang="ru-RU" dirty="0" err="1">
                <a:solidFill>
                  <a:schemeClr val="tx1"/>
                </a:solidFill>
              </a:rPr>
              <a:t>дисциплін</a:t>
            </a:r>
            <a:r>
              <a:rPr lang="ru-RU" dirty="0">
                <a:solidFill>
                  <a:schemeClr val="tx1"/>
                </a:solidFill>
              </a:rPr>
              <a:t> у </a:t>
            </a:r>
            <a:r>
              <a:rPr lang="ru-RU" dirty="0" err="1">
                <a:solidFill>
                  <a:schemeClr val="tx1"/>
                </a:solidFill>
              </a:rPr>
              <a:t>робочих</a:t>
            </a:r>
            <a:r>
              <a:rPr lang="ru-RU" dirty="0">
                <a:solidFill>
                  <a:schemeClr val="tx1"/>
                </a:solidFill>
              </a:rPr>
              <a:t> </a:t>
            </a:r>
            <a:r>
              <a:rPr lang="ru-RU" dirty="0" err="1">
                <a:solidFill>
                  <a:schemeClr val="tx1"/>
                </a:solidFill>
              </a:rPr>
              <a:t>програмах</a:t>
            </a:r>
            <a:r>
              <a:rPr lang="ru-RU" dirty="0">
                <a:solidFill>
                  <a:schemeClr val="tx1"/>
                </a:solidFill>
              </a:rPr>
              <a:t> </a:t>
            </a:r>
          </a:p>
          <a:p>
            <a:r>
              <a:rPr lang="ru-RU" dirty="0">
                <a:solidFill>
                  <a:schemeClr val="tx1"/>
                </a:solidFill>
              </a:rPr>
              <a:t>6.</a:t>
            </a:r>
            <a:r>
              <a:rPr lang="ru-RU" i="1" dirty="0">
                <a:solidFill>
                  <a:schemeClr val="tx1"/>
                </a:solidFill>
              </a:rPr>
              <a:t> </a:t>
            </a:r>
            <a:r>
              <a:rPr lang="ru-RU" dirty="0" err="1">
                <a:solidFill>
                  <a:schemeClr val="tx1"/>
                </a:solidFill>
              </a:rPr>
              <a:t>Текстове</a:t>
            </a:r>
            <a:r>
              <a:rPr lang="ru-RU" baseline="-25000" dirty="0">
                <a:solidFill>
                  <a:schemeClr val="tx1"/>
                </a:solidFill>
              </a:rPr>
              <a:t> </a:t>
            </a:r>
            <a:r>
              <a:rPr lang="ru-RU" dirty="0" err="1">
                <a:solidFill>
                  <a:schemeClr val="tx1"/>
                </a:solidFill>
              </a:rPr>
              <a:t>відображення</a:t>
            </a:r>
            <a:r>
              <a:rPr lang="ru-RU" dirty="0">
                <a:solidFill>
                  <a:schemeClr val="tx1"/>
                </a:solidFill>
              </a:rPr>
              <a:t> </a:t>
            </a:r>
            <a:r>
              <a:rPr lang="ru-RU" dirty="0" err="1">
                <a:solidFill>
                  <a:schemeClr val="tx1"/>
                </a:solidFill>
              </a:rPr>
              <a:t>змісту</a:t>
            </a:r>
            <a:r>
              <a:rPr lang="ru-RU" dirty="0">
                <a:solidFill>
                  <a:schemeClr val="tx1"/>
                </a:solidFill>
              </a:rPr>
              <a:t> </a:t>
            </a:r>
            <a:r>
              <a:rPr lang="ru-RU" dirty="0" err="1">
                <a:solidFill>
                  <a:schemeClr val="tx1"/>
                </a:solidFill>
              </a:rPr>
              <a:t>навчальних</a:t>
            </a:r>
            <a:r>
              <a:rPr lang="ru-RU" dirty="0">
                <a:solidFill>
                  <a:schemeClr val="tx1"/>
                </a:solidFill>
              </a:rPr>
              <a:t> </a:t>
            </a:r>
            <a:r>
              <a:rPr lang="ru-RU" dirty="0" err="1">
                <a:solidFill>
                  <a:schemeClr val="tx1"/>
                </a:solidFill>
              </a:rPr>
              <a:t>дисциплін</a:t>
            </a:r>
            <a:r>
              <a:rPr lang="ru-RU" baseline="-25000" dirty="0">
                <a:solidFill>
                  <a:schemeClr val="tx1"/>
                </a:solidFill>
              </a:rPr>
              <a:t>  </a:t>
            </a:r>
            <a:endParaRPr lang="ru-RU" b="1" dirty="0">
              <a:solidFill>
                <a:schemeClr val="tx1"/>
              </a:solidFill>
            </a:endParaRPr>
          </a:p>
          <a:p>
            <a:r>
              <a:rPr lang="ru-RU" b="1" dirty="0"/>
              <a:t> </a:t>
            </a:r>
            <a:endParaRPr lang="ru-RU" dirty="0"/>
          </a:p>
          <a:p>
            <a:endParaRPr lang="ru-RU" dirty="0"/>
          </a:p>
        </p:txBody>
      </p:sp>
    </p:spTree>
    <p:extLst>
      <p:ext uri="{BB962C8B-B14F-4D97-AF65-F5344CB8AC3E}">
        <p14:creationId xmlns:p14="http://schemas.microsoft.com/office/powerpoint/2010/main" val="16869668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620" y="218365"/>
            <a:ext cx="10972800" cy="1351128"/>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ru-RU" sz="2800" b="1" dirty="0"/>
              <a:t>1. </a:t>
            </a:r>
            <a:r>
              <a:rPr lang="ru-RU" sz="2800" b="1" dirty="0" err="1"/>
              <a:t>Вища</a:t>
            </a:r>
            <a:r>
              <a:rPr lang="ru-RU" sz="2800" b="1" dirty="0"/>
              <a:t> </a:t>
            </a:r>
            <a:r>
              <a:rPr lang="ru-RU" sz="2800" b="1" dirty="0" err="1"/>
              <a:t>професійна</a:t>
            </a:r>
            <a:r>
              <a:rPr lang="ru-RU" sz="2800" b="1" dirty="0"/>
              <a:t> </a:t>
            </a:r>
            <a:r>
              <a:rPr lang="ru-RU" sz="2800" b="1" dirty="0" err="1"/>
              <a:t>підготовка</a:t>
            </a:r>
            <a:r>
              <a:rPr lang="ru-RU" sz="2800" b="1" dirty="0"/>
              <a:t> в </a:t>
            </a:r>
            <a:r>
              <a:rPr lang="ru-RU" sz="2800" b="1" dirty="0" err="1"/>
              <a:t>Україні</a:t>
            </a:r>
            <a:r>
              <a:rPr lang="ru-RU" sz="2800" b="1" dirty="0"/>
              <a:t> </a:t>
            </a:r>
            <a:br>
              <a:rPr lang="ru-RU" sz="2800" b="1" dirty="0"/>
            </a:b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855846"/>
            <a:ext cx="8927517" cy="4067281"/>
          </a:xfrm>
        </p:spPr>
        <p:style>
          <a:lnRef idx="0">
            <a:schemeClr val="accent6"/>
          </a:lnRef>
          <a:fillRef idx="3">
            <a:schemeClr val="accent6"/>
          </a:fillRef>
          <a:effectRef idx="3">
            <a:schemeClr val="accent6"/>
          </a:effectRef>
          <a:fontRef idx="minor">
            <a:schemeClr val="lt1"/>
          </a:fontRef>
        </p:style>
        <p:txBody>
          <a:bodyPr>
            <a:normAutofit fontScale="62500" lnSpcReduction="20000"/>
          </a:bodyPr>
          <a:lstStyle/>
          <a:p>
            <a:r>
              <a:rPr lang="ru-RU" dirty="0" err="1"/>
              <a:t>Під</a:t>
            </a:r>
            <a:r>
              <a:rPr lang="ru-RU" dirty="0"/>
              <a:t> </a:t>
            </a:r>
            <a:r>
              <a:rPr lang="ru-RU" b="1" i="1" dirty="0" err="1"/>
              <a:t>професійною</a:t>
            </a:r>
            <a:r>
              <a:rPr lang="ru-RU" b="1" i="1" dirty="0"/>
              <a:t> </a:t>
            </a:r>
            <a:r>
              <a:rPr lang="ru-RU" b="1" i="1" dirty="0" err="1"/>
              <a:t>підготовкою</a:t>
            </a:r>
            <a:r>
              <a:rPr lang="ru-RU" dirty="0"/>
              <a:t> </a:t>
            </a:r>
            <a:r>
              <a:rPr lang="ru-RU" dirty="0" err="1"/>
              <a:t>розуміється</a:t>
            </a:r>
            <a:r>
              <a:rPr lang="ru-RU" dirty="0"/>
              <a:t> </a:t>
            </a:r>
            <a:r>
              <a:rPr lang="ru-RU" dirty="0" err="1"/>
              <a:t>здобуття</a:t>
            </a:r>
            <a:r>
              <a:rPr lang="ru-RU" dirty="0"/>
              <a:t> </a:t>
            </a:r>
            <a:r>
              <a:rPr lang="ru-RU" dirty="0" err="1"/>
              <a:t>кваліфікації</a:t>
            </a:r>
            <a:r>
              <a:rPr lang="ru-RU" dirty="0"/>
              <a:t> за </a:t>
            </a:r>
            <a:r>
              <a:rPr lang="ru-RU" dirty="0" err="1"/>
              <a:t>відповід</a:t>
            </a:r>
            <a:r>
              <a:rPr lang="uk-UA" dirty="0" err="1"/>
              <a:t>ою</a:t>
            </a:r>
            <a:r>
              <a:rPr lang="uk-UA" dirty="0"/>
              <a:t> галуззю знань</a:t>
            </a:r>
            <a:r>
              <a:rPr lang="ru-RU" dirty="0"/>
              <a:t> </a:t>
            </a:r>
            <a:r>
              <a:rPr lang="ru-RU" dirty="0" err="1"/>
              <a:t>або</a:t>
            </a:r>
            <a:r>
              <a:rPr lang="ru-RU" dirty="0"/>
              <a:t> </a:t>
            </a:r>
            <a:r>
              <a:rPr lang="ru-RU" dirty="0" err="1"/>
              <a:t>спеціальністю</a:t>
            </a:r>
            <a:r>
              <a:rPr lang="ru-RU" dirty="0"/>
              <a:t>. </a:t>
            </a:r>
          </a:p>
          <a:p>
            <a:r>
              <a:rPr lang="uk-UA" i="1" dirty="0"/>
              <a:t>К</a:t>
            </a:r>
            <a:r>
              <a:rPr lang="ru-RU" i="1" dirty="0" err="1"/>
              <a:t>валіфікація</a:t>
            </a:r>
            <a:r>
              <a:rPr lang="ru-RU" dirty="0"/>
              <a:t> - </a:t>
            </a:r>
            <a:r>
              <a:rPr lang="ru-RU" dirty="0" err="1"/>
              <a:t>офіційний</a:t>
            </a:r>
            <a:r>
              <a:rPr lang="ru-RU" dirty="0"/>
              <a:t> результат </a:t>
            </a:r>
            <a:r>
              <a:rPr lang="ru-RU" dirty="0" err="1"/>
              <a:t>оцінювання</a:t>
            </a:r>
            <a:r>
              <a:rPr lang="ru-RU" dirty="0"/>
              <a:t> і </a:t>
            </a:r>
            <a:r>
              <a:rPr lang="ru-RU" dirty="0" err="1"/>
              <a:t>визнання</a:t>
            </a:r>
            <a:r>
              <a:rPr lang="ru-RU" dirty="0"/>
              <a:t>, </a:t>
            </a:r>
            <a:r>
              <a:rPr lang="ru-RU" dirty="0" err="1"/>
              <a:t>який</a:t>
            </a:r>
            <a:r>
              <a:rPr lang="ru-RU" dirty="0"/>
              <a:t> </a:t>
            </a:r>
            <a:r>
              <a:rPr lang="ru-RU" dirty="0" err="1"/>
              <a:t>отримано</a:t>
            </a:r>
            <a:r>
              <a:rPr lang="ru-RU" dirty="0"/>
              <a:t>, коли </a:t>
            </a:r>
            <a:r>
              <a:rPr lang="ru-RU" dirty="0" err="1"/>
              <a:t>уповноважена</a:t>
            </a:r>
            <a:r>
              <a:rPr lang="ru-RU" dirty="0"/>
              <a:t> </a:t>
            </a:r>
            <a:r>
              <a:rPr lang="ru-RU" dirty="0" err="1"/>
              <a:t>установа</a:t>
            </a:r>
            <a:r>
              <a:rPr lang="ru-RU" dirty="0"/>
              <a:t> </a:t>
            </a:r>
            <a:r>
              <a:rPr lang="ru-RU" dirty="0" err="1"/>
              <a:t>встановила</a:t>
            </a:r>
            <a:r>
              <a:rPr lang="ru-RU" dirty="0"/>
              <a:t>, </a:t>
            </a:r>
            <a:r>
              <a:rPr lang="ru-RU" dirty="0" err="1"/>
              <a:t>що</a:t>
            </a:r>
            <a:r>
              <a:rPr lang="ru-RU" dirty="0"/>
              <a:t> особа </a:t>
            </a:r>
            <a:r>
              <a:rPr lang="ru-RU" dirty="0" err="1"/>
              <a:t>досягла</a:t>
            </a:r>
            <a:r>
              <a:rPr lang="ru-RU" dirty="0"/>
              <a:t> компетентностей (</a:t>
            </a:r>
            <a:r>
              <a:rPr lang="ru-RU" dirty="0" err="1"/>
              <a:t>результатів</a:t>
            </a:r>
            <a:r>
              <a:rPr lang="ru-RU" dirty="0"/>
              <a:t> </a:t>
            </a:r>
            <a:r>
              <a:rPr lang="ru-RU" dirty="0" err="1"/>
              <a:t>навчання</a:t>
            </a:r>
            <a:r>
              <a:rPr lang="ru-RU" dirty="0"/>
              <a:t>) </a:t>
            </a:r>
            <a:r>
              <a:rPr lang="ru-RU" dirty="0" err="1"/>
              <a:t>відповідно</a:t>
            </a:r>
            <a:r>
              <a:rPr lang="ru-RU" dirty="0"/>
              <a:t> до </a:t>
            </a:r>
            <a:r>
              <a:rPr lang="ru-RU" dirty="0" err="1"/>
              <a:t>стандартів</a:t>
            </a:r>
            <a:r>
              <a:rPr lang="ru-RU" dirty="0"/>
              <a:t> </a:t>
            </a:r>
            <a:r>
              <a:rPr lang="ru-RU" dirty="0" err="1"/>
              <a:t>вищої</a:t>
            </a:r>
            <a:r>
              <a:rPr lang="ru-RU" dirty="0"/>
              <a:t> </a:t>
            </a:r>
            <a:r>
              <a:rPr lang="ru-RU" dirty="0" err="1"/>
              <a:t>освіти</a:t>
            </a:r>
            <a:r>
              <a:rPr lang="ru-RU" dirty="0"/>
              <a:t>, </a:t>
            </a:r>
            <a:r>
              <a:rPr lang="ru-RU" dirty="0" err="1"/>
              <a:t>що</a:t>
            </a:r>
            <a:r>
              <a:rPr lang="ru-RU" dirty="0"/>
              <a:t> </a:t>
            </a:r>
            <a:r>
              <a:rPr lang="ru-RU" dirty="0" err="1"/>
              <a:t>засвідчується</a:t>
            </a:r>
            <a:r>
              <a:rPr lang="ru-RU" dirty="0"/>
              <a:t> </a:t>
            </a:r>
            <a:r>
              <a:rPr lang="ru-RU" dirty="0" err="1"/>
              <a:t>відповідним</a:t>
            </a:r>
            <a:r>
              <a:rPr lang="ru-RU" dirty="0"/>
              <a:t> документом про </a:t>
            </a:r>
            <a:r>
              <a:rPr lang="ru-RU" dirty="0" err="1"/>
              <a:t>вищу</a:t>
            </a:r>
            <a:r>
              <a:rPr lang="ru-RU" dirty="0"/>
              <a:t> </a:t>
            </a:r>
            <a:r>
              <a:rPr lang="ru-RU" dirty="0" err="1" smtClean="0"/>
              <a:t>освіту</a:t>
            </a:r>
            <a:r>
              <a:rPr lang="ru-RU" dirty="0" smtClean="0"/>
              <a:t> (ЗУ «Про </a:t>
            </a:r>
            <a:r>
              <a:rPr lang="ru-RU" dirty="0" err="1" smtClean="0"/>
              <a:t>вищу</a:t>
            </a:r>
            <a:r>
              <a:rPr lang="ru-RU" dirty="0" smtClean="0"/>
              <a:t> </a:t>
            </a:r>
            <a:r>
              <a:rPr lang="ru-RU" dirty="0" err="1" smtClean="0"/>
              <a:t>освіту</a:t>
            </a:r>
            <a:r>
              <a:rPr lang="ru-RU" dirty="0" smtClean="0"/>
              <a:t>» 01.07.2014 р.)</a:t>
            </a:r>
            <a:r>
              <a:rPr lang="uk-UA" dirty="0" smtClean="0"/>
              <a:t>.</a:t>
            </a:r>
          </a:p>
          <a:p>
            <a:endParaRPr lang="uk-UA" dirty="0" smtClean="0"/>
          </a:p>
          <a:p>
            <a:pPr marL="0" indent="0">
              <a:buNone/>
            </a:pPr>
            <a:r>
              <a:rPr lang="uk-UA" dirty="0" smtClean="0"/>
              <a:t>Наприклад:</a:t>
            </a:r>
          </a:p>
          <a:p>
            <a:pPr marL="0" indent="0">
              <a:buNone/>
            </a:pPr>
            <a:r>
              <a:rPr lang="ru-RU" dirty="0" err="1"/>
              <a:t>Освітня</a:t>
            </a:r>
            <a:r>
              <a:rPr lang="ru-RU" dirty="0"/>
              <a:t> </a:t>
            </a:r>
            <a:r>
              <a:rPr lang="ru-RU" dirty="0" err="1" smtClean="0"/>
              <a:t>кваліфікація</a:t>
            </a:r>
            <a:r>
              <a:rPr lang="ru-RU" dirty="0"/>
              <a:t>:</a:t>
            </a:r>
            <a:r>
              <a:rPr lang="ru-RU" dirty="0" smtClean="0"/>
              <a:t> </a:t>
            </a:r>
            <a:r>
              <a:rPr lang="ru-RU" dirty="0"/>
              <a:t>бакалавр  </a:t>
            </a:r>
            <a:r>
              <a:rPr lang="ru-RU" dirty="0" err="1"/>
              <a:t>початкової</a:t>
            </a:r>
            <a:r>
              <a:rPr lang="ru-RU" dirty="0"/>
              <a:t> </a:t>
            </a:r>
            <a:r>
              <a:rPr lang="ru-RU" dirty="0" err="1" smtClean="0"/>
              <a:t>освіти</a:t>
            </a:r>
            <a:r>
              <a:rPr lang="ru-RU" dirty="0" smtClean="0"/>
              <a:t>; </a:t>
            </a:r>
            <a:r>
              <a:rPr lang="ru-RU" dirty="0" err="1" smtClean="0"/>
              <a:t>магістр</a:t>
            </a:r>
            <a:r>
              <a:rPr lang="ru-RU" dirty="0" smtClean="0"/>
              <a:t> з </a:t>
            </a:r>
            <a:r>
              <a:rPr lang="ru-RU" dirty="0" err="1" smtClean="0"/>
              <a:t>дошкільної</a:t>
            </a:r>
            <a:r>
              <a:rPr lang="ru-RU" dirty="0" smtClean="0"/>
              <a:t> </a:t>
            </a:r>
            <a:r>
              <a:rPr lang="ru-RU" dirty="0" err="1" smtClean="0"/>
              <a:t>освіти</a:t>
            </a:r>
            <a:r>
              <a:rPr lang="ru-RU" dirty="0" smtClean="0"/>
              <a:t> (</a:t>
            </a:r>
            <a:r>
              <a:rPr lang="ru-RU" dirty="0" err="1" smtClean="0"/>
              <a:t>відповідно</a:t>
            </a:r>
            <a:r>
              <a:rPr lang="ru-RU" dirty="0" smtClean="0"/>
              <a:t> до </a:t>
            </a:r>
            <a:r>
              <a:rPr lang="ru-RU" dirty="0" err="1" smtClean="0"/>
              <a:t>стандартів</a:t>
            </a:r>
            <a:r>
              <a:rPr lang="ru-RU" dirty="0" smtClean="0"/>
              <a:t> </a:t>
            </a:r>
            <a:r>
              <a:rPr lang="ru-RU" dirty="0" err="1" smtClean="0"/>
              <a:t>вищої</a:t>
            </a:r>
            <a:r>
              <a:rPr lang="ru-RU" dirty="0" smtClean="0"/>
              <a:t> </a:t>
            </a:r>
            <a:r>
              <a:rPr lang="ru-RU" dirty="0" err="1" smtClean="0"/>
              <a:t>освтіи</a:t>
            </a:r>
            <a:r>
              <a:rPr lang="ru-RU" dirty="0" smtClean="0"/>
              <a:t>)</a:t>
            </a:r>
            <a:endParaRPr lang="uk-UA" dirty="0" smtClean="0"/>
          </a:p>
          <a:p>
            <a:pPr marL="0" indent="0">
              <a:buNone/>
            </a:pPr>
            <a:r>
              <a:rPr lang="uk-UA" dirty="0" smtClean="0"/>
              <a:t>Професійна </a:t>
            </a:r>
            <a:r>
              <a:rPr lang="uk-UA" dirty="0"/>
              <a:t>кваліфікація: вихователь </a:t>
            </a:r>
            <a:r>
              <a:rPr lang="uk-UA" dirty="0" smtClean="0"/>
              <a:t>закладу дошкільної освіти (</a:t>
            </a:r>
            <a:r>
              <a:rPr lang="ru-RU" dirty="0" err="1"/>
              <a:t>відповідно</a:t>
            </a:r>
            <a:r>
              <a:rPr lang="ru-RU" dirty="0"/>
              <a:t> до</a:t>
            </a:r>
            <a:r>
              <a:rPr lang="uk-UA" dirty="0" smtClean="0"/>
              <a:t> професійного стандарту 19.10.2021 р.)</a:t>
            </a:r>
          </a:p>
          <a:p>
            <a:pPr marL="0" indent="0">
              <a:buNone/>
            </a:pPr>
            <a:r>
              <a:rPr lang="uk-UA" dirty="0" smtClean="0"/>
              <a:t>Професійна кваліфікація</a:t>
            </a:r>
            <a:r>
              <a:rPr lang="uk-UA" dirty="0"/>
              <a:t>:</a:t>
            </a:r>
            <a:r>
              <a:rPr lang="uk-UA" dirty="0" smtClean="0"/>
              <a:t> </a:t>
            </a:r>
            <a:r>
              <a:rPr lang="uk-UA" dirty="0"/>
              <a:t>в</a:t>
            </a:r>
            <a:r>
              <a:rPr lang="uk-UA" dirty="0" smtClean="0"/>
              <a:t>читель </a:t>
            </a:r>
            <a:r>
              <a:rPr lang="uk-UA" dirty="0"/>
              <a:t>початкових </a:t>
            </a:r>
            <a:r>
              <a:rPr lang="uk-UA" dirty="0" smtClean="0"/>
              <a:t>класів закладу загальної середньої освіти (</a:t>
            </a:r>
            <a:r>
              <a:rPr lang="ru-RU" dirty="0" err="1"/>
              <a:t>відповідно</a:t>
            </a:r>
            <a:r>
              <a:rPr lang="ru-RU" dirty="0"/>
              <a:t> до</a:t>
            </a:r>
            <a:r>
              <a:rPr lang="uk-UA" dirty="0" smtClean="0"/>
              <a:t> професійного стандарту 29.08.2024 р.)</a:t>
            </a:r>
          </a:p>
          <a:p>
            <a:pPr marL="0" indent="0">
              <a:buNone/>
            </a:pPr>
            <a:r>
              <a:rPr lang="uk-UA" dirty="0" smtClean="0"/>
              <a:t>? Вчитель-бакалавр / вчитель-магістр</a:t>
            </a:r>
            <a:endParaRPr lang="uk-UA" dirty="0"/>
          </a:p>
          <a:p>
            <a:r>
              <a:rPr lang="uk-UA" dirty="0" smtClean="0"/>
              <a:t> </a:t>
            </a:r>
            <a:endParaRPr lang="ru-RU" dirty="0"/>
          </a:p>
        </p:txBody>
      </p:sp>
      <p:pic>
        <p:nvPicPr>
          <p:cNvPr id="4" name="Рисунок 3"/>
          <p:cNvPicPr>
            <a:picLocks noChangeAspect="1"/>
          </p:cNvPicPr>
          <p:nvPr/>
        </p:nvPicPr>
        <p:blipFill>
          <a:blip r:embed="rId2"/>
          <a:stretch>
            <a:fillRect/>
          </a:stretch>
        </p:blipFill>
        <p:spPr>
          <a:xfrm>
            <a:off x="8964231" y="3889487"/>
            <a:ext cx="3086932" cy="2052000"/>
          </a:xfrm>
          <a:prstGeom prst="rect">
            <a:avLst/>
          </a:prstGeom>
        </p:spPr>
      </p:pic>
    </p:spTree>
    <p:extLst>
      <p:ext uri="{BB962C8B-B14F-4D97-AF65-F5344CB8AC3E}">
        <p14:creationId xmlns:p14="http://schemas.microsoft.com/office/powerpoint/2010/main" val="162015418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8972" y="1151420"/>
            <a:ext cx="8927517" cy="4790067"/>
          </a:xfrm>
        </p:spPr>
        <p:style>
          <a:lnRef idx="0">
            <a:schemeClr val="accent6"/>
          </a:lnRef>
          <a:fillRef idx="3">
            <a:schemeClr val="accent6"/>
          </a:fillRef>
          <a:effectRef idx="3">
            <a:schemeClr val="accent6"/>
          </a:effectRef>
          <a:fontRef idx="minor">
            <a:schemeClr val="lt1"/>
          </a:fontRef>
        </p:style>
        <p:txBody>
          <a:bodyPr>
            <a:normAutofit fontScale="70000" lnSpcReduction="20000"/>
          </a:bodyPr>
          <a:lstStyle/>
          <a:p>
            <a:pPr algn="just"/>
            <a:r>
              <a:rPr lang="ru-RU" i="1" dirty="0" err="1" smtClean="0"/>
              <a:t>Спеціальність</a:t>
            </a:r>
            <a:r>
              <a:rPr lang="ru-RU" i="1" dirty="0" smtClean="0"/>
              <a:t> (ЗУ) </a:t>
            </a:r>
            <a:r>
              <a:rPr lang="ru-RU" dirty="0"/>
              <a:t>- </a:t>
            </a:r>
            <a:r>
              <a:rPr lang="ru-RU" dirty="0" err="1"/>
              <a:t>гармонізована</a:t>
            </a:r>
            <a:r>
              <a:rPr lang="ru-RU" dirty="0"/>
              <a:t> з </a:t>
            </a:r>
            <a:r>
              <a:rPr lang="ru-RU" dirty="0" err="1"/>
              <a:t>Міжнародною</a:t>
            </a:r>
            <a:r>
              <a:rPr lang="ru-RU" dirty="0"/>
              <a:t> стандартною </a:t>
            </a:r>
            <a:r>
              <a:rPr lang="ru-RU" dirty="0" err="1"/>
              <a:t>класифікацією</a:t>
            </a:r>
            <a:r>
              <a:rPr lang="ru-RU" dirty="0"/>
              <a:t> </a:t>
            </a:r>
            <a:r>
              <a:rPr lang="ru-RU" dirty="0" err="1"/>
              <a:t>освіти</a:t>
            </a:r>
            <a:r>
              <a:rPr lang="ru-RU" dirty="0"/>
              <a:t> предметна область </a:t>
            </a:r>
            <a:r>
              <a:rPr lang="ru-RU" dirty="0" err="1"/>
              <a:t>освіти</a:t>
            </a:r>
            <a:r>
              <a:rPr lang="ru-RU" dirty="0"/>
              <a:t> і науки, яка </a:t>
            </a:r>
            <a:r>
              <a:rPr lang="ru-RU" dirty="0" err="1"/>
              <a:t>об’єднує</a:t>
            </a:r>
            <a:r>
              <a:rPr lang="ru-RU" dirty="0"/>
              <a:t> </a:t>
            </a:r>
            <a:r>
              <a:rPr lang="ru-RU" dirty="0" err="1"/>
              <a:t>споріднені</a:t>
            </a:r>
            <a:r>
              <a:rPr lang="ru-RU" dirty="0"/>
              <a:t> </a:t>
            </a:r>
            <a:r>
              <a:rPr lang="ru-RU" dirty="0" err="1"/>
              <a:t>освітні</a:t>
            </a:r>
            <a:r>
              <a:rPr lang="ru-RU" dirty="0"/>
              <a:t> </a:t>
            </a:r>
            <a:r>
              <a:rPr lang="ru-RU" dirty="0" err="1"/>
              <a:t>програми</a:t>
            </a:r>
            <a:r>
              <a:rPr lang="ru-RU" dirty="0"/>
              <a:t>, </a:t>
            </a:r>
            <a:r>
              <a:rPr lang="ru-RU" dirty="0" err="1"/>
              <a:t>що</a:t>
            </a:r>
            <a:r>
              <a:rPr lang="ru-RU" dirty="0"/>
              <a:t> </a:t>
            </a:r>
            <a:r>
              <a:rPr lang="ru-RU" dirty="0" err="1"/>
              <a:t>передбачають</a:t>
            </a:r>
            <a:r>
              <a:rPr lang="ru-RU" dirty="0"/>
              <a:t> </a:t>
            </a:r>
            <a:r>
              <a:rPr lang="ru-RU" dirty="0" err="1"/>
              <a:t>спільні</a:t>
            </a:r>
            <a:r>
              <a:rPr lang="ru-RU" dirty="0"/>
              <a:t> </a:t>
            </a:r>
            <a:r>
              <a:rPr lang="ru-RU" dirty="0" err="1"/>
              <a:t>вимоги</a:t>
            </a:r>
            <a:r>
              <a:rPr lang="ru-RU" dirty="0"/>
              <a:t> до компетентностей і </a:t>
            </a:r>
            <a:r>
              <a:rPr lang="ru-RU" dirty="0" err="1"/>
              <a:t>результатів</a:t>
            </a:r>
            <a:r>
              <a:rPr lang="ru-RU" dirty="0"/>
              <a:t> </a:t>
            </a:r>
            <a:r>
              <a:rPr lang="ru-RU" dirty="0" err="1"/>
              <a:t>навчання</a:t>
            </a:r>
            <a:r>
              <a:rPr lang="ru-RU" dirty="0"/>
              <a:t> </a:t>
            </a:r>
            <a:r>
              <a:rPr lang="ru-RU" dirty="0" err="1"/>
              <a:t>випускників</a:t>
            </a:r>
            <a:r>
              <a:rPr lang="ru-RU" dirty="0"/>
              <a:t> </a:t>
            </a:r>
            <a:r>
              <a:rPr lang="ru-RU" dirty="0" smtClean="0"/>
              <a:t>(</a:t>
            </a:r>
            <a:r>
              <a:rPr lang="ru-RU" dirty="0" err="1" smtClean="0"/>
              <a:t>наприклад</a:t>
            </a:r>
            <a:r>
              <a:rPr lang="ru-RU" dirty="0" smtClean="0"/>
              <a:t>: 012 </a:t>
            </a:r>
            <a:r>
              <a:rPr lang="ru-RU" dirty="0" err="1" smtClean="0"/>
              <a:t>Дошкільна</a:t>
            </a:r>
            <a:r>
              <a:rPr lang="ru-RU" dirty="0" smtClean="0"/>
              <a:t> </a:t>
            </a:r>
            <a:r>
              <a:rPr lang="ru-RU" dirty="0" err="1" smtClean="0"/>
              <a:t>освіта</a:t>
            </a:r>
            <a:r>
              <a:rPr lang="ru-RU" dirty="0" smtClean="0"/>
              <a:t>, 013  Початкова </a:t>
            </a:r>
            <a:r>
              <a:rPr lang="ru-RU" dirty="0" err="1" smtClean="0"/>
              <a:t>освіта</a:t>
            </a:r>
            <a:r>
              <a:rPr lang="ru-RU" dirty="0" smtClean="0"/>
              <a:t>, 231 </a:t>
            </a:r>
            <a:r>
              <a:rPr lang="ru-RU" dirty="0" err="1" smtClean="0"/>
              <a:t>Соціальна</a:t>
            </a:r>
            <a:r>
              <a:rPr lang="ru-RU" dirty="0" smtClean="0"/>
              <a:t> робота)</a:t>
            </a:r>
            <a:r>
              <a:rPr lang="uk-UA" dirty="0" smtClean="0"/>
              <a:t>.</a:t>
            </a:r>
          </a:p>
          <a:p>
            <a:pPr marL="0" indent="0" algn="just">
              <a:buNone/>
            </a:pPr>
            <a:r>
              <a:rPr lang="uk-UA" dirty="0" smtClean="0"/>
              <a:t>!!! Новий перелік: А2 Дошкільна освіта; А3 Початкова освіта</a:t>
            </a:r>
            <a:endParaRPr lang="ru-RU" dirty="0"/>
          </a:p>
          <a:p>
            <a:pPr algn="just"/>
            <a:r>
              <a:rPr lang="uk-UA" i="1" dirty="0" smtClean="0"/>
              <a:t>Спеціалізація (ЗУ) </a:t>
            </a:r>
            <a:r>
              <a:rPr lang="uk-UA" dirty="0"/>
              <a:t>- </a:t>
            </a:r>
            <a:r>
              <a:rPr lang="ru-RU" dirty="0" err="1" smtClean="0"/>
              <a:t>складова</a:t>
            </a:r>
            <a:r>
              <a:rPr lang="ru-RU" dirty="0" smtClean="0"/>
              <a:t> </a:t>
            </a:r>
            <a:r>
              <a:rPr lang="ru-RU" dirty="0" err="1"/>
              <a:t>спеціальності</a:t>
            </a:r>
            <a:r>
              <a:rPr lang="ru-RU" dirty="0"/>
              <a:t>, </a:t>
            </a:r>
            <a:r>
              <a:rPr lang="ru-RU" dirty="0" err="1"/>
              <a:t>що</a:t>
            </a:r>
            <a:r>
              <a:rPr lang="ru-RU" dirty="0"/>
              <a:t> </a:t>
            </a:r>
            <a:r>
              <a:rPr lang="ru-RU" dirty="0" err="1"/>
              <a:t>може</a:t>
            </a:r>
            <a:r>
              <a:rPr lang="ru-RU" dirty="0"/>
              <a:t> </a:t>
            </a:r>
            <a:r>
              <a:rPr lang="ru-RU" dirty="0" err="1"/>
              <a:t>визначатися</a:t>
            </a:r>
            <a:r>
              <a:rPr lang="ru-RU" dirty="0"/>
              <a:t> закладом </a:t>
            </a:r>
            <a:r>
              <a:rPr lang="ru-RU" dirty="0" err="1"/>
              <a:t>вищої</a:t>
            </a:r>
            <a:r>
              <a:rPr lang="ru-RU" dirty="0"/>
              <a:t> </a:t>
            </a:r>
            <a:r>
              <a:rPr lang="ru-RU" dirty="0" err="1"/>
              <a:t>освіти</a:t>
            </a:r>
            <a:r>
              <a:rPr lang="ru-RU" dirty="0"/>
              <a:t> та </a:t>
            </a:r>
            <a:r>
              <a:rPr lang="ru-RU" dirty="0" err="1"/>
              <a:t>передбачає</a:t>
            </a:r>
            <a:r>
              <a:rPr lang="ru-RU" dirty="0"/>
              <a:t> одну </a:t>
            </a:r>
            <a:r>
              <a:rPr lang="ru-RU" dirty="0" err="1"/>
              <a:t>або</a:t>
            </a:r>
            <a:r>
              <a:rPr lang="ru-RU" dirty="0"/>
              <a:t> </a:t>
            </a:r>
            <a:r>
              <a:rPr lang="ru-RU" dirty="0" err="1"/>
              <a:t>декілька</a:t>
            </a:r>
            <a:r>
              <a:rPr lang="ru-RU" dirty="0"/>
              <a:t> </a:t>
            </a:r>
            <a:r>
              <a:rPr lang="ru-RU" dirty="0" err="1"/>
              <a:t>профільних</a:t>
            </a:r>
            <a:r>
              <a:rPr lang="ru-RU" dirty="0"/>
              <a:t> </a:t>
            </a:r>
            <a:r>
              <a:rPr lang="ru-RU" dirty="0" err="1"/>
              <a:t>спеціалізованих</a:t>
            </a:r>
            <a:r>
              <a:rPr lang="ru-RU" dirty="0"/>
              <a:t> </a:t>
            </a:r>
            <a:r>
              <a:rPr lang="ru-RU" dirty="0" err="1"/>
              <a:t>освітніх</a:t>
            </a:r>
            <a:r>
              <a:rPr lang="ru-RU" dirty="0"/>
              <a:t> </a:t>
            </a:r>
            <a:r>
              <a:rPr lang="ru-RU" dirty="0" err="1"/>
              <a:t>програм</a:t>
            </a:r>
            <a:r>
              <a:rPr lang="ru-RU" dirty="0"/>
              <a:t> </a:t>
            </a:r>
            <a:r>
              <a:rPr lang="ru-RU" dirty="0" err="1"/>
              <a:t>вищої</a:t>
            </a:r>
            <a:r>
              <a:rPr lang="ru-RU" dirty="0"/>
              <a:t> </a:t>
            </a:r>
            <a:r>
              <a:rPr lang="ru-RU" dirty="0" err="1"/>
              <a:t>або</a:t>
            </a:r>
            <a:r>
              <a:rPr lang="ru-RU" dirty="0"/>
              <a:t> </a:t>
            </a:r>
            <a:r>
              <a:rPr lang="ru-RU" dirty="0" err="1"/>
              <a:t>післядипломної</a:t>
            </a:r>
            <a:r>
              <a:rPr lang="ru-RU" dirty="0"/>
              <a:t> </a:t>
            </a:r>
            <a:r>
              <a:rPr lang="ru-RU" dirty="0" err="1"/>
              <a:t>освіти</a:t>
            </a:r>
            <a:endParaRPr lang="ru-RU" dirty="0"/>
          </a:p>
          <a:p>
            <a:pPr algn="just"/>
            <a:r>
              <a:rPr lang="uk-UA" i="1" dirty="0"/>
              <a:t>Г</a:t>
            </a:r>
            <a:r>
              <a:rPr lang="ru-RU" i="1" dirty="0" err="1"/>
              <a:t>алузь</a:t>
            </a:r>
            <a:r>
              <a:rPr lang="ru-RU" i="1" dirty="0"/>
              <a:t> </a:t>
            </a:r>
            <a:r>
              <a:rPr lang="ru-RU" i="1" dirty="0" err="1" smtClean="0"/>
              <a:t>знань</a:t>
            </a:r>
            <a:r>
              <a:rPr lang="ru-RU" i="1" dirty="0" smtClean="0"/>
              <a:t> (ЗУ)</a:t>
            </a:r>
            <a:r>
              <a:rPr lang="ru-RU" dirty="0" smtClean="0"/>
              <a:t> </a:t>
            </a:r>
            <a:r>
              <a:rPr lang="ru-RU" dirty="0"/>
              <a:t>- </a:t>
            </a:r>
            <a:r>
              <a:rPr lang="ru-RU" dirty="0" err="1"/>
              <a:t>гармонізована</a:t>
            </a:r>
            <a:r>
              <a:rPr lang="ru-RU" dirty="0"/>
              <a:t> з </a:t>
            </a:r>
            <a:r>
              <a:rPr lang="ru-RU" dirty="0" err="1"/>
              <a:t>Міжнародною</a:t>
            </a:r>
            <a:r>
              <a:rPr lang="ru-RU" dirty="0"/>
              <a:t> стандартною </a:t>
            </a:r>
            <a:r>
              <a:rPr lang="ru-RU" dirty="0" err="1"/>
              <a:t>класифікацією</a:t>
            </a:r>
            <a:r>
              <a:rPr lang="ru-RU" dirty="0"/>
              <a:t> </a:t>
            </a:r>
            <a:r>
              <a:rPr lang="ru-RU" dirty="0" err="1"/>
              <a:t>освіти</a:t>
            </a:r>
            <a:r>
              <a:rPr lang="ru-RU" dirty="0"/>
              <a:t> широка предметна область </a:t>
            </a:r>
            <a:r>
              <a:rPr lang="ru-RU" dirty="0" err="1"/>
              <a:t>освіти</a:t>
            </a:r>
            <a:r>
              <a:rPr lang="ru-RU" dirty="0"/>
              <a:t> і науки, </a:t>
            </a:r>
            <a:r>
              <a:rPr lang="ru-RU" dirty="0" err="1"/>
              <a:t>що</a:t>
            </a:r>
            <a:r>
              <a:rPr lang="ru-RU" dirty="0"/>
              <a:t> </a:t>
            </a:r>
            <a:r>
              <a:rPr lang="ru-RU" dirty="0" err="1"/>
              <a:t>включає</a:t>
            </a:r>
            <a:r>
              <a:rPr lang="ru-RU" dirty="0"/>
              <a:t> </a:t>
            </a:r>
            <a:r>
              <a:rPr lang="ru-RU" dirty="0" err="1"/>
              <a:t>групу</a:t>
            </a:r>
            <a:r>
              <a:rPr lang="ru-RU" dirty="0"/>
              <a:t> </a:t>
            </a:r>
            <a:r>
              <a:rPr lang="ru-RU" dirty="0" err="1"/>
              <a:t>споріднених</a:t>
            </a:r>
            <a:r>
              <a:rPr lang="ru-RU" dirty="0"/>
              <a:t> </a:t>
            </a:r>
            <a:r>
              <a:rPr lang="ru-RU" dirty="0" err="1"/>
              <a:t>спеціальностей</a:t>
            </a:r>
            <a:r>
              <a:rPr lang="ru-RU" dirty="0"/>
              <a:t> </a:t>
            </a:r>
            <a:r>
              <a:rPr lang="ru-RU" dirty="0" smtClean="0"/>
              <a:t>(</a:t>
            </a:r>
            <a:r>
              <a:rPr lang="uk-UA" dirty="0"/>
              <a:t>галузі знань 01 Освіта / </a:t>
            </a:r>
            <a:r>
              <a:rPr lang="uk-UA" dirty="0" smtClean="0"/>
              <a:t>Педагогіка</a:t>
            </a:r>
            <a:r>
              <a:rPr lang="ru-RU" dirty="0" smtClean="0"/>
              <a:t>)</a:t>
            </a:r>
          </a:p>
          <a:p>
            <a:pPr marL="0" indent="0" algn="just">
              <a:buNone/>
            </a:pPr>
            <a:r>
              <a:rPr lang="uk-UA" dirty="0" smtClean="0"/>
              <a:t>!!! </a:t>
            </a:r>
            <a:r>
              <a:rPr lang="uk-UA" dirty="0"/>
              <a:t>Н</a:t>
            </a:r>
            <a:r>
              <a:rPr lang="uk-UA" dirty="0" smtClean="0"/>
              <a:t>овий перелік: А Освіта</a:t>
            </a:r>
            <a:endParaRPr lang="ru-RU" dirty="0"/>
          </a:p>
          <a:p>
            <a:pPr algn="just"/>
            <a:r>
              <a:rPr lang="ru-RU" i="1" dirty="0" err="1"/>
              <a:t>Професія</a:t>
            </a:r>
            <a:r>
              <a:rPr lang="ru-RU" dirty="0"/>
              <a:t> – </a:t>
            </a:r>
            <a:r>
              <a:rPr lang="ru-RU" dirty="0" err="1"/>
              <a:t>рід</a:t>
            </a:r>
            <a:r>
              <a:rPr lang="ru-RU" dirty="0"/>
              <a:t> занять, </a:t>
            </a:r>
            <a:r>
              <a:rPr lang="ru-RU" dirty="0" err="1"/>
              <a:t>трудової</a:t>
            </a:r>
            <a:r>
              <a:rPr lang="ru-RU" dirty="0"/>
              <a:t> </a:t>
            </a:r>
            <a:r>
              <a:rPr lang="ru-RU" dirty="0" err="1"/>
              <a:t>діяльності</a:t>
            </a:r>
            <a:r>
              <a:rPr lang="ru-RU" dirty="0"/>
              <a:t>, </a:t>
            </a:r>
            <a:r>
              <a:rPr lang="ru-RU" dirty="0" err="1"/>
              <a:t>що</a:t>
            </a:r>
            <a:r>
              <a:rPr lang="ru-RU" dirty="0"/>
              <a:t> </a:t>
            </a:r>
            <a:r>
              <a:rPr lang="ru-RU" dirty="0" err="1"/>
              <a:t>вимагає</a:t>
            </a:r>
            <a:r>
              <a:rPr lang="ru-RU" dirty="0"/>
              <a:t> </a:t>
            </a:r>
            <a:r>
              <a:rPr lang="ru-RU" dirty="0" err="1"/>
              <a:t>певних</a:t>
            </a:r>
            <a:r>
              <a:rPr lang="ru-RU" dirty="0"/>
              <a:t> </a:t>
            </a:r>
            <a:r>
              <a:rPr lang="ru-RU" dirty="0" err="1"/>
              <a:t>знань</a:t>
            </a:r>
            <a:r>
              <a:rPr lang="ru-RU" dirty="0"/>
              <a:t> і </a:t>
            </a:r>
            <a:r>
              <a:rPr lang="ru-RU" dirty="0" err="1"/>
              <a:t>навичок</a:t>
            </a:r>
            <a:r>
              <a:rPr lang="ru-RU" dirty="0"/>
              <a:t> і є </a:t>
            </a:r>
            <a:r>
              <a:rPr lang="ru-RU" dirty="0" err="1"/>
              <a:t>джерелом</a:t>
            </a:r>
            <a:r>
              <a:rPr lang="ru-RU" dirty="0"/>
              <a:t> </a:t>
            </a:r>
            <a:r>
              <a:rPr lang="ru-RU" dirty="0" err="1"/>
              <a:t>існування</a:t>
            </a:r>
            <a:r>
              <a:rPr lang="ru-RU" dirty="0"/>
              <a:t>. </a:t>
            </a:r>
            <a:r>
              <a:rPr lang="ru-RU" dirty="0" err="1"/>
              <a:t>Отже</a:t>
            </a:r>
            <a:r>
              <a:rPr lang="ru-RU" dirty="0"/>
              <a:t>, </a:t>
            </a:r>
            <a:r>
              <a:rPr lang="ru-RU" dirty="0" err="1"/>
              <a:t>професія</a:t>
            </a:r>
            <a:r>
              <a:rPr lang="ru-RU" dirty="0"/>
              <a:t> як вид </a:t>
            </a:r>
            <a:r>
              <a:rPr lang="ru-RU" dirty="0" err="1"/>
              <a:t>трудової</a:t>
            </a:r>
            <a:r>
              <a:rPr lang="ru-RU" dirty="0"/>
              <a:t> </a:t>
            </a:r>
            <a:r>
              <a:rPr lang="ru-RU" dirty="0" err="1"/>
              <a:t>діяльності</a:t>
            </a:r>
            <a:r>
              <a:rPr lang="ru-RU" dirty="0"/>
              <a:t>, </a:t>
            </a:r>
            <a:r>
              <a:rPr lang="ru-RU" dirty="0" err="1"/>
              <a:t>що</a:t>
            </a:r>
            <a:r>
              <a:rPr lang="ru-RU" dirty="0"/>
              <a:t> </a:t>
            </a:r>
            <a:r>
              <a:rPr lang="ru-RU" dirty="0" err="1"/>
              <a:t>вимагає</a:t>
            </a:r>
            <a:r>
              <a:rPr lang="ru-RU" dirty="0"/>
              <a:t> </a:t>
            </a:r>
            <a:r>
              <a:rPr lang="ru-RU" dirty="0" err="1"/>
              <a:t>певної</a:t>
            </a:r>
            <a:r>
              <a:rPr lang="ru-RU" dirty="0"/>
              <a:t> </a:t>
            </a:r>
            <a:r>
              <a:rPr lang="ru-RU" dirty="0" err="1"/>
              <a:t>кваліфікації</a:t>
            </a:r>
            <a:r>
              <a:rPr lang="ru-RU" dirty="0"/>
              <a:t>, </a:t>
            </a:r>
            <a:r>
              <a:rPr lang="ru-RU" dirty="0" err="1"/>
              <a:t>набувається</a:t>
            </a:r>
            <a:r>
              <a:rPr lang="ru-RU" dirty="0"/>
              <a:t> в </a:t>
            </a:r>
            <a:r>
              <a:rPr lang="ru-RU" dirty="0" err="1"/>
              <a:t>ході</a:t>
            </a:r>
            <a:r>
              <a:rPr lang="ru-RU" dirty="0"/>
              <a:t> </a:t>
            </a:r>
            <a:r>
              <a:rPr lang="ru-RU" dirty="0" err="1"/>
              <a:t>спеціальної</a:t>
            </a:r>
            <a:r>
              <a:rPr lang="ru-RU" dirty="0"/>
              <a:t> </a:t>
            </a:r>
            <a:r>
              <a:rPr lang="ru-RU" dirty="0" err="1"/>
              <a:t>підготовки</a:t>
            </a:r>
            <a:r>
              <a:rPr lang="ru-RU" dirty="0"/>
              <a:t> та </a:t>
            </a:r>
            <a:r>
              <a:rPr lang="ru-RU" dirty="0" err="1"/>
              <a:t>досвіду</a:t>
            </a:r>
            <a:r>
              <a:rPr lang="ru-RU" dirty="0"/>
              <a:t> </a:t>
            </a:r>
            <a:r>
              <a:rPr lang="ru-RU" dirty="0" err="1"/>
              <a:t>роботи</a:t>
            </a:r>
            <a:r>
              <a:rPr lang="ru-RU" dirty="0"/>
              <a:t>. </a:t>
            </a:r>
          </a:p>
          <a:p>
            <a:endParaRPr lang="ru-RU" dirty="0"/>
          </a:p>
        </p:txBody>
      </p:sp>
      <p:pic>
        <p:nvPicPr>
          <p:cNvPr id="4" name="Рисунок 3"/>
          <p:cNvPicPr>
            <a:picLocks noChangeAspect="1"/>
          </p:cNvPicPr>
          <p:nvPr/>
        </p:nvPicPr>
        <p:blipFill>
          <a:blip r:embed="rId2"/>
          <a:stretch>
            <a:fillRect/>
          </a:stretch>
        </p:blipFill>
        <p:spPr>
          <a:xfrm>
            <a:off x="8964231" y="3889487"/>
            <a:ext cx="3086932" cy="2052000"/>
          </a:xfrm>
          <a:prstGeom prst="rect">
            <a:avLst/>
          </a:prstGeom>
        </p:spPr>
      </p:pic>
    </p:spTree>
    <p:extLst>
      <p:ext uri="{BB962C8B-B14F-4D97-AF65-F5344CB8AC3E}">
        <p14:creationId xmlns:p14="http://schemas.microsoft.com/office/powerpoint/2010/main" val="1745785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p:txBody>
          <a:bodyPr/>
          <a:lstStyle/>
          <a:p>
            <a:r>
              <a:rPr lang="uk-UA" dirty="0" smtClean="0"/>
              <a:t>Гра «</a:t>
            </a:r>
            <a:r>
              <a:rPr lang="uk-UA" dirty="0" err="1" smtClean="0"/>
              <a:t>Пазли</a:t>
            </a:r>
            <a:r>
              <a:rPr lang="uk-UA" dirty="0" smtClean="0"/>
              <a:t>»</a:t>
            </a:r>
          </a:p>
          <a:p>
            <a:r>
              <a:rPr lang="en-US" dirty="0"/>
              <a:t>https://learningapps.org/display?v=pmsey0d4k25</a:t>
            </a:r>
            <a:endParaRPr lang="ru-RU" dirty="0"/>
          </a:p>
        </p:txBody>
      </p:sp>
    </p:spTree>
    <p:extLst>
      <p:ext uri="{BB962C8B-B14F-4D97-AF65-F5344CB8AC3E}">
        <p14:creationId xmlns:p14="http://schemas.microsoft.com/office/powerpoint/2010/main" val="32667595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51" y="0"/>
            <a:ext cx="10972800" cy="2514600"/>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ru-RU" sz="2000" b="1" dirty="0">
                <a:solidFill>
                  <a:schemeClr val="tx1"/>
                </a:solidFill>
              </a:rPr>
              <a:t>Заклад</a:t>
            </a:r>
            <a:r>
              <a:rPr lang="ru-RU" sz="2000" dirty="0">
                <a:solidFill>
                  <a:schemeClr val="tx1"/>
                </a:solidFill>
              </a:rPr>
              <a:t> </a:t>
            </a:r>
            <a:r>
              <a:rPr lang="ru-RU" sz="2000" b="1" dirty="0" err="1">
                <a:solidFill>
                  <a:schemeClr val="tx1"/>
                </a:solidFill>
              </a:rPr>
              <a:t>вищої</a:t>
            </a:r>
            <a:r>
              <a:rPr lang="ru-RU" sz="2000" b="1" dirty="0">
                <a:solidFill>
                  <a:schemeClr val="tx1"/>
                </a:solidFill>
              </a:rPr>
              <a:t> </a:t>
            </a:r>
            <a:r>
              <a:rPr lang="ru-RU" sz="2000" b="1" dirty="0" err="1">
                <a:solidFill>
                  <a:schemeClr val="tx1"/>
                </a:solidFill>
              </a:rPr>
              <a:t>освіти</a:t>
            </a:r>
            <a:r>
              <a:rPr lang="ru-RU" sz="2000" dirty="0">
                <a:solidFill>
                  <a:schemeClr val="tx1"/>
                </a:solidFill>
              </a:rPr>
              <a:t> – </a:t>
            </a:r>
            <a:r>
              <a:rPr lang="uk-UA" sz="2000" dirty="0" smtClean="0">
                <a:solidFill>
                  <a:schemeClr val="tx1"/>
                </a:solidFill>
              </a:rPr>
              <a:t>ЗВО</a:t>
            </a:r>
            <a:r>
              <a:rPr lang="ru-RU" sz="2000" dirty="0" smtClean="0">
                <a:solidFill>
                  <a:schemeClr val="tx1"/>
                </a:solidFill>
              </a:rPr>
              <a:t> </a:t>
            </a:r>
            <a:r>
              <a:rPr lang="ru-RU" sz="2000" dirty="0">
                <a:solidFill>
                  <a:schemeClr val="tx1"/>
                </a:solidFill>
              </a:rPr>
              <a:t>- </a:t>
            </a:r>
            <a:r>
              <a:rPr lang="ru-RU" sz="2000" dirty="0" err="1">
                <a:solidFill>
                  <a:schemeClr val="tx1"/>
                </a:solidFill>
              </a:rPr>
              <a:t>окремий</a:t>
            </a:r>
            <a:r>
              <a:rPr lang="ru-RU" sz="2000" dirty="0">
                <a:solidFill>
                  <a:schemeClr val="tx1"/>
                </a:solidFill>
              </a:rPr>
              <a:t> вид установи, яка є </a:t>
            </a:r>
            <a:r>
              <a:rPr lang="ru-RU" sz="2000" dirty="0" err="1">
                <a:solidFill>
                  <a:schemeClr val="tx1"/>
                </a:solidFill>
              </a:rPr>
              <a:t>юридичною</a:t>
            </a:r>
            <a:r>
              <a:rPr lang="ru-RU" sz="2000" dirty="0">
                <a:solidFill>
                  <a:schemeClr val="tx1"/>
                </a:solidFill>
              </a:rPr>
              <a:t> особою приватного </a:t>
            </a:r>
            <a:r>
              <a:rPr lang="ru-RU" sz="2000" dirty="0" err="1">
                <a:solidFill>
                  <a:schemeClr val="tx1"/>
                </a:solidFill>
              </a:rPr>
              <a:t>або</a:t>
            </a:r>
            <a:r>
              <a:rPr lang="ru-RU" sz="2000" dirty="0">
                <a:solidFill>
                  <a:schemeClr val="tx1"/>
                </a:solidFill>
              </a:rPr>
              <a:t> </a:t>
            </a:r>
            <a:r>
              <a:rPr lang="ru-RU" sz="2000" dirty="0" err="1">
                <a:solidFill>
                  <a:schemeClr val="tx1"/>
                </a:solidFill>
              </a:rPr>
              <a:t>публічного</a:t>
            </a:r>
            <a:r>
              <a:rPr lang="ru-RU" sz="2000" dirty="0">
                <a:solidFill>
                  <a:schemeClr val="tx1"/>
                </a:solidFill>
              </a:rPr>
              <a:t> права, </a:t>
            </a:r>
            <a:r>
              <a:rPr lang="ru-RU" sz="2000" dirty="0" err="1">
                <a:solidFill>
                  <a:schemeClr val="tx1"/>
                </a:solidFill>
              </a:rPr>
              <a:t>діє</a:t>
            </a:r>
            <a:r>
              <a:rPr lang="ru-RU" sz="2000" dirty="0">
                <a:solidFill>
                  <a:schemeClr val="tx1"/>
                </a:solidFill>
              </a:rPr>
              <a:t> </a:t>
            </a:r>
            <a:r>
              <a:rPr lang="ru-RU" sz="2000" dirty="0" err="1">
                <a:solidFill>
                  <a:schemeClr val="tx1"/>
                </a:solidFill>
              </a:rPr>
              <a:t>згідно</a:t>
            </a:r>
            <a:r>
              <a:rPr lang="ru-RU" sz="2000" dirty="0">
                <a:solidFill>
                  <a:schemeClr val="tx1"/>
                </a:solidFill>
              </a:rPr>
              <a:t> з виданою </a:t>
            </a:r>
            <a:r>
              <a:rPr lang="ru-RU" sz="2000" dirty="0" err="1">
                <a:solidFill>
                  <a:schemeClr val="tx1"/>
                </a:solidFill>
              </a:rPr>
              <a:t>ліцензією</a:t>
            </a:r>
            <a:r>
              <a:rPr lang="ru-RU" sz="2000" dirty="0">
                <a:solidFill>
                  <a:schemeClr val="tx1"/>
                </a:solidFill>
              </a:rPr>
              <a:t> на </a:t>
            </a:r>
            <a:r>
              <a:rPr lang="ru-RU" sz="2000" dirty="0" err="1">
                <a:solidFill>
                  <a:schemeClr val="tx1"/>
                </a:solidFill>
              </a:rPr>
              <a:t>провадження</a:t>
            </a:r>
            <a:r>
              <a:rPr lang="ru-RU" sz="2000" dirty="0">
                <a:solidFill>
                  <a:schemeClr val="tx1"/>
                </a:solidFill>
              </a:rPr>
              <a:t> </a:t>
            </a:r>
            <a:r>
              <a:rPr lang="ru-RU" sz="2000" dirty="0" err="1">
                <a:solidFill>
                  <a:schemeClr val="tx1"/>
                </a:solidFill>
              </a:rPr>
              <a:t>освітньої</a:t>
            </a:r>
            <a:r>
              <a:rPr lang="ru-RU" sz="2000" dirty="0">
                <a:solidFill>
                  <a:schemeClr val="tx1"/>
                </a:solidFill>
              </a:rPr>
              <a:t> </a:t>
            </a:r>
            <a:r>
              <a:rPr lang="ru-RU" sz="2000" dirty="0" err="1">
                <a:solidFill>
                  <a:schemeClr val="tx1"/>
                </a:solidFill>
              </a:rPr>
              <a:t>діяльності</a:t>
            </a:r>
            <a:r>
              <a:rPr lang="ru-RU" sz="2000" dirty="0">
                <a:solidFill>
                  <a:schemeClr val="tx1"/>
                </a:solidFill>
              </a:rPr>
              <a:t> на </a:t>
            </a:r>
            <a:r>
              <a:rPr lang="ru-RU" sz="2000" dirty="0" err="1">
                <a:solidFill>
                  <a:schemeClr val="tx1"/>
                </a:solidFill>
              </a:rPr>
              <a:t>певних</a:t>
            </a:r>
            <a:r>
              <a:rPr lang="ru-RU" sz="2000" dirty="0">
                <a:solidFill>
                  <a:schemeClr val="tx1"/>
                </a:solidFill>
              </a:rPr>
              <a:t> </a:t>
            </a:r>
            <a:r>
              <a:rPr lang="ru-RU" sz="2000" dirty="0" err="1">
                <a:solidFill>
                  <a:schemeClr val="tx1"/>
                </a:solidFill>
              </a:rPr>
              <a:t>рівнях</a:t>
            </a:r>
            <a:r>
              <a:rPr lang="ru-RU" sz="2000" dirty="0">
                <a:solidFill>
                  <a:schemeClr val="tx1"/>
                </a:solidFill>
              </a:rPr>
              <a:t> </a:t>
            </a:r>
            <a:r>
              <a:rPr lang="ru-RU" sz="2000" dirty="0" err="1">
                <a:solidFill>
                  <a:schemeClr val="tx1"/>
                </a:solidFill>
              </a:rPr>
              <a:t>вищої</a:t>
            </a:r>
            <a:r>
              <a:rPr lang="ru-RU" sz="2000" dirty="0">
                <a:solidFill>
                  <a:schemeClr val="tx1"/>
                </a:solidFill>
              </a:rPr>
              <a:t> </a:t>
            </a:r>
            <a:r>
              <a:rPr lang="ru-RU" sz="2000" dirty="0" err="1">
                <a:solidFill>
                  <a:schemeClr val="tx1"/>
                </a:solidFill>
              </a:rPr>
              <a:t>освіти</a:t>
            </a:r>
            <a:r>
              <a:rPr lang="ru-RU" sz="2000" dirty="0">
                <a:solidFill>
                  <a:schemeClr val="tx1"/>
                </a:solidFill>
              </a:rPr>
              <a:t>, проводить </a:t>
            </a:r>
            <a:r>
              <a:rPr lang="ru-RU" sz="2000" dirty="0" err="1">
                <a:solidFill>
                  <a:schemeClr val="tx1"/>
                </a:solidFill>
              </a:rPr>
              <a:t>наукову</a:t>
            </a:r>
            <a:r>
              <a:rPr lang="ru-RU" sz="2000" dirty="0">
                <a:solidFill>
                  <a:schemeClr val="tx1"/>
                </a:solidFill>
              </a:rPr>
              <a:t>, </a:t>
            </a:r>
            <a:r>
              <a:rPr lang="ru-RU" sz="2000" dirty="0" err="1">
                <a:solidFill>
                  <a:schemeClr val="tx1"/>
                </a:solidFill>
              </a:rPr>
              <a:t>науково-технічну</a:t>
            </a:r>
            <a:r>
              <a:rPr lang="ru-RU" sz="2000" dirty="0">
                <a:solidFill>
                  <a:schemeClr val="tx1"/>
                </a:solidFill>
              </a:rPr>
              <a:t>, </a:t>
            </a:r>
            <a:r>
              <a:rPr lang="ru-RU" sz="2000" dirty="0" err="1">
                <a:solidFill>
                  <a:schemeClr val="tx1"/>
                </a:solidFill>
              </a:rPr>
              <a:t>інноваційну</a:t>
            </a:r>
            <a:r>
              <a:rPr lang="ru-RU" sz="2000" dirty="0">
                <a:solidFill>
                  <a:schemeClr val="tx1"/>
                </a:solidFill>
              </a:rPr>
              <a:t> та/</a:t>
            </a:r>
            <a:r>
              <a:rPr lang="ru-RU" sz="2000" dirty="0" err="1">
                <a:solidFill>
                  <a:schemeClr val="tx1"/>
                </a:solidFill>
              </a:rPr>
              <a:t>або</a:t>
            </a:r>
            <a:r>
              <a:rPr lang="ru-RU" sz="2000" dirty="0">
                <a:solidFill>
                  <a:schemeClr val="tx1"/>
                </a:solidFill>
              </a:rPr>
              <a:t> </a:t>
            </a:r>
            <a:r>
              <a:rPr lang="ru-RU" sz="2000" dirty="0" err="1">
                <a:solidFill>
                  <a:schemeClr val="tx1"/>
                </a:solidFill>
              </a:rPr>
              <a:t>методичну</a:t>
            </a:r>
            <a:r>
              <a:rPr lang="ru-RU" sz="2000" dirty="0">
                <a:solidFill>
                  <a:schemeClr val="tx1"/>
                </a:solidFill>
              </a:rPr>
              <a:t> </a:t>
            </a:r>
            <a:r>
              <a:rPr lang="ru-RU" sz="2000" dirty="0" err="1">
                <a:solidFill>
                  <a:schemeClr val="tx1"/>
                </a:solidFill>
              </a:rPr>
              <a:t>діяльність</a:t>
            </a:r>
            <a:r>
              <a:rPr lang="ru-RU" sz="2000" dirty="0">
                <a:solidFill>
                  <a:schemeClr val="tx1"/>
                </a:solidFill>
              </a:rPr>
              <a:t>, </a:t>
            </a:r>
            <a:r>
              <a:rPr lang="ru-RU" sz="2000" dirty="0" err="1">
                <a:solidFill>
                  <a:schemeClr val="tx1"/>
                </a:solidFill>
              </a:rPr>
              <a:t>забезпечує</a:t>
            </a:r>
            <a:r>
              <a:rPr lang="ru-RU" sz="2000" dirty="0">
                <a:solidFill>
                  <a:schemeClr val="tx1"/>
                </a:solidFill>
              </a:rPr>
              <a:t> </a:t>
            </a:r>
            <a:r>
              <a:rPr lang="ru-RU" sz="2000" dirty="0" err="1">
                <a:solidFill>
                  <a:schemeClr val="tx1"/>
                </a:solidFill>
              </a:rPr>
              <a:t>організацію</a:t>
            </a:r>
            <a:r>
              <a:rPr lang="ru-RU" sz="2000" dirty="0">
                <a:solidFill>
                  <a:schemeClr val="tx1"/>
                </a:solidFill>
              </a:rPr>
              <a:t> </a:t>
            </a:r>
            <a:r>
              <a:rPr lang="ru-RU" sz="2000" dirty="0" err="1">
                <a:solidFill>
                  <a:schemeClr val="tx1"/>
                </a:solidFill>
              </a:rPr>
              <a:t>освітнього</a:t>
            </a:r>
            <a:r>
              <a:rPr lang="ru-RU" sz="2000" dirty="0">
                <a:solidFill>
                  <a:schemeClr val="tx1"/>
                </a:solidFill>
              </a:rPr>
              <a:t> </a:t>
            </a:r>
            <a:r>
              <a:rPr lang="ru-RU" sz="2000" dirty="0" err="1">
                <a:solidFill>
                  <a:schemeClr val="tx1"/>
                </a:solidFill>
              </a:rPr>
              <a:t>процесу</a:t>
            </a:r>
            <a:r>
              <a:rPr lang="ru-RU" sz="2000" dirty="0">
                <a:solidFill>
                  <a:schemeClr val="tx1"/>
                </a:solidFill>
              </a:rPr>
              <a:t> і </a:t>
            </a:r>
            <a:r>
              <a:rPr lang="ru-RU" sz="2000" dirty="0" err="1">
                <a:solidFill>
                  <a:schemeClr val="tx1"/>
                </a:solidFill>
              </a:rPr>
              <a:t>здобуття</a:t>
            </a:r>
            <a:r>
              <a:rPr lang="ru-RU" sz="2000" dirty="0">
                <a:solidFill>
                  <a:schemeClr val="tx1"/>
                </a:solidFill>
              </a:rPr>
              <a:t> особами </a:t>
            </a:r>
            <a:r>
              <a:rPr lang="ru-RU" sz="2000" dirty="0" err="1">
                <a:solidFill>
                  <a:schemeClr val="tx1"/>
                </a:solidFill>
              </a:rPr>
              <a:t>вищої</a:t>
            </a:r>
            <a:r>
              <a:rPr lang="ru-RU" sz="2000" dirty="0">
                <a:solidFill>
                  <a:schemeClr val="tx1"/>
                </a:solidFill>
              </a:rPr>
              <a:t> </a:t>
            </a:r>
            <a:r>
              <a:rPr lang="ru-RU" sz="2000" dirty="0" err="1">
                <a:solidFill>
                  <a:schemeClr val="tx1"/>
                </a:solidFill>
              </a:rPr>
              <a:t>освіти</a:t>
            </a:r>
            <a:r>
              <a:rPr lang="ru-RU" sz="2000" dirty="0">
                <a:solidFill>
                  <a:schemeClr val="tx1"/>
                </a:solidFill>
              </a:rPr>
              <a:t>, </a:t>
            </a:r>
            <a:r>
              <a:rPr lang="ru-RU" sz="2000" dirty="0" err="1">
                <a:solidFill>
                  <a:schemeClr val="tx1"/>
                </a:solidFill>
              </a:rPr>
              <a:t>післядипломної</a:t>
            </a:r>
            <a:r>
              <a:rPr lang="ru-RU" sz="2000" dirty="0">
                <a:solidFill>
                  <a:schemeClr val="tx1"/>
                </a:solidFill>
              </a:rPr>
              <a:t> </a:t>
            </a:r>
            <a:r>
              <a:rPr lang="ru-RU" sz="2000" dirty="0" err="1">
                <a:solidFill>
                  <a:schemeClr val="tx1"/>
                </a:solidFill>
              </a:rPr>
              <a:t>освіти</a:t>
            </a:r>
            <a:r>
              <a:rPr lang="ru-RU" sz="2000" dirty="0">
                <a:solidFill>
                  <a:schemeClr val="tx1"/>
                </a:solidFill>
              </a:rPr>
              <a:t> з </a:t>
            </a:r>
            <a:r>
              <a:rPr lang="ru-RU" sz="2000" dirty="0" err="1">
                <a:solidFill>
                  <a:schemeClr val="tx1"/>
                </a:solidFill>
              </a:rPr>
              <a:t>урахуванням</a:t>
            </a:r>
            <a:r>
              <a:rPr lang="ru-RU" sz="2000" dirty="0">
                <a:solidFill>
                  <a:schemeClr val="tx1"/>
                </a:solidFill>
              </a:rPr>
              <a:t> </a:t>
            </a:r>
            <a:r>
              <a:rPr lang="ru-RU" sz="2000" dirty="0" err="1">
                <a:solidFill>
                  <a:schemeClr val="tx1"/>
                </a:solidFill>
              </a:rPr>
              <a:t>їхніх</a:t>
            </a:r>
            <a:r>
              <a:rPr lang="ru-RU" sz="2000" dirty="0">
                <a:solidFill>
                  <a:schemeClr val="tx1"/>
                </a:solidFill>
              </a:rPr>
              <a:t> </a:t>
            </a:r>
            <a:r>
              <a:rPr lang="ru-RU" sz="2000" dirty="0" err="1">
                <a:solidFill>
                  <a:schemeClr val="tx1"/>
                </a:solidFill>
              </a:rPr>
              <a:t>покликань</a:t>
            </a:r>
            <a:r>
              <a:rPr lang="ru-RU" sz="2000" dirty="0">
                <a:solidFill>
                  <a:schemeClr val="tx1"/>
                </a:solidFill>
              </a:rPr>
              <a:t>, </a:t>
            </a:r>
            <a:r>
              <a:rPr lang="ru-RU" sz="2000" dirty="0" err="1">
                <a:solidFill>
                  <a:schemeClr val="tx1"/>
                </a:solidFill>
              </a:rPr>
              <a:t>інтересів</a:t>
            </a:r>
            <a:r>
              <a:rPr lang="ru-RU" sz="2000" dirty="0">
                <a:solidFill>
                  <a:schemeClr val="tx1"/>
                </a:solidFill>
              </a:rPr>
              <a:t> і </a:t>
            </a:r>
            <a:r>
              <a:rPr lang="ru-RU" sz="2000" dirty="0" err="1">
                <a:solidFill>
                  <a:schemeClr val="tx1"/>
                </a:solidFill>
              </a:rPr>
              <a:t>здібностей</a:t>
            </a:r>
            <a:r>
              <a:rPr lang="ru-RU" sz="2000" dirty="0">
                <a:solidFill>
                  <a:schemeClr val="tx1"/>
                </a:solidFill>
              </a:rPr>
              <a:t> </a:t>
            </a:r>
          </a:p>
        </p:txBody>
      </p:sp>
      <p:sp>
        <p:nvSpPr>
          <p:cNvPr id="3" name="Объект 2"/>
          <p:cNvSpPr>
            <a:spLocks noGrp="1"/>
          </p:cNvSpPr>
          <p:nvPr>
            <p:ph idx="1"/>
          </p:nvPr>
        </p:nvSpPr>
        <p:spPr>
          <a:xfrm>
            <a:off x="393021" y="2753138"/>
            <a:ext cx="11130630" cy="3251437"/>
          </a:xfrm>
        </p:spPr>
        <p:style>
          <a:lnRef idx="1">
            <a:schemeClr val="accent1"/>
          </a:lnRef>
          <a:fillRef idx="2">
            <a:schemeClr val="accent1"/>
          </a:fillRef>
          <a:effectRef idx="1">
            <a:schemeClr val="accent1"/>
          </a:effectRef>
          <a:fontRef idx="minor">
            <a:schemeClr val="dk1"/>
          </a:fontRef>
        </p:style>
        <p:txBody>
          <a:bodyPr>
            <a:noAutofit/>
          </a:bodyPr>
          <a:lstStyle/>
          <a:p>
            <a:endParaRPr lang="uk-UA" sz="2400" dirty="0" smtClean="0">
              <a:solidFill>
                <a:schemeClr val="tx1"/>
              </a:solidFill>
            </a:endParaRPr>
          </a:p>
          <a:p>
            <a:pPr marL="0" indent="0">
              <a:buNone/>
            </a:pPr>
            <a:r>
              <a:rPr lang="uk-UA" sz="2400" dirty="0" smtClean="0">
                <a:solidFill>
                  <a:schemeClr val="tx1"/>
                </a:solidFill>
              </a:rPr>
              <a:t>Відповідно до </a:t>
            </a:r>
            <a:r>
              <a:rPr lang="uk-UA" sz="2400" dirty="0">
                <a:solidFill>
                  <a:schemeClr val="tx1"/>
                </a:solidFill>
              </a:rPr>
              <a:t>с</a:t>
            </a:r>
            <a:r>
              <a:rPr lang="ru-RU" sz="2400" dirty="0" err="1">
                <a:solidFill>
                  <a:schemeClr val="tx1"/>
                </a:solidFill>
              </a:rPr>
              <a:t>татт</a:t>
            </a:r>
            <a:r>
              <a:rPr lang="uk-UA" sz="2400" dirty="0">
                <a:solidFill>
                  <a:schemeClr val="tx1"/>
                </a:solidFill>
              </a:rPr>
              <a:t>і</a:t>
            </a:r>
            <a:r>
              <a:rPr lang="ru-RU" sz="2400" dirty="0">
                <a:solidFill>
                  <a:schemeClr val="tx1"/>
                </a:solidFill>
              </a:rPr>
              <a:t> </a:t>
            </a:r>
            <a:r>
              <a:rPr lang="ru-RU" sz="2400" dirty="0" smtClean="0">
                <a:solidFill>
                  <a:schemeClr val="tx1"/>
                </a:solidFill>
              </a:rPr>
              <a:t>28 ЗУ «Про </a:t>
            </a:r>
            <a:r>
              <a:rPr lang="ru-RU" sz="2400" dirty="0" err="1" smtClean="0">
                <a:solidFill>
                  <a:schemeClr val="tx1"/>
                </a:solidFill>
              </a:rPr>
              <a:t>вищу</a:t>
            </a:r>
            <a:r>
              <a:rPr lang="ru-RU" sz="2400" dirty="0" smtClean="0">
                <a:solidFill>
                  <a:schemeClr val="tx1"/>
                </a:solidFill>
              </a:rPr>
              <a:t> </a:t>
            </a:r>
            <a:r>
              <a:rPr lang="ru-RU" sz="2400" dirty="0" err="1" smtClean="0">
                <a:solidFill>
                  <a:schemeClr val="tx1"/>
                </a:solidFill>
              </a:rPr>
              <a:t>освіту</a:t>
            </a:r>
            <a:r>
              <a:rPr lang="ru-RU" sz="2400" dirty="0" smtClean="0">
                <a:solidFill>
                  <a:schemeClr val="tx1"/>
                </a:solidFill>
              </a:rPr>
              <a:t>» </a:t>
            </a:r>
            <a:r>
              <a:rPr lang="uk-UA" sz="2400" dirty="0" smtClean="0">
                <a:solidFill>
                  <a:schemeClr val="tx1"/>
                </a:solidFill>
              </a:rPr>
              <a:t> </a:t>
            </a:r>
            <a:r>
              <a:rPr lang="uk-UA" sz="2400" dirty="0">
                <a:solidFill>
                  <a:schemeClr val="tx1"/>
                </a:solidFill>
              </a:rPr>
              <a:t>в Україні діють такі</a:t>
            </a:r>
            <a:r>
              <a:rPr lang="ru-RU" sz="2400" dirty="0">
                <a:solidFill>
                  <a:schemeClr val="tx1"/>
                </a:solidFill>
              </a:rPr>
              <a:t> </a:t>
            </a:r>
            <a:r>
              <a:rPr lang="ru-RU" sz="2400" dirty="0" err="1">
                <a:solidFill>
                  <a:schemeClr val="tx1"/>
                </a:solidFill>
              </a:rPr>
              <a:t>типи</a:t>
            </a:r>
            <a:r>
              <a:rPr lang="ru-RU" sz="2400" dirty="0">
                <a:solidFill>
                  <a:schemeClr val="tx1"/>
                </a:solidFill>
              </a:rPr>
              <a:t> </a:t>
            </a:r>
            <a:r>
              <a:rPr lang="ru-RU" sz="2400" dirty="0" smtClean="0">
                <a:solidFill>
                  <a:schemeClr val="tx1"/>
                </a:solidFill>
              </a:rPr>
              <a:t> </a:t>
            </a:r>
            <a:r>
              <a:rPr lang="ru-RU" sz="2400" dirty="0" err="1" smtClean="0">
                <a:solidFill>
                  <a:schemeClr val="tx1"/>
                </a:solidFill>
              </a:rPr>
              <a:t>закладів</a:t>
            </a:r>
            <a:r>
              <a:rPr lang="ru-RU" sz="2400" dirty="0" smtClean="0">
                <a:solidFill>
                  <a:schemeClr val="tx1"/>
                </a:solidFill>
              </a:rPr>
              <a:t> </a:t>
            </a:r>
            <a:r>
              <a:rPr lang="ru-RU" sz="2400" dirty="0" err="1" smtClean="0">
                <a:solidFill>
                  <a:schemeClr val="tx1"/>
                </a:solidFill>
              </a:rPr>
              <a:t>вищої</a:t>
            </a:r>
            <a:r>
              <a:rPr lang="ru-RU" sz="2400" dirty="0" smtClean="0">
                <a:solidFill>
                  <a:schemeClr val="tx1"/>
                </a:solidFill>
              </a:rPr>
              <a:t> </a:t>
            </a:r>
            <a:r>
              <a:rPr lang="ru-RU" sz="2400" dirty="0" err="1" smtClean="0">
                <a:solidFill>
                  <a:schemeClr val="tx1"/>
                </a:solidFill>
              </a:rPr>
              <a:t>освіти</a:t>
            </a:r>
            <a:r>
              <a:rPr lang="uk-UA" sz="2400" dirty="0" smtClean="0">
                <a:solidFill>
                  <a:schemeClr val="tx1"/>
                </a:solidFill>
              </a:rPr>
              <a:t>:</a:t>
            </a:r>
            <a:endParaRPr lang="ru-RU" sz="2400" dirty="0">
              <a:solidFill>
                <a:schemeClr val="tx1"/>
              </a:solidFill>
            </a:endParaRPr>
          </a:p>
          <a:p>
            <a:r>
              <a:rPr lang="uk-UA" sz="3600" dirty="0">
                <a:solidFill>
                  <a:schemeClr val="tx1"/>
                </a:solidFill>
              </a:rPr>
              <a:t>1) університет </a:t>
            </a:r>
            <a:endParaRPr lang="ru-RU" sz="3600" dirty="0">
              <a:solidFill>
                <a:schemeClr val="tx1"/>
              </a:solidFill>
            </a:endParaRPr>
          </a:p>
          <a:p>
            <a:pPr lvl="0" fontAlgn="base"/>
            <a:r>
              <a:rPr lang="ru-RU" sz="3600" dirty="0" smtClean="0">
                <a:solidFill>
                  <a:schemeClr val="tx1"/>
                </a:solidFill>
              </a:rPr>
              <a:t>2) </a:t>
            </a:r>
            <a:r>
              <a:rPr lang="ru-RU" sz="3600" dirty="0" err="1" smtClean="0">
                <a:solidFill>
                  <a:schemeClr val="tx1"/>
                </a:solidFill>
              </a:rPr>
              <a:t>академія</a:t>
            </a:r>
            <a:r>
              <a:rPr lang="ru-RU" sz="3600" dirty="0">
                <a:solidFill>
                  <a:schemeClr val="tx1"/>
                </a:solidFill>
              </a:rPr>
              <a:t>, </a:t>
            </a:r>
            <a:r>
              <a:rPr lang="ru-RU" sz="3600" dirty="0" err="1">
                <a:solidFill>
                  <a:schemeClr val="tx1"/>
                </a:solidFill>
              </a:rPr>
              <a:t>інститут</a:t>
            </a:r>
            <a:r>
              <a:rPr lang="ru-RU" sz="3600" dirty="0">
                <a:solidFill>
                  <a:schemeClr val="tx1"/>
                </a:solidFill>
              </a:rPr>
              <a:t> </a:t>
            </a:r>
          </a:p>
          <a:p>
            <a:r>
              <a:rPr lang="ru-RU" sz="3600" dirty="0" smtClean="0">
                <a:solidFill>
                  <a:schemeClr val="tx1"/>
                </a:solidFill>
              </a:rPr>
              <a:t>3) </a:t>
            </a:r>
            <a:r>
              <a:rPr lang="ru-RU" sz="3600" dirty="0" err="1" smtClean="0">
                <a:solidFill>
                  <a:schemeClr val="tx1"/>
                </a:solidFill>
              </a:rPr>
              <a:t>коледж</a:t>
            </a:r>
            <a:r>
              <a:rPr lang="ru-RU" sz="3600" dirty="0" smtClean="0">
                <a:solidFill>
                  <a:schemeClr val="tx1"/>
                </a:solidFill>
              </a:rPr>
              <a:t> </a:t>
            </a:r>
          </a:p>
          <a:p>
            <a:endParaRPr lang="uk-UA" sz="24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uk-UA"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5361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quarter" idx="4294967295"/>
            <p:extLst>
              <p:ext uri="{D42A27DB-BD31-4B8C-83A1-F6EECF244321}">
                <p14:modId xmlns:p14="http://schemas.microsoft.com/office/powerpoint/2010/main" val="3118984219"/>
              </p:ext>
            </p:extLst>
          </p:nvPr>
        </p:nvGraphicFramePr>
        <p:xfrm>
          <a:off x="1143000" y="1103946"/>
          <a:ext cx="9467850" cy="4937760"/>
        </p:xfrm>
        <a:graphic>
          <a:graphicData uri="http://schemas.openxmlformats.org/drawingml/2006/table">
            <a:tbl>
              <a:tblPr firstRow="1" firstCol="1" bandRow="1">
                <a:tableStyleId>{5C22544A-7EE6-4342-B048-85BDC9FD1C3A}</a:tableStyleId>
              </a:tblPr>
              <a:tblGrid>
                <a:gridCol w="3896040">
                  <a:extLst>
                    <a:ext uri="{9D8B030D-6E8A-4147-A177-3AD203B41FA5}">
                      <a16:colId xmlns:a16="http://schemas.microsoft.com/office/drawing/2014/main" val="20000"/>
                    </a:ext>
                  </a:extLst>
                </a:gridCol>
                <a:gridCol w="2508248">
                  <a:extLst>
                    <a:ext uri="{9D8B030D-6E8A-4147-A177-3AD203B41FA5}">
                      <a16:colId xmlns:a16="http://schemas.microsoft.com/office/drawing/2014/main" val="20001"/>
                    </a:ext>
                  </a:extLst>
                </a:gridCol>
                <a:gridCol w="3063562">
                  <a:extLst>
                    <a:ext uri="{9D8B030D-6E8A-4147-A177-3AD203B41FA5}">
                      <a16:colId xmlns:a16="http://schemas.microsoft.com/office/drawing/2014/main" val="20002"/>
                    </a:ext>
                  </a:extLst>
                </a:gridCol>
              </a:tblGrid>
              <a:tr h="338968">
                <a:tc>
                  <a:txBody>
                    <a:bodyPr/>
                    <a:lstStyle/>
                    <a:p>
                      <a:pPr>
                        <a:spcAft>
                          <a:spcPts val="0"/>
                        </a:spcAft>
                      </a:pPr>
                      <a:r>
                        <a:rPr lang="uk-UA" sz="2000" dirty="0">
                          <a:effectLst/>
                        </a:rPr>
                        <a:t>Рівні вищої освіти</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uk-UA" sz="2000">
                          <a:effectLst/>
                        </a:rPr>
                        <a:t>Ступені вищої освіти</a:t>
                      </a:r>
                      <a:endParaRPr lang="ru-RU"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err="1">
                          <a:effectLst/>
                        </a:rPr>
                        <a:t>Документи</a:t>
                      </a:r>
                      <a:r>
                        <a:rPr lang="ru-RU" sz="2000" dirty="0">
                          <a:effectLst/>
                        </a:rPr>
                        <a:t> про </a:t>
                      </a:r>
                      <a:r>
                        <a:rPr lang="ru-RU" sz="2000" dirty="0" err="1">
                          <a:effectLst/>
                        </a:rPr>
                        <a:t>вищу</a:t>
                      </a:r>
                      <a:r>
                        <a:rPr lang="ru-RU" sz="2000" dirty="0">
                          <a:effectLst/>
                        </a:rPr>
                        <a:t> </a:t>
                      </a:r>
                      <a:r>
                        <a:rPr lang="ru-RU" sz="2000" dirty="0" err="1">
                          <a:effectLst/>
                        </a:rPr>
                        <a:t>освіту</a:t>
                      </a:r>
                      <a:r>
                        <a:rPr lang="ru-RU" sz="2000" dirty="0">
                          <a:effectLst/>
                        </a:rPr>
                        <a:t>:</a:t>
                      </a:r>
                      <a:endParaRPr lang="ru-RU"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38735">
                <a:tc>
                  <a:txBody>
                    <a:bodyPr/>
                    <a:lstStyle/>
                    <a:p>
                      <a:pPr>
                        <a:spcAft>
                          <a:spcPts val="0"/>
                        </a:spcAft>
                      </a:pPr>
                      <a:r>
                        <a:rPr lang="ru-RU" sz="2000" dirty="0" err="1">
                          <a:effectLst/>
                        </a:rPr>
                        <a:t>початковий</a:t>
                      </a:r>
                      <a:r>
                        <a:rPr lang="ru-RU" sz="2000" dirty="0">
                          <a:effectLst/>
                        </a:rPr>
                        <a:t> </a:t>
                      </a:r>
                      <a:r>
                        <a:rPr lang="ru-RU" sz="2000" dirty="0" err="1">
                          <a:effectLst/>
                        </a:rPr>
                        <a:t>рівень</a:t>
                      </a:r>
                      <a:r>
                        <a:rPr lang="ru-RU" sz="2000" dirty="0">
                          <a:effectLst/>
                        </a:rPr>
                        <a:t> (короткий цикл) </a:t>
                      </a:r>
                      <a:r>
                        <a:rPr lang="ru-RU" sz="2000" dirty="0" err="1">
                          <a:effectLst/>
                        </a:rPr>
                        <a:t>вищої</a:t>
                      </a:r>
                      <a:r>
                        <a:rPr lang="ru-RU" sz="2000" dirty="0">
                          <a:effectLst/>
                        </a:rPr>
                        <a:t> </a:t>
                      </a:r>
                      <a:r>
                        <a:rPr lang="ru-RU" sz="2000" dirty="0" err="1">
                          <a:effectLst/>
                        </a:rPr>
                        <a:t>освіти</a:t>
                      </a:r>
                      <a:r>
                        <a:rPr lang="ru-RU" sz="2000" dirty="0">
                          <a:effectLst/>
                        </a:rPr>
                        <a:t>;</a:t>
                      </a:r>
                    </a:p>
                    <a:p>
                      <a:pPr>
                        <a:spcAft>
                          <a:spcPts val="0"/>
                        </a:spcAft>
                      </a:pPr>
                      <a:r>
                        <a:rPr lang="ru-RU" sz="2000" dirty="0">
                          <a:effectLst/>
                        </a:rPr>
                        <a:t> </a:t>
                      </a:r>
                    </a:p>
                    <a:p>
                      <a:pPr>
                        <a:spcAft>
                          <a:spcPts val="0"/>
                        </a:spcAft>
                      </a:pPr>
                      <a:r>
                        <a:rPr lang="ru-RU" sz="2000" dirty="0">
                          <a:effectLst/>
                        </a:rPr>
                        <a:t>перший (</a:t>
                      </a:r>
                      <a:r>
                        <a:rPr lang="ru-RU" sz="2000" dirty="0" err="1">
                          <a:effectLst/>
                        </a:rPr>
                        <a:t>бакалаврський</a:t>
                      </a:r>
                      <a:r>
                        <a:rPr lang="ru-RU" sz="2000" dirty="0">
                          <a:effectLst/>
                        </a:rPr>
                        <a:t>) </a:t>
                      </a:r>
                      <a:r>
                        <a:rPr lang="ru-RU" sz="2000" dirty="0" err="1">
                          <a:effectLst/>
                        </a:rPr>
                        <a:t>рівень</a:t>
                      </a:r>
                      <a:r>
                        <a:rPr lang="ru-RU" sz="2000" dirty="0">
                          <a:effectLst/>
                        </a:rPr>
                        <a:t>;</a:t>
                      </a:r>
                    </a:p>
                    <a:p>
                      <a:pPr>
                        <a:spcAft>
                          <a:spcPts val="0"/>
                        </a:spcAft>
                      </a:pPr>
                      <a:r>
                        <a:rPr lang="ru-RU" sz="2000" dirty="0">
                          <a:effectLst/>
                        </a:rPr>
                        <a:t> </a:t>
                      </a:r>
                    </a:p>
                    <a:p>
                      <a:pPr>
                        <a:spcAft>
                          <a:spcPts val="0"/>
                        </a:spcAft>
                      </a:pPr>
                      <a:r>
                        <a:rPr lang="ru-RU" sz="2000" dirty="0" err="1">
                          <a:effectLst/>
                        </a:rPr>
                        <a:t>другий</a:t>
                      </a:r>
                      <a:r>
                        <a:rPr lang="ru-RU" sz="2000" dirty="0">
                          <a:effectLst/>
                        </a:rPr>
                        <a:t> (</a:t>
                      </a:r>
                      <a:r>
                        <a:rPr lang="ru-RU" sz="2000" dirty="0" err="1">
                          <a:effectLst/>
                        </a:rPr>
                        <a:t>магістерський</a:t>
                      </a:r>
                      <a:r>
                        <a:rPr lang="ru-RU" sz="2000" dirty="0">
                          <a:effectLst/>
                        </a:rPr>
                        <a:t>) </a:t>
                      </a:r>
                      <a:r>
                        <a:rPr lang="ru-RU" sz="2000" dirty="0" err="1">
                          <a:effectLst/>
                        </a:rPr>
                        <a:t>рівень</a:t>
                      </a:r>
                      <a:r>
                        <a:rPr lang="ru-RU" sz="2000" dirty="0">
                          <a:effectLst/>
                        </a:rPr>
                        <a:t>;</a:t>
                      </a:r>
                    </a:p>
                    <a:p>
                      <a:pPr>
                        <a:spcAft>
                          <a:spcPts val="0"/>
                        </a:spcAft>
                      </a:pPr>
                      <a:r>
                        <a:rPr lang="ru-RU" sz="2000" dirty="0">
                          <a:effectLst/>
                        </a:rPr>
                        <a:t> </a:t>
                      </a:r>
                    </a:p>
                    <a:p>
                      <a:pPr>
                        <a:spcAft>
                          <a:spcPts val="0"/>
                        </a:spcAft>
                      </a:pPr>
                      <a:r>
                        <a:rPr lang="ru-RU" sz="2000" dirty="0" err="1">
                          <a:effectLst/>
                        </a:rPr>
                        <a:t>третій</a:t>
                      </a:r>
                      <a:r>
                        <a:rPr lang="ru-RU" sz="2000" dirty="0">
                          <a:effectLst/>
                        </a:rPr>
                        <a:t> (</a:t>
                      </a:r>
                      <a:r>
                        <a:rPr lang="ru-RU" sz="2000" dirty="0" err="1">
                          <a:effectLst/>
                        </a:rPr>
                        <a:t>освітньо-науковий</a:t>
                      </a:r>
                      <a:r>
                        <a:rPr lang="ru-RU" sz="2000" dirty="0">
                          <a:effectLst/>
                        </a:rPr>
                        <a:t>) </a:t>
                      </a:r>
                      <a:r>
                        <a:rPr lang="ru-RU" sz="2000" dirty="0" err="1" smtClean="0">
                          <a:effectLst/>
                        </a:rPr>
                        <a:t>рівень</a:t>
                      </a:r>
                      <a:endParaRPr lang="ru-RU" sz="2000" dirty="0">
                        <a:effectLst/>
                      </a:endParaRPr>
                    </a:p>
                    <a:p>
                      <a:pPr>
                        <a:spcAft>
                          <a:spcPts val="0"/>
                        </a:spcAft>
                      </a:pPr>
                      <a:r>
                        <a:rPr lang="ru-RU" sz="2000" dirty="0">
                          <a:effectLst/>
                        </a:rPr>
                        <a:t> </a:t>
                      </a:r>
                    </a:p>
                    <a:p>
                      <a:pPr>
                        <a:spcAft>
                          <a:spcPts val="0"/>
                        </a:spcAft>
                      </a:pPr>
                      <a:r>
                        <a:rPr lang="ru-RU" sz="1200" i="1" dirty="0" err="1">
                          <a:effectLst/>
                        </a:rPr>
                        <a:t>науковий</a:t>
                      </a:r>
                      <a:r>
                        <a:rPr lang="ru-RU" sz="1200" i="1" dirty="0">
                          <a:effectLst/>
                        </a:rPr>
                        <a:t> </a:t>
                      </a:r>
                      <a:r>
                        <a:rPr lang="ru-RU" sz="1200" i="1" dirty="0" err="1" smtClean="0">
                          <a:effectLst/>
                        </a:rPr>
                        <a:t>рівень</a:t>
                      </a:r>
                      <a:endParaRPr lang="ru-RU" sz="1200" i="1" dirty="0" smtClean="0">
                        <a:effectLst/>
                      </a:endParaRPr>
                    </a:p>
                    <a:p>
                      <a:pPr>
                        <a:spcAft>
                          <a:spcPts val="0"/>
                        </a:spcAft>
                      </a:pPr>
                      <a:r>
                        <a:rPr lang="uk-UA" sz="1200" i="1" dirty="0" smtClean="0">
                          <a:effectLst/>
                        </a:rPr>
                        <a:t>(</a:t>
                      </a:r>
                      <a:r>
                        <a:rPr lang="ru-RU" sz="1200" dirty="0" smtClean="0"/>
                        <a:t>З </a:t>
                      </a:r>
                      <a:r>
                        <a:rPr lang="ru-RU" sz="1200" dirty="0" err="1" smtClean="0"/>
                        <a:t>переліку</a:t>
                      </a:r>
                      <a:r>
                        <a:rPr lang="ru-RU" sz="1200" dirty="0" smtClean="0"/>
                        <a:t> </a:t>
                      </a:r>
                      <a:r>
                        <a:rPr lang="ru-RU" sz="1200" dirty="0" err="1" smtClean="0"/>
                        <a:t>ступенів</a:t>
                      </a:r>
                      <a:r>
                        <a:rPr lang="ru-RU" sz="1200" dirty="0" smtClean="0"/>
                        <a:t> </a:t>
                      </a:r>
                      <a:r>
                        <a:rPr lang="ru-RU" sz="1200" dirty="0" err="1" smtClean="0"/>
                        <a:t>вищої</a:t>
                      </a:r>
                      <a:r>
                        <a:rPr lang="ru-RU" sz="1200" dirty="0" smtClean="0"/>
                        <a:t> </a:t>
                      </a:r>
                      <a:r>
                        <a:rPr lang="ru-RU" sz="1200" dirty="0" err="1" smtClean="0"/>
                        <a:t>освіти</a:t>
                      </a:r>
                      <a:r>
                        <a:rPr lang="ru-RU" sz="1200" dirty="0" smtClean="0"/>
                        <a:t> </a:t>
                      </a:r>
                      <a:r>
                        <a:rPr lang="ru-RU" sz="1200" dirty="0" err="1" smtClean="0"/>
                        <a:t>також</a:t>
                      </a:r>
                      <a:r>
                        <a:rPr lang="ru-RU" sz="1200" dirty="0" smtClean="0"/>
                        <a:t> </a:t>
                      </a:r>
                      <a:r>
                        <a:rPr lang="ru-RU" sz="1200" dirty="0" err="1" smtClean="0"/>
                        <a:t>виключено</a:t>
                      </a:r>
                      <a:r>
                        <a:rPr lang="ru-RU" sz="1200" dirty="0" smtClean="0"/>
                        <a:t> доктора наук. </a:t>
                      </a:r>
                      <a:r>
                        <a:rPr lang="ru-RU" sz="1200" dirty="0" err="1" smtClean="0"/>
                        <a:t>Присудження</a:t>
                      </a:r>
                      <a:r>
                        <a:rPr lang="ru-RU" sz="1200" dirty="0" smtClean="0"/>
                        <a:t> </a:t>
                      </a:r>
                      <a:r>
                        <a:rPr lang="ru-RU" sz="1200" b="1" dirty="0" err="1" smtClean="0"/>
                        <a:t>вченого</a:t>
                      </a:r>
                      <a:r>
                        <a:rPr lang="ru-RU" sz="1200" b="1" dirty="0" smtClean="0"/>
                        <a:t> </a:t>
                      </a:r>
                      <a:r>
                        <a:rPr lang="ru-RU" sz="1200" b="1" dirty="0" err="1" smtClean="0"/>
                        <a:t>ступеня</a:t>
                      </a:r>
                      <a:r>
                        <a:rPr lang="ru-RU" sz="1200" b="1" dirty="0" smtClean="0"/>
                        <a:t> доктора наук</a:t>
                      </a:r>
                      <a:r>
                        <a:rPr lang="ru-RU" sz="1200" dirty="0" smtClean="0"/>
                        <a:t> буде </a:t>
                      </a:r>
                      <a:r>
                        <a:rPr lang="ru-RU" sz="1200" dirty="0" err="1" smtClean="0"/>
                        <a:t>здійснюватися</a:t>
                      </a:r>
                      <a:r>
                        <a:rPr lang="ru-RU" sz="1200" dirty="0" smtClean="0"/>
                        <a:t> </a:t>
                      </a:r>
                      <a:r>
                        <a:rPr lang="ru-RU" sz="1200" dirty="0" err="1" smtClean="0"/>
                        <a:t>відповідно</a:t>
                      </a:r>
                      <a:r>
                        <a:rPr lang="ru-RU" sz="1200" dirty="0" smtClean="0"/>
                        <a:t> до Закону </a:t>
                      </a:r>
                      <a:r>
                        <a:rPr lang="ru-RU" sz="1200" dirty="0" err="1" smtClean="0"/>
                        <a:t>України</a:t>
                      </a:r>
                      <a:r>
                        <a:rPr lang="ru-RU" sz="1200" dirty="0" smtClean="0"/>
                        <a:t> «Про </a:t>
                      </a:r>
                      <a:r>
                        <a:rPr lang="ru-RU" sz="1200" dirty="0" err="1" smtClean="0"/>
                        <a:t>наукову</a:t>
                      </a:r>
                      <a:r>
                        <a:rPr lang="ru-RU" sz="1200" dirty="0" smtClean="0"/>
                        <a:t> і </a:t>
                      </a:r>
                      <a:r>
                        <a:rPr lang="ru-RU" sz="1200" dirty="0" err="1" smtClean="0"/>
                        <a:t>науково-технічну</a:t>
                      </a:r>
                      <a:r>
                        <a:rPr lang="ru-RU" sz="1200" dirty="0" smtClean="0"/>
                        <a:t> </a:t>
                      </a:r>
                      <a:r>
                        <a:rPr lang="ru-RU" sz="1200" dirty="0" err="1" smtClean="0"/>
                        <a:t>діяльність</a:t>
                      </a:r>
                      <a:r>
                        <a:rPr lang="ru-RU" sz="1200" dirty="0" smtClean="0"/>
                        <a:t>», в </a:t>
                      </a:r>
                      <a:r>
                        <a:rPr lang="ru-RU" sz="1200" dirty="0" err="1" smtClean="0"/>
                        <a:t>якому</a:t>
                      </a:r>
                      <a:r>
                        <a:rPr lang="ru-RU" sz="1200" dirty="0" smtClean="0"/>
                        <a:t> і </a:t>
                      </a:r>
                      <a:r>
                        <a:rPr lang="ru-RU" sz="1200" dirty="0" err="1" smtClean="0"/>
                        <a:t>визначать</a:t>
                      </a:r>
                      <a:r>
                        <a:rPr lang="ru-RU" sz="1200" dirty="0" smtClean="0"/>
                        <a:t> </a:t>
                      </a:r>
                      <a:r>
                        <a:rPr lang="ru-RU" sz="1200" dirty="0" err="1" smtClean="0"/>
                        <a:t>особливості</a:t>
                      </a:r>
                      <a:r>
                        <a:rPr lang="ru-RU" sz="1200" dirty="0" smtClean="0"/>
                        <a:t> </a:t>
                      </a:r>
                      <a:r>
                        <a:rPr lang="ru-RU" sz="1200" dirty="0" err="1" smtClean="0"/>
                        <a:t>отримання</a:t>
                      </a:r>
                      <a:r>
                        <a:rPr lang="ru-RU" sz="1200" dirty="0" smtClean="0"/>
                        <a:t> </a:t>
                      </a:r>
                      <a:r>
                        <a:rPr lang="ru-RU" sz="1200" dirty="0" err="1" smtClean="0"/>
                        <a:t>цього</a:t>
                      </a:r>
                      <a:r>
                        <a:rPr lang="ru-RU" sz="1200" dirty="0" smtClean="0"/>
                        <a:t> </a:t>
                      </a:r>
                      <a:r>
                        <a:rPr lang="ru-RU" sz="1200" dirty="0" err="1" smtClean="0"/>
                        <a:t>наукового</a:t>
                      </a:r>
                      <a:r>
                        <a:rPr lang="ru-RU" sz="1200" dirty="0" smtClean="0"/>
                        <a:t> </a:t>
                      </a:r>
                      <a:r>
                        <a:rPr lang="ru-RU" sz="1200" dirty="0" err="1" smtClean="0"/>
                        <a:t>ступеня</a:t>
                      </a:r>
                      <a:r>
                        <a:rPr lang="ru-RU" sz="1200" dirty="0" smtClean="0"/>
                        <a:t>,</a:t>
                      </a:r>
                      <a:r>
                        <a:rPr lang="ru-RU" sz="1200" baseline="0" dirty="0" smtClean="0"/>
                        <a:t> 30.03.2021</a:t>
                      </a:r>
                      <a:r>
                        <a:rPr lang="uk-UA" sz="1200" i="1" dirty="0" smtClean="0">
                          <a:effectLst/>
                        </a:rPr>
                        <a:t>)</a:t>
                      </a:r>
                      <a:endParaRPr lang="ru-RU" sz="1200" i="1" dirty="0">
                        <a:effectLst/>
                      </a:endParaRPr>
                    </a:p>
                    <a:p>
                      <a:pPr>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err="1" smtClean="0">
                          <a:effectLst/>
                        </a:rPr>
                        <a:t>фаховий</a:t>
                      </a:r>
                      <a:r>
                        <a:rPr lang="ru-RU" sz="2000" dirty="0" smtClean="0">
                          <a:effectLst/>
                        </a:rPr>
                        <a:t> </a:t>
                      </a:r>
                      <a:r>
                        <a:rPr lang="ru-RU" sz="2000" dirty="0" err="1" smtClean="0">
                          <a:effectLst/>
                        </a:rPr>
                        <a:t>молодший</a:t>
                      </a:r>
                      <a:r>
                        <a:rPr lang="ru-RU" sz="2000" dirty="0" smtClean="0">
                          <a:effectLst/>
                        </a:rPr>
                        <a:t> </a:t>
                      </a:r>
                      <a:r>
                        <a:rPr lang="ru-RU" sz="2000" dirty="0">
                          <a:effectLst/>
                        </a:rPr>
                        <a:t>бакалавр;</a:t>
                      </a:r>
                    </a:p>
                    <a:p>
                      <a:pPr>
                        <a:spcAft>
                          <a:spcPts val="0"/>
                        </a:spcAft>
                      </a:pPr>
                      <a:r>
                        <a:rPr lang="ru-RU" sz="2000" dirty="0">
                          <a:effectLst/>
                        </a:rPr>
                        <a:t> </a:t>
                      </a:r>
                    </a:p>
                    <a:p>
                      <a:pPr>
                        <a:spcAft>
                          <a:spcPts val="0"/>
                        </a:spcAft>
                      </a:pPr>
                      <a:r>
                        <a:rPr lang="ru-RU" sz="2000" dirty="0" smtClean="0">
                          <a:effectLst/>
                        </a:rPr>
                        <a:t>бакалавр</a:t>
                      </a:r>
                      <a:endParaRPr lang="ru-RU" sz="2000" dirty="0">
                        <a:effectLst/>
                      </a:endParaRPr>
                    </a:p>
                    <a:p>
                      <a:pPr>
                        <a:spcAft>
                          <a:spcPts val="0"/>
                        </a:spcAft>
                      </a:pPr>
                      <a:r>
                        <a:rPr lang="ru-RU" sz="2000" dirty="0">
                          <a:effectLst/>
                        </a:rPr>
                        <a:t> </a:t>
                      </a:r>
                    </a:p>
                    <a:p>
                      <a:pPr>
                        <a:spcAft>
                          <a:spcPts val="0"/>
                        </a:spcAft>
                      </a:pPr>
                      <a:r>
                        <a:rPr lang="ru-RU" sz="2000" dirty="0" err="1" smtClean="0">
                          <a:effectLst/>
                        </a:rPr>
                        <a:t>магістр</a:t>
                      </a:r>
                      <a:endParaRPr lang="ru-RU" sz="2000" dirty="0">
                        <a:effectLst/>
                      </a:endParaRPr>
                    </a:p>
                    <a:p>
                      <a:pPr>
                        <a:spcAft>
                          <a:spcPts val="0"/>
                        </a:spcAft>
                      </a:pPr>
                      <a:r>
                        <a:rPr lang="ru-RU" sz="2000" dirty="0">
                          <a:effectLst/>
                        </a:rPr>
                        <a:t> </a:t>
                      </a:r>
                    </a:p>
                    <a:p>
                      <a:pPr>
                        <a:spcAft>
                          <a:spcPts val="0"/>
                        </a:spcAft>
                      </a:pPr>
                      <a:r>
                        <a:rPr lang="ru-RU" sz="2000" dirty="0" smtClean="0">
                          <a:effectLst/>
                        </a:rPr>
                        <a:t>доктор </a:t>
                      </a:r>
                      <a:r>
                        <a:rPr lang="ru-RU" sz="2000" dirty="0" err="1">
                          <a:effectLst/>
                        </a:rPr>
                        <a:t>філософії</a:t>
                      </a:r>
                      <a:endParaRPr lang="ru-RU" sz="2000" dirty="0">
                        <a:effectLst/>
                      </a:endParaRPr>
                    </a:p>
                    <a:p>
                      <a:pPr>
                        <a:lnSpc>
                          <a:spcPct val="107000"/>
                        </a:lnSpc>
                        <a:spcAft>
                          <a:spcPts val="0"/>
                        </a:spcAft>
                      </a:pPr>
                      <a:r>
                        <a:rPr lang="uk-UA" sz="2000" dirty="0">
                          <a:effectLst/>
                        </a:rPr>
                        <a:t> </a:t>
                      </a:r>
                      <a:endParaRPr lang="ru-RU" sz="2000" dirty="0">
                        <a:effectLst/>
                      </a:endParaRPr>
                    </a:p>
                    <a:p>
                      <a:pPr>
                        <a:lnSpc>
                          <a:spcPct val="107000"/>
                        </a:lnSpc>
                        <a:spcAft>
                          <a:spcPts val="0"/>
                        </a:spcAft>
                      </a:pPr>
                      <a:r>
                        <a:rPr lang="uk-UA" sz="1200" i="1" dirty="0" smtClean="0">
                          <a:effectLst/>
                        </a:rPr>
                        <a:t>доктор </a:t>
                      </a:r>
                      <a:r>
                        <a:rPr lang="uk-UA" sz="1200" i="1" dirty="0">
                          <a:effectLst/>
                        </a:rPr>
                        <a:t>наук</a:t>
                      </a:r>
                      <a:endParaRPr lang="ru-RU" sz="1200" i="1" dirty="0">
                        <a:effectLst/>
                      </a:endParaRPr>
                    </a:p>
                    <a:p>
                      <a:pPr>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a:effectLst/>
                        </a:rPr>
                        <a:t>диплом </a:t>
                      </a:r>
                      <a:r>
                        <a:rPr lang="ru-RU" sz="2000" dirty="0" err="1" smtClean="0">
                          <a:effectLst/>
                        </a:rPr>
                        <a:t>фахового</a:t>
                      </a:r>
                      <a:r>
                        <a:rPr lang="ru-RU" sz="2000" dirty="0" smtClean="0">
                          <a:effectLst/>
                        </a:rPr>
                        <a:t> </a:t>
                      </a:r>
                      <a:r>
                        <a:rPr lang="ru-RU" sz="2000" dirty="0" err="1" smtClean="0">
                          <a:effectLst/>
                        </a:rPr>
                        <a:t>молодшого</a:t>
                      </a:r>
                      <a:r>
                        <a:rPr lang="ru-RU" sz="2000" dirty="0" smtClean="0">
                          <a:effectLst/>
                        </a:rPr>
                        <a:t> </a:t>
                      </a:r>
                      <a:r>
                        <a:rPr lang="ru-RU" sz="2000" dirty="0">
                          <a:effectLst/>
                        </a:rPr>
                        <a:t>бакалавра;</a:t>
                      </a:r>
                    </a:p>
                    <a:p>
                      <a:pPr>
                        <a:spcAft>
                          <a:spcPts val="0"/>
                        </a:spcAft>
                      </a:pPr>
                      <a:r>
                        <a:rPr lang="ru-RU" sz="2000" dirty="0">
                          <a:effectLst/>
                        </a:rPr>
                        <a:t> </a:t>
                      </a:r>
                    </a:p>
                    <a:p>
                      <a:pPr>
                        <a:spcAft>
                          <a:spcPts val="0"/>
                        </a:spcAft>
                      </a:pPr>
                      <a:r>
                        <a:rPr lang="ru-RU" sz="2000" dirty="0">
                          <a:effectLst/>
                        </a:rPr>
                        <a:t> </a:t>
                      </a:r>
                      <a:r>
                        <a:rPr lang="ru-RU" sz="2000" dirty="0" smtClean="0">
                          <a:effectLst/>
                        </a:rPr>
                        <a:t>диплом </a:t>
                      </a:r>
                      <a:r>
                        <a:rPr lang="ru-RU" sz="2000" dirty="0">
                          <a:effectLst/>
                        </a:rPr>
                        <a:t>бакалавра;</a:t>
                      </a:r>
                    </a:p>
                    <a:p>
                      <a:pPr>
                        <a:spcAft>
                          <a:spcPts val="0"/>
                        </a:spcAft>
                      </a:pPr>
                      <a:r>
                        <a:rPr lang="ru-RU" sz="2000" dirty="0">
                          <a:effectLst/>
                        </a:rPr>
                        <a:t> </a:t>
                      </a:r>
                    </a:p>
                    <a:p>
                      <a:pPr>
                        <a:spcAft>
                          <a:spcPts val="0"/>
                        </a:spcAft>
                      </a:pPr>
                      <a:r>
                        <a:rPr lang="ru-RU" sz="2000" dirty="0">
                          <a:effectLst/>
                        </a:rPr>
                        <a:t>диплом </a:t>
                      </a:r>
                      <a:r>
                        <a:rPr lang="ru-RU" sz="2000" dirty="0" err="1">
                          <a:effectLst/>
                        </a:rPr>
                        <a:t>магістра</a:t>
                      </a:r>
                      <a:r>
                        <a:rPr lang="ru-RU" sz="2000" dirty="0">
                          <a:effectLst/>
                        </a:rPr>
                        <a:t>;</a:t>
                      </a:r>
                    </a:p>
                    <a:p>
                      <a:pPr>
                        <a:spcAft>
                          <a:spcPts val="0"/>
                        </a:spcAft>
                      </a:pPr>
                      <a:r>
                        <a:rPr lang="ru-RU" sz="2000" dirty="0">
                          <a:effectLst/>
                        </a:rPr>
                        <a:t> </a:t>
                      </a:r>
                    </a:p>
                    <a:p>
                      <a:pPr>
                        <a:spcAft>
                          <a:spcPts val="0"/>
                        </a:spcAft>
                      </a:pPr>
                      <a:r>
                        <a:rPr lang="ru-RU" sz="2000" dirty="0" smtClean="0">
                          <a:effectLst/>
                        </a:rPr>
                        <a:t>диплом </a:t>
                      </a:r>
                      <a:r>
                        <a:rPr lang="ru-RU" sz="2000" dirty="0">
                          <a:effectLst/>
                        </a:rPr>
                        <a:t>доктора </a:t>
                      </a:r>
                      <a:r>
                        <a:rPr lang="ru-RU" sz="2000" dirty="0" err="1">
                          <a:effectLst/>
                        </a:rPr>
                        <a:t>філософії</a:t>
                      </a:r>
                      <a:endParaRPr lang="ru-RU" sz="2000" dirty="0">
                        <a:effectLst/>
                      </a:endParaRPr>
                    </a:p>
                    <a:p>
                      <a:pPr>
                        <a:spcAft>
                          <a:spcPts val="0"/>
                        </a:spcAft>
                      </a:pPr>
                      <a:r>
                        <a:rPr lang="ru-RU" sz="2000" dirty="0">
                          <a:effectLst/>
                        </a:rPr>
                        <a:t> </a:t>
                      </a:r>
                    </a:p>
                    <a:p>
                      <a:pPr>
                        <a:spcAft>
                          <a:spcPts val="0"/>
                        </a:spcAft>
                      </a:pPr>
                      <a:r>
                        <a:rPr lang="ru-RU" sz="1200" i="1" dirty="0">
                          <a:effectLst/>
                        </a:rPr>
                        <a:t>диплом доктора наук</a:t>
                      </a:r>
                    </a:p>
                    <a:p>
                      <a:pPr>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26801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Зміст</a:t>
            </a:r>
            <a:r>
              <a:rPr lang="ru-RU" b="1" dirty="0" smtClean="0"/>
              <a:t> </a:t>
            </a:r>
            <a:r>
              <a:rPr lang="ru-RU" b="1" dirty="0" err="1"/>
              <a:t>професійної</a:t>
            </a:r>
            <a:r>
              <a:rPr lang="ru-RU" b="1" dirty="0"/>
              <a:t> </a:t>
            </a:r>
            <a:r>
              <a:rPr lang="ru-RU" b="1" dirty="0" err="1"/>
              <a:t>освіти</a:t>
            </a:r>
            <a:r>
              <a:rPr lang="ru-RU" b="1" dirty="0"/>
              <a:t> </a:t>
            </a:r>
            <a:br>
              <a:rPr lang="ru-RU" b="1" dirty="0"/>
            </a:br>
            <a:endParaRPr lang="ru-RU" dirty="0"/>
          </a:p>
        </p:txBody>
      </p:sp>
      <p:sp>
        <p:nvSpPr>
          <p:cNvPr id="3" name="Объект 2"/>
          <p:cNvSpPr>
            <a:spLocks noGrp="1"/>
          </p:cNvSpPr>
          <p:nvPr>
            <p:ph idx="1"/>
          </p:nvPr>
        </p:nvSpPr>
        <p:spPr/>
        <p:txBody>
          <a:bodyPr>
            <a:normAutofit fontScale="77500" lnSpcReduction="20000"/>
          </a:bodyPr>
          <a:lstStyle/>
          <a:p>
            <a:r>
              <a:rPr lang="ru-RU" dirty="0"/>
              <a:t>У </a:t>
            </a:r>
            <a:r>
              <a:rPr lang="ru-RU" dirty="0" err="1"/>
              <a:t>процесі</a:t>
            </a:r>
            <a:r>
              <a:rPr lang="ru-RU" dirty="0"/>
              <a:t> </a:t>
            </a:r>
            <a:r>
              <a:rPr lang="ru-RU" dirty="0" err="1"/>
              <a:t>професійної</a:t>
            </a:r>
            <a:r>
              <a:rPr lang="ru-RU" dirty="0"/>
              <a:t> </a:t>
            </a:r>
            <a:r>
              <a:rPr lang="ru-RU" dirty="0" err="1"/>
              <a:t>підготовки</a:t>
            </a:r>
            <a:r>
              <a:rPr lang="ru-RU" dirty="0"/>
              <a:t> </a:t>
            </a:r>
            <a:r>
              <a:rPr lang="ru-RU" dirty="0" err="1"/>
              <a:t>майбутній</a:t>
            </a:r>
            <a:r>
              <a:rPr lang="ru-RU" dirty="0"/>
              <a:t> </a:t>
            </a:r>
            <a:r>
              <a:rPr lang="ru-RU" dirty="0" err="1"/>
              <a:t>фахівець</a:t>
            </a:r>
            <a:r>
              <a:rPr lang="ru-RU" dirty="0"/>
              <a:t> </a:t>
            </a:r>
            <a:r>
              <a:rPr lang="ru-RU" dirty="0" err="1"/>
              <a:t>виступає</a:t>
            </a:r>
            <a:r>
              <a:rPr lang="ru-RU" dirty="0"/>
              <a:t> в </a:t>
            </a:r>
            <a:r>
              <a:rPr lang="ru-RU" dirty="0" err="1"/>
              <a:t>ролі</a:t>
            </a:r>
            <a:r>
              <a:rPr lang="ru-RU" dirty="0"/>
              <a:t> </a:t>
            </a:r>
            <a:r>
              <a:rPr lang="ru-RU" dirty="0" err="1"/>
              <a:t>здобувача</a:t>
            </a:r>
            <a:r>
              <a:rPr lang="ru-RU" dirty="0"/>
              <a:t> </a:t>
            </a:r>
            <a:r>
              <a:rPr lang="ru-RU" dirty="0" err="1" smtClean="0"/>
              <a:t>професійної</a:t>
            </a:r>
            <a:r>
              <a:rPr lang="ru-RU" dirty="0" smtClean="0"/>
              <a:t> </a:t>
            </a:r>
            <a:r>
              <a:rPr lang="ru-RU" dirty="0" err="1"/>
              <a:t>освіти</a:t>
            </a:r>
            <a:r>
              <a:rPr lang="ru-RU" dirty="0"/>
              <a:t>. </a:t>
            </a:r>
          </a:p>
          <a:p>
            <a:pPr algn="just"/>
            <a:r>
              <a:rPr lang="ru-RU" dirty="0" err="1"/>
              <a:t>Освітній</a:t>
            </a:r>
            <a:r>
              <a:rPr lang="ru-RU" dirty="0"/>
              <a:t> </a:t>
            </a:r>
            <a:r>
              <a:rPr lang="ru-RU" dirty="0" err="1" smtClean="0"/>
              <a:t>процес</a:t>
            </a:r>
            <a:r>
              <a:rPr lang="ru-RU" dirty="0" smtClean="0"/>
              <a:t> (ЗУ) </a:t>
            </a:r>
            <a:r>
              <a:rPr lang="ru-RU" dirty="0"/>
              <a:t>- </a:t>
            </a:r>
            <a:r>
              <a:rPr lang="ru-RU" dirty="0" err="1"/>
              <a:t>це</a:t>
            </a:r>
            <a:r>
              <a:rPr lang="ru-RU" dirty="0"/>
              <a:t> </a:t>
            </a:r>
            <a:r>
              <a:rPr lang="ru-RU" dirty="0" err="1"/>
              <a:t>інтелектуальна</a:t>
            </a:r>
            <a:r>
              <a:rPr lang="ru-RU" dirty="0"/>
              <a:t>, </a:t>
            </a:r>
            <a:r>
              <a:rPr lang="ru-RU" dirty="0" err="1"/>
              <a:t>творча</a:t>
            </a:r>
            <a:r>
              <a:rPr lang="ru-RU" dirty="0"/>
              <a:t> </a:t>
            </a:r>
            <a:r>
              <a:rPr lang="ru-RU" dirty="0" err="1"/>
              <a:t>діяльність</a:t>
            </a:r>
            <a:r>
              <a:rPr lang="ru-RU" dirty="0"/>
              <a:t> у </a:t>
            </a:r>
            <a:r>
              <a:rPr lang="ru-RU" dirty="0" err="1"/>
              <a:t>сфері</a:t>
            </a:r>
            <a:r>
              <a:rPr lang="ru-RU" dirty="0"/>
              <a:t> </a:t>
            </a:r>
            <a:r>
              <a:rPr lang="ru-RU" dirty="0" err="1"/>
              <a:t>вищої</a:t>
            </a:r>
            <a:r>
              <a:rPr lang="ru-RU" dirty="0"/>
              <a:t> </a:t>
            </a:r>
            <a:r>
              <a:rPr lang="ru-RU" dirty="0" err="1"/>
              <a:t>освіти</a:t>
            </a:r>
            <a:r>
              <a:rPr lang="ru-RU" dirty="0"/>
              <a:t> і науки, </a:t>
            </a:r>
            <a:r>
              <a:rPr lang="ru-RU" dirty="0" err="1"/>
              <a:t>що</a:t>
            </a:r>
            <a:r>
              <a:rPr lang="ru-RU" dirty="0"/>
              <a:t> </a:t>
            </a:r>
            <a:r>
              <a:rPr lang="ru-RU" dirty="0" err="1"/>
              <a:t>провадиться</a:t>
            </a:r>
            <a:r>
              <a:rPr lang="ru-RU" dirty="0"/>
              <a:t> у </a:t>
            </a:r>
            <a:r>
              <a:rPr lang="ru-RU" dirty="0" err="1"/>
              <a:t>закладі</a:t>
            </a:r>
            <a:r>
              <a:rPr lang="ru-RU" dirty="0"/>
              <a:t> </a:t>
            </a:r>
            <a:r>
              <a:rPr lang="ru-RU" dirty="0" err="1"/>
              <a:t>вищої</a:t>
            </a:r>
            <a:r>
              <a:rPr lang="ru-RU" dirty="0"/>
              <a:t> </a:t>
            </a:r>
            <a:r>
              <a:rPr lang="ru-RU" dirty="0" err="1"/>
              <a:t>освіти</a:t>
            </a:r>
            <a:r>
              <a:rPr lang="ru-RU" dirty="0"/>
              <a:t> (</a:t>
            </a:r>
            <a:r>
              <a:rPr lang="ru-RU" dirty="0" err="1"/>
              <a:t>науковій</a:t>
            </a:r>
            <a:r>
              <a:rPr lang="ru-RU" dirty="0"/>
              <a:t> </a:t>
            </a:r>
            <a:r>
              <a:rPr lang="ru-RU" dirty="0" err="1"/>
              <a:t>установі</a:t>
            </a:r>
            <a:r>
              <a:rPr lang="ru-RU" dirty="0"/>
              <a:t>) через систему </a:t>
            </a:r>
            <a:r>
              <a:rPr lang="ru-RU" dirty="0" err="1"/>
              <a:t>науково-методичних</a:t>
            </a:r>
            <a:r>
              <a:rPr lang="ru-RU" dirty="0"/>
              <a:t> і </a:t>
            </a:r>
            <a:r>
              <a:rPr lang="ru-RU" dirty="0" err="1"/>
              <a:t>педагогічних</a:t>
            </a:r>
            <a:r>
              <a:rPr lang="ru-RU" dirty="0"/>
              <a:t> </a:t>
            </a:r>
            <a:r>
              <a:rPr lang="ru-RU" dirty="0" err="1"/>
              <a:t>заходів</a:t>
            </a:r>
            <a:r>
              <a:rPr lang="ru-RU" dirty="0"/>
              <a:t> та </a:t>
            </a:r>
            <a:r>
              <a:rPr lang="ru-RU" dirty="0" err="1"/>
              <a:t>спрямована</a:t>
            </a:r>
            <a:r>
              <a:rPr lang="ru-RU" dirty="0"/>
              <a:t> на передачу, </a:t>
            </a:r>
            <a:r>
              <a:rPr lang="ru-RU" dirty="0" err="1"/>
              <a:t>засвоєння</a:t>
            </a:r>
            <a:r>
              <a:rPr lang="ru-RU" dirty="0"/>
              <a:t>, </a:t>
            </a:r>
            <a:r>
              <a:rPr lang="ru-RU" dirty="0" err="1"/>
              <a:t>примноження</a:t>
            </a:r>
            <a:r>
              <a:rPr lang="ru-RU" dirty="0"/>
              <a:t> і </a:t>
            </a:r>
            <a:r>
              <a:rPr lang="ru-RU" dirty="0" err="1"/>
              <a:t>використання</a:t>
            </a:r>
            <a:r>
              <a:rPr lang="ru-RU" dirty="0"/>
              <a:t> </a:t>
            </a:r>
            <a:r>
              <a:rPr lang="ru-RU" dirty="0" err="1"/>
              <a:t>знань</a:t>
            </a:r>
            <a:r>
              <a:rPr lang="ru-RU" dirty="0"/>
              <a:t>, </a:t>
            </a:r>
            <a:r>
              <a:rPr lang="ru-RU" dirty="0" err="1"/>
              <a:t>умінь</a:t>
            </a:r>
            <a:r>
              <a:rPr lang="ru-RU" dirty="0"/>
              <a:t> та </a:t>
            </a:r>
            <a:r>
              <a:rPr lang="ru-RU" dirty="0" err="1"/>
              <a:t>інших</a:t>
            </a:r>
            <a:r>
              <a:rPr lang="ru-RU" dirty="0"/>
              <a:t> компетентностей у </a:t>
            </a:r>
            <a:r>
              <a:rPr lang="ru-RU" dirty="0" err="1"/>
              <a:t>осіб</a:t>
            </a:r>
            <a:r>
              <a:rPr lang="ru-RU" dirty="0"/>
              <a:t>, </a:t>
            </a:r>
            <a:r>
              <a:rPr lang="ru-RU" dirty="0" err="1"/>
              <a:t>які</a:t>
            </a:r>
            <a:r>
              <a:rPr lang="ru-RU" dirty="0"/>
              <a:t> </a:t>
            </a:r>
            <a:r>
              <a:rPr lang="ru-RU" dirty="0" err="1"/>
              <a:t>навчаються</a:t>
            </a:r>
            <a:r>
              <a:rPr lang="ru-RU" dirty="0"/>
              <a:t>, а </a:t>
            </a:r>
            <a:r>
              <a:rPr lang="ru-RU" dirty="0" err="1"/>
              <a:t>також</a:t>
            </a:r>
            <a:r>
              <a:rPr lang="ru-RU" dirty="0"/>
              <a:t> на </a:t>
            </a:r>
            <a:r>
              <a:rPr lang="ru-RU" dirty="0" err="1"/>
              <a:t>формування</a:t>
            </a:r>
            <a:r>
              <a:rPr lang="ru-RU" dirty="0"/>
              <a:t> </a:t>
            </a:r>
            <a:r>
              <a:rPr lang="ru-RU" dirty="0" err="1"/>
              <a:t>гармонійно</a:t>
            </a:r>
            <a:r>
              <a:rPr lang="ru-RU" dirty="0"/>
              <a:t> </a:t>
            </a:r>
            <a:r>
              <a:rPr lang="ru-RU" dirty="0" err="1"/>
              <a:t>розвиненої</a:t>
            </a:r>
            <a:r>
              <a:rPr lang="ru-RU" dirty="0"/>
              <a:t> </a:t>
            </a:r>
            <a:r>
              <a:rPr lang="ru-RU" dirty="0" err="1"/>
              <a:t>особистості</a:t>
            </a:r>
            <a:r>
              <a:rPr lang="ru-RU" dirty="0" smtClean="0"/>
              <a:t>.</a:t>
            </a:r>
          </a:p>
          <a:p>
            <a:pPr algn="just"/>
            <a:r>
              <a:rPr lang="uk-UA" i="1" dirty="0" smtClean="0"/>
              <a:t>Компетентність (ЗУ)</a:t>
            </a:r>
            <a:r>
              <a:rPr lang="uk-UA" dirty="0" smtClean="0"/>
              <a:t> </a:t>
            </a:r>
            <a:r>
              <a:rPr lang="uk-UA" dirty="0"/>
              <a:t>- </a:t>
            </a:r>
            <a:r>
              <a:rPr lang="ru-RU" dirty="0" err="1"/>
              <a:t>здатність</a:t>
            </a:r>
            <a:r>
              <a:rPr lang="ru-RU" dirty="0"/>
              <a:t> особи </a:t>
            </a:r>
            <a:r>
              <a:rPr lang="ru-RU" dirty="0" err="1"/>
              <a:t>успішно</a:t>
            </a:r>
            <a:r>
              <a:rPr lang="ru-RU" dirty="0"/>
              <a:t> </a:t>
            </a:r>
            <a:r>
              <a:rPr lang="ru-RU" dirty="0" err="1"/>
              <a:t>соціалізуватися</a:t>
            </a:r>
            <a:r>
              <a:rPr lang="ru-RU" dirty="0"/>
              <a:t>, </a:t>
            </a:r>
            <a:r>
              <a:rPr lang="ru-RU" dirty="0" err="1"/>
              <a:t>навчатися</a:t>
            </a:r>
            <a:r>
              <a:rPr lang="ru-RU" dirty="0"/>
              <a:t>, </a:t>
            </a:r>
            <a:r>
              <a:rPr lang="ru-RU" dirty="0" err="1"/>
              <a:t>провадити</a:t>
            </a:r>
            <a:r>
              <a:rPr lang="ru-RU" dirty="0"/>
              <a:t> </a:t>
            </a:r>
            <a:r>
              <a:rPr lang="ru-RU" dirty="0" err="1"/>
              <a:t>професійну</a:t>
            </a:r>
            <a:r>
              <a:rPr lang="ru-RU" dirty="0"/>
              <a:t> </a:t>
            </a:r>
            <a:r>
              <a:rPr lang="ru-RU" dirty="0" err="1"/>
              <a:t>діяльність</a:t>
            </a:r>
            <a:r>
              <a:rPr lang="ru-RU" dirty="0"/>
              <a:t>, яка </a:t>
            </a:r>
            <a:r>
              <a:rPr lang="ru-RU" dirty="0" err="1"/>
              <a:t>виникає</a:t>
            </a:r>
            <a:r>
              <a:rPr lang="ru-RU" dirty="0"/>
              <a:t> на </a:t>
            </a:r>
            <a:r>
              <a:rPr lang="ru-RU" dirty="0" err="1"/>
              <a:t>основі</a:t>
            </a:r>
            <a:r>
              <a:rPr lang="ru-RU" dirty="0"/>
              <a:t> </a:t>
            </a:r>
            <a:r>
              <a:rPr lang="ru-RU" dirty="0" err="1"/>
              <a:t>динамічної</a:t>
            </a:r>
            <a:r>
              <a:rPr lang="ru-RU" dirty="0"/>
              <a:t> </a:t>
            </a:r>
            <a:r>
              <a:rPr lang="ru-RU" dirty="0" err="1"/>
              <a:t>комбінації</a:t>
            </a:r>
            <a:r>
              <a:rPr lang="ru-RU" dirty="0"/>
              <a:t> </a:t>
            </a:r>
            <a:r>
              <a:rPr lang="ru-RU" dirty="0" err="1"/>
              <a:t>знань</a:t>
            </a:r>
            <a:r>
              <a:rPr lang="ru-RU" dirty="0"/>
              <a:t>, </a:t>
            </a:r>
            <a:r>
              <a:rPr lang="ru-RU" dirty="0" err="1"/>
              <a:t>умінь</a:t>
            </a:r>
            <a:r>
              <a:rPr lang="ru-RU" dirty="0"/>
              <a:t>, </a:t>
            </a:r>
            <a:r>
              <a:rPr lang="ru-RU" dirty="0" err="1"/>
              <a:t>навичок</a:t>
            </a:r>
            <a:r>
              <a:rPr lang="ru-RU" dirty="0"/>
              <a:t>, </a:t>
            </a:r>
            <a:r>
              <a:rPr lang="ru-RU" dirty="0" err="1"/>
              <a:t>способів</a:t>
            </a:r>
            <a:r>
              <a:rPr lang="ru-RU" dirty="0"/>
              <a:t> </a:t>
            </a:r>
            <a:r>
              <a:rPr lang="ru-RU" dirty="0" err="1"/>
              <a:t>мислення</a:t>
            </a:r>
            <a:r>
              <a:rPr lang="ru-RU" dirty="0"/>
              <a:t>, </a:t>
            </a:r>
            <a:r>
              <a:rPr lang="ru-RU" dirty="0" err="1"/>
              <a:t>поглядів</a:t>
            </a:r>
            <a:r>
              <a:rPr lang="ru-RU" dirty="0"/>
              <a:t>, </a:t>
            </a:r>
            <a:r>
              <a:rPr lang="ru-RU" dirty="0" err="1"/>
              <a:t>цінностей</a:t>
            </a:r>
            <a:r>
              <a:rPr lang="ru-RU" dirty="0"/>
              <a:t>, </a:t>
            </a:r>
            <a:r>
              <a:rPr lang="ru-RU" dirty="0" err="1"/>
              <a:t>інших</a:t>
            </a:r>
            <a:r>
              <a:rPr lang="ru-RU" dirty="0"/>
              <a:t> </a:t>
            </a:r>
            <a:r>
              <a:rPr lang="ru-RU" dirty="0" err="1"/>
              <a:t>особистих</a:t>
            </a:r>
            <a:r>
              <a:rPr lang="ru-RU" dirty="0"/>
              <a:t> </a:t>
            </a:r>
            <a:r>
              <a:rPr lang="ru-RU" dirty="0" err="1" smtClean="0"/>
              <a:t>якостей</a:t>
            </a:r>
            <a:r>
              <a:rPr lang="ru-RU" dirty="0" smtClean="0"/>
              <a:t>.</a:t>
            </a:r>
          </a:p>
          <a:p>
            <a:pPr algn="just"/>
            <a:endParaRPr lang="ru-RU" dirty="0" smtClean="0"/>
          </a:p>
          <a:p>
            <a:pPr algn="just"/>
            <a:r>
              <a:rPr lang="ru-RU" i="1" dirty="0" err="1" smtClean="0"/>
              <a:t>Професійна</a:t>
            </a:r>
            <a:r>
              <a:rPr lang="ru-RU" i="1" dirty="0" smtClean="0"/>
              <a:t> </a:t>
            </a:r>
            <a:r>
              <a:rPr lang="ru-RU" i="1" dirty="0" err="1"/>
              <a:t>освіта</a:t>
            </a:r>
            <a:r>
              <a:rPr lang="ru-RU" dirty="0"/>
              <a:t> − </a:t>
            </a:r>
            <a:r>
              <a:rPr lang="ru-RU" dirty="0" err="1"/>
              <a:t>сукупність</a:t>
            </a:r>
            <a:r>
              <a:rPr lang="ru-RU" dirty="0"/>
              <a:t> </a:t>
            </a:r>
            <a:r>
              <a:rPr lang="ru-RU" dirty="0" err="1"/>
              <a:t>знань</a:t>
            </a:r>
            <a:r>
              <a:rPr lang="ru-RU" dirty="0"/>
              <a:t>, </a:t>
            </a:r>
            <a:r>
              <a:rPr lang="ru-RU" dirty="0" err="1"/>
              <a:t>практичних</a:t>
            </a:r>
            <a:r>
              <a:rPr lang="ru-RU" dirty="0"/>
              <a:t> </a:t>
            </a:r>
            <a:r>
              <a:rPr lang="ru-RU" dirty="0" err="1"/>
              <a:t>умінь</a:t>
            </a:r>
            <a:r>
              <a:rPr lang="ru-RU" dirty="0"/>
              <a:t>, </a:t>
            </a:r>
            <a:r>
              <a:rPr lang="ru-RU" dirty="0" err="1"/>
              <a:t>навичок</a:t>
            </a:r>
            <a:r>
              <a:rPr lang="uk-UA" dirty="0"/>
              <a:t> та </a:t>
            </a:r>
            <a:r>
              <a:rPr lang="uk-UA" dirty="0" err="1"/>
              <a:t>компетентностей</a:t>
            </a:r>
            <a:r>
              <a:rPr lang="uk-UA" dirty="0"/>
              <a:t> </a:t>
            </a:r>
            <a:r>
              <a:rPr lang="ru-RU" dirty="0"/>
              <a:t> </a:t>
            </a:r>
            <a:r>
              <a:rPr lang="ru-RU" dirty="0" err="1"/>
              <a:t>необхідних</a:t>
            </a:r>
            <a:r>
              <a:rPr lang="ru-RU" dirty="0"/>
              <a:t> для </a:t>
            </a:r>
            <a:r>
              <a:rPr lang="ru-RU" dirty="0" err="1"/>
              <a:t>виконання</a:t>
            </a:r>
            <a:r>
              <a:rPr lang="ru-RU" dirty="0"/>
              <a:t> </a:t>
            </a:r>
            <a:r>
              <a:rPr lang="ru-RU" dirty="0" err="1"/>
              <a:t>завдань</a:t>
            </a:r>
            <a:r>
              <a:rPr lang="ru-RU" dirty="0"/>
              <a:t> у </a:t>
            </a:r>
            <a:r>
              <a:rPr lang="ru-RU" dirty="0" err="1"/>
              <a:t>певній</a:t>
            </a:r>
            <a:r>
              <a:rPr lang="ru-RU" dirty="0"/>
              <a:t> </a:t>
            </a:r>
            <a:r>
              <a:rPr lang="ru-RU" dirty="0" err="1"/>
              <a:t>галузі</a:t>
            </a:r>
            <a:r>
              <a:rPr lang="ru-RU" dirty="0"/>
              <a:t> </a:t>
            </a:r>
            <a:r>
              <a:rPr lang="ru-RU" dirty="0" err="1"/>
              <a:t>трудової</a:t>
            </a:r>
            <a:r>
              <a:rPr lang="ru-RU" dirty="0"/>
              <a:t> </a:t>
            </a:r>
            <a:r>
              <a:rPr lang="ru-RU" dirty="0" err="1"/>
              <a:t>діяльності</a:t>
            </a:r>
            <a:r>
              <a:rPr lang="ru-RU" dirty="0"/>
              <a:t>. </a:t>
            </a:r>
          </a:p>
          <a:p>
            <a:endParaRPr lang="ru-RU" dirty="0"/>
          </a:p>
        </p:txBody>
      </p:sp>
    </p:spTree>
    <p:extLst>
      <p:ext uri="{BB962C8B-B14F-4D97-AF65-F5344CB8AC3E}">
        <p14:creationId xmlns:p14="http://schemas.microsoft.com/office/powerpoint/2010/main" val="33620900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620" y="613260"/>
            <a:ext cx="10972800" cy="1291740"/>
          </a:xfrm>
        </p:spPr>
        <p:txBody>
          <a:bodyPr>
            <a:noAutofit/>
          </a:bodyPr>
          <a:lstStyle/>
          <a:p>
            <a:r>
              <a:rPr lang="ru-RU" sz="2000" b="1" dirty="0" err="1">
                <a:solidFill>
                  <a:schemeClr val="tx1"/>
                </a:solidFill>
              </a:rPr>
              <a:t>Формування</a:t>
            </a:r>
            <a:r>
              <a:rPr lang="ru-RU" sz="2000" b="1" dirty="0">
                <a:solidFill>
                  <a:schemeClr val="tx1"/>
                </a:solidFill>
              </a:rPr>
              <a:t> </a:t>
            </a:r>
            <a:r>
              <a:rPr lang="ru-RU" sz="2000" b="1" dirty="0" err="1">
                <a:solidFill>
                  <a:schemeClr val="tx1"/>
                </a:solidFill>
              </a:rPr>
              <a:t>змісту</a:t>
            </a:r>
            <a:r>
              <a:rPr lang="ru-RU" sz="2000" b="1" dirty="0">
                <a:solidFill>
                  <a:schemeClr val="tx1"/>
                </a:solidFill>
              </a:rPr>
              <a:t> </a:t>
            </a:r>
            <a:r>
              <a:rPr lang="ru-RU" sz="2000" b="1" dirty="0" err="1">
                <a:solidFill>
                  <a:schemeClr val="tx1"/>
                </a:solidFill>
              </a:rPr>
              <a:t>професійної</a:t>
            </a:r>
            <a:r>
              <a:rPr lang="ru-RU" sz="2000" b="1" dirty="0">
                <a:solidFill>
                  <a:schemeClr val="tx1"/>
                </a:solidFill>
              </a:rPr>
              <a:t> </a:t>
            </a:r>
            <a:r>
              <a:rPr lang="ru-RU" sz="2000" b="1" dirty="0" err="1">
                <a:solidFill>
                  <a:schemeClr val="tx1"/>
                </a:solidFill>
              </a:rPr>
              <a:t>освіти</a:t>
            </a:r>
            <a:r>
              <a:rPr lang="ru-RU" sz="2000" b="1" dirty="0">
                <a:solidFill>
                  <a:schemeClr val="tx1"/>
                </a:solidFill>
              </a:rPr>
              <a:t> з будь-</a:t>
            </a:r>
            <a:r>
              <a:rPr lang="ru-RU" sz="2000" b="1" dirty="0" err="1">
                <a:solidFill>
                  <a:schemeClr val="tx1"/>
                </a:solidFill>
              </a:rPr>
              <a:t>якої</a:t>
            </a:r>
            <a:r>
              <a:rPr lang="ru-RU" sz="2000" b="1" dirty="0">
                <a:solidFill>
                  <a:schemeClr val="tx1"/>
                </a:solidFill>
              </a:rPr>
              <a:t> </a:t>
            </a:r>
            <a:r>
              <a:rPr lang="ru-RU" sz="2000" b="1" dirty="0" err="1">
                <a:solidFill>
                  <a:schemeClr val="tx1"/>
                </a:solidFill>
              </a:rPr>
              <a:t>спеціальності</a:t>
            </a:r>
            <a:r>
              <a:rPr lang="ru-RU" sz="2000" b="1" dirty="0">
                <a:solidFill>
                  <a:schemeClr val="tx1"/>
                </a:solidFill>
              </a:rPr>
              <a:t> </a:t>
            </a:r>
            <a:r>
              <a:rPr lang="ru-RU" sz="2000" b="1" dirty="0" err="1">
                <a:solidFill>
                  <a:schemeClr val="tx1"/>
                </a:solidFill>
              </a:rPr>
              <a:t>відбувається</a:t>
            </a:r>
            <a:r>
              <a:rPr lang="ru-RU" sz="2000" b="1" dirty="0">
                <a:solidFill>
                  <a:schemeClr val="tx1"/>
                </a:solidFill>
              </a:rPr>
              <a:t> </a:t>
            </a:r>
            <a:r>
              <a:rPr lang="ru-RU" sz="2000" b="1" dirty="0" err="1">
                <a:solidFill>
                  <a:schemeClr val="tx1"/>
                </a:solidFill>
              </a:rPr>
              <a:t>під</a:t>
            </a:r>
            <a:r>
              <a:rPr lang="ru-RU" sz="2000" b="1" dirty="0">
                <a:solidFill>
                  <a:schemeClr val="tx1"/>
                </a:solidFill>
              </a:rPr>
              <a:t> </a:t>
            </a:r>
            <a:r>
              <a:rPr lang="ru-RU" sz="2000" b="1" dirty="0" err="1">
                <a:solidFill>
                  <a:schemeClr val="tx1"/>
                </a:solidFill>
              </a:rPr>
              <a:t>впливом</a:t>
            </a:r>
            <a:r>
              <a:rPr lang="ru-RU" sz="2000" b="1" dirty="0">
                <a:solidFill>
                  <a:schemeClr val="tx1"/>
                </a:solidFill>
              </a:rPr>
              <a:t> </a:t>
            </a:r>
            <a:r>
              <a:rPr lang="ru-RU" sz="2000" b="1" dirty="0" err="1">
                <a:solidFill>
                  <a:schemeClr val="tx1"/>
                </a:solidFill>
              </a:rPr>
              <a:t>певних</a:t>
            </a:r>
            <a:r>
              <a:rPr lang="ru-RU" sz="2000" b="1" dirty="0">
                <a:solidFill>
                  <a:schemeClr val="tx1"/>
                </a:solidFill>
              </a:rPr>
              <a:t> </a:t>
            </a:r>
            <a:r>
              <a:rPr lang="ru-RU" sz="2000" b="1" dirty="0" err="1">
                <a:solidFill>
                  <a:schemeClr val="tx1"/>
                </a:solidFill>
              </a:rPr>
              <a:t>чинників</a:t>
            </a:r>
            <a:r>
              <a:rPr lang="ru-RU" sz="2000" b="1" dirty="0">
                <a:solidFill>
                  <a:schemeClr val="tx1"/>
                </a:solidFill>
              </a:rPr>
              <a:t>, </a:t>
            </a:r>
            <a:r>
              <a:rPr lang="ru-RU" sz="2000" b="1" dirty="0" err="1">
                <a:solidFill>
                  <a:schemeClr val="tx1"/>
                </a:solidFill>
              </a:rPr>
              <a:t>які</a:t>
            </a:r>
            <a:r>
              <a:rPr lang="ru-RU" sz="2000" b="1" dirty="0">
                <a:solidFill>
                  <a:schemeClr val="tx1"/>
                </a:solidFill>
              </a:rPr>
              <a:t> </a:t>
            </a:r>
            <a:r>
              <a:rPr lang="ru-RU" sz="2000" b="1" dirty="0" err="1">
                <a:solidFill>
                  <a:schemeClr val="tx1"/>
                </a:solidFill>
              </a:rPr>
              <a:t>умовно</a:t>
            </a:r>
            <a:r>
              <a:rPr lang="ru-RU" sz="2000" b="1" dirty="0">
                <a:solidFill>
                  <a:schemeClr val="tx1"/>
                </a:solidFill>
              </a:rPr>
              <a:t> </a:t>
            </a:r>
            <a:r>
              <a:rPr lang="ru-RU" sz="2000" b="1" dirty="0" err="1">
                <a:solidFill>
                  <a:schemeClr val="tx1"/>
                </a:solidFill>
              </a:rPr>
              <a:t>можна</a:t>
            </a:r>
            <a:r>
              <a:rPr lang="ru-RU" sz="2000" b="1" dirty="0">
                <a:solidFill>
                  <a:schemeClr val="tx1"/>
                </a:solidFill>
              </a:rPr>
              <a:t> </a:t>
            </a:r>
            <a:r>
              <a:rPr lang="ru-RU" sz="2000" b="1" dirty="0" err="1">
                <a:solidFill>
                  <a:schemeClr val="tx1"/>
                </a:solidFill>
              </a:rPr>
              <a:t>поділити</a:t>
            </a:r>
            <a:r>
              <a:rPr lang="ru-RU" sz="2000" b="1" dirty="0">
                <a:solidFill>
                  <a:schemeClr val="tx1"/>
                </a:solidFill>
              </a:rPr>
              <a:t> на </a:t>
            </a:r>
            <a:r>
              <a:rPr lang="ru-RU" sz="2000" b="1" dirty="0" err="1">
                <a:solidFill>
                  <a:schemeClr val="tx1"/>
                </a:solidFill>
              </a:rPr>
              <a:t>дві</a:t>
            </a:r>
            <a:r>
              <a:rPr lang="ru-RU" sz="2000" b="1" dirty="0">
                <a:solidFill>
                  <a:schemeClr val="tx1"/>
                </a:solidFill>
              </a:rPr>
              <a:t> </a:t>
            </a:r>
            <a:r>
              <a:rPr lang="ru-RU" sz="2000" b="1" dirty="0" err="1">
                <a:solidFill>
                  <a:schemeClr val="tx1"/>
                </a:solidFill>
              </a:rPr>
              <a:t>групи</a:t>
            </a:r>
            <a:r>
              <a:rPr lang="ru-RU" sz="2000" b="1" dirty="0">
                <a:solidFill>
                  <a:schemeClr val="tx1"/>
                </a:solidFill>
              </a:rPr>
              <a:t>: </a:t>
            </a:r>
            <a:r>
              <a:rPr lang="ru-RU" sz="2000" b="1" dirty="0" err="1">
                <a:solidFill>
                  <a:schemeClr val="tx1"/>
                </a:solidFill>
              </a:rPr>
              <a:t>об’єктивні</a:t>
            </a:r>
            <a:r>
              <a:rPr lang="ru-RU" sz="2000" b="1" dirty="0">
                <a:solidFill>
                  <a:schemeClr val="tx1"/>
                </a:solidFill>
              </a:rPr>
              <a:t> та </a:t>
            </a:r>
            <a:r>
              <a:rPr lang="ru-RU" sz="2000" b="1" dirty="0" err="1">
                <a:solidFill>
                  <a:schemeClr val="tx1"/>
                </a:solidFill>
              </a:rPr>
              <a:t>суб’єктивні</a:t>
            </a:r>
            <a:r>
              <a:rPr lang="ru-RU" sz="2000" b="1" dirty="0">
                <a:solidFill>
                  <a:schemeClr val="tx1"/>
                </a:solidFill>
              </a:rPr>
              <a:t> </a:t>
            </a:r>
          </a:p>
        </p:txBody>
      </p:sp>
      <p:graphicFrame>
        <p:nvGraphicFramePr>
          <p:cNvPr id="4" name="Объект 3"/>
          <p:cNvGraphicFramePr>
            <a:graphicFrameLocks noGrp="1"/>
          </p:cNvGraphicFramePr>
          <p:nvPr>
            <p:ph idx="1"/>
            <p:extLst/>
          </p:nvPr>
        </p:nvGraphicFramePr>
        <p:xfrm>
          <a:off x="598620" y="1905000"/>
          <a:ext cx="10972800" cy="3137249"/>
        </p:xfrm>
        <a:graphic>
          <a:graphicData uri="http://schemas.openxmlformats.org/drawingml/2006/table">
            <a:tbl>
              <a:tblPr firstRow="1" firstCol="1" bandRow="1">
                <a:tableStyleId>{5C22544A-7EE6-4342-B048-85BDC9FD1C3A}</a:tableStyleId>
              </a:tblPr>
              <a:tblGrid>
                <a:gridCol w="6513461">
                  <a:extLst>
                    <a:ext uri="{9D8B030D-6E8A-4147-A177-3AD203B41FA5}">
                      <a16:colId xmlns:a16="http://schemas.microsoft.com/office/drawing/2014/main" val="20000"/>
                    </a:ext>
                  </a:extLst>
                </a:gridCol>
                <a:gridCol w="4459339">
                  <a:extLst>
                    <a:ext uri="{9D8B030D-6E8A-4147-A177-3AD203B41FA5}">
                      <a16:colId xmlns:a16="http://schemas.microsoft.com/office/drawing/2014/main" val="20001"/>
                    </a:ext>
                  </a:extLst>
                </a:gridCol>
              </a:tblGrid>
              <a:tr h="576929">
                <a:tc>
                  <a:txBody>
                    <a:bodyPr/>
                    <a:lstStyle/>
                    <a:p>
                      <a:pPr marL="321310" marR="45720" indent="0" algn="ctr">
                        <a:lnSpc>
                          <a:spcPct val="100000"/>
                        </a:lnSpc>
                        <a:spcAft>
                          <a:spcPts val="0"/>
                        </a:spcAft>
                      </a:pPr>
                      <a:r>
                        <a:rPr lang="ru-RU" sz="2400" dirty="0" err="1">
                          <a:effectLst/>
                        </a:rPr>
                        <a:t>Об’єктивні</a:t>
                      </a:r>
                      <a:r>
                        <a:rPr lang="ru-RU" sz="2400" dirty="0">
                          <a:effectLst/>
                        </a:rPr>
                        <a:t> </a:t>
                      </a:r>
                      <a:endParaRPr lang="ru-RU" sz="2400" dirty="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321310" marR="42545" indent="0" algn="ctr">
                        <a:lnSpc>
                          <a:spcPct val="100000"/>
                        </a:lnSpc>
                        <a:spcAft>
                          <a:spcPts val="0"/>
                        </a:spcAft>
                      </a:pPr>
                      <a:r>
                        <a:rPr lang="ru-RU" sz="2400">
                          <a:effectLst/>
                        </a:rPr>
                        <a:t>Суб’єктивні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0"/>
                  </a:ext>
                </a:extLst>
              </a:tr>
              <a:tr h="189230">
                <a:tc>
                  <a:txBody>
                    <a:bodyPr/>
                    <a:lstStyle/>
                    <a:p>
                      <a:pPr marL="321310" indent="0" algn="l">
                        <a:lnSpc>
                          <a:spcPct val="100000"/>
                        </a:lnSpc>
                        <a:spcAft>
                          <a:spcPts val="0"/>
                        </a:spcAft>
                      </a:pPr>
                      <a:r>
                        <a:rPr lang="ru-RU" sz="2400">
                          <a:effectLst/>
                        </a:rPr>
                        <a:t>Потреби суспільства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1270" indent="0" algn="l">
                        <a:lnSpc>
                          <a:spcPct val="100000"/>
                        </a:lnSpc>
                        <a:spcAft>
                          <a:spcPts val="0"/>
                        </a:spcAft>
                      </a:pPr>
                      <a:r>
                        <a:rPr lang="ru-RU" sz="2400">
                          <a:effectLst/>
                        </a:rPr>
                        <a:t>Дослідження науковців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1"/>
                  </a:ext>
                </a:extLst>
              </a:tr>
              <a:tr h="190500">
                <a:tc>
                  <a:txBody>
                    <a:bodyPr/>
                    <a:lstStyle/>
                    <a:p>
                      <a:pPr marL="321310" indent="0" algn="l">
                        <a:lnSpc>
                          <a:spcPct val="100000"/>
                        </a:lnSpc>
                        <a:spcAft>
                          <a:spcPts val="0"/>
                        </a:spcAft>
                      </a:pPr>
                      <a:r>
                        <a:rPr lang="ru-RU" sz="2400">
                          <a:effectLst/>
                        </a:rPr>
                        <a:t>Розвиток науки та техніки, науки й освіти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1270" indent="0" algn="l">
                        <a:lnSpc>
                          <a:spcPct val="100000"/>
                        </a:lnSpc>
                        <a:spcAft>
                          <a:spcPts val="0"/>
                        </a:spcAft>
                      </a:pPr>
                      <a:r>
                        <a:rPr lang="ru-RU" sz="2400">
                          <a:effectLst/>
                        </a:rPr>
                        <a:t>Діяльність викладачів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2"/>
                  </a:ext>
                </a:extLst>
              </a:tr>
              <a:tr h="190500">
                <a:tc>
                  <a:txBody>
                    <a:bodyPr/>
                    <a:lstStyle/>
                    <a:p>
                      <a:pPr marL="321310" indent="0" algn="just">
                        <a:lnSpc>
                          <a:spcPct val="100000"/>
                        </a:lnSpc>
                        <a:spcAft>
                          <a:spcPts val="0"/>
                        </a:spcAft>
                      </a:pPr>
                      <a:r>
                        <a:rPr lang="ru-RU" sz="2400">
                          <a:effectLst/>
                        </a:rPr>
                        <a:t>Особливості професії та цілі професійної діяльності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1270" indent="0" algn="l">
                        <a:lnSpc>
                          <a:spcPct val="100000"/>
                        </a:lnSpc>
                        <a:spcAft>
                          <a:spcPts val="0"/>
                        </a:spcAft>
                      </a:pPr>
                      <a:r>
                        <a:rPr lang="ru-RU" sz="2400" dirty="0">
                          <a:effectLst/>
                        </a:rPr>
                        <a:t>Потреби </a:t>
                      </a:r>
                      <a:r>
                        <a:rPr lang="ru-RU" sz="2400" dirty="0" err="1">
                          <a:effectLst/>
                        </a:rPr>
                        <a:t>студентів</a:t>
                      </a:r>
                      <a:r>
                        <a:rPr lang="ru-RU" sz="2400" dirty="0">
                          <a:effectLst/>
                        </a:rPr>
                        <a:t> </a:t>
                      </a:r>
                      <a:endParaRPr lang="ru-RU" sz="2400" dirty="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3"/>
                  </a:ext>
                </a:extLst>
              </a:tr>
              <a:tr h="190500">
                <a:tc>
                  <a:txBody>
                    <a:bodyPr/>
                    <a:lstStyle/>
                    <a:p>
                      <a:pPr marL="321310" indent="0" algn="l">
                        <a:lnSpc>
                          <a:spcPct val="100000"/>
                        </a:lnSpc>
                        <a:spcAft>
                          <a:spcPts val="0"/>
                        </a:spcAft>
                      </a:pPr>
                      <a:r>
                        <a:rPr lang="ru-RU" sz="2400">
                          <a:effectLst/>
                        </a:rPr>
                        <a:t>Система державних стандартів ВО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1270" indent="0" algn="l">
                        <a:lnSpc>
                          <a:spcPct val="100000"/>
                        </a:lnSpc>
                        <a:spcAft>
                          <a:spcPts val="0"/>
                        </a:spcAft>
                      </a:pPr>
                      <a:r>
                        <a:rPr lang="ru-RU" sz="2400">
                          <a:effectLst/>
                        </a:rPr>
                        <a:t>Діяльність практиків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4"/>
                  </a:ext>
                </a:extLst>
              </a:tr>
              <a:tr h="190500">
                <a:tc>
                  <a:txBody>
                    <a:bodyPr/>
                    <a:lstStyle/>
                    <a:p>
                      <a:pPr marL="321310" indent="0" algn="l">
                        <a:lnSpc>
                          <a:spcPct val="100000"/>
                        </a:lnSpc>
                        <a:spcAft>
                          <a:spcPts val="0"/>
                        </a:spcAft>
                      </a:pPr>
                      <a:r>
                        <a:rPr lang="ru-RU" sz="2400">
                          <a:effectLst/>
                        </a:rPr>
                        <a:t>Світові тенденції освіти і професійної підготовки </a:t>
                      </a:r>
                      <a:endParaRPr lang="ru-RU" sz="2400">
                        <a:solidFill>
                          <a:srgbClr val="000000"/>
                        </a:solidFill>
                        <a:effectLst/>
                        <a:latin typeface="Times New Roman" panose="02020603050405020304" pitchFamily="18" charset="0"/>
                        <a:ea typeface="Times New Roman" panose="02020603050405020304" pitchFamily="18" charset="0"/>
                      </a:endParaRPr>
                    </a:p>
                  </a:txBody>
                  <a:tcPr marL="68580" marR="24130" marT="0" marB="0"/>
                </a:tc>
                <a:tc>
                  <a:txBody>
                    <a:bodyPr/>
                    <a:lstStyle/>
                    <a:p>
                      <a:pPr marL="1270" indent="0" algn="l">
                        <a:lnSpc>
                          <a:spcPct val="100000"/>
                        </a:lnSpc>
                        <a:spcAft>
                          <a:spcPts val="0"/>
                        </a:spcAft>
                      </a:pPr>
                      <a:r>
                        <a:rPr lang="ru-RU" sz="2400" dirty="0">
                          <a:effectLst/>
                        </a:rPr>
                        <a:t> </a:t>
                      </a:r>
                      <a:endParaRPr lang="ru-RU" sz="2400" dirty="0">
                        <a:solidFill>
                          <a:srgbClr val="000000"/>
                        </a:solidFill>
                        <a:effectLst/>
                        <a:latin typeface="Times New Roman" panose="02020603050405020304" pitchFamily="18" charset="0"/>
                        <a:ea typeface="Times New Roman" panose="02020603050405020304" pitchFamily="18" charset="0"/>
                      </a:endParaRPr>
                    </a:p>
                  </a:txBody>
                  <a:tcPr marL="68580" marR="2413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016865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Template>
  <TotalTime>1002</TotalTime>
  <Words>1617</Words>
  <Application>Microsoft Office PowerPoint</Application>
  <PresentationFormat>Широкоэкранный</PresentationFormat>
  <Paragraphs>129</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23</vt:lpstr>
      <vt:lpstr>Тема 2 Зміст фахової підготовки педагога у закладі вищої освіти </vt:lpstr>
      <vt:lpstr>Презентация PowerPoint</vt:lpstr>
      <vt:lpstr>1. Вища професійна підготовка в Україні  </vt:lpstr>
      <vt:lpstr>Презентация PowerPoint</vt:lpstr>
      <vt:lpstr>Презентация PowerPoint</vt:lpstr>
      <vt:lpstr>Заклад вищої освіти – ЗВО - окремий вид установи, яка є юридичною особою приватного або публічного права, діє згідно з виданою ліцензією на провадження освітньої діяльності на певних рівнях вищої освіти, проводить наукову, науково-технічну, інноваційну та/або методичну діяльність, забезпечує організацію освітнього процесу і здобуття особами вищої освіти, післядипломної освіти з урахуванням їхніх покликань, інтересів і здібностей </vt:lpstr>
      <vt:lpstr>Презентация PowerPoint</vt:lpstr>
      <vt:lpstr>Зміст професійної освіти  </vt:lpstr>
      <vt:lpstr>Формування змісту професійної освіти з будь-якої спеціальності відбувається під впливом певних чинників, які умовно можна поділити на дві групи: об’єктивні та суб’єктивні </vt:lpstr>
      <vt:lpstr>2. Система стандартів вищої освіти України  </vt:lpstr>
      <vt:lpstr>Освітня (освітньо-професійна, освітньо-наукова чи освітньо-творча) програма - єдиний комплекс освітніх компонентів (навчальних дисциплін, індивідуальних завдань, практик, контрольних заходів тощо), спрямованих на досягнення передбачених такою програмою результатів навчання, що дає право на отримання визначеної освітньої або освітньої та професійної (професійних) кваліфікації (кваліфікацій).   Освітня програма може визначати єдину в її межах спеціалізацію або не передбачати спеціалізації Розробка освітньої програми є складовою системи забезпечення якості освіти в університеті, її міжнародного визнання та забезпечує міжуніверситетську співпрацю, академічну мобільность, програми подвійних та спільних дипломів. Обсяг освітньої (освітньо-професійної, освітньо-наукової) програми встановлюється для: - першого рівня вищої освіти (бакалавр) - 180-240 кредитів ЄКТС; - другого рівня (практичний профіль) (магістр) - 90-120 кредитів ЄКТС; - третього (освітньо-наукового) рівня - 30-60 кредитів ЄКТС. Мінімальний обсяг освітньої програми, який забезпечує загальні та фахові компетентності (обсяг практичної підготовки тощо) за певною спеціальністю, визначається Стандартом вищої освіти. </vt:lpstr>
      <vt:lpstr>4. Навчальний план підготовки педагога як вияв етапного рівня змісту професійної освіти  </vt:lpstr>
      <vt:lpstr>Презентация PowerPoint</vt:lpstr>
      <vt:lpstr>5. Відображення змісту навчальних дисциплін у робочих програмах</vt:lpstr>
      <vt:lpstr>6. Текстове відображення змісту навчальних дисциплін   </vt:lpstr>
      <vt:lpstr>Основні компоненти друкованого підручника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Yuliia</cp:lastModifiedBy>
  <cp:revision>62</cp:revision>
  <dcterms:created xsi:type="dcterms:W3CDTF">2020-09-30T10:45:39Z</dcterms:created>
  <dcterms:modified xsi:type="dcterms:W3CDTF">2025-03-09T10:57:23Z</dcterms:modified>
</cp:coreProperties>
</file>