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57" r:id="rId3"/>
    <p:sldId id="274" r:id="rId4"/>
    <p:sldId id="264" r:id="rId5"/>
    <p:sldId id="262" r:id="rId6"/>
    <p:sldId id="275" r:id="rId7"/>
    <p:sldId id="258" r:id="rId8"/>
    <p:sldId id="265" r:id="rId9"/>
    <p:sldId id="259" r:id="rId10"/>
    <p:sldId id="260" r:id="rId11"/>
    <p:sldId id="261" r:id="rId12"/>
    <p:sldId id="266" r:id="rId13"/>
    <p:sldId id="263" r:id="rId14"/>
    <p:sldId id="267" r:id="rId15"/>
    <p:sldId id="268" r:id="rId16"/>
    <p:sldId id="269" r:id="rId17"/>
    <p:sldId id="270" r:id="rId18"/>
    <p:sldId id="271" r:id="rId19"/>
    <p:sldId id="273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18DDE-A3BB-4C5B-9AE9-959BDC4EB7CA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85E75-520B-42A4-A60A-47A5863BE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2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85E75-520B-42A4-A60A-47A5863BE47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85E75-520B-42A4-A60A-47A5863BE47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85E75-520B-42A4-A60A-47A5863BE47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85E75-520B-42A4-A60A-47A5863BE47B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85E75-520B-42A4-A60A-47A5863BE47B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85E75-520B-42A4-A60A-47A5863BE47B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892480" cy="1470025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Базові поняття ПОРІВНЯЛЬНОЇ стилістики</a:t>
            </a:r>
            <a:endParaRPr lang="ru-RU" sz="4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6616824" cy="403244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План</a:t>
            </a:r>
          </a:p>
          <a:p>
            <a:pPr marL="514350" indent="-514350" algn="just">
              <a:buAutoNum type="arabicPeriod"/>
            </a:pPr>
            <a:r>
              <a:rPr lang="uk-UA" sz="2400" dirty="0" smtClean="0"/>
              <a:t>Порівняльна стилістика як наука</a:t>
            </a:r>
          </a:p>
          <a:p>
            <a:pPr marL="514350" indent="-514350" algn="just">
              <a:buAutoNum type="arabicPeriod"/>
            </a:pPr>
            <a:r>
              <a:rPr lang="uk-UA" sz="2400" dirty="0" err="1" smtClean="0"/>
              <a:t>Типологізація</a:t>
            </a:r>
            <a:r>
              <a:rPr lang="uk-UA" sz="2400" dirty="0" smtClean="0"/>
              <a:t> порівняльної стилістики як лінгвістичної дисципліни</a:t>
            </a:r>
          </a:p>
          <a:p>
            <a:pPr marL="514350" indent="-514350" algn="just">
              <a:buAutoNum type="arabicPeriod"/>
            </a:pPr>
            <a:r>
              <a:rPr lang="uk-UA" sz="2400" dirty="0" smtClean="0"/>
              <a:t> Стилі та жанри: історія понять</a:t>
            </a:r>
          </a:p>
          <a:p>
            <a:pPr marL="514350" indent="-514350" algn="just">
              <a:buAutoNum type="arabicPeriod"/>
            </a:pPr>
            <a:r>
              <a:rPr lang="uk-UA" sz="2400" dirty="0" smtClean="0"/>
              <a:t>Стилістичний аналіз: методи та прийоми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Типологізація</a:t>
            </a:r>
            <a:r>
              <a:rPr lang="uk-UA" dirty="0" smtClean="0"/>
              <a:t> стилістики за рівнями мови (за І. В. Арнольд)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dirty="0" smtClean="0"/>
              <a:t>Лексична стилістика</a:t>
            </a:r>
          </a:p>
          <a:p>
            <a:r>
              <a:rPr lang="uk-UA" sz="4400" dirty="0" smtClean="0"/>
              <a:t>Функціональна стилістика</a:t>
            </a:r>
          </a:p>
          <a:p>
            <a:r>
              <a:rPr lang="uk-UA" sz="4400" dirty="0" smtClean="0"/>
              <a:t>Граматична стилістика (морфологічна та синтаксична)</a:t>
            </a:r>
          </a:p>
          <a:p>
            <a:r>
              <a:rPr lang="uk-UA" sz="4400" dirty="0" err="1" smtClean="0"/>
              <a:t>Фоностилістика</a:t>
            </a:r>
            <a:endParaRPr lang="uk-UA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Види стилістики (семінар  питання 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Стилістика від автора (генетична стилістика)</a:t>
            </a:r>
          </a:p>
          <a:p>
            <a:r>
              <a:rPr lang="uk-UA" sz="3600" dirty="0" smtClean="0"/>
              <a:t>Стилістика від читача (стилістика сприйняття)</a:t>
            </a:r>
          </a:p>
          <a:p>
            <a:r>
              <a:rPr lang="uk-UA" sz="3600" dirty="0" smtClean="0"/>
              <a:t>Семіотична стилістика</a:t>
            </a:r>
          </a:p>
          <a:p>
            <a:r>
              <a:rPr lang="uk-UA" sz="3600" dirty="0" err="1" smtClean="0"/>
              <a:t>Наративна</a:t>
            </a:r>
            <a:r>
              <a:rPr lang="uk-UA" sz="3600" dirty="0" smtClean="0"/>
              <a:t> стилістика</a:t>
            </a:r>
          </a:p>
          <a:p>
            <a:r>
              <a:rPr lang="uk-UA" sz="3600" dirty="0" err="1" smtClean="0"/>
              <a:t>Аргументативна</a:t>
            </a:r>
            <a:r>
              <a:rPr lang="uk-UA" sz="3600" dirty="0" smtClean="0"/>
              <a:t> стилістика</a:t>
            </a:r>
          </a:p>
          <a:p>
            <a:r>
              <a:rPr lang="uk-UA" sz="3600" dirty="0" err="1" smtClean="0">
                <a:latin typeface="Times New Roman"/>
                <a:cs typeface="Times New Roman"/>
              </a:rPr>
              <a:t>Ґендерна</a:t>
            </a:r>
            <a:r>
              <a:rPr lang="uk-UA" sz="3600" dirty="0" smtClean="0">
                <a:latin typeface="Times New Roman"/>
                <a:cs typeface="Times New Roman"/>
              </a:rPr>
              <a:t> стилістика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3. Стилі та жанри: історія понять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«Колесо Вергілія» </a:t>
            </a:r>
            <a:r>
              <a:rPr lang="en-US" sz="3600" dirty="0" smtClean="0"/>
              <a:t>(</a:t>
            </a:r>
            <a:r>
              <a:rPr lang="en-US" sz="3600" dirty="0" err="1" smtClean="0"/>
              <a:t>rota</a:t>
            </a:r>
            <a:r>
              <a:rPr lang="en-US" sz="3600" dirty="0" smtClean="0"/>
              <a:t> </a:t>
            </a:r>
            <a:r>
              <a:rPr lang="en-US" sz="3600" dirty="0" err="1" smtClean="0"/>
              <a:t>Vergilii</a:t>
            </a:r>
            <a:r>
              <a:rPr lang="en-US" sz="3600" dirty="0" smtClean="0"/>
              <a:t>)</a:t>
            </a:r>
            <a:r>
              <a:rPr lang="uk-UA" sz="3600" dirty="0" smtClean="0"/>
              <a:t>: високий</a:t>
            </a:r>
            <a:r>
              <a:rPr lang="en-US" sz="3600" dirty="0" smtClean="0"/>
              <a:t> (</a:t>
            </a:r>
            <a:r>
              <a:rPr lang="uk-UA" sz="3600" dirty="0" smtClean="0"/>
              <a:t>«Енеїда»), середній («Еклоги»), низький стиль («Георгіки»)</a:t>
            </a:r>
          </a:p>
          <a:p>
            <a:r>
              <a:rPr lang="uk-UA" sz="3600" dirty="0" smtClean="0"/>
              <a:t>Французька Академія (</a:t>
            </a:r>
            <a:r>
              <a:rPr lang="en-US" sz="3600" dirty="0" smtClean="0"/>
              <a:t>XVII</a:t>
            </a:r>
            <a:r>
              <a:rPr lang="en-US" sz="3600" dirty="0"/>
              <a:t>I</a:t>
            </a:r>
            <a:r>
              <a:rPr lang="uk-UA" sz="3600" dirty="0" smtClean="0"/>
              <a:t> ст.): піднесений (оди, трагедії, ораторські промови), помірний (романи, новели), простий (повсякденне життя)</a:t>
            </a:r>
          </a:p>
          <a:p>
            <a:pPr marL="13716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182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Риторика в Україні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«Ізборник» Святослава – 1073 рік</a:t>
            </a:r>
          </a:p>
          <a:p>
            <a:r>
              <a:rPr lang="uk-UA" dirty="0" smtClean="0"/>
              <a:t>1659 – «Наука коротко </a:t>
            </a:r>
            <a:r>
              <a:rPr lang="uk-UA" dirty="0" err="1" smtClean="0"/>
              <a:t>албо</a:t>
            </a:r>
            <a:r>
              <a:rPr lang="uk-UA" dirty="0" smtClean="0"/>
              <a:t> </a:t>
            </a:r>
            <a:r>
              <a:rPr lang="uk-UA" dirty="0" err="1" smtClean="0"/>
              <a:t>Способ</a:t>
            </a:r>
            <a:r>
              <a:rPr lang="uk-UA" dirty="0" smtClean="0"/>
              <a:t> </a:t>
            </a:r>
            <a:r>
              <a:rPr lang="uk-UA" dirty="0" err="1" smtClean="0"/>
              <a:t>зложеня</a:t>
            </a:r>
            <a:r>
              <a:rPr lang="uk-UA" dirty="0" smtClean="0"/>
              <a:t> </a:t>
            </a:r>
            <a:r>
              <a:rPr lang="uk-UA" dirty="0" err="1" smtClean="0"/>
              <a:t>казаня</a:t>
            </a:r>
            <a:r>
              <a:rPr lang="uk-UA" dirty="0" smtClean="0"/>
              <a:t>» </a:t>
            </a:r>
            <a:r>
              <a:rPr lang="uk-UA" dirty="0" err="1" smtClean="0"/>
              <a:t>Йоаннікія</a:t>
            </a:r>
            <a:r>
              <a:rPr lang="uk-UA" dirty="0" smtClean="0"/>
              <a:t> Галятовського</a:t>
            </a:r>
          </a:p>
          <a:p>
            <a:endParaRPr lang="uk-UA" dirty="0" smtClean="0"/>
          </a:p>
          <a:p>
            <a:pPr marL="137160" indent="0">
              <a:buNone/>
            </a:pPr>
            <a:r>
              <a:rPr lang="uk-UA" dirty="0" smtClean="0"/>
              <a:t>Стефан Яворський</a:t>
            </a:r>
          </a:p>
          <a:p>
            <a:pPr marL="137160" indent="0">
              <a:buNone/>
            </a:pPr>
            <a:r>
              <a:rPr lang="uk-UA" dirty="0" smtClean="0"/>
              <a:t>Феофан Прокопович</a:t>
            </a:r>
          </a:p>
          <a:p>
            <a:pPr marL="137160" indent="0">
              <a:buNone/>
            </a:pPr>
            <a:r>
              <a:rPr lang="uk-UA" dirty="0" smtClean="0"/>
              <a:t>Митрофан </a:t>
            </a:r>
            <a:r>
              <a:rPr lang="uk-UA" dirty="0" err="1" smtClean="0"/>
              <a:t>Довгалевський</a:t>
            </a:r>
            <a:endParaRPr lang="uk-UA" dirty="0" smtClean="0"/>
          </a:p>
          <a:p>
            <a:pPr marL="137160" indent="0">
              <a:buNone/>
            </a:pPr>
            <a:r>
              <a:rPr lang="uk-UA" dirty="0" smtClean="0"/>
              <a:t>Лазар Баранович</a:t>
            </a:r>
          </a:p>
          <a:p>
            <a:pPr marL="137160" indent="0">
              <a:buNone/>
            </a:pPr>
            <a:r>
              <a:rPr lang="uk-UA" dirty="0" smtClean="0"/>
              <a:t>Антоній </a:t>
            </a:r>
            <a:r>
              <a:rPr lang="uk-UA" smtClean="0"/>
              <a:t>Радивіловський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70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/>
              <a:t>С</a:t>
            </a:r>
            <a:r>
              <a:rPr lang="uk-UA" b="1" i="1" dirty="0" smtClean="0"/>
              <a:t>тиль</a:t>
            </a:r>
            <a:r>
              <a:rPr lang="uk-UA" dirty="0" smtClean="0"/>
              <a:t> - </a:t>
            </a:r>
            <a:r>
              <a:rPr lang="uk-UA" dirty="0"/>
              <a:t>система </a:t>
            </a:r>
            <a:r>
              <a:rPr lang="uk-UA" dirty="0" smtClean="0"/>
              <a:t>виражальних </a:t>
            </a:r>
            <a:r>
              <a:rPr lang="uk-UA" dirty="0"/>
              <a:t>засобів мови, що склалась історично та знаходиться у кореляції зі сферою їх функціонування у суспільстві – політикою, економікою, наукою тощо</a:t>
            </a:r>
            <a:r>
              <a:rPr lang="uk-UA" dirty="0" smtClean="0"/>
              <a:t>.</a:t>
            </a:r>
          </a:p>
          <a:p>
            <a:r>
              <a:rPr lang="uk-UA" dirty="0"/>
              <a:t>Стиль окремого письменника / журналіста називається </a:t>
            </a:r>
            <a:r>
              <a:rPr lang="uk-UA" b="1" i="1" dirty="0" err="1"/>
              <a:t>ідіостиль</a:t>
            </a:r>
            <a:r>
              <a:rPr lang="uk-UA" dirty="0"/>
              <a:t>.</a:t>
            </a:r>
            <a:endParaRPr lang="ru-RU" dirty="0"/>
          </a:p>
          <a:p>
            <a:r>
              <a:rPr lang="uk-UA" b="1" i="1" dirty="0"/>
              <a:t>Жанр</a:t>
            </a:r>
            <a:r>
              <a:rPr lang="uk-UA" dirty="0"/>
              <a:t> – різновид такої мовної системи, який характеризується специфічними рисами, але не виходить за рамки специфіки стилю в цілому.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Чи може стиль містити елементи інших стилів?</a:t>
            </a:r>
          </a:p>
          <a:p>
            <a:r>
              <a:rPr lang="uk-UA" sz="4800" dirty="0" smtClean="0"/>
              <a:t>Чи однаковими рисами характеризуються стилі та жанри у різних мовах?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88640"/>
            <a:ext cx="1247393" cy="163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4. Стилістичний аналіз: методи та прийоми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4000" dirty="0" smtClean="0"/>
              <a:t>Л. В. Щерба – всі рівні тексту</a:t>
            </a:r>
          </a:p>
          <a:p>
            <a:pPr algn="just"/>
            <a:r>
              <a:rPr lang="uk-UA" sz="4000" dirty="0" smtClean="0"/>
              <a:t>В. В. Виноградов, Г. О. Винокур, Р. О. </a:t>
            </a:r>
            <a:r>
              <a:rPr lang="uk-UA" sz="4000" dirty="0" err="1" smtClean="0"/>
              <a:t>Будагов</a:t>
            </a:r>
            <a:r>
              <a:rPr lang="uk-UA" sz="4000" dirty="0" smtClean="0"/>
              <a:t> – симбіоз мовознавчих та літературознавчих підходів (</a:t>
            </a:r>
            <a:r>
              <a:rPr lang="uk-UA" sz="4000" dirty="0" err="1"/>
              <a:t>Л</a:t>
            </a:r>
            <a:r>
              <a:rPr lang="uk-UA" sz="4000" dirty="0" err="1" smtClean="0"/>
              <a:t>ео</a:t>
            </a:r>
            <a:r>
              <a:rPr lang="uk-UA" sz="4000" dirty="0" smtClean="0"/>
              <a:t> </a:t>
            </a:r>
            <a:r>
              <a:rPr lang="uk-UA" sz="4000" dirty="0" err="1" smtClean="0"/>
              <a:t>Шпіцер</a:t>
            </a:r>
            <a:r>
              <a:rPr lang="uk-UA" sz="4000" dirty="0" smtClean="0"/>
              <a:t>, Марсель </a:t>
            </a:r>
            <a:r>
              <a:rPr lang="uk-UA" sz="4000" dirty="0" err="1" smtClean="0"/>
              <a:t>Крессо</a:t>
            </a:r>
            <a:r>
              <a:rPr lang="uk-UA" sz="4000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9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</a:t>
            </a:r>
            <a:r>
              <a:rPr lang="uk-UA" dirty="0" smtClean="0"/>
              <a:t>ідходи </a:t>
            </a:r>
            <a:r>
              <a:rPr lang="uk-UA" dirty="0"/>
              <a:t>до аналізу </a:t>
            </a:r>
            <a:r>
              <a:rPr lang="uk-UA" dirty="0" smtClean="0"/>
              <a:t>тексту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Генетичний</a:t>
            </a:r>
          </a:p>
          <a:p>
            <a:r>
              <a:rPr lang="uk-UA" dirty="0" smtClean="0"/>
              <a:t>Структурний</a:t>
            </a:r>
          </a:p>
          <a:p>
            <a:r>
              <a:rPr lang="uk-UA" dirty="0" smtClean="0"/>
              <a:t>Іманентний</a:t>
            </a:r>
          </a:p>
          <a:p>
            <a:r>
              <a:rPr lang="uk-UA" dirty="0" err="1" smtClean="0"/>
              <a:t>Перцептивний</a:t>
            </a:r>
            <a:endParaRPr lang="uk-UA" dirty="0" smtClean="0"/>
          </a:p>
          <a:p>
            <a:r>
              <a:rPr lang="uk-UA" dirty="0" smtClean="0"/>
              <a:t>Комплексний</a:t>
            </a:r>
          </a:p>
          <a:p>
            <a:endParaRPr lang="uk-UA" dirty="0"/>
          </a:p>
          <a:p>
            <a:pPr marL="137160" indent="0">
              <a:buNone/>
            </a:pPr>
            <a:r>
              <a:rPr lang="uk-UA" sz="4000" dirty="0"/>
              <a:t>«реальність – автор – твір – читач»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153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Класична стилістика - рекурентна </a:t>
            </a:r>
            <a:r>
              <a:rPr lang="uk-UA" sz="4000" dirty="0" err="1" smtClean="0"/>
              <a:t>мовна</a:t>
            </a:r>
            <a:r>
              <a:rPr lang="uk-UA" sz="4000" dirty="0" smtClean="0"/>
              <a:t> </a:t>
            </a:r>
            <a:r>
              <a:rPr lang="uk-UA" sz="4000" dirty="0" err="1" smtClean="0"/>
              <a:t>деталь+естетико-психологічне</a:t>
            </a:r>
            <a:r>
              <a:rPr lang="uk-UA" sz="4000" dirty="0" smtClean="0"/>
              <a:t> враження</a:t>
            </a:r>
          </a:p>
          <a:p>
            <a:endParaRPr lang="uk-UA" sz="4000" dirty="0" smtClean="0"/>
          </a:p>
          <a:p>
            <a:r>
              <a:rPr lang="uk-UA" sz="4000" dirty="0" err="1" smtClean="0"/>
              <a:t>Концептологія</a:t>
            </a:r>
            <a:r>
              <a:rPr lang="uk-UA" sz="4000" dirty="0" smtClean="0"/>
              <a:t> - </a:t>
            </a:r>
            <a:r>
              <a:rPr lang="uk-UA" sz="4000" dirty="0"/>
              <a:t>базовий концепт </a:t>
            </a:r>
            <a:r>
              <a:rPr lang="uk-UA" sz="4000" dirty="0" smtClean="0"/>
              <a:t>+ відповідне </a:t>
            </a:r>
            <a:r>
              <a:rPr lang="uk-UA" sz="4000" dirty="0"/>
              <a:t>естетико-психологічне враження від </a:t>
            </a:r>
            <a:r>
              <a:rPr lang="uk-UA" sz="4000" dirty="0" smtClean="0"/>
              <a:t>тексту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486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Когнітивістика - стилістична </a:t>
            </a:r>
            <a:r>
              <a:rPr lang="uk-UA" sz="3600" dirty="0" smtClean="0"/>
              <a:t>інформація </a:t>
            </a:r>
            <a:r>
              <a:rPr lang="uk-UA" sz="3600" dirty="0" err="1"/>
              <a:t>знака</a:t>
            </a:r>
            <a:r>
              <a:rPr lang="uk-UA" sz="3600" dirty="0"/>
              <a:t> + шляхи створення цієї інформації +її роль у категоризації та вербалізації навколишньої реальності</a:t>
            </a:r>
            <a:endParaRPr lang="ru-RU" sz="3600" dirty="0"/>
          </a:p>
          <a:p>
            <a:r>
              <a:rPr lang="uk-UA" sz="3600" dirty="0" smtClean="0"/>
              <a:t>Дискурсивний аналіз – комунікативні ситуації + мовленнєві контексти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32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Порівняльна стилістика як наука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sz="3200" dirty="0" smtClean="0"/>
              <a:t>1909 – Шарль </a:t>
            </a:r>
            <a:r>
              <a:rPr lang="uk-UA" sz="3200" dirty="0" err="1" smtClean="0"/>
              <a:t>Баллі</a:t>
            </a:r>
            <a:r>
              <a:rPr lang="uk-UA" sz="3200" dirty="0" smtClean="0"/>
              <a:t> </a:t>
            </a:r>
            <a:r>
              <a:rPr lang="uk-UA" sz="3200" dirty="0" err="1" smtClean="0"/>
              <a:t>“Трактат</a:t>
            </a:r>
            <a:r>
              <a:rPr lang="uk-UA" sz="3200" dirty="0" smtClean="0"/>
              <a:t> зі стилістики французької </a:t>
            </a:r>
            <a:r>
              <a:rPr lang="uk-UA" sz="3200" dirty="0" err="1" smtClean="0"/>
              <a:t>мови”</a:t>
            </a:r>
            <a:r>
              <a:rPr lang="uk-UA" sz="3200" dirty="0" smtClean="0"/>
              <a:t> (</a:t>
            </a:r>
            <a:r>
              <a:rPr lang="fr-FR" sz="3200" dirty="0" smtClean="0"/>
              <a:t>Traité de stylistique française)</a:t>
            </a:r>
            <a:endParaRPr lang="ru-RU" sz="3200" dirty="0" smtClean="0"/>
          </a:p>
          <a:p>
            <a:pPr algn="just"/>
            <a:r>
              <a:rPr lang="ru-RU" sz="3200" dirty="0" err="1" smtClean="0"/>
              <a:t>Антич</a:t>
            </a:r>
            <a:r>
              <a:rPr lang="uk-UA" sz="3200" dirty="0" err="1" smtClean="0"/>
              <a:t>ність</a:t>
            </a:r>
            <a:r>
              <a:rPr lang="uk-UA" sz="3200" dirty="0" smtClean="0"/>
              <a:t> – Цицерон, Вергілій, Аристотель</a:t>
            </a:r>
          </a:p>
          <a:p>
            <a:pPr algn="just"/>
            <a:r>
              <a:rPr lang="uk-UA" sz="3200" dirty="0" smtClean="0"/>
              <a:t>Середні віки – принципи давньої риторики. Філософські трактати та королівські укази</a:t>
            </a:r>
          </a:p>
          <a:p>
            <a:pPr algn="just"/>
            <a:r>
              <a:rPr lang="en-US" sz="3200" dirty="0" smtClean="0"/>
              <a:t>XVI </a:t>
            </a:r>
            <a:r>
              <a:rPr lang="uk-UA" sz="3200" dirty="0" smtClean="0"/>
              <a:t>ст. – перші граматики; </a:t>
            </a:r>
            <a:r>
              <a:rPr lang="en-US" sz="3200" dirty="0" smtClean="0"/>
              <a:t>“</a:t>
            </a:r>
            <a:r>
              <a:rPr lang="en-US" sz="3200" dirty="0" err="1" smtClean="0"/>
              <a:t>Essais</a:t>
            </a:r>
            <a:r>
              <a:rPr lang="en-US" sz="3200" dirty="0" smtClean="0"/>
              <a:t>” (</a:t>
            </a:r>
            <a:r>
              <a:rPr lang="uk-UA" sz="3200" dirty="0" smtClean="0"/>
              <a:t>«Проби»),</a:t>
            </a:r>
            <a:r>
              <a:rPr lang="en-US" sz="3200" dirty="0" smtClean="0"/>
              <a:t> “Art </a:t>
            </a:r>
            <a:r>
              <a:rPr lang="en-US" sz="3200" dirty="0" err="1" smtClean="0"/>
              <a:t>po</a:t>
            </a:r>
            <a:r>
              <a:rPr lang="fr-FR" sz="3200" dirty="0" smtClean="0"/>
              <a:t>étique</a:t>
            </a:r>
            <a:r>
              <a:rPr lang="en-US" sz="3200" dirty="0" smtClean="0"/>
              <a:t>”</a:t>
            </a:r>
            <a:r>
              <a:rPr lang="uk-UA" sz="3200" dirty="0" smtClean="0"/>
              <a:t>(Мистецтво поетичне»</a:t>
            </a:r>
            <a:endParaRPr lang="en-US" sz="3200" dirty="0" smtClean="0"/>
          </a:p>
          <a:p>
            <a:pPr algn="just"/>
            <a:r>
              <a:rPr lang="en-US" sz="3200" dirty="0" smtClean="0"/>
              <a:t>XVIII</a:t>
            </a:r>
            <a:r>
              <a:rPr lang="uk-UA" sz="3200" dirty="0" smtClean="0"/>
              <a:t> ст. – система стилів та жанрів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Комплексний </a:t>
            </a:r>
            <a:r>
              <a:rPr lang="uk-UA" dirty="0"/>
              <a:t>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smtClean="0"/>
              <a:t>Лінгвальні</a:t>
            </a:r>
            <a:r>
              <a:rPr lang="uk-UA" sz="4000" dirty="0" smtClean="0"/>
              <a:t> аспекти</a:t>
            </a:r>
          </a:p>
          <a:p>
            <a:r>
              <a:rPr lang="uk-UA" sz="4000" dirty="0" smtClean="0"/>
              <a:t>Літературознавчі аспекти</a:t>
            </a:r>
          </a:p>
          <a:p>
            <a:r>
              <a:rPr lang="uk-UA" sz="4000" dirty="0" smtClean="0"/>
              <a:t>Текстуальний аналіз</a:t>
            </a:r>
          </a:p>
          <a:p>
            <a:r>
              <a:rPr lang="uk-UA" sz="4000" dirty="0" smtClean="0"/>
              <a:t>Контекстуальний аналіз</a:t>
            </a:r>
          </a:p>
          <a:p>
            <a:r>
              <a:rPr lang="uk-UA" sz="4000" dirty="0" smtClean="0"/>
              <a:t>Дискурсивний аналіз</a:t>
            </a:r>
          </a:p>
          <a:p>
            <a:r>
              <a:rPr lang="uk-UA" sz="4000" dirty="0" smtClean="0"/>
              <a:t>Когнітивний аналіз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8735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І. Р. </a:t>
            </a:r>
            <a:r>
              <a:rPr lang="uk-UA" dirty="0" err="1"/>
              <a:t>Гальперін</a:t>
            </a:r>
            <a:r>
              <a:rPr lang="uk-UA" dirty="0"/>
              <a:t> (лінгвостилістика: особливі мовні засоби; стилістична диференціація текстів</a:t>
            </a:r>
            <a:r>
              <a:rPr lang="uk-UA" dirty="0" smtClean="0"/>
              <a:t>)</a:t>
            </a:r>
          </a:p>
          <a:p>
            <a:pPr marL="137160" indent="0" algn="just">
              <a:buNone/>
            </a:pPr>
            <a:r>
              <a:rPr lang="uk-UA" u="sng" dirty="0" smtClean="0"/>
              <a:t>Різні погляди:</a:t>
            </a:r>
            <a:endParaRPr lang="uk-UA" u="sng" dirty="0"/>
          </a:p>
          <a:p>
            <a:pPr algn="just"/>
            <a:r>
              <a:rPr lang="uk-UA" dirty="0" smtClean="0"/>
              <a:t>Шарль </a:t>
            </a:r>
            <a:r>
              <a:rPr lang="uk-UA" dirty="0" err="1" smtClean="0"/>
              <a:t>Баллі</a:t>
            </a:r>
            <a:r>
              <a:rPr lang="uk-UA" dirty="0" smtClean="0"/>
              <a:t>: виключно синхронія!</a:t>
            </a:r>
          </a:p>
          <a:p>
            <a:pPr algn="just"/>
            <a:r>
              <a:rPr lang="uk-UA" dirty="0" smtClean="0"/>
              <a:t>Марсель </a:t>
            </a:r>
            <a:r>
              <a:rPr lang="uk-UA" dirty="0" err="1"/>
              <a:t>Крессо</a:t>
            </a:r>
            <a:r>
              <a:rPr lang="uk-UA" dirty="0"/>
              <a:t>: успішний аналіз різних текстів</a:t>
            </a:r>
          </a:p>
          <a:p>
            <a:pPr algn="just"/>
            <a:r>
              <a:rPr lang="uk-UA" dirty="0" err="1"/>
              <a:t>Цветан</a:t>
            </a:r>
            <a:r>
              <a:rPr lang="uk-UA" dirty="0"/>
              <a:t> Тодоров: складність визначення експресивності </a:t>
            </a:r>
            <a:r>
              <a:rPr lang="uk-UA" dirty="0" err="1"/>
              <a:t>мовних</a:t>
            </a:r>
            <a:r>
              <a:rPr lang="uk-UA" dirty="0"/>
              <a:t> </a:t>
            </a:r>
            <a:r>
              <a:rPr lang="uk-UA" dirty="0" smtClean="0"/>
              <a:t>фактів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2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4000" b="1" i="1" dirty="0"/>
              <a:t>Об’єкт</a:t>
            </a:r>
            <a:r>
              <a:rPr lang="uk-UA" sz="4000" dirty="0"/>
              <a:t> – стилістичні прийоми та виражальні засоби</a:t>
            </a:r>
            <a:endParaRPr lang="fr-FR" sz="4000" dirty="0"/>
          </a:p>
          <a:p>
            <a:pPr algn="just"/>
            <a:r>
              <a:rPr lang="uk-UA" sz="4000" b="1" i="1" dirty="0"/>
              <a:t>Предмет</a:t>
            </a:r>
            <a:r>
              <a:rPr lang="uk-UA" sz="4000" dirty="0"/>
              <a:t> – стилістичні ресурси порівнюваних мов, тобто стилістично марковані одиниці різних </a:t>
            </a:r>
            <a:r>
              <a:rPr lang="uk-UA" sz="4000" dirty="0" err="1"/>
              <a:t>мовних</a:t>
            </a:r>
            <a:r>
              <a:rPr lang="uk-UA" sz="4000" dirty="0"/>
              <a:t> рівнів, та шляхи переходу від однієї мови до іншої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3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Завдання порівняльної стилістики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Вивчення стилістичної норми порівнюваних мов, яка розрізняється в залежності від прийнятих у кожному зі стилів мови засобів та прийомів побудови мовлення (порядок слів, мовленнєві штампи, виразність)</a:t>
            </a:r>
          </a:p>
          <a:p>
            <a:pPr algn="just"/>
            <a:r>
              <a:rPr lang="uk-UA" dirty="0" smtClean="0"/>
              <a:t>Виявлення національної особливості нейтрального, немаркованого стилю</a:t>
            </a:r>
          </a:p>
          <a:p>
            <a:pPr algn="just"/>
            <a:r>
              <a:rPr lang="uk-UA" dirty="0" smtClean="0"/>
              <a:t>Дослідження співвіднесеності та взаємодії функціональних стилів як всередині англійської та української мов, так і в міжмовному аспекті, тобто співвіднесеності однотипних стилів порівнюваних мов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3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Зв’язок з іншими науками та галузями мовознавства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Екстралінгвальні</a:t>
            </a:r>
            <a:r>
              <a:rPr lang="uk-UA" dirty="0" smtClean="0"/>
              <a:t> моменти (соціальна лінгвістика, психолінгвістика, соціальна психологія, етнографія, історія, культура)</a:t>
            </a:r>
          </a:p>
          <a:p>
            <a:r>
              <a:rPr lang="uk-UA" dirty="0" smtClean="0"/>
              <a:t>Порівняльно-стилістичний аспект (літературознавство, поетика, історія літератури, філософія)</a:t>
            </a:r>
          </a:p>
          <a:p>
            <a:r>
              <a:rPr lang="uk-UA" dirty="0" smtClean="0"/>
              <a:t>Теорія перекладу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відгалуження порівняльної стилістики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sz="3600" dirty="0" smtClean="0"/>
              <a:t>Теоретико-перекладацький напрямок (Ж.-</a:t>
            </a:r>
            <a:r>
              <a:rPr lang="uk-UA" sz="3600" dirty="0" err="1" smtClean="0"/>
              <a:t>П.Віне</a:t>
            </a:r>
            <a:r>
              <a:rPr lang="uk-UA" sz="3600" dirty="0" smtClean="0"/>
              <a:t>, Ж. </a:t>
            </a:r>
            <a:r>
              <a:rPr lang="uk-UA" sz="3600" dirty="0" err="1" smtClean="0"/>
              <a:t>Дарбельне</a:t>
            </a:r>
            <a:r>
              <a:rPr lang="uk-UA" sz="3600" dirty="0" smtClean="0"/>
              <a:t> - </a:t>
            </a:r>
            <a:r>
              <a:rPr lang="fr-FR" sz="3600" i="1" dirty="0"/>
              <a:t>Stylistique comparée du français et de l'anglais</a:t>
            </a:r>
            <a:r>
              <a:rPr lang="uk-UA" sz="3600" dirty="0" smtClean="0"/>
              <a:t>; А. В. Федоров - </a:t>
            </a:r>
            <a:r>
              <a:rPr lang="ru-RU" sz="3600" i="1" dirty="0"/>
              <a:t>Очерки </a:t>
            </a:r>
            <a:r>
              <a:rPr lang="ru-RU" sz="3600" i="1" dirty="0" smtClean="0"/>
              <a:t>общей </a:t>
            </a:r>
            <a:r>
              <a:rPr lang="ru-RU" sz="3600" i="1" dirty="0"/>
              <a:t>и сопоставительной стилистики</a:t>
            </a:r>
            <a:r>
              <a:rPr lang="uk-UA" sz="3600" dirty="0" smtClean="0"/>
              <a:t>)</a:t>
            </a:r>
          </a:p>
          <a:p>
            <a:pPr algn="just"/>
            <a:r>
              <a:rPr lang="uk-UA" sz="3600" dirty="0" smtClean="0"/>
              <a:t>Порівняльно-типологічний напрямок (Ш. </a:t>
            </a:r>
            <a:r>
              <a:rPr lang="uk-UA" sz="3600" dirty="0" err="1" smtClean="0"/>
              <a:t>Баллі</a:t>
            </a:r>
            <a:r>
              <a:rPr lang="uk-UA" sz="3600" dirty="0" smtClean="0"/>
              <a:t> – </a:t>
            </a:r>
            <a:r>
              <a:rPr lang="fr-FR" sz="3600" i="1" dirty="0" smtClean="0"/>
              <a:t>Linguistique </a:t>
            </a:r>
            <a:r>
              <a:rPr lang="fr-FR" sz="3600" i="1" dirty="0"/>
              <a:t>générale et linguistique française</a:t>
            </a:r>
            <a:r>
              <a:rPr lang="uk-UA" sz="3600" dirty="0" smtClean="0"/>
              <a:t>, В. Г. Гак – </a:t>
            </a:r>
            <a:r>
              <a:rPr lang="ru-RU" sz="3600" i="1" dirty="0"/>
              <a:t>Сравнительная типология французского и русского языков</a:t>
            </a:r>
            <a:r>
              <a:rPr lang="uk-UA" sz="3600" dirty="0" smtClean="0"/>
              <a:t>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Вітчизняна порівняльна стилістика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О. І. Єфимов – створення порівняльної стилістики споріднених східнослов’янських мов</a:t>
            </a:r>
          </a:p>
          <a:p>
            <a:r>
              <a:rPr lang="uk-UA" sz="4000" dirty="0" smtClean="0"/>
              <a:t>І. К. Білодід – принципи та методи порівняльного вивчення споріднених мов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269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 </a:t>
            </a:r>
            <a:r>
              <a:rPr lang="uk-UA" dirty="0" err="1" smtClean="0"/>
              <a:t>Типологізація</a:t>
            </a:r>
            <a:r>
              <a:rPr lang="uk-UA" dirty="0" smtClean="0"/>
              <a:t> порівняльної стилістики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uk-UA" sz="4000" dirty="0" err="1" smtClean="0"/>
              <a:t>Типологізація</a:t>
            </a:r>
            <a:r>
              <a:rPr lang="uk-UA" sz="4000" dirty="0" smtClean="0"/>
              <a:t> за дихотомією </a:t>
            </a:r>
            <a:r>
              <a:rPr lang="uk-UA" sz="3800" dirty="0" smtClean="0">
                <a:solidFill>
                  <a:srgbClr val="FF0000"/>
                </a:solidFill>
              </a:rPr>
              <a:t>мова </a:t>
            </a:r>
            <a:r>
              <a:rPr lang="en-US" sz="3800" dirty="0" smtClean="0">
                <a:solidFill>
                  <a:srgbClr val="FF0000"/>
                </a:solidFill>
              </a:rPr>
              <a:t>vs</a:t>
            </a:r>
            <a:r>
              <a:rPr lang="uk-UA" sz="3800" dirty="0" smtClean="0">
                <a:solidFill>
                  <a:srgbClr val="FF0000"/>
                </a:solidFill>
              </a:rPr>
              <a:t> мовлення</a:t>
            </a:r>
          </a:p>
          <a:p>
            <a:r>
              <a:rPr lang="uk-UA" sz="4000" dirty="0" smtClean="0"/>
              <a:t>Лінгвостилістика: </a:t>
            </a:r>
            <a:r>
              <a:rPr lang="uk-UA" sz="3100" dirty="0" smtClean="0"/>
              <a:t>загальнонаціональна норма </a:t>
            </a:r>
            <a:r>
              <a:rPr lang="en-US" sz="3100" dirty="0" smtClean="0"/>
              <a:t>vs</a:t>
            </a:r>
            <a:r>
              <a:rPr lang="uk-UA" sz="3100" dirty="0" smtClean="0"/>
              <a:t> система мови з характерними для різних сфер спілкування підсистемами; потенціал елементів мови виражати та викликати емоції, додаткові асоціації, оцінку</a:t>
            </a:r>
          </a:p>
          <a:p>
            <a:r>
              <a:rPr lang="uk-UA" sz="4000" dirty="0" smtClean="0"/>
              <a:t>Стилістика мовлення: </a:t>
            </a:r>
            <a:r>
              <a:rPr lang="uk-UA" sz="2600" dirty="0" smtClean="0"/>
              <a:t>реальні тексти</a:t>
            </a:r>
          </a:p>
          <a:p>
            <a:r>
              <a:rPr lang="uk-UA" sz="4000" dirty="0" smtClean="0"/>
              <a:t>Літературознавча стилістика: </a:t>
            </a:r>
            <a:r>
              <a:rPr lang="uk-UA" sz="2600" dirty="0" smtClean="0"/>
              <a:t>художні тексти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296</TotalTime>
  <Words>763</Words>
  <Application>Microsoft Office PowerPoint</Application>
  <PresentationFormat>Экран (4:3)</PresentationFormat>
  <Paragraphs>97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Базові поняття ПОРІВНЯЛЬНОЇ стилістики</vt:lpstr>
      <vt:lpstr>1. Порівняльна стилістика як наука</vt:lpstr>
      <vt:lpstr>Презентация PowerPoint</vt:lpstr>
      <vt:lpstr>Презентация PowerPoint</vt:lpstr>
      <vt:lpstr>Завдання порівняльної стилістики</vt:lpstr>
      <vt:lpstr>Зв’язок з іншими науками та галузями мовознавства</vt:lpstr>
      <vt:lpstr>Основні відгалуження порівняльної стилістики</vt:lpstr>
      <vt:lpstr>Вітчизняна порівняльна стилістика</vt:lpstr>
      <vt:lpstr>2. Типологізація порівняльної стилістики</vt:lpstr>
      <vt:lpstr>Типологізація стилістики за рівнями мови (за І. В. Арнольд)</vt:lpstr>
      <vt:lpstr>Види стилістики (семінар  питання 3)</vt:lpstr>
      <vt:lpstr>3. Стилі та жанри: історія понять</vt:lpstr>
      <vt:lpstr>Риторика в Україні</vt:lpstr>
      <vt:lpstr>Презентация PowerPoint</vt:lpstr>
      <vt:lpstr>Brainstorming</vt:lpstr>
      <vt:lpstr>4. Стилістичний аналіз: методи та прийоми</vt:lpstr>
      <vt:lpstr>Підходи до аналізу тексту</vt:lpstr>
      <vt:lpstr>Презентация PowerPoint</vt:lpstr>
      <vt:lpstr>Презентация PowerPoint</vt:lpstr>
      <vt:lpstr>Комплексний аналіз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Базові поняття стилістики</dc:title>
  <cp:lastModifiedBy>Admin</cp:lastModifiedBy>
  <cp:revision>31</cp:revision>
  <dcterms:modified xsi:type="dcterms:W3CDTF">2022-09-26T21:59:12Z</dcterms:modified>
</cp:coreProperties>
</file>