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6" r:id="rId2"/>
    <p:sldId id="267" r:id="rId3"/>
    <p:sldId id="257" r:id="rId4"/>
    <p:sldId id="258" r:id="rId5"/>
    <p:sldId id="260" r:id="rId6"/>
    <p:sldId id="263" r:id="rId7"/>
    <p:sldId id="264" r:id="rId8"/>
    <p:sldId id="265" r:id="rId9"/>
    <p:sldId id="266"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880AE9-D0DD-4AAA-8136-E5E2113A6F3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uk-UA"/>
        </a:p>
      </dgm:t>
    </dgm:pt>
    <dgm:pt modelId="{587B5A42-D17F-439E-BCCA-09CDE59F3F42}">
      <dgm:prSet phldrT="[Текст]"/>
      <dgm:spPr>
        <a:xfrm>
          <a:off x="566270" y="1623"/>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dirty="0">
              <a:solidFill>
                <a:srgbClr val="FFFFFF"/>
              </a:solidFill>
              <a:latin typeface="Arial"/>
              <a:ea typeface="+mn-ea"/>
              <a:cs typeface="+mn-cs"/>
            </a:rPr>
            <a:t> </a:t>
          </a:r>
          <a:r>
            <a:rPr lang="uk-UA" b="1" i="1" dirty="0">
              <a:effectLst/>
              <a:latin typeface="Times New Roman" panose="02020603050405020304" pitchFamily="18" charset="0"/>
              <a:ea typeface="Times New Roman" panose="02020603050405020304" pitchFamily="18" charset="0"/>
              <a:cs typeface="FreeSans"/>
            </a:rPr>
            <a:t>Тема 1. </a:t>
          </a:r>
          <a:r>
            <a:rPr lang="uk-UA" dirty="0">
              <a:effectLst/>
              <a:latin typeface="Times New Roman" panose="02020603050405020304" pitchFamily="18" charset="0"/>
              <a:ea typeface="Times New Roman" panose="02020603050405020304" pitchFamily="18" charset="0"/>
            </a:rPr>
            <a:t>Контролінг як інструмент управління </a:t>
          </a:r>
          <a:r>
            <a:rPr lang="ru-RU" dirty="0">
              <a:effectLst/>
              <a:latin typeface="Times New Roman" panose="02020603050405020304" pitchFamily="18" charset="0"/>
              <a:ea typeface="Times New Roman" panose="02020603050405020304" pitchFamily="18" charset="0"/>
            </a:rPr>
            <a:t>банком</a:t>
          </a:r>
          <a:r>
            <a:rPr lang="uk-UA" dirty="0">
              <a:effectLst/>
              <a:latin typeface="Times New Roman" panose="02020603050405020304" pitchFamily="18" charset="0"/>
              <a:ea typeface="Times New Roman" panose="02020603050405020304" pitchFamily="18" charset="0"/>
            </a:rPr>
            <a:t>.</a:t>
          </a:r>
          <a:endParaRPr lang="uk-UA" b="1" dirty="0">
            <a:solidFill>
              <a:srgbClr val="FFFFFF"/>
            </a:solidFill>
            <a:latin typeface="Arial"/>
            <a:ea typeface="+mn-ea"/>
            <a:cs typeface="+mn-cs"/>
          </a:endParaRPr>
        </a:p>
      </dgm:t>
    </dgm:pt>
    <dgm:pt modelId="{D8C422D6-05DF-440A-AAAD-9BE8075DECC5}" type="parTrans" cxnId="{B3FB2CFF-4879-4E13-BEDB-85796F62BAB5}">
      <dgm:prSet/>
      <dgm:spPr/>
      <dgm:t>
        <a:bodyPr/>
        <a:lstStyle/>
        <a:p>
          <a:endParaRPr lang="uk-UA"/>
        </a:p>
      </dgm:t>
    </dgm:pt>
    <dgm:pt modelId="{7248A4FD-CCFE-42CD-82D4-A9714F44DEBD}" type="sibTrans" cxnId="{B3FB2CFF-4879-4E13-BEDB-85796F62BAB5}">
      <dgm:prSet/>
      <dgm:spPr/>
      <dgm:t>
        <a:bodyPr/>
        <a:lstStyle/>
        <a:p>
          <a:endParaRPr lang="uk-UA"/>
        </a:p>
      </dgm:t>
    </dgm:pt>
    <dgm:pt modelId="{CA4F05FE-F12D-4075-A3F0-548B135AEB38}">
      <dgm:prSet/>
      <dgm:spPr>
        <a:xfrm>
          <a:off x="2799683" y="1623"/>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effectLst/>
              <a:latin typeface="Times New Roman" panose="02020603050405020304" pitchFamily="18" charset="0"/>
              <a:ea typeface="Times New Roman" panose="02020603050405020304" pitchFamily="18" charset="0"/>
              <a:cs typeface="FreeSans"/>
            </a:rPr>
            <a:t>Тема 2. </a:t>
          </a:r>
          <a:r>
            <a:rPr lang="uk-UA" dirty="0">
              <a:effectLst/>
              <a:latin typeface="Times New Roman" panose="02020603050405020304" pitchFamily="18" charset="0"/>
              <a:ea typeface="Times New Roman" panose="02020603050405020304" pitchFamily="18" charset="0"/>
            </a:rPr>
            <a:t>Організація фінансового контролінгу в банку.</a:t>
          </a:r>
          <a:endParaRPr lang="ru-UA" b="1" dirty="0">
            <a:solidFill>
              <a:srgbClr val="FFFFFF"/>
            </a:solidFill>
            <a:latin typeface="Arial"/>
            <a:ea typeface="+mn-ea"/>
            <a:cs typeface="+mn-cs"/>
          </a:endParaRPr>
        </a:p>
      </dgm:t>
    </dgm:pt>
    <dgm:pt modelId="{5D356BCA-49B0-4955-9B20-92D722E92B0A}" type="parTrans" cxnId="{FAEC9243-C6B2-40EF-8093-656C9F9BDA8F}">
      <dgm:prSet/>
      <dgm:spPr/>
      <dgm:t>
        <a:bodyPr/>
        <a:lstStyle/>
        <a:p>
          <a:endParaRPr lang="uk-UA"/>
        </a:p>
      </dgm:t>
    </dgm:pt>
    <dgm:pt modelId="{D687B648-1844-4275-9635-611DEA2E46E7}" type="sibTrans" cxnId="{FAEC9243-C6B2-40EF-8093-656C9F9BDA8F}">
      <dgm:prSet/>
      <dgm:spPr/>
      <dgm:t>
        <a:bodyPr/>
        <a:lstStyle/>
        <a:p>
          <a:endParaRPr lang="uk-UA"/>
        </a:p>
      </dgm:t>
    </dgm:pt>
    <dgm:pt modelId="{BAA954EA-ED85-4987-96C4-0BA21009C534}">
      <dgm:prSet/>
      <dgm:spPr>
        <a:xfrm>
          <a:off x="5033097" y="1623"/>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effectLst/>
              <a:latin typeface="Times New Roman" panose="02020603050405020304" pitchFamily="18" charset="0"/>
              <a:ea typeface="Times New Roman" panose="02020603050405020304" pitchFamily="18" charset="0"/>
              <a:cs typeface="FreeSans"/>
            </a:rPr>
            <a:t>Тема3. </a:t>
          </a:r>
          <a:r>
            <a:rPr lang="ru-RU" dirty="0" err="1">
              <a:effectLst/>
              <a:latin typeface="Times New Roman" panose="02020603050405020304" pitchFamily="18" charset="0"/>
              <a:ea typeface="Times New Roman" panose="02020603050405020304" pitchFamily="18" charset="0"/>
            </a:rPr>
            <a:t>Управлінська</a:t>
          </a:r>
          <a:r>
            <a:rPr lang="ru-RU" dirty="0">
              <a:effectLst/>
              <a:latin typeface="Times New Roman" panose="02020603050405020304" pitchFamily="18" charset="0"/>
              <a:ea typeface="Times New Roman" panose="02020603050405020304" pitchFamily="18" charset="0"/>
            </a:rPr>
            <a:t> </a:t>
          </a:r>
          <a:r>
            <a:rPr lang="ru-RU" dirty="0" err="1">
              <a:effectLst/>
              <a:latin typeface="Times New Roman" panose="02020603050405020304" pitchFamily="18" charset="0"/>
              <a:ea typeface="Times New Roman" panose="02020603050405020304" pitchFamily="18" charset="0"/>
            </a:rPr>
            <a:t>звітність</a:t>
          </a:r>
          <a:r>
            <a:rPr lang="uk-UA" dirty="0">
              <a:effectLst/>
              <a:latin typeface="Times New Roman" panose="02020603050405020304" pitchFamily="18" charset="0"/>
              <a:ea typeface="Times New Roman" panose="02020603050405020304" pitchFamily="18" charset="0"/>
            </a:rPr>
            <a:t>.в системі контролінгу.</a:t>
          </a:r>
          <a:endParaRPr lang="ru-UA" b="1" dirty="0">
            <a:solidFill>
              <a:srgbClr val="FFFFFF"/>
            </a:solidFill>
            <a:latin typeface="Arial"/>
            <a:ea typeface="+mn-ea"/>
            <a:cs typeface="+mn-cs"/>
          </a:endParaRPr>
        </a:p>
      </dgm:t>
    </dgm:pt>
    <dgm:pt modelId="{1B0FAB61-1309-4E60-9BD7-F05AFA1FE6EE}" type="parTrans" cxnId="{C932D4C6-7EA5-4A56-93B5-6B9AEB078A41}">
      <dgm:prSet/>
      <dgm:spPr/>
      <dgm:t>
        <a:bodyPr/>
        <a:lstStyle/>
        <a:p>
          <a:endParaRPr lang="uk-UA"/>
        </a:p>
      </dgm:t>
    </dgm:pt>
    <dgm:pt modelId="{3C56D025-9BDC-4E96-8E19-4605E201939C}" type="sibTrans" cxnId="{C932D4C6-7EA5-4A56-93B5-6B9AEB078A41}">
      <dgm:prSet/>
      <dgm:spPr/>
      <dgm:t>
        <a:bodyPr/>
        <a:lstStyle/>
        <a:p>
          <a:endParaRPr lang="uk-UA"/>
        </a:p>
      </dgm:t>
    </dgm:pt>
    <dgm:pt modelId="{27A5A806-633D-4B3C-893A-0D81DE8EF677}">
      <dgm:prSet/>
      <dgm:spPr>
        <a:xfrm>
          <a:off x="566270" y="1422887"/>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i="1" dirty="0">
              <a:effectLst/>
              <a:latin typeface="Times New Roman" panose="02020603050405020304" pitchFamily="18" charset="0"/>
              <a:ea typeface="Times New Roman" panose="02020603050405020304" pitchFamily="18" charset="0"/>
              <a:cs typeface="FreeSans"/>
            </a:rPr>
            <a:t>Тема 4. </a:t>
          </a:r>
          <a:r>
            <a:rPr lang="uk-UA" dirty="0">
              <a:effectLst/>
              <a:latin typeface="Times New Roman" panose="02020603050405020304" pitchFamily="18" charset="0"/>
              <a:ea typeface="Times New Roman" panose="02020603050405020304" pitchFamily="18" charset="0"/>
            </a:rPr>
            <a:t>Облік за центрами відповідальності</a:t>
          </a:r>
          <a:endParaRPr lang="ru-UA" dirty="0">
            <a:solidFill>
              <a:srgbClr val="FFFFFF"/>
            </a:solidFill>
            <a:latin typeface="Arial"/>
            <a:ea typeface="+mn-ea"/>
            <a:cs typeface="+mn-cs"/>
          </a:endParaRPr>
        </a:p>
      </dgm:t>
    </dgm:pt>
    <dgm:pt modelId="{8E2B3E56-D311-4669-9058-6835C1A83291}" type="parTrans" cxnId="{7F7F6C50-071C-4B06-BE03-CEA9D5EB266C}">
      <dgm:prSet/>
      <dgm:spPr/>
      <dgm:t>
        <a:bodyPr/>
        <a:lstStyle/>
        <a:p>
          <a:endParaRPr lang="uk-UA"/>
        </a:p>
      </dgm:t>
    </dgm:pt>
    <dgm:pt modelId="{FEAB4929-7945-4BA4-ABE0-402C377B8A09}" type="sibTrans" cxnId="{7F7F6C50-071C-4B06-BE03-CEA9D5EB266C}">
      <dgm:prSet/>
      <dgm:spPr/>
      <dgm:t>
        <a:bodyPr/>
        <a:lstStyle/>
        <a:p>
          <a:endParaRPr lang="uk-UA"/>
        </a:p>
      </dgm:t>
    </dgm:pt>
    <dgm:pt modelId="{46B2D80F-9C95-4B71-B79B-17CAEC872796}">
      <dgm:prSet/>
      <dgm:spPr>
        <a:xfrm>
          <a:off x="2799683" y="1422887"/>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solidFill>
                <a:schemeClr val="bg2"/>
              </a:solidFill>
              <a:effectLst/>
              <a:latin typeface="Times New Roman" panose="02020603050405020304" pitchFamily="18" charset="0"/>
              <a:ea typeface="Times New Roman" panose="02020603050405020304" pitchFamily="18" charset="0"/>
              <a:cs typeface="FreeSans"/>
            </a:rPr>
            <a:t>Тема 5. </a:t>
          </a:r>
          <a:r>
            <a:rPr lang="uk-UA" dirty="0">
              <a:effectLst/>
              <a:latin typeface="Times New Roman" panose="02020603050405020304" pitchFamily="18" charset="0"/>
              <a:ea typeface="Times New Roman" panose="02020603050405020304" pitchFamily="18" charset="0"/>
            </a:rPr>
            <a:t>Фінансова структура банку.</a:t>
          </a:r>
          <a:endParaRPr lang="ru-UA" b="1" dirty="0">
            <a:solidFill>
              <a:schemeClr val="bg2"/>
            </a:solidFill>
            <a:latin typeface="Arial"/>
            <a:ea typeface="+mn-ea"/>
            <a:cs typeface="+mn-cs"/>
          </a:endParaRPr>
        </a:p>
      </dgm:t>
    </dgm:pt>
    <dgm:pt modelId="{7D688425-E061-43E7-BA59-6254F7368D2B}" type="parTrans" cxnId="{F9E34117-9F06-44A7-A0F1-01131F073BF7}">
      <dgm:prSet/>
      <dgm:spPr/>
      <dgm:t>
        <a:bodyPr/>
        <a:lstStyle/>
        <a:p>
          <a:endParaRPr lang="uk-UA"/>
        </a:p>
      </dgm:t>
    </dgm:pt>
    <dgm:pt modelId="{4B63681F-A7E8-45F3-910A-99FCBABCB0DC}" type="sibTrans" cxnId="{F9E34117-9F06-44A7-A0F1-01131F073BF7}">
      <dgm:prSet/>
      <dgm:spPr/>
      <dgm:t>
        <a:bodyPr/>
        <a:lstStyle/>
        <a:p>
          <a:endParaRPr lang="uk-UA"/>
        </a:p>
      </dgm:t>
    </dgm:pt>
    <dgm:pt modelId="{5C9EE350-2254-4C6F-85A4-9D808A0F815F}">
      <dgm:prSet/>
      <dgm:spPr>
        <a:xfrm>
          <a:off x="5033097" y="1422887"/>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t>Тема 6. </a:t>
          </a:r>
          <a:r>
            <a:rPr lang="uk-UA" dirty="0">
              <a:effectLst/>
              <a:latin typeface="Times New Roman" panose="02020603050405020304" pitchFamily="18" charset="0"/>
              <a:ea typeface="Times New Roman" panose="02020603050405020304" pitchFamily="18" charset="0"/>
            </a:rPr>
            <a:t>Класифікація витрат  банку</a:t>
          </a:r>
          <a:endParaRPr lang="ru-UA" b="1" dirty="0">
            <a:solidFill>
              <a:srgbClr val="FFFFFF"/>
            </a:solidFill>
            <a:latin typeface="Arial"/>
            <a:ea typeface="+mn-ea"/>
            <a:cs typeface="+mn-cs"/>
          </a:endParaRPr>
        </a:p>
      </dgm:t>
    </dgm:pt>
    <dgm:pt modelId="{D63D3474-47A0-40A1-9ED4-2704E399808F}" type="parTrans" cxnId="{45D2C0B9-C0EB-49D6-B14B-320EC95F83BD}">
      <dgm:prSet/>
      <dgm:spPr/>
      <dgm:t>
        <a:bodyPr/>
        <a:lstStyle/>
        <a:p>
          <a:endParaRPr lang="uk-UA"/>
        </a:p>
      </dgm:t>
    </dgm:pt>
    <dgm:pt modelId="{EE7C0727-8824-4E4E-9DA0-C51AF62A387B}" type="sibTrans" cxnId="{45D2C0B9-C0EB-49D6-B14B-320EC95F83BD}">
      <dgm:prSet/>
      <dgm:spPr/>
      <dgm:t>
        <a:bodyPr/>
        <a:lstStyle/>
        <a:p>
          <a:endParaRPr lang="uk-UA"/>
        </a:p>
      </dgm:t>
    </dgm:pt>
    <dgm:pt modelId="{4EAE5DBF-CA1F-4BCC-9C1F-695EE8A306F3}">
      <dgm:prSet/>
      <dgm:spPr>
        <a:xfrm>
          <a:off x="566270" y="2844150"/>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solidFill>
                <a:schemeClr val="bg2"/>
              </a:solidFill>
              <a:effectLst/>
              <a:latin typeface="Times New Roman" panose="02020603050405020304" pitchFamily="18" charset="0"/>
              <a:ea typeface="Times New Roman" panose="02020603050405020304" pitchFamily="18" charset="0"/>
              <a:cs typeface="FreeSans"/>
            </a:rPr>
            <a:t>Тема 7. </a:t>
          </a:r>
          <a:r>
            <a:rPr lang="uk-UA" dirty="0">
              <a:effectLst/>
              <a:latin typeface="Times New Roman" panose="02020603050405020304" pitchFamily="18" charset="0"/>
              <a:ea typeface="Times New Roman" panose="02020603050405020304" pitchFamily="18" charset="0"/>
            </a:rPr>
            <a:t>Трансфертне ціноутворення – сполучений процес контролінгу.</a:t>
          </a:r>
          <a:endParaRPr lang="ru-UA" b="1" dirty="0">
            <a:solidFill>
              <a:srgbClr val="FFFFFF"/>
            </a:solidFill>
            <a:latin typeface="Arial"/>
            <a:ea typeface="+mn-ea"/>
            <a:cs typeface="+mn-cs"/>
          </a:endParaRPr>
        </a:p>
      </dgm:t>
    </dgm:pt>
    <dgm:pt modelId="{B23449FB-DC71-4233-A7C6-667F462B5ECD}" type="parTrans" cxnId="{E11C25F0-4C81-4F20-9737-7974298BB882}">
      <dgm:prSet/>
      <dgm:spPr/>
      <dgm:t>
        <a:bodyPr/>
        <a:lstStyle/>
        <a:p>
          <a:endParaRPr lang="uk-UA"/>
        </a:p>
      </dgm:t>
    </dgm:pt>
    <dgm:pt modelId="{4FC23884-7971-48CA-AE92-1803CC4CA78C}" type="sibTrans" cxnId="{E11C25F0-4C81-4F20-9737-7974298BB882}">
      <dgm:prSet/>
      <dgm:spPr/>
      <dgm:t>
        <a:bodyPr/>
        <a:lstStyle/>
        <a:p>
          <a:endParaRPr lang="uk-UA"/>
        </a:p>
      </dgm:t>
    </dgm:pt>
    <dgm:pt modelId="{B35E1032-8479-4C4B-8C0B-64A01C8D8260}">
      <dgm:prSet/>
      <dgm:spPr>
        <a:xfrm>
          <a:off x="2799683" y="2844150"/>
          <a:ext cx="2030376" cy="1218225"/>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solidFill>
                <a:schemeClr val="bg2"/>
              </a:solidFill>
              <a:effectLst/>
              <a:latin typeface="Times New Roman" panose="02020603050405020304" pitchFamily="18" charset="0"/>
              <a:ea typeface="Times New Roman" panose="02020603050405020304" pitchFamily="18" charset="0"/>
              <a:cs typeface="FreeSans"/>
            </a:rPr>
            <a:t>Тема 8.</a:t>
          </a:r>
          <a:r>
            <a:rPr lang="uk-UA" dirty="0">
              <a:effectLst/>
              <a:latin typeface="Times New Roman" panose="02020603050405020304" pitchFamily="18" charset="0"/>
              <a:ea typeface="Times New Roman" panose="02020603050405020304" pitchFamily="18" charset="0"/>
            </a:rPr>
            <a:t> Система внутрішнього госпрозрахунку в банку.</a:t>
          </a:r>
          <a:r>
            <a:rPr lang="uk-UA" b="1" i="1" dirty="0">
              <a:effectLst/>
              <a:latin typeface="Times New Roman" panose="02020603050405020304" pitchFamily="18" charset="0"/>
              <a:ea typeface="Times New Roman" panose="02020603050405020304" pitchFamily="18" charset="0"/>
            </a:rPr>
            <a:t> </a:t>
          </a:r>
          <a:r>
            <a:rPr lang="uk-UA" dirty="0">
              <a:effectLst/>
              <a:latin typeface="Times New Roman" panose="02020603050405020304" pitchFamily="18" charset="0"/>
              <a:ea typeface="Times New Roman" panose="02020603050405020304" pitchFamily="18" charset="0"/>
            </a:rPr>
            <a:t>Планування в системі фінансового </a:t>
          </a:r>
          <a:endParaRPr lang="ru-UA" b="1" i="0" dirty="0">
            <a:solidFill>
              <a:schemeClr val="bg2"/>
            </a:solidFill>
            <a:latin typeface="Arial"/>
            <a:ea typeface="+mn-ea"/>
            <a:cs typeface="+mn-cs"/>
          </a:endParaRPr>
        </a:p>
      </dgm:t>
    </dgm:pt>
    <dgm:pt modelId="{62CC513A-2197-49E8-90F8-1B834C3BCA1D}" type="parTrans" cxnId="{3B7F3B77-4C42-4D24-9898-4BB95237F6C1}">
      <dgm:prSet/>
      <dgm:spPr/>
      <dgm:t>
        <a:bodyPr/>
        <a:lstStyle/>
        <a:p>
          <a:endParaRPr lang="uk-UA"/>
        </a:p>
      </dgm:t>
    </dgm:pt>
    <dgm:pt modelId="{04A72140-0EB2-4332-941A-2DD4EA0CA749}" type="sibTrans" cxnId="{3B7F3B77-4C42-4D24-9898-4BB95237F6C1}">
      <dgm:prSet/>
      <dgm:spPr/>
      <dgm:t>
        <a:bodyPr/>
        <a:lstStyle/>
        <a:p>
          <a:endParaRPr lang="uk-UA"/>
        </a:p>
      </dgm:t>
    </dgm:pt>
    <dgm:pt modelId="{7E7B5D04-2DBC-4002-B710-C22A15933C65}">
      <dgm:prSet/>
      <dgm:spPr>
        <a:xfrm>
          <a:off x="2799683" y="2844150"/>
          <a:ext cx="2030376" cy="1218225"/>
        </a:xfr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solidFill>
                <a:schemeClr val="bg2"/>
              </a:solidFill>
              <a:effectLst/>
              <a:latin typeface="Times New Roman" panose="02020603050405020304" pitchFamily="18" charset="0"/>
              <a:ea typeface="Times New Roman" panose="02020603050405020304" pitchFamily="18" charset="0"/>
              <a:cs typeface="FreeSans"/>
            </a:rPr>
            <a:t>Тема 9.</a:t>
          </a:r>
          <a:r>
            <a:rPr lang="uk-UA" dirty="0">
              <a:effectLst/>
              <a:latin typeface="Times New Roman" panose="02020603050405020304" pitchFamily="18" charset="0"/>
              <a:ea typeface="Times New Roman" panose="02020603050405020304" pitchFamily="18" charset="0"/>
            </a:rPr>
            <a:t> Система бюджетування в банку.</a:t>
          </a:r>
          <a:endParaRPr lang="ru-UA" b="1" i="0" dirty="0">
            <a:solidFill>
              <a:schemeClr val="bg2"/>
            </a:solidFill>
            <a:latin typeface="Arial"/>
            <a:ea typeface="+mn-ea"/>
            <a:cs typeface="+mn-cs"/>
          </a:endParaRPr>
        </a:p>
      </dgm:t>
    </dgm:pt>
    <dgm:pt modelId="{EEC26918-D318-4FDB-960F-354507B6BB55}" type="parTrans" cxnId="{B245A460-4A9E-44D9-9147-0A9BB6D583A1}">
      <dgm:prSet/>
      <dgm:spPr/>
      <dgm:t>
        <a:bodyPr/>
        <a:lstStyle/>
        <a:p>
          <a:endParaRPr lang="ru-RU"/>
        </a:p>
      </dgm:t>
    </dgm:pt>
    <dgm:pt modelId="{FDEDF30D-5FB2-4441-BB33-B39B697DBD8A}" type="sibTrans" cxnId="{B245A460-4A9E-44D9-9147-0A9BB6D583A1}">
      <dgm:prSet/>
      <dgm:spPr/>
      <dgm:t>
        <a:bodyPr/>
        <a:lstStyle/>
        <a:p>
          <a:endParaRPr lang="ru-RU"/>
        </a:p>
      </dgm:t>
    </dgm:pt>
    <dgm:pt modelId="{E62FE28E-917B-4571-9B66-A77E4E110BE8}">
      <dgm:prSet/>
      <dgm:spPr>
        <a:xfrm>
          <a:off x="2799683" y="2844150"/>
          <a:ext cx="2030376" cy="1218225"/>
        </a:xfr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buNone/>
          </a:pPr>
          <a:r>
            <a:rPr lang="uk-UA" b="1" i="1" dirty="0">
              <a:solidFill>
                <a:schemeClr val="bg2"/>
              </a:solidFill>
              <a:effectLst/>
              <a:latin typeface="Times New Roman" panose="02020603050405020304" pitchFamily="18" charset="0"/>
              <a:ea typeface="Times New Roman" panose="02020603050405020304" pitchFamily="18" charset="0"/>
              <a:cs typeface="FreeSans"/>
            </a:rPr>
            <a:t>Тема 10.</a:t>
          </a:r>
          <a:r>
            <a:rPr lang="uk-UA" dirty="0">
              <a:effectLst/>
              <a:latin typeface="Times New Roman" panose="02020603050405020304" pitchFamily="18" charset="0"/>
              <a:ea typeface="Times New Roman" panose="02020603050405020304" pitchFamily="18" charset="0"/>
            </a:rPr>
            <a:t> Фінансовий контролінг у системі прийняття управлінських рішень .</a:t>
          </a:r>
          <a:endParaRPr lang="ru-UA" b="1" i="0" dirty="0">
            <a:solidFill>
              <a:schemeClr val="bg2"/>
            </a:solidFill>
            <a:latin typeface="Arial"/>
            <a:ea typeface="+mn-ea"/>
            <a:cs typeface="+mn-cs"/>
          </a:endParaRPr>
        </a:p>
      </dgm:t>
    </dgm:pt>
    <dgm:pt modelId="{41DC515D-326C-412C-A285-2C81CEBD52AF}" type="parTrans" cxnId="{EB31D65F-88AF-4919-9408-0AB8A95A6EC9}">
      <dgm:prSet/>
      <dgm:spPr/>
      <dgm:t>
        <a:bodyPr/>
        <a:lstStyle/>
        <a:p>
          <a:endParaRPr lang="ru-RU"/>
        </a:p>
      </dgm:t>
    </dgm:pt>
    <dgm:pt modelId="{2771AC3D-508B-4DE2-80D0-6A0889084329}" type="sibTrans" cxnId="{EB31D65F-88AF-4919-9408-0AB8A95A6EC9}">
      <dgm:prSet/>
      <dgm:spPr/>
      <dgm:t>
        <a:bodyPr/>
        <a:lstStyle/>
        <a:p>
          <a:endParaRPr lang="ru-RU"/>
        </a:p>
      </dgm:t>
    </dgm:pt>
    <dgm:pt modelId="{C6460A94-162F-45BF-85F8-AB52A1BD37FE}" type="pres">
      <dgm:prSet presAssocID="{34880AE9-D0DD-4AAA-8136-E5E2113A6F31}" presName="diagram" presStyleCnt="0">
        <dgm:presLayoutVars>
          <dgm:dir/>
          <dgm:resizeHandles val="exact"/>
        </dgm:presLayoutVars>
      </dgm:prSet>
      <dgm:spPr/>
    </dgm:pt>
    <dgm:pt modelId="{E95805F5-EFB1-4D8D-84A8-043F1F65EC17}" type="pres">
      <dgm:prSet presAssocID="{587B5A42-D17F-439E-BCCA-09CDE59F3F42}" presName="node" presStyleLbl="node1" presStyleIdx="0" presStyleCnt="10">
        <dgm:presLayoutVars>
          <dgm:bulletEnabled val="1"/>
        </dgm:presLayoutVars>
      </dgm:prSet>
      <dgm:spPr/>
    </dgm:pt>
    <dgm:pt modelId="{FC3C20DC-0773-43C8-AF2D-91C54BAC9AE9}" type="pres">
      <dgm:prSet presAssocID="{7248A4FD-CCFE-42CD-82D4-A9714F44DEBD}" presName="sibTrans" presStyleCnt="0"/>
      <dgm:spPr/>
    </dgm:pt>
    <dgm:pt modelId="{3D73A522-D2D6-4DFD-B65C-C42D74720E7C}" type="pres">
      <dgm:prSet presAssocID="{CA4F05FE-F12D-4075-A3F0-548B135AEB38}" presName="node" presStyleLbl="node1" presStyleIdx="1" presStyleCnt="10">
        <dgm:presLayoutVars>
          <dgm:bulletEnabled val="1"/>
        </dgm:presLayoutVars>
      </dgm:prSet>
      <dgm:spPr/>
    </dgm:pt>
    <dgm:pt modelId="{ED0F4B5C-8A2D-4D63-B594-B48064CE8BAD}" type="pres">
      <dgm:prSet presAssocID="{D687B648-1844-4275-9635-611DEA2E46E7}" presName="sibTrans" presStyleCnt="0"/>
      <dgm:spPr/>
    </dgm:pt>
    <dgm:pt modelId="{0280CBAC-D61D-4B54-8146-0ABD6CC6F47F}" type="pres">
      <dgm:prSet presAssocID="{BAA954EA-ED85-4987-96C4-0BA21009C534}" presName="node" presStyleLbl="node1" presStyleIdx="2" presStyleCnt="10">
        <dgm:presLayoutVars>
          <dgm:bulletEnabled val="1"/>
        </dgm:presLayoutVars>
      </dgm:prSet>
      <dgm:spPr/>
    </dgm:pt>
    <dgm:pt modelId="{A017760B-25D3-4480-83CF-D8028BC4600B}" type="pres">
      <dgm:prSet presAssocID="{3C56D025-9BDC-4E96-8E19-4605E201939C}" presName="sibTrans" presStyleCnt="0"/>
      <dgm:spPr/>
    </dgm:pt>
    <dgm:pt modelId="{F2E3AD34-378E-48DB-AA23-7DB64812A601}" type="pres">
      <dgm:prSet presAssocID="{27A5A806-633D-4B3C-893A-0D81DE8EF677}" presName="node" presStyleLbl="node1" presStyleIdx="3" presStyleCnt="10">
        <dgm:presLayoutVars>
          <dgm:bulletEnabled val="1"/>
        </dgm:presLayoutVars>
      </dgm:prSet>
      <dgm:spPr/>
    </dgm:pt>
    <dgm:pt modelId="{858A391E-7C96-455B-95B4-6776AF19758E}" type="pres">
      <dgm:prSet presAssocID="{FEAB4929-7945-4BA4-ABE0-402C377B8A09}" presName="sibTrans" presStyleCnt="0"/>
      <dgm:spPr/>
    </dgm:pt>
    <dgm:pt modelId="{0594BC64-2726-4174-8AAC-D3AA7598435A}" type="pres">
      <dgm:prSet presAssocID="{46B2D80F-9C95-4B71-B79B-17CAEC872796}" presName="node" presStyleLbl="node1" presStyleIdx="4" presStyleCnt="10" custLinFactNeighborY="2485">
        <dgm:presLayoutVars>
          <dgm:bulletEnabled val="1"/>
        </dgm:presLayoutVars>
      </dgm:prSet>
      <dgm:spPr/>
    </dgm:pt>
    <dgm:pt modelId="{C3369FE1-6BA6-47FB-B136-16E47436DD69}" type="pres">
      <dgm:prSet presAssocID="{4B63681F-A7E8-45F3-910A-99FCBABCB0DC}" presName="sibTrans" presStyleCnt="0"/>
      <dgm:spPr/>
    </dgm:pt>
    <dgm:pt modelId="{E2EAFDDC-2DB4-45CB-AB53-0D779DE8DE90}" type="pres">
      <dgm:prSet presAssocID="{5C9EE350-2254-4C6F-85A4-9D808A0F815F}" presName="node" presStyleLbl="node1" presStyleIdx="5" presStyleCnt="10">
        <dgm:presLayoutVars>
          <dgm:bulletEnabled val="1"/>
        </dgm:presLayoutVars>
      </dgm:prSet>
      <dgm:spPr/>
    </dgm:pt>
    <dgm:pt modelId="{6FAFA1FB-9267-41AB-BF3A-F5204A29B804}" type="pres">
      <dgm:prSet presAssocID="{EE7C0727-8824-4E4E-9DA0-C51AF62A387B}" presName="sibTrans" presStyleCnt="0"/>
      <dgm:spPr/>
    </dgm:pt>
    <dgm:pt modelId="{D1A55AB2-D360-47FE-BDD8-14B1D7EC2270}" type="pres">
      <dgm:prSet presAssocID="{4EAE5DBF-CA1F-4BCC-9C1F-695EE8A306F3}" presName="node" presStyleLbl="node1" presStyleIdx="6" presStyleCnt="10" custLinFactNeighborX="-46122" custLinFactNeighborY="-9732">
        <dgm:presLayoutVars>
          <dgm:bulletEnabled val="1"/>
        </dgm:presLayoutVars>
      </dgm:prSet>
      <dgm:spPr/>
    </dgm:pt>
    <dgm:pt modelId="{C69BA944-4BD6-48EC-B487-FD4F4D6A56DF}" type="pres">
      <dgm:prSet presAssocID="{4FC23884-7971-48CA-AE92-1803CC4CA78C}" presName="sibTrans" presStyleCnt="0"/>
      <dgm:spPr/>
    </dgm:pt>
    <dgm:pt modelId="{ECF3C487-5C73-4AD3-B313-A3166B432352}" type="pres">
      <dgm:prSet presAssocID="{B35E1032-8479-4C4B-8C0B-64A01C8D8260}" presName="node" presStyleLbl="node1" presStyleIdx="7" presStyleCnt="10" custLinFactNeighborX="-2849" custLinFactNeighborY="-9732">
        <dgm:presLayoutVars>
          <dgm:bulletEnabled val="1"/>
        </dgm:presLayoutVars>
      </dgm:prSet>
      <dgm:spPr/>
    </dgm:pt>
    <dgm:pt modelId="{F837E407-F129-455B-A58A-7CED1EC45BDB}" type="pres">
      <dgm:prSet presAssocID="{04A72140-0EB2-4332-941A-2DD4EA0CA749}" presName="sibTrans" presStyleCnt="0"/>
      <dgm:spPr/>
    </dgm:pt>
    <dgm:pt modelId="{F2BAB1EA-604F-4E3B-8691-1C23789CD062}" type="pres">
      <dgm:prSet presAssocID="{7E7B5D04-2DBC-4002-B710-C22A15933C65}" presName="node" presStyleLbl="node1" presStyleIdx="8" presStyleCnt="10" custLinFactNeighborX="-2930" custLinFactNeighborY="-9732">
        <dgm:presLayoutVars>
          <dgm:bulletEnabled val="1"/>
        </dgm:presLayoutVars>
      </dgm:prSet>
      <dgm:spPr>
        <a:prstGeom prst="rect">
          <a:avLst/>
        </a:prstGeom>
      </dgm:spPr>
    </dgm:pt>
    <dgm:pt modelId="{BF97344F-4C70-48A6-BCCA-75E77A93B433}" type="pres">
      <dgm:prSet presAssocID="{FDEDF30D-5FB2-4441-BB33-B39B697DBD8A}" presName="sibTrans" presStyleCnt="0"/>
      <dgm:spPr/>
    </dgm:pt>
    <dgm:pt modelId="{FA04F894-2B9D-4CD2-A524-F3E4193B3096}" type="pres">
      <dgm:prSet presAssocID="{E62FE28E-917B-4571-9B66-A77E4E110BE8}" presName="node" presStyleLbl="node1" presStyleIdx="9" presStyleCnt="10" custLinFactNeighborX="-2930" custLinFactNeighborY="-9732">
        <dgm:presLayoutVars>
          <dgm:bulletEnabled val="1"/>
        </dgm:presLayoutVars>
      </dgm:prSet>
      <dgm:spPr>
        <a:prstGeom prst="rect">
          <a:avLst/>
        </a:prstGeom>
      </dgm:spPr>
    </dgm:pt>
  </dgm:ptLst>
  <dgm:cxnLst>
    <dgm:cxn modelId="{F9E34117-9F06-44A7-A0F1-01131F073BF7}" srcId="{34880AE9-D0DD-4AAA-8136-E5E2113A6F31}" destId="{46B2D80F-9C95-4B71-B79B-17CAEC872796}" srcOrd="4" destOrd="0" parTransId="{7D688425-E061-43E7-BA59-6254F7368D2B}" sibTransId="{4B63681F-A7E8-45F3-910A-99FCBABCB0DC}"/>
    <dgm:cxn modelId="{33273620-99DD-432A-91D2-168E4F483B57}" type="presOf" srcId="{BAA954EA-ED85-4987-96C4-0BA21009C534}" destId="{0280CBAC-D61D-4B54-8146-0ABD6CC6F47F}" srcOrd="0" destOrd="0" presId="urn:microsoft.com/office/officeart/2005/8/layout/default"/>
    <dgm:cxn modelId="{EB31D65F-88AF-4919-9408-0AB8A95A6EC9}" srcId="{34880AE9-D0DD-4AAA-8136-E5E2113A6F31}" destId="{E62FE28E-917B-4571-9B66-A77E4E110BE8}" srcOrd="9" destOrd="0" parTransId="{41DC515D-326C-412C-A285-2C81CEBD52AF}" sibTransId="{2771AC3D-508B-4DE2-80D0-6A0889084329}"/>
    <dgm:cxn modelId="{B245A460-4A9E-44D9-9147-0A9BB6D583A1}" srcId="{34880AE9-D0DD-4AAA-8136-E5E2113A6F31}" destId="{7E7B5D04-2DBC-4002-B710-C22A15933C65}" srcOrd="8" destOrd="0" parTransId="{EEC26918-D318-4FDB-960F-354507B6BB55}" sibTransId="{FDEDF30D-5FB2-4441-BB33-B39B697DBD8A}"/>
    <dgm:cxn modelId="{FAEC9243-C6B2-40EF-8093-656C9F9BDA8F}" srcId="{34880AE9-D0DD-4AAA-8136-E5E2113A6F31}" destId="{CA4F05FE-F12D-4075-A3F0-548B135AEB38}" srcOrd="1" destOrd="0" parTransId="{5D356BCA-49B0-4955-9B20-92D722E92B0A}" sibTransId="{D687B648-1844-4275-9635-611DEA2E46E7}"/>
    <dgm:cxn modelId="{58872D64-638C-4BB1-8417-394E6401ACB9}" type="presOf" srcId="{27A5A806-633D-4B3C-893A-0D81DE8EF677}" destId="{F2E3AD34-378E-48DB-AA23-7DB64812A601}" srcOrd="0" destOrd="0" presId="urn:microsoft.com/office/officeart/2005/8/layout/default"/>
    <dgm:cxn modelId="{7F7F6C50-071C-4B06-BE03-CEA9D5EB266C}" srcId="{34880AE9-D0DD-4AAA-8136-E5E2113A6F31}" destId="{27A5A806-633D-4B3C-893A-0D81DE8EF677}" srcOrd="3" destOrd="0" parTransId="{8E2B3E56-D311-4669-9058-6835C1A83291}" sibTransId="{FEAB4929-7945-4BA4-ABE0-402C377B8A09}"/>
    <dgm:cxn modelId="{4D1E3B74-C119-434B-BD55-FDA3D2717D60}" type="presOf" srcId="{4EAE5DBF-CA1F-4BCC-9C1F-695EE8A306F3}" destId="{D1A55AB2-D360-47FE-BDD8-14B1D7EC2270}" srcOrd="0" destOrd="0" presId="urn:microsoft.com/office/officeart/2005/8/layout/default"/>
    <dgm:cxn modelId="{9D9CC974-538F-4D57-962E-7BCAB94252BB}" type="presOf" srcId="{46B2D80F-9C95-4B71-B79B-17CAEC872796}" destId="{0594BC64-2726-4174-8AAC-D3AA7598435A}" srcOrd="0" destOrd="0" presId="urn:microsoft.com/office/officeart/2005/8/layout/default"/>
    <dgm:cxn modelId="{3B7F3B77-4C42-4D24-9898-4BB95237F6C1}" srcId="{34880AE9-D0DD-4AAA-8136-E5E2113A6F31}" destId="{B35E1032-8479-4C4B-8C0B-64A01C8D8260}" srcOrd="7" destOrd="0" parTransId="{62CC513A-2197-49E8-90F8-1B834C3BCA1D}" sibTransId="{04A72140-0EB2-4332-941A-2DD4EA0CA749}"/>
    <dgm:cxn modelId="{35C40088-98EC-45CB-9A91-A1F692461E0A}" type="presOf" srcId="{7E7B5D04-2DBC-4002-B710-C22A15933C65}" destId="{F2BAB1EA-604F-4E3B-8691-1C23789CD062}" srcOrd="0" destOrd="0" presId="urn:microsoft.com/office/officeart/2005/8/layout/default"/>
    <dgm:cxn modelId="{205B849C-3FDD-4D64-BDF6-A8CBE91CE37F}" type="presOf" srcId="{E62FE28E-917B-4571-9B66-A77E4E110BE8}" destId="{FA04F894-2B9D-4CD2-A524-F3E4193B3096}" srcOrd="0" destOrd="0" presId="urn:microsoft.com/office/officeart/2005/8/layout/default"/>
    <dgm:cxn modelId="{02FB14B2-5299-42A7-8603-8281E98659EB}" type="presOf" srcId="{CA4F05FE-F12D-4075-A3F0-548B135AEB38}" destId="{3D73A522-D2D6-4DFD-B65C-C42D74720E7C}" srcOrd="0" destOrd="0" presId="urn:microsoft.com/office/officeart/2005/8/layout/default"/>
    <dgm:cxn modelId="{C4950AB5-9C2B-4B8F-A3E8-8FFF26C36631}" type="presOf" srcId="{B35E1032-8479-4C4B-8C0B-64A01C8D8260}" destId="{ECF3C487-5C73-4AD3-B313-A3166B432352}" srcOrd="0" destOrd="0" presId="urn:microsoft.com/office/officeart/2005/8/layout/default"/>
    <dgm:cxn modelId="{45D2C0B9-C0EB-49D6-B14B-320EC95F83BD}" srcId="{34880AE9-D0DD-4AAA-8136-E5E2113A6F31}" destId="{5C9EE350-2254-4C6F-85A4-9D808A0F815F}" srcOrd="5" destOrd="0" parTransId="{D63D3474-47A0-40A1-9ED4-2704E399808F}" sibTransId="{EE7C0727-8824-4E4E-9DA0-C51AF62A387B}"/>
    <dgm:cxn modelId="{7C95CCC3-50F5-4CC6-A2EE-69808B231774}" type="presOf" srcId="{5C9EE350-2254-4C6F-85A4-9D808A0F815F}" destId="{E2EAFDDC-2DB4-45CB-AB53-0D779DE8DE90}" srcOrd="0" destOrd="0" presId="urn:microsoft.com/office/officeart/2005/8/layout/default"/>
    <dgm:cxn modelId="{C932D4C6-7EA5-4A56-93B5-6B9AEB078A41}" srcId="{34880AE9-D0DD-4AAA-8136-E5E2113A6F31}" destId="{BAA954EA-ED85-4987-96C4-0BA21009C534}" srcOrd="2" destOrd="0" parTransId="{1B0FAB61-1309-4E60-9BD7-F05AFA1FE6EE}" sibTransId="{3C56D025-9BDC-4E96-8E19-4605E201939C}"/>
    <dgm:cxn modelId="{884EABCB-5D29-4E21-AD06-0F730F1EFA94}" type="presOf" srcId="{34880AE9-D0DD-4AAA-8136-E5E2113A6F31}" destId="{C6460A94-162F-45BF-85F8-AB52A1BD37FE}" srcOrd="0" destOrd="0" presId="urn:microsoft.com/office/officeart/2005/8/layout/default"/>
    <dgm:cxn modelId="{E11C25F0-4C81-4F20-9737-7974298BB882}" srcId="{34880AE9-D0DD-4AAA-8136-E5E2113A6F31}" destId="{4EAE5DBF-CA1F-4BCC-9C1F-695EE8A306F3}" srcOrd="6" destOrd="0" parTransId="{B23449FB-DC71-4233-A7C6-667F462B5ECD}" sibTransId="{4FC23884-7971-48CA-AE92-1803CC4CA78C}"/>
    <dgm:cxn modelId="{83AC9EF0-5B6D-45DB-80C1-878BD3A282FE}" type="presOf" srcId="{587B5A42-D17F-439E-BCCA-09CDE59F3F42}" destId="{E95805F5-EFB1-4D8D-84A8-043F1F65EC17}" srcOrd="0" destOrd="0" presId="urn:microsoft.com/office/officeart/2005/8/layout/default"/>
    <dgm:cxn modelId="{B3FB2CFF-4879-4E13-BEDB-85796F62BAB5}" srcId="{34880AE9-D0DD-4AAA-8136-E5E2113A6F31}" destId="{587B5A42-D17F-439E-BCCA-09CDE59F3F42}" srcOrd="0" destOrd="0" parTransId="{D8C422D6-05DF-440A-AAAD-9BE8075DECC5}" sibTransId="{7248A4FD-CCFE-42CD-82D4-A9714F44DEBD}"/>
    <dgm:cxn modelId="{8BFAD7DD-F071-42A9-9157-51419BA76F8E}" type="presParOf" srcId="{C6460A94-162F-45BF-85F8-AB52A1BD37FE}" destId="{E95805F5-EFB1-4D8D-84A8-043F1F65EC17}" srcOrd="0" destOrd="0" presId="urn:microsoft.com/office/officeart/2005/8/layout/default"/>
    <dgm:cxn modelId="{B796A143-E056-4ABD-B3AC-C7912E4BE2C1}" type="presParOf" srcId="{C6460A94-162F-45BF-85F8-AB52A1BD37FE}" destId="{FC3C20DC-0773-43C8-AF2D-91C54BAC9AE9}" srcOrd="1" destOrd="0" presId="urn:microsoft.com/office/officeart/2005/8/layout/default"/>
    <dgm:cxn modelId="{40BD3955-6F92-4449-AAA0-CA8A5FB572AD}" type="presParOf" srcId="{C6460A94-162F-45BF-85F8-AB52A1BD37FE}" destId="{3D73A522-D2D6-4DFD-B65C-C42D74720E7C}" srcOrd="2" destOrd="0" presId="urn:microsoft.com/office/officeart/2005/8/layout/default"/>
    <dgm:cxn modelId="{D81BFE80-DB89-4592-852A-53739A908DBD}" type="presParOf" srcId="{C6460A94-162F-45BF-85F8-AB52A1BD37FE}" destId="{ED0F4B5C-8A2D-4D63-B594-B48064CE8BAD}" srcOrd="3" destOrd="0" presId="urn:microsoft.com/office/officeart/2005/8/layout/default"/>
    <dgm:cxn modelId="{F9F4A5DB-9188-43E9-8695-6F305810C18C}" type="presParOf" srcId="{C6460A94-162F-45BF-85F8-AB52A1BD37FE}" destId="{0280CBAC-D61D-4B54-8146-0ABD6CC6F47F}" srcOrd="4" destOrd="0" presId="urn:microsoft.com/office/officeart/2005/8/layout/default"/>
    <dgm:cxn modelId="{DD76115B-6268-4699-AB2C-680F1F0332F8}" type="presParOf" srcId="{C6460A94-162F-45BF-85F8-AB52A1BD37FE}" destId="{A017760B-25D3-4480-83CF-D8028BC4600B}" srcOrd="5" destOrd="0" presId="urn:microsoft.com/office/officeart/2005/8/layout/default"/>
    <dgm:cxn modelId="{64AD40A9-FC0C-4322-9331-A431828D043A}" type="presParOf" srcId="{C6460A94-162F-45BF-85F8-AB52A1BD37FE}" destId="{F2E3AD34-378E-48DB-AA23-7DB64812A601}" srcOrd="6" destOrd="0" presId="urn:microsoft.com/office/officeart/2005/8/layout/default"/>
    <dgm:cxn modelId="{B3A49974-5C1B-4F13-9242-28BC45C58561}" type="presParOf" srcId="{C6460A94-162F-45BF-85F8-AB52A1BD37FE}" destId="{858A391E-7C96-455B-95B4-6776AF19758E}" srcOrd="7" destOrd="0" presId="urn:microsoft.com/office/officeart/2005/8/layout/default"/>
    <dgm:cxn modelId="{78E7AD13-DBAA-481D-9163-67FB92302548}" type="presParOf" srcId="{C6460A94-162F-45BF-85F8-AB52A1BD37FE}" destId="{0594BC64-2726-4174-8AAC-D3AA7598435A}" srcOrd="8" destOrd="0" presId="urn:microsoft.com/office/officeart/2005/8/layout/default"/>
    <dgm:cxn modelId="{25F341C6-9DD6-442F-8A12-C8CA731A72BB}" type="presParOf" srcId="{C6460A94-162F-45BF-85F8-AB52A1BD37FE}" destId="{C3369FE1-6BA6-47FB-B136-16E47436DD69}" srcOrd="9" destOrd="0" presId="urn:microsoft.com/office/officeart/2005/8/layout/default"/>
    <dgm:cxn modelId="{AD12029C-5F90-4427-B11A-E9045196C8C9}" type="presParOf" srcId="{C6460A94-162F-45BF-85F8-AB52A1BD37FE}" destId="{E2EAFDDC-2DB4-45CB-AB53-0D779DE8DE90}" srcOrd="10" destOrd="0" presId="urn:microsoft.com/office/officeart/2005/8/layout/default"/>
    <dgm:cxn modelId="{1F8D16B8-EE6A-4C26-9D88-5E22737AB5D5}" type="presParOf" srcId="{C6460A94-162F-45BF-85F8-AB52A1BD37FE}" destId="{6FAFA1FB-9267-41AB-BF3A-F5204A29B804}" srcOrd="11" destOrd="0" presId="urn:microsoft.com/office/officeart/2005/8/layout/default"/>
    <dgm:cxn modelId="{60ED0A20-8323-4A76-9335-03F2682375A7}" type="presParOf" srcId="{C6460A94-162F-45BF-85F8-AB52A1BD37FE}" destId="{D1A55AB2-D360-47FE-BDD8-14B1D7EC2270}" srcOrd="12" destOrd="0" presId="urn:microsoft.com/office/officeart/2005/8/layout/default"/>
    <dgm:cxn modelId="{C111DB95-5E00-4FF5-98DE-3301DF78883E}" type="presParOf" srcId="{C6460A94-162F-45BF-85F8-AB52A1BD37FE}" destId="{C69BA944-4BD6-48EC-B487-FD4F4D6A56DF}" srcOrd="13" destOrd="0" presId="urn:microsoft.com/office/officeart/2005/8/layout/default"/>
    <dgm:cxn modelId="{BA81B5B0-886F-4259-A2F1-548796F58282}" type="presParOf" srcId="{C6460A94-162F-45BF-85F8-AB52A1BD37FE}" destId="{ECF3C487-5C73-4AD3-B313-A3166B432352}" srcOrd="14" destOrd="0" presId="urn:microsoft.com/office/officeart/2005/8/layout/default"/>
    <dgm:cxn modelId="{EC327AB2-243C-4709-BCC5-78D3FF4C5AB6}" type="presParOf" srcId="{C6460A94-162F-45BF-85F8-AB52A1BD37FE}" destId="{F837E407-F129-455B-A58A-7CED1EC45BDB}" srcOrd="15" destOrd="0" presId="urn:microsoft.com/office/officeart/2005/8/layout/default"/>
    <dgm:cxn modelId="{B0700A66-327F-43EB-8E59-61A6D5C53675}" type="presParOf" srcId="{C6460A94-162F-45BF-85F8-AB52A1BD37FE}" destId="{F2BAB1EA-604F-4E3B-8691-1C23789CD062}" srcOrd="16" destOrd="0" presId="urn:microsoft.com/office/officeart/2005/8/layout/default"/>
    <dgm:cxn modelId="{8F854240-422B-4CB1-B61D-AAF92AF0E04A}" type="presParOf" srcId="{C6460A94-162F-45BF-85F8-AB52A1BD37FE}" destId="{BF97344F-4C70-48A6-BCCA-75E77A93B433}" srcOrd="17" destOrd="0" presId="urn:microsoft.com/office/officeart/2005/8/layout/default"/>
    <dgm:cxn modelId="{5583A608-5196-4A30-8DA4-76D06655E8D6}" type="presParOf" srcId="{C6460A94-162F-45BF-85F8-AB52A1BD37FE}" destId="{FA04F894-2B9D-4CD2-A524-F3E4193B3096}"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5805F5-EFB1-4D8D-84A8-043F1F65EC17}">
      <dsp:nvSpPr>
        <dsp:cNvPr id="0" name=""/>
        <dsp:cNvSpPr/>
      </dsp:nvSpPr>
      <dsp:spPr>
        <a:xfrm>
          <a:off x="90856" y="1817"/>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solidFill>
                <a:srgbClr val="FFFFFF"/>
              </a:solidFill>
              <a:latin typeface="Arial"/>
              <a:ea typeface="+mn-ea"/>
              <a:cs typeface="+mn-cs"/>
            </a:rPr>
            <a:t> </a:t>
          </a:r>
          <a:r>
            <a:rPr lang="uk-UA" sz="1800" b="1" i="1" kern="1200" dirty="0">
              <a:effectLst/>
              <a:latin typeface="Times New Roman" panose="02020603050405020304" pitchFamily="18" charset="0"/>
              <a:ea typeface="Times New Roman" panose="02020603050405020304" pitchFamily="18" charset="0"/>
              <a:cs typeface="FreeSans"/>
            </a:rPr>
            <a:t>Тема 1. </a:t>
          </a:r>
          <a:r>
            <a:rPr lang="uk-UA" sz="1800" kern="1200" dirty="0">
              <a:effectLst/>
              <a:latin typeface="Times New Roman" panose="02020603050405020304" pitchFamily="18" charset="0"/>
              <a:ea typeface="Times New Roman" panose="02020603050405020304" pitchFamily="18" charset="0"/>
            </a:rPr>
            <a:t>Контролінг як інструмент управління </a:t>
          </a:r>
          <a:r>
            <a:rPr lang="ru-RU" sz="1800" kern="1200" dirty="0">
              <a:effectLst/>
              <a:latin typeface="Times New Roman" panose="02020603050405020304" pitchFamily="18" charset="0"/>
              <a:ea typeface="Times New Roman" panose="02020603050405020304" pitchFamily="18" charset="0"/>
            </a:rPr>
            <a:t>банком</a:t>
          </a:r>
          <a:r>
            <a:rPr lang="uk-UA" sz="1800" kern="1200" dirty="0">
              <a:effectLst/>
              <a:latin typeface="Times New Roman" panose="02020603050405020304" pitchFamily="18" charset="0"/>
              <a:ea typeface="Times New Roman" panose="02020603050405020304" pitchFamily="18" charset="0"/>
            </a:rPr>
            <a:t>.</a:t>
          </a:r>
          <a:endParaRPr lang="uk-UA" sz="1800" b="1" kern="1200" dirty="0">
            <a:solidFill>
              <a:srgbClr val="FFFFFF"/>
            </a:solidFill>
            <a:latin typeface="Arial"/>
            <a:ea typeface="+mn-ea"/>
            <a:cs typeface="+mn-cs"/>
          </a:endParaRPr>
        </a:p>
      </dsp:txBody>
      <dsp:txXfrm>
        <a:off x="90856" y="1817"/>
        <a:ext cx="2214621" cy="1328772"/>
      </dsp:txXfrm>
    </dsp:sp>
    <dsp:sp modelId="{3D73A522-D2D6-4DFD-B65C-C42D74720E7C}">
      <dsp:nvSpPr>
        <dsp:cNvPr id="0" name=""/>
        <dsp:cNvSpPr/>
      </dsp:nvSpPr>
      <dsp:spPr>
        <a:xfrm>
          <a:off x="2526939" y="1817"/>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effectLst/>
              <a:latin typeface="Times New Roman" panose="02020603050405020304" pitchFamily="18" charset="0"/>
              <a:ea typeface="Times New Roman" panose="02020603050405020304" pitchFamily="18" charset="0"/>
              <a:cs typeface="FreeSans"/>
            </a:rPr>
            <a:t>Тема 2. </a:t>
          </a:r>
          <a:r>
            <a:rPr lang="uk-UA" sz="1800" kern="1200" dirty="0">
              <a:effectLst/>
              <a:latin typeface="Times New Roman" panose="02020603050405020304" pitchFamily="18" charset="0"/>
              <a:ea typeface="Times New Roman" panose="02020603050405020304" pitchFamily="18" charset="0"/>
            </a:rPr>
            <a:t>Організація фінансового контролінгу в банку.</a:t>
          </a:r>
          <a:endParaRPr lang="ru-UA" sz="1800" b="1" kern="1200" dirty="0">
            <a:solidFill>
              <a:srgbClr val="FFFFFF"/>
            </a:solidFill>
            <a:latin typeface="Arial"/>
            <a:ea typeface="+mn-ea"/>
            <a:cs typeface="+mn-cs"/>
          </a:endParaRPr>
        </a:p>
      </dsp:txBody>
      <dsp:txXfrm>
        <a:off x="2526939" y="1817"/>
        <a:ext cx="2214621" cy="1328772"/>
      </dsp:txXfrm>
    </dsp:sp>
    <dsp:sp modelId="{0280CBAC-D61D-4B54-8146-0ABD6CC6F47F}">
      <dsp:nvSpPr>
        <dsp:cNvPr id="0" name=""/>
        <dsp:cNvSpPr/>
      </dsp:nvSpPr>
      <dsp:spPr>
        <a:xfrm>
          <a:off x="4963022" y="1817"/>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effectLst/>
              <a:latin typeface="Times New Roman" panose="02020603050405020304" pitchFamily="18" charset="0"/>
              <a:ea typeface="Times New Roman" panose="02020603050405020304" pitchFamily="18" charset="0"/>
              <a:cs typeface="FreeSans"/>
            </a:rPr>
            <a:t>Тема3. </a:t>
          </a:r>
          <a:r>
            <a:rPr lang="ru-RU" sz="1800" kern="1200" dirty="0" err="1">
              <a:effectLst/>
              <a:latin typeface="Times New Roman" panose="02020603050405020304" pitchFamily="18" charset="0"/>
              <a:ea typeface="Times New Roman" panose="02020603050405020304" pitchFamily="18" charset="0"/>
            </a:rPr>
            <a:t>Управлінська</a:t>
          </a:r>
          <a:r>
            <a:rPr lang="ru-RU" sz="1800" kern="1200" dirty="0">
              <a:effectLst/>
              <a:latin typeface="Times New Roman" panose="02020603050405020304" pitchFamily="18" charset="0"/>
              <a:ea typeface="Times New Roman" panose="02020603050405020304" pitchFamily="18" charset="0"/>
            </a:rPr>
            <a:t> </a:t>
          </a:r>
          <a:r>
            <a:rPr lang="ru-RU" sz="1800" kern="1200" dirty="0" err="1">
              <a:effectLst/>
              <a:latin typeface="Times New Roman" panose="02020603050405020304" pitchFamily="18" charset="0"/>
              <a:ea typeface="Times New Roman" panose="02020603050405020304" pitchFamily="18" charset="0"/>
            </a:rPr>
            <a:t>звітність</a:t>
          </a:r>
          <a:r>
            <a:rPr lang="uk-UA" sz="1800" kern="1200" dirty="0">
              <a:effectLst/>
              <a:latin typeface="Times New Roman" panose="02020603050405020304" pitchFamily="18" charset="0"/>
              <a:ea typeface="Times New Roman" panose="02020603050405020304" pitchFamily="18" charset="0"/>
            </a:rPr>
            <a:t>.в системі контролінгу.</a:t>
          </a:r>
          <a:endParaRPr lang="ru-UA" sz="1800" b="1" kern="1200" dirty="0">
            <a:solidFill>
              <a:srgbClr val="FFFFFF"/>
            </a:solidFill>
            <a:latin typeface="Arial"/>
            <a:ea typeface="+mn-ea"/>
            <a:cs typeface="+mn-cs"/>
          </a:endParaRPr>
        </a:p>
      </dsp:txBody>
      <dsp:txXfrm>
        <a:off x="4963022" y="1817"/>
        <a:ext cx="2214621" cy="1328772"/>
      </dsp:txXfrm>
    </dsp:sp>
    <dsp:sp modelId="{F2E3AD34-378E-48DB-AA23-7DB64812A601}">
      <dsp:nvSpPr>
        <dsp:cNvPr id="0" name=""/>
        <dsp:cNvSpPr/>
      </dsp:nvSpPr>
      <dsp:spPr>
        <a:xfrm>
          <a:off x="90856" y="1552051"/>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i="1" kern="1200" dirty="0">
              <a:effectLst/>
              <a:latin typeface="Times New Roman" panose="02020603050405020304" pitchFamily="18" charset="0"/>
              <a:ea typeface="Times New Roman" panose="02020603050405020304" pitchFamily="18" charset="0"/>
              <a:cs typeface="FreeSans"/>
            </a:rPr>
            <a:t>Тема 4. </a:t>
          </a:r>
          <a:r>
            <a:rPr lang="uk-UA" sz="1800" kern="1200" dirty="0">
              <a:effectLst/>
              <a:latin typeface="Times New Roman" panose="02020603050405020304" pitchFamily="18" charset="0"/>
              <a:ea typeface="Times New Roman" panose="02020603050405020304" pitchFamily="18" charset="0"/>
            </a:rPr>
            <a:t>Облік за центрами відповідальності</a:t>
          </a:r>
          <a:endParaRPr lang="ru-UA" sz="1800" kern="1200" dirty="0">
            <a:solidFill>
              <a:srgbClr val="FFFFFF"/>
            </a:solidFill>
            <a:latin typeface="Arial"/>
            <a:ea typeface="+mn-ea"/>
            <a:cs typeface="+mn-cs"/>
          </a:endParaRPr>
        </a:p>
      </dsp:txBody>
      <dsp:txXfrm>
        <a:off x="90856" y="1552051"/>
        <a:ext cx="2214621" cy="1328772"/>
      </dsp:txXfrm>
    </dsp:sp>
    <dsp:sp modelId="{0594BC64-2726-4174-8AAC-D3AA7598435A}">
      <dsp:nvSpPr>
        <dsp:cNvPr id="0" name=""/>
        <dsp:cNvSpPr/>
      </dsp:nvSpPr>
      <dsp:spPr>
        <a:xfrm>
          <a:off x="2526939" y="1585071"/>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solidFill>
                <a:schemeClr val="bg2"/>
              </a:solidFill>
              <a:effectLst/>
              <a:latin typeface="Times New Roman" panose="02020603050405020304" pitchFamily="18" charset="0"/>
              <a:ea typeface="Times New Roman" panose="02020603050405020304" pitchFamily="18" charset="0"/>
              <a:cs typeface="FreeSans"/>
            </a:rPr>
            <a:t>Тема 5. </a:t>
          </a:r>
          <a:r>
            <a:rPr lang="uk-UA" sz="1800" kern="1200" dirty="0">
              <a:effectLst/>
              <a:latin typeface="Times New Roman" panose="02020603050405020304" pitchFamily="18" charset="0"/>
              <a:ea typeface="Times New Roman" panose="02020603050405020304" pitchFamily="18" charset="0"/>
            </a:rPr>
            <a:t>Фінансова структура банку.</a:t>
          </a:r>
          <a:endParaRPr lang="ru-UA" sz="1800" b="1" kern="1200" dirty="0">
            <a:solidFill>
              <a:schemeClr val="bg2"/>
            </a:solidFill>
            <a:latin typeface="Arial"/>
            <a:ea typeface="+mn-ea"/>
            <a:cs typeface="+mn-cs"/>
          </a:endParaRPr>
        </a:p>
      </dsp:txBody>
      <dsp:txXfrm>
        <a:off x="2526939" y="1585071"/>
        <a:ext cx="2214621" cy="1328772"/>
      </dsp:txXfrm>
    </dsp:sp>
    <dsp:sp modelId="{E2EAFDDC-2DB4-45CB-AB53-0D779DE8DE90}">
      <dsp:nvSpPr>
        <dsp:cNvPr id="0" name=""/>
        <dsp:cNvSpPr/>
      </dsp:nvSpPr>
      <dsp:spPr>
        <a:xfrm>
          <a:off x="4963022" y="1552051"/>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t>Тема 6. </a:t>
          </a:r>
          <a:r>
            <a:rPr lang="uk-UA" sz="1800" kern="1200" dirty="0">
              <a:effectLst/>
              <a:latin typeface="Times New Roman" panose="02020603050405020304" pitchFamily="18" charset="0"/>
              <a:ea typeface="Times New Roman" panose="02020603050405020304" pitchFamily="18" charset="0"/>
            </a:rPr>
            <a:t>Класифікація витрат  банку</a:t>
          </a:r>
          <a:endParaRPr lang="ru-UA" sz="1800" b="1" kern="1200" dirty="0">
            <a:solidFill>
              <a:srgbClr val="FFFFFF"/>
            </a:solidFill>
            <a:latin typeface="Arial"/>
            <a:ea typeface="+mn-ea"/>
            <a:cs typeface="+mn-cs"/>
          </a:endParaRPr>
        </a:p>
      </dsp:txBody>
      <dsp:txXfrm>
        <a:off x="4963022" y="1552051"/>
        <a:ext cx="2214621" cy="1328772"/>
      </dsp:txXfrm>
    </dsp:sp>
    <dsp:sp modelId="{D1A55AB2-D360-47FE-BDD8-14B1D7EC2270}">
      <dsp:nvSpPr>
        <dsp:cNvPr id="0" name=""/>
        <dsp:cNvSpPr/>
      </dsp:nvSpPr>
      <dsp:spPr>
        <a:xfrm>
          <a:off x="0" y="2972970"/>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solidFill>
                <a:schemeClr val="bg2"/>
              </a:solidFill>
              <a:effectLst/>
              <a:latin typeface="Times New Roman" panose="02020603050405020304" pitchFamily="18" charset="0"/>
              <a:ea typeface="Times New Roman" panose="02020603050405020304" pitchFamily="18" charset="0"/>
              <a:cs typeface="FreeSans"/>
            </a:rPr>
            <a:t>Тема 7. </a:t>
          </a:r>
          <a:r>
            <a:rPr lang="uk-UA" sz="1800" kern="1200" dirty="0">
              <a:effectLst/>
              <a:latin typeface="Times New Roman" panose="02020603050405020304" pitchFamily="18" charset="0"/>
              <a:ea typeface="Times New Roman" panose="02020603050405020304" pitchFamily="18" charset="0"/>
            </a:rPr>
            <a:t>Трансфертне ціноутворення – сполучений процес контролінгу.</a:t>
          </a:r>
          <a:endParaRPr lang="ru-UA" sz="1800" b="1" kern="1200" dirty="0">
            <a:solidFill>
              <a:srgbClr val="FFFFFF"/>
            </a:solidFill>
            <a:latin typeface="Arial"/>
            <a:ea typeface="+mn-ea"/>
            <a:cs typeface="+mn-cs"/>
          </a:endParaRPr>
        </a:p>
      </dsp:txBody>
      <dsp:txXfrm>
        <a:off x="0" y="2972970"/>
        <a:ext cx="2214621" cy="1328772"/>
      </dsp:txXfrm>
    </dsp:sp>
    <dsp:sp modelId="{ECF3C487-5C73-4AD3-B313-A3166B432352}">
      <dsp:nvSpPr>
        <dsp:cNvPr id="0" name=""/>
        <dsp:cNvSpPr/>
      </dsp:nvSpPr>
      <dsp:spPr>
        <a:xfrm>
          <a:off x="2463844" y="2972970"/>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solidFill>
                <a:schemeClr val="bg2"/>
              </a:solidFill>
              <a:effectLst/>
              <a:latin typeface="Times New Roman" panose="02020603050405020304" pitchFamily="18" charset="0"/>
              <a:ea typeface="Times New Roman" panose="02020603050405020304" pitchFamily="18" charset="0"/>
              <a:cs typeface="FreeSans"/>
            </a:rPr>
            <a:t>Тема 8.</a:t>
          </a:r>
          <a:r>
            <a:rPr lang="uk-UA" sz="1800" kern="1200" dirty="0">
              <a:effectLst/>
              <a:latin typeface="Times New Roman" panose="02020603050405020304" pitchFamily="18" charset="0"/>
              <a:ea typeface="Times New Roman" panose="02020603050405020304" pitchFamily="18" charset="0"/>
            </a:rPr>
            <a:t> Система внутрішнього госпрозрахунку в банку.</a:t>
          </a:r>
          <a:r>
            <a:rPr lang="uk-UA" sz="1800" b="1" i="1" kern="1200" dirty="0">
              <a:effectLst/>
              <a:latin typeface="Times New Roman" panose="02020603050405020304" pitchFamily="18" charset="0"/>
              <a:ea typeface="Times New Roman" panose="02020603050405020304" pitchFamily="18" charset="0"/>
            </a:rPr>
            <a:t> </a:t>
          </a:r>
          <a:r>
            <a:rPr lang="uk-UA" sz="1800" kern="1200" dirty="0">
              <a:effectLst/>
              <a:latin typeface="Times New Roman" panose="02020603050405020304" pitchFamily="18" charset="0"/>
              <a:ea typeface="Times New Roman" panose="02020603050405020304" pitchFamily="18" charset="0"/>
            </a:rPr>
            <a:t>Планування в системі фінансового </a:t>
          </a:r>
          <a:endParaRPr lang="ru-UA" sz="1800" b="1" i="0" kern="1200" dirty="0">
            <a:solidFill>
              <a:schemeClr val="bg2"/>
            </a:solidFill>
            <a:latin typeface="Arial"/>
            <a:ea typeface="+mn-ea"/>
            <a:cs typeface="+mn-cs"/>
          </a:endParaRPr>
        </a:p>
      </dsp:txBody>
      <dsp:txXfrm>
        <a:off x="2463844" y="2972970"/>
        <a:ext cx="2214621" cy="1328772"/>
      </dsp:txXfrm>
    </dsp:sp>
    <dsp:sp modelId="{F2BAB1EA-604F-4E3B-8691-1C23789CD062}">
      <dsp:nvSpPr>
        <dsp:cNvPr id="0" name=""/>
        <dsp:cNvSpPr/>
      </dsp:nvSpPr>
      <dsp:spPr>
        <a:xfrm>
          <a:off x="4898134" y="2972970"/>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solidFill>
                <a:schemeClr val="bg2"/>
              </a:solidFill>
              <a:effectLst/>
              <a:latin typeface="Times New Roman" panose="02020603050405020304" pitchFamily="18" charset="0"/>
              <a:ea typeface="Times New Roman" panose="02020603050405020304" pitchFamily="18" charset="0"/>
              <a:cs typeface="FreeSans"/>
            </a:rPr>
            <a:t>Тема 9.</a:t>
          </a:r>
          <a:r>
            <a:rPr lang="uk-UA" sz="1800" kern="1200" dirty="0">
              <a:effectLst/>
              <a:latin typeface="Times New Roman" panose="02020603050405020304" pitchFamily="18" charset="0"/>
              <a:ea typeface="Times New Roman" panose="02020603050405020304" pitchFamily="18" charset="0"/>
            </a:rPr>
            <a:t> Система бюджетування в банку.</a:t>
          </a:r>
          <a:endParaRPr lang="ru-UA" sz="1800" b="1" i="0" kern="1200" dirty="0">
            <a:solidFill>
              <a:schemeClr val="bg2"/>
            </a:solidFill>
            <a:latin typeface="Arial"/>
            <a:ea typeface="+mn-ea"/>
            <a:cs typeface="+mn-cs"/>
          </a:endParaRPr>
        </a:p>
      </dsp:txBody>
      <dsp:txXfrm>
        <a:off x="4898134" y="2972970"/>
        <a:ext cx="2214621" cy="1328772"/>
      </dsp:txXfrm>
    </dsp:sp>
    <dsp:sp modelId="{FA04F894-2B9D-4CD2-A524-F3E4193B3096}">
      <dsp:nvSpPr>
        <dsp:cNvPr id="0" name=""/>
        <dsp:cNvSpPr/>
      </dsp:nvSpPr>
      <dsp:spPr>
        <a:xfrm>
          <a:off x="2462051" y="4523205"/>
          <a:ext cx="2214621" cy="1328772"/>
        </a:xfrm>
        <a:prstGeom prst="rect">
          <a:avLst/>
        </a:prstGeom>
        <a:solidFill>
          <a:srgbClr val="3F5378">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1" i="1" kern="1200" dirty="0">
              <a:solidFill>
                <a:schemeClr val="bg2"/>
              </a:solidFill>
              <a:effectLst/>
              <a:latin typeface="Times New Roman" panose="02020603050405020304" pitchFamily="18" charset="0"/>
              <a:ea typeface="Times New Roman" panose="02020603050405020304" pitchFamily="18" charset="0"/>
              <a:cs typeface="FreeSans"/>
            </a:rPr>
            <a:t>Тема 10.</a:t>
          </a:r>
          <a:r>
            <a:rPr lang="uk-UA" sz="1800" kern="1200" dirty="0">
              <a:effectLst/>
              <a:latin typeface="Times New Roman" panose="02020603050405020304" pitchFamily="18" charset="0"/>
              <a:ea typeface="Times New Roman" panose="02020603050405020304" pitchFamily="18" charset="0"/>
            </a:rPr>
            <a:t> Фінансовий контролінг у системі прийняття управлінських рішень .</a:t>
          </a:r>
          <a:endParaRPr lang="ru-UA" sz="1800" b="1" i="0" kern="1200" dirty="0">
            <a:solidFill>
              <a:schemeClr val="bg2"/>
            </a:solidFill>
            <a:latin typeface="Arial"/>
            <a:ea typeface="+mn-ea"/>
            <a:cs typeface="+mn-cs"/>
          </a:endParaRPr>
        </a:p>
      </dsp:txBody>
      <dsp:txXfrm>
        <a:off x="2462051" y="4523205"/>
        <a:ext cx="2214621" cy="132877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AB6760F-BA27-45D7-A8F1-DA10C5176063}" type="datetimeFigureOut">
              <a:rPr lang="ru-RU" smtClean="0"/>
              <a:t>12.04.2025</a:t>
            </a:fld>
            <a:endParaRPr lang="ru-RU"/>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C9CB466-5450-4E26-BDBF-AE26567D0698}" type="slidenum">
              <a:rPr lang="ru-RU" smtClean="0"/>
              <a:t>‹#›</a:t>
            </a:fld>
            <a:endParaRPr lang="ru-RU"/>
          </a:p>
        </p:txBody>
      </p:sp>
    </p:spTree>
    <p:extLst>
      <p:ext uri="{BB962C8B-B14F-4D97-AF65-F5344CB8AC3E}">
        <p14:creationId xmlns:p14="http://schemas.microsoft.com/office/powerpoint/2010/main" val="3815314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AB6760F-BA27-45D7-A8F1-DA10C5176063}" type="datetimeFigureOut">
              <a:rPr lang="ru-RU" smtClean="0"/>
              <a:t>12.04.2025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2542457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AB6760F-BA27-45D7-A8F1-DA10C5176063}" type="datetimeFigureOut">
              <a:rPr lang="ru-RU" smtClean="0"/>
              <a:t>12.04.2025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426002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AB6760F-BA27-45D7-A8F1-DA10C5176063}" type="datetimeFigureOut">
              <a:rPr lang="ru-RU" smtClean="0"/>
              <a:t>12.04.2025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404071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B6760F-BA27-45D7-A8F1-DA10C5176063}" type="datetimeFigureOut">
              <a:rPr lang="ru-RU" smtClean="0"/>
              <a:t>12.04.2025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2192851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AB6760F-BA27-45D7-A8F1-DA10C5176063}" type="datetimeFigureOut">
              <a:rPr lang="ru-RU" smtClean="0"/>
              <a:t>12.04.2025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2033985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AB6760F-BA27-45D7-A8F1-DA10C5176063}" type="datetimeFigureOut">
              <a:rPr lang="ru-RU" smtClean="0"/>
              <a:t>12.04.2025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3935771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AB6760F-BA27-45D7-A8F1-DA10C5176063}" type="datetimeFigureOut">
              <a:rPr lang="ru-RU" smtClean="0"/>
              <a:t>12.04.2025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92885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6760F-BA27-45D7-A8F1-DA10C5176063}" type="datetimeFigureOut">
              <a:rPr lang="ru-RU" smtClean="0"/>
              <a:t>12.04.2025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C9CB466-5450-4E26-BDBF-AE26567D0698}" type="slidenum">
              <a:rPr lang="ru-RU" smtClean="0"/>
              <a:t>‹#›</a:t>
            </a:fld>
            <a:endParaRPr lang="ru-RU"/>
          </a:p>
        </p:txBody>
      </p:sp>
    </p:spTree>
    <p:extLst>
      <p:ext uri="{BB962C8B-B14F-4D97-AF65-F5344CB8AC3E}">
        <p14:creationId xmlns:p14="http://schemas.microsoft.com/office/powerpoint/2010/main" val="2742738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ru-RU"/>
              <a:t>Образец текста</a:t>
            </a:r>
          </a:p>
        </p:txBody>
      </p:sp>
      <p:sp>
        <p:nvSpPr>
          <p:cNvPr id="5" name="Date Placeholder 4"/>
          <p:cNvSpPr>
            <a:spLocks noGrp="1"/>
          </p:cNvSpPr>
          <p:nvPr>
            <p:ph type="dt" sz="half" idx="10"/>
          </p:nvPr>
        </p:nvSpPr>
        <p:spPr/>
        <p:txBody>
          <a:bodyPr/>
          <a:lstStyle/>
          <a:p>
            <a:fld id="{4AB6760F-BA27-45D7-A8F1-DA10C5176063}" type="datetimeFigureOut">
              <a:rPr lang="ru-RU" smtClean="0"/>
              <a:t>12.04.2025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C9CB466-5450-4E26-BDBF-AE26567D0698}" type="slidenum">
              <a:rPr lang="ru-RU" smtClean="0"/>
              <a:t>‹#›</a:t>
            </a:fld>
            <a:endParaRPr lang="ru-RU"/>
          </a:p>
        </p:txBody>
      </p:sp>
    </p:spTree>
    <p:extLst>
      <p:ext uri="{BB962C8B-B14F-4D97-AF65-F5344CB8AC3E}">
        <p14:creationId xmlns:p14="http://schemas.microsoft.com/office/powerpoint/2010/main" val="100823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4AB6760F-BA27-45D7-A8F1-DA10C5176063}" type="datetimeFigureOut">
              <a:rPr lang="ru-RU" smtClean="0"/>
              <a:t>12.04.2025</a:t>
            </a:fld>
            <a:endParaRPr lang="ru-RU"/>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C9CB466-5450-4E26-BDBF-AE26567D0698}" type="slidenum">
              <a:rPr lang="ru-RU" smtClean="0"/>
              <a:t>‹#›</a:t>
            </a:fld>
            <a:endParaRPr lang="ru-RU"/>
          </a:p>
        </p:txBody>
      </p:sp>
    </p:spTree>
    <p:extLst>
      <p:ext uri="{BB962C8B-B14F-4D97-AF65-F5344CB8AC3E}">
        <p14:creationId xmlns:p14="http://schemas.microsoft.com/office/powerpoint/2010/main" val="31612412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4AB6760F-BA27-45D7-A8F1-DA10C5176063}" type="datetimeFigureOut">
              <a:rPr lang="ru-RU" smtClean="0"/>
              <a:t>12.04.2025</a:t>
            </a:fld>
            <a:endParaRPr lang="ru-RU"/>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ru-RU"/>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C9CB466-5450-4E26-BDBF-AE26567D0698}" type="slidenum">
              <a:rPr lang="ru-RU" smtClean="0"/>
              <a:t>‹#›</a:t>
            </a:fld>
            <a:endParaRPr lang="ru-RU"/>
          </a:p>
        </p:txBody>
      </p:sp>
    </p:spTree>
    <p:extLst>
      <p:ext uri="{BB962C8B-B14F-4D97-AF65-F5344CB8AC3E}">
        <p14:creationId xmlns:p14="http://schemas.microsoft.com/office/powerpoint/2010/main" val="2185558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8.pn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url.li/qkvjiz"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FC4C6EBA-F45F-42CC-45DB-D4803FF8F836}"/>
              </a:ext>
            </a:extLst>
          </p:cNvPr>
          <p:cNvSpPr txBox="1">
            <a:spLocks/>
          </p:cNvSpPr>
          <p:nvPr/>
        </p:nvSpPr>
        <p:spPr>
          <a:xfrm>
            <a:off x="2223558" y="231556"/>
            <a:ext cx="9655912" cy="1981066"/>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4800" b="1" i="0" u="none" strike="noStrike" cap="none">
                <a:solidFill>
                  <a:schemeClr val="lt1"/>
                </a:solidFill>
                <a:latin typeface="Roboto Condensed"/>
                <a:ea typeface="Roboto Condensed"/>
                <a:cs typeface="Roboto Condensed"/>
                <a:sym typeface="Roboto Condensed"/>
              </a:defRPr>
            </a:lvl9pPr>
          </a:lstStyle>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kumimoji="0" lang="ru-RU" sz="4000" b="1" i="0" u="none"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Презентація</a:t>
            </a:r>
            <a:r>
              <a:rPr kumimoji="0" lang="ru-RU" sz="4000" b="1" i="0" u="none"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 </a:t>
            </a:r>
            <a:r>
              <a:rPr kumimoji="0" lang="ru-RU" sz="4000" b="1" i="0" u="none"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навчальної</a:t>
            </a:r>
            <a:r>
              <a:rPr kumimoji="0" lang="ru-RU" sz="4000" b="1" i="0" u="none"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 </a:t>
            </a:r>
            <a:r>
              <a:rPr kumimoji="0" lang="ru-RU" sz="4000" b="1" i="0" u="none"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дисципліни</a:t>
            </a:r>
            <a:r>
              <a:rPr kumimoji="0" lang="ru-RU" sz="4000" b="1" i="0" u="none"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 </a:t>
            </a:r>
            <a:br>
              <a:rPr kumimoji="0" lang="ru-RU" sz="4000" b="1" i="0" u="none"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br>
            <a:r>
              <a:rPr kumimoji="0" lang="ru-RU" sz="4000" b="1" i="1" u="sng"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a:t>
            </a:r>
            <a:r>
              <a:rPr kumimoji="0" lang="ru-RU" sz="4000" b="1" i="1" u="sng"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Фінансовий</a:t>
            </a:r>
            <a:r>
              <a:rPr kumimoji="0" lang="ru-RU" sz="4000" b="1" i="1" u="sng"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 </a:t>
            </a:r>
            <a:r>
              <a:rPr kumimoji="0" lang="ru-RU" sz="4000" b="1" i="1" u="sng"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контролінг</a:t>
            </a:r>
            <a:r>
              <a:rPr kumimoji="0" lang="ru-RU" sz="4000" b="1" i="1" u="sng"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 в </a:t>
            </a:r>
            <a:r>
              <a:rPr kumimoji="0" lang="ru-RU" sz="4000" b="1" i="1" u="sng"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банківських</a:t>
            </a:r>
            <a:r>
              <a:rPr kumimoji="0" lang="ru-RU" sz="4000" b="1" i="1" u="sng"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 </a:t>
            </a:r>
            <a:r>
              <a:rPr kumimoji="0" lang="ru-RU" sz="4000" b="1" i="1" u="sng" strike="noStrike" kern="0" cap="none" spc="0" normalizeH="0" baseline="0" noProof="0" dirty="0" err="1">
                <a:ln>
                  <a:noFill/>
                </a:ln>
                <a:solidFill>
                  <a:schemeClr val="tx2"/>
                </a:solidFill>
                <a:effectLst/>
                <a:uLnTx/>
                <a:uFillTx/>
                <a:latin typeface="Roboto Condensed"/>
                <a:ea typeface="Roboto Condensed"/>
                <a:cs typeface="Roboto Condensed"/>
                <a:sym typeface="Roboto Condensed"/>
              </a:rPr>
              <a:t>установах</a:t>
            </a:r>
            <a:r>
              <a:rPr kumimoji="0" lang="ru-RU" sz="4000" b="1" i="1" u="sng" strike="noStrike" kern="0" cap="none" spc="0" normalizeH="0" baseline="0" noProof="0" dirty="0">
                <a:ln>
                  <a:noFill/>
                </a:ln>
                <a:solidFill>
                  <a:schemeClr val="tx2"/>
                </a:solidFill>
                <a:effectLst/>
                <a:uLnTx/>
                <a:uFillTx/>
                <a:latin typeface="Roboto Condensed"/>
                <a:ea typeface="Roboto Condensed"/>
                <a:cs typeface="Roboto Condensed"/>
                <a:sym typeface="Roboto Condensed"/>
              </a:rPr>
              <a:t>”</a:t>
            </a:r>
          </a:p>
        </p:txBody>
      </p:sp>
      <p:sp>
        <p:nvSpPr>
          <p:cNvPr id="7" name="Google Shape;214;p13">
            <a:extLst>
              <a:ext uri="{FF2B5EF4-FFF2-40B4-BE49-F238E27FC236}">
                <a16:creationId xmlns:a16="http://schemas.microsoft.com/office/drawing/2014/main" id="{DCAAE5B5-82FA-67B2-F6F4-DEF273D1A045}"/>
              </a:ext>
            </a:extLst>
          </p:cNvPr>
          <p:cNvSpPr txBox="1">
            <a:spLocks/>
          </p:cNvSpPr>
          <p:nvPr/>
        </p:nvSpPr>
        <p:spPr>
          <a:xfrm>
            <a:off x="632178" y="4258472"/>
            <a:ext cx="5602144" cy="1634328"/>
          </a:xfrm>
          <a:prstGeom prst="rect">
            <a:avLst/>
          </a:prstGeom>
          <a:noFill/>
          <a:ln>
            <a:noFill/>
          </a:ln>
        </p:spPr>
        <p:txBody>
          <a:bodyPr spcFirstLastPara="1" wrap="square" lIns="91425" tIns="91425" rIns="91425" bIns="91425" anchor="ctr" anchorCtr="0">
            <a:noAutofit/>
          </a:bodyPr>
          <a:lstStyle/>
          <a:p>
            <a:pPr algn="ctr">
              <a:buClr>
                <a:srgbClr val="C7D3E6"/>
              </a:buClr>
              <a:buSzPts val="2400"/>
              <a:buFont typeface="Arial"/>
              <a:buNone/>
              <a:defRPr/>
            </a:pPr>
            <a:r>
              <a:rPr lang="uk-UA" sz="1400" b="1" kern="0" dirty="0">
                <a:latin typeface="Roboto Condensed Light"/>
                <a:ea typeface="Roboto Condensed Light"/>
                <a:cs typeface="Roboto Condensed Light"/>
                <a:sym typeface="Roboto Condensed Light"/>
              </a:rPr>
              <a:t>Викладач:, </a:t>
            </a:r>
            <a:r>
              <a:rPr lang="uk-UA" sz="1400" b="1" kern="0" dirty="0" err="1">
                <a:latin typeface="Roboto Condensed Light"/>
                <a:ea typeface="Roboto Condensed Light"/>
                <a:cs typeface="Roboto Condensed Light"/>
                <a:sym typeface="Roboto Condensed Light"/>
              </a:rPr>
              <a:t>Батракова</a:t>
            </a:r>
            <a:r>
              <a:rPr lang="uk-UA" sz="1400" b="1" kern="0" dirty="0">
                <a:latin typeface="Roboto Condensed Light"/>
                <a:ea typeface="Roboto Condensed Light"/>
                <a:cs typeface="Roboto Condensed Light"/>
                <a:sym typeface="Roboto Condensed Light"/>
              </a:rPr>
              <a:t> Тетяна Іванівна</a:t>
            </a:r>
          </a:p>
          <a:p>
            <a:pPr algn="ctr">
              <a:buClr>
                <a:srgbClr val="C7D3E6"/>
              </a:buClr>
              <a:buSzPts val="2400"/>
              <a:buFont typeface="Roboto Condensed Light"/>
              <a:buNone/>
              <a:defRPr/>
            </a:pPr>
            <a:r>
              <a:rPr lang="uk-UA" sz="1400" b="1" kern="0" dirty="0" err="1">
                <a:latin typeface="Roboto Condensed Light"/>
                <a:ea typeface="Roboto Condensed Light"/>
                <a:cs typeface="Roboto Condensed Light"/>
                <a:sym typeface="Roboto Condensed Light"/>
              </a:rPr>
              <a:t>к.е.н</a:t>
            </a:r>
            <a:r>
              <a:rPr lang="uk-UA" sz="1400" b="1" kern="0" dirty="0">
                <a:latin typeface="Roboto Condensed Light"/>
                <a:ea typeface="Roboto Condensed Light"/>
                <a:cs typeface="Roboto Condensed Light"/>
                <a:sym typeface="Roboto Condensed Light"/>
              </a:rPr>
              <a:t>., доцент кафедри фінансів, банківської справи, страхування та фондового ринку</a:t>
            </a:r>
          </a:p>
          <a:p>
            <a:pPr algn="ctr">
              <a:buClr>
                <a:srgbClr val="000000"/>
              </a:buClr>
              <a:buFont typeface="Arial"/>
              <a:buNone/>
            </a:pPr>
            <a:endParaRPr lang="ru-RU" sz="1400" b="1" kern="0" dirty="0">
              <a:latin typeface="Roboto Condensed Light"/>
              <a:ea typeface="Roboto Condensed Light"/>
              <a:cs typeface="Roboto Condensed Light"/>
              <a:sym typeface="Roboto Condensed Light"/>
            </a:endParaRPr>
          </a:p>
          <a:p>
            <a:pPr algn="ctr">
              <a:buClr>
                <a:srgbClr val="000000"/>
              </a:buClr>
              <a:buFont typeface="Arial"/>
              <a:buNone/>
            </a:pPr>
            <a:r>
              <a:rPr lang="ru-RU" sz="1400" b="1" kern="0" dirty="0">
                <a:latin typeface="Roboto Condensed Light"/>
                <a:ea typeface="Roboto Condensed Light"/>
                <a:cs typeface="Roboto Condensed Light"/>
                <a:sym typeface="Roboto Condensed Light"/>
              </a:rPr>
              <a:t>ауд. 114, 5 </a:t>
            </a:r>
            <a:r>
              <a:rPr lang="ru-RU" sz="1400" b="1" kern="0" dirty="0" err="1">
                <a:latin typeface="Roboto Condensed Light"/>
                <a:ea typeface="Roboto Condensed Light"/>
                <a:cs typeface="Roboto Condensed Light"/>
                <a:sym typeface="Roboto Condensed Light"/>
              </a:rPr>
              <a:t>навч</a:t>
            </a:r>
            <a:r>
              <a:rPr lang="ru-RU" sz="1400" b="1" kern="0" dirty="0">
                <a:latin typeface="Roboto Condensed Light"/>
                <a:ea typeface="Roboto Condensed Light"/>
                <a:cs typeface="Roboto Condensed Light"/>
                <a:sym typeface="Roboto Condensed Light"/>
              </a:rPr>
              <a:t>. корп.</a:t>
            </a:r>
          </a:p>
          <a:p>
            <a:pPr algn="ctr">
              <a:buClr>
                <a:srgbClr val="000000"/>
              </a:buClr>
              <a:buFont typeface="Arial"/>
              <a:buNone/>
            </a:pPr>
            <a:r>
              <a:rPr lang="ru-RU" sz="1400" b="1" kern="0" dirty="0">
                <a:latin typeface="Roboto Condensed Light"/>
                <a:ea typeface="Roboto Condensed Light"/>
                <a:cs typeface="Roboto Condensed Light"/>
                <a:sym typeface="Roboto Condensed Light"/>
              </a:rPr>
              <a:t>Телефон: 228-76-24</a:t>
            </a:r>
          </a:p>
          <a:p>
            <a:pPr algn="ctr">
              <a:buClr>
                <a:srgbClr val="000000"/>
              </a:buClr>
              <a:buFont typeface="Arial"/>
              <a:buNone/>
            </a:pPr>
            <a:r>
              <a:rPr lang="en-US" sz="1400" b="1" kern="0" dirty="0">
                <a:latin typeface="Roboto Condensed Light"/>
                <a:ea typeface="Roboto Condensed Light"/>
                <a:cs typeface="Roboto Condensed Light"/>
                <a:sym typeface="Roboto Condensed Light"/>
              </a:rPr>
              <a:t>E-mail:</a:t>
            </a:r>
            <a:r>
              <a:rPr lang="uk-UA" sz="1400" b="1" kern="0" dirty="0">
                <a:latin typeface="Roboto Condensed Light"/>
                <a:ea typeface="Roboto Condensed Light"/>
                <a:cs typeface="Roboto Condensed Light"/>
                <a:sym typeface="Roboto Condensed Light"/>
              </a:rPr>
              <a:t> </a:t>
            </a:r>
            <a:r>
              <a:rPr lang="en-US" sz="1400" b="1" kern="0" dirty="0">
                <a:latin typeface="Roboto Condensed Light"/>
                <a:ea typeface="Roboto Condensed Light"/>
                <a:cs typeface="Roboto Condensed Light"/>
                <a:sym typeface="Roboto Condensed Light"/>
              </a:rPr>
              <a:t>tanyabat16@gmail.com</a:t>
            </a:r>
            <a:endParaRPr lang="ru-RU" sz="1400" b="1" kern="0" dirty="0">
              <a:latin typeface="Roboto Condensed Light"/>
              <a:ea typeface="Roboto Condensed Light"/>
              <a:cs typeface="Roboto Condensed Light"/>
              <a:sym typeface="Roboto Condensed Light"/>
            </a:endParaRPr>
          </a:p>
          <a:p>
            <a:pPr algn="ctr">
              <a:buClr>
                <a:srgbClr val="C7D3E6"/>
              </a:buClr>
              <a:buSzPts val="2400"/>
              <a:buFont typeface="Roboto Condensed Light"/>
              <a:buNone/>
              <a:defRPr/>
            </a:pPr>
            <a:endParaRPr lang="uk-UA" sz="1600" b="1" kern="0" dirty="0">
              <a:solidFill>
                <a:srgbClr val="263248"/>
              </a:solidFill>
              <a:latin typeface="Roboto Condensed Light"/>
              <a:ea typeface="Roboto Condensed Light"/>
              <a:cs typeface="Roboto Condensed Light"/>
              <a:sym typeface="Roboto Condensed Light"/>
            </a:endParaRPr>
          </a:p>
        </p:txBody>
      </p:sp>
      <p:pic>
        <p:nvPicPr>
          <p:cNvPr id="3074" name="Picture 2" descr="Фінанси, банківська справа та страхування – Кафедра ІЕПФ ЗНУ">
            <a:extLst>
              <a:ext uri="{FF2B5EF4-FFF2-40B4-BE49-F238E27FC236}">
                <a16:creationId xmlns:a16="http://schemas.microsoft.com/office/drawing/2014/main" id="{21395A5D-1D2C-9C4C-5E36-F5FBF3F3D5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6223" y="2212622"/>
            <a:ext cx="5305778" cy="464537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Контролінг">
            <a:extLst>
              <a:ext uri="{FF2B5EF4-FFF2-40B4-BE49-F238E27FC236}">
                <a16:creationId xmlns:a16="http://schemas.microsoft.com/office/drawing/2014/main" id="{0129BD76-9376-C9AF-C276-E70F954CF5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67" y="-49213"/>
            <a:ext cx="2257425" cy="2028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987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EA760-05FA-6568-4D3D-D3F88D84A6AF}"/>
            </a:ext>
          </a:extLst>
        </p:cNvPr>
        <p:cNvGrpSpPr/>
        <p:nvPr/>
      </p:nvGrpSpPr>
      <p:grpSpPr>
        <a:xfrm>
          <a:off x="0" y="0"/>
          <a:ext cx="0" cy="0"/>
          <a:chOff x="0" y="0"/>
          <a:chExt cx="0" cy="0"/>
        </a:xfrm>
      </p:grpSpPr>
      <p:sp>
        <p:nvSpPr>
          <p:cNvPr id="2" name="Google Shape;189;p12">
            <a:extLst>
              <a:ext uri="{FF2B5EF4-FFF2-40B4-BE49-F238E27FC236}">
                <a16:creationId xmlns:a16="http://schemas.microsoft.com/office/drawing/2014/main" id="{EF7ED6DD-4823-AA91-1967-F935443D8F99}"/>
              </a:ext>
            </a:extLst>
          </p:cNvPr>
          <p:cNvSpPr txBox="1">
            <a:spLocks noGrp="1"/>
          </p:cNvSpPr>
          <p:nvPr>
            <p:ph type="title"/>
          </p:nvPr>
        </p:nvSpPr>
        <p:spPr>
          <a:xfrm rot="10800000" flipV="1">
            <a:off x="7721594" y="606778"/>
            <a:ext cx="4391377" cy="5644444"/>
          </a:xfrm>
          <a:prstGeom prst="rect">
            <a:avLst/>
          </a:prstGeom>
        </p:spPr>
        <p:txBody>
          <a:bodyPr spcFirstLastPara="1" wrap="square" lIns="91425" tIns="91425" rIns="91425" bIns="91425" anchor="ctr" anchorCtr="0">
            <a:noAutofit/>
          </a:bodyPr>
          <a:lstStyle/>
          <a:p>
            <a:pPr lvl="0"/>
            <a:r>
              <a:rPr lang="ru-RU" sz="2800" b="1" dirty="0" err="1">
                <a:solidFill>
                  <a:srgbClr val="002060"/>
                </a:solidFill>
                <a:latin typeface="Times New Roman" panose="02020603050405020304" pitchFamily="18" charset="0"/>
                <a:cs typeface="Times New Roman" panose="02020603050405020304" pitchFamily="18" charset="0"/>
              </a:rPr>
              <a:t>Вислови</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відомих</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економістів</a:t>
            </a:r>
            <a:r>
              <a:rPr lang="ru-RU" sz="2800" b="1" dirty="0">
                <a:solidFill>
                  <a:srgbClr val="002060"/>
                </a:solidFill>
                <a:latin typeface="Times New Roman" panose="02020603050405020304" pitchFamily="18" charset="0"/>
                <a:cs typeface="Times New Roman" panose="02020603050405020304" pitchFamily="18" charset="0"/>
              </a:rPr>
              <a:t> та </a:t>
            </a:r>
            <a:r>
              <a:rPr lang="ru-RU" sz="2800" b="1" dirty="0" err="1">
                <a:solidFill>
                  <a:srgbClr val="002060"/>
                </a:solidFill>
                <a:latin typeface="Times New Roman" panose="02020603050405020304" pitchFamily="18" charset="0"/>
                <a:cs typeface="Times New Roman" panose="02020603050405020304" pitchFamily="18" charset="0"/>
              </a:rPr>
              <a:t>бізнесменів</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які</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підкреслюють</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важливість</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контролінгу</a:t>
            </a:r>
            <a:r>
              <a:rPr lang="ru-RU" sz="2800" b="1" dirty="0">
                <a:solidFill>
                  <a:srgbClr val="002060"/>
                </a:solidFill>
                <a:latin typeface="Times New Roman" panose="02020603050405020304" pitchFamily="18" charset="0"/>
                <a:cs typeface="Times New Roman" panose="02020603050405020304" pitchFamily="18" charset="0"/>
              </a:rPr>
              <a:t> для </a:t>
            </a:r>
            <a:r>
              <a:rPr lang="ru-RU" sz="2800" b="1" dirty="0" err="1">
                <a:solidFill>
                  <a:srgbClr val="002060"/>
                </a:solidFill>
                <a:latin typeface="Times New Roman" panose="02020603050405020304" pitchFamily="18" charset="0"/>
                <a:cs typeface="Times New Roman" panose="02020603050405020304" pitchFamily="18" charset="0"/>
              </a:rPr>
              <a:t>успішного</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управління</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фінансами</a:t>
            </a:r>
            <a:r>
              <a:rPr lang="ru-RU" sz="2800" b="1" dirty="0">
                <a:solidFill>
                  <a:srgbClr val="002060"/>
                </a:solidFill>
                <a:latin typeface="Times New Roman" panose="02020603050405020304" pitchFamily="18" charset="0"/>
                <a:cs typeface="Times New Roman" panose="02020603050405020304" pitchFamily="18" charset="0"/>
              </a:rPr>
              <a:t> та </a:t>
            </a:r>
            <a:r>
              <a:rPr lang="ru-RU" sz="2800" b="1" dirty="0" err="1">
                <a:solidFill>
                  <a:srgbClr val="002060"/>
                </a:solidFill>
                <a:latin typeface="Times New Roman" panose="02020603050405020304" pitchFamily="18" charset="0"/>
                <a:cs typeface="Times New Roman" panose="02020603050405020304" pitchFamily="18" charset="0"/>
              </a:rPr>
              <a:t>досягнення</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стратегічних</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цілей</a:t>
            </a:r>
            <a:r>
              <a:rPr lang="ru-RU" sz="2800" b="1" dirty="0">
                <a:solidFill>
                  <a:srgbClr val="002060"/>
                </a:solidFill>
                <a:latin typeface="Times New Roman" panose="02020603050405020304" pitchFamily="18" charset="0"/>
                <a:cs typeface="Times New Roman" panose="02020603050405020304" pitchFamily="18" charset="0"/>
              </a:rPr>
              <a:t>. </a:t>
            </a:r>
            <a:br>
              <a:rPr lang="ru-RU" sz="2800" b="1" dirty="0">
                <a:solidFill>
                  <a:srgbClr val="002060"/>
                </a:solidFill>
                <a:latin typeface="Times New Roman" panose="02020603050405020304" pitchFamily="18" charset="0"/>
                <a:cs typeface="Times New Roman" panose="02020603050405020304" pitchFamily="18" charset="0"/>
              </a:rPr>
            </a:br>
            <a:r>
              <a:rPr lang="ru-RU" sz="2800" b="1" dirty="0">
                <a:solidFill>
                  <a:srgbClr val="002060"/>
                </a:solidFill>
                <a:latin typeface="Times New Roman" panose="02020603050405020304" pitchFamily="18" charset="0"/>
                <a:cs typeface="Times New Roman" panose="02020603050405020304" pitchFamily="18" charset="0"/>
              </a:rPr>
              <a:t>Вони </a:t>
            </a:r>
            <a:r>
              <a:rPr lang="ru-RU" sz="2800" b="1" dirty="0" err="1">
                <a:solidFill>
                  <a:srgbClr val="002060"/>
                </a:solidFill>
                <a:latin typeface="Times New Roman" panose="02020603050405020304" pitchFamily="18" charset="0"/>
                <a:cs typeface="Times New Roman" panose="02020603050405020304" pitchFamily="18" charset="0"/>
              </a:rPr>
              <a:t>нагадують</a:t>
            </a:r>
            <a:r>
              <a:rPr lang="ru-RU" sz="2800" b="1" dirty="0">
                <a:solidFill>
                  <a:srgbClr val="002060"/>
                </a:solidFill>
                <a:latin typeface="Times New Roman" panose="02020603050405020304" pitchFamily="18" charset="0"/>
                <a:cs typeface="Times New Roman" panose="02020603050405020304" pitchFamily="18" charset="0"/>
              </a:rPr>
              <a:t> про </a:t>
            </a:r>
            <a:r>
              <a:rPr lang="ru-RU" sz="2800" b="1" dirty="0" err="1">
                <a:solidFill>
                  <a:srgbClr val="002060"/>
                </a:solidFill>
                <a:latin typeface="Times New Roman" panose="02020603050405020304" pitchFamily="18" charset="0"/>
                <a:cs typeface="Times New Roman" panose="02020603050405020304" pitchFamily="18" charset="0"/>
              </a:rPr>
              <a:t>необхідність</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вимірювання</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аналізу</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планування</a:t>
            </a:r>
            <a:r>
              <a:rPr lang="ru-RU" sz="2800" b="1" dirty="0">
                <a:solidFill>
                  <a:srgbClr val="002060"/>
                </a:solidFill>
                <a:latin typeface="Times New Roman" panose="02020603050405020304" pitchFamily="18" charset="0"/>
                <a:cs typeface="Times New Roman" panose="02020603050405020304" pitchFamily="18" charset="0"/>
              </a:rPr>
              <a:t> та </a:t>
            </a:r>
            <a:r>
              <a:rPr lang="ru-RU" sz="2800" b="1" dirty="0" err="1">
                <a:solidFill>
                  <a:srgbClr val="002060"/>
                </a:solidFill>
                <a:latin typeface="Times New Roman" panose="02020603050405020304" pitchFamily="18" charset="0"/>
                <a:cs typeface="Times New Roman" panose="02020603050405020304" pitchFamily="18" charset="0"/>
              </a:rPr>
              <a:t>прогнозування</a:t>
            </a:r>
            <a:r>
              <a:rPr lang="ru-RU" sz="2800" b="1" dirty="0">
                <a:solidFill>
                  <a:srgbClr val="002060"/>
                </a:solidFill>
                <a:latin typeface="Times New Roman" panose="02020603050405020304" pitchFamily="18" charset="0"/>
                <a:cs typeface="Times New Roman" panose="02020603050405020304" pitchFamily="18" charset="0"/>
              </a:rPr>
              <a:t> для </a:t>
            </a:r>
            <a:r>
              <a:rPr lang="ru-RU" sz="2800" b="1" dirty="0" err="1">
                <a:solidFill>
                  <a:srgbClr val="002060"/>
                </a:solidFill>
                <a:latin typeface="Times New Roman" panose="02020603050405020304" pitchFamily="18" charset="0"/>
                <a:cs typeface="Times New Roman" panose="02020603050405020304" pitchFamily="18" charset="0"/>
              </a:rPr>
              <a:t>прийняття</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обґрунтованих</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рішень</a:t>
            </a:r>
            <a:r>
              <a:rPr lang="ru-RU" sz="2800" b="1" dirty="0">
                <a:solidFill>
                  <a:srgbClr val="002060"/>
                </a:solidFill>
                <a:latin typeface="Times New Roman" panose="02020603050405020304" pitchFamily="18" charset="0"/>
                <a:cs typeface="Times New Roman" panose="02020603050405020304" pitchFamily="18" charset="0"/>
              </a:rPr>
              <a:t> та </a:t>
            </a:r>
            <a:r>
              <a:rPr lang="ru-RU" sz="2800" b="1" dirty="0" err="1">
                <a:solidFill>
                  <a:srgbClr val="002060"/>
                </a:solidFill>
                <a:latin typeface="Times New Roman" panose="02020603050405020304" pitchFamily="18" charset="0"/>
                <a:cs typeface="Times New Roman" panose="02020603050405020304" pitchFamily="18" charset="0"/>
              </a:rPr>
              <a:t>мінімізації</a:t>
            </a:r>
            <a:r>
              <a:rPr lang="ru-RU" sz="2800" b="1" dirty="0">
                <a:solidFill>
                  <a:srgbClr val="002060"/>
                </a:solidFill>
                <a:latin typeface="Times New Roman" panose="02020603050405020304" pitchFamily="18" charset="0"/>
                <a:cs typeface="Times New Roman" panose="02020603050405020304" pitchFamily="18" charset="0"/>
              </a:rPr>
              <a:t> </a:t>
            </a:r>
            <a:r>
              <a:rPr lang="ru-RU" sz="2800" b="1" dirty="0" err="1">
                <a:solidFill>
                  <a:srgbClr val="002060"/>
                </a:solidFill>
                <a:latin typeface="Times New Roman" panose="02020603050405020304" pitchFamily="18" charset="0"/>
                <a:cs typeface="Times New Roman" panose="02020603050405020304" pitchFamily="18" charset="0"/>
              </a:rPr>
              <a:t>ризиків</a:t>
            </a:r>
            <a:endParaRPr sz="2800" b="1" dirty="0">
              <a:solidFill>
                <a:srgbClr val="00206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D41423FE-D25C-E67D-D8EB-CA4745FD175B}"/>
              </a:ext>
            </a:extLst>
          </p:cNvPr>
          <p:cNvSpPr txBox="1"/>
          <p:nvPr/>
        </p:nvSpPr>
        <p:spPr>
          <a:xfrm>
            <a:off x="428977" y="1738650"/>
            <a:ext cx="6592711" cy="5119350"/>
          </a:xfrm>
          <a:prstGeom prst="rect">
            <a:avLst/>
          </a:prstGeom>
          <a:noFill/>
        </p:spPr>
        <p:txBody>
          <a:bodyPr wrap="square">
            <a:spAutoFit/>
          </a:bodyPr>
          <a:lstStyle/>
          <a:p>
            <a:pPr>
              <a:spcAft>
                <a:spcPts val="800"/>
              </a:spcAft>
              <a:buNone/>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Пітер </a:t>
            </a:r>
            <a:r>
              <a:rPr lang="uk-UA" sz="2000" b="1" dirty="0" err="1">
                <a:effectLst/>
                <a:latin typeface="Times New Roman" panose="02020603050405020304" pitchFamily="18" charset="0"/>
                <a:ea typeface="Calibri" panose="020F0502020204030204" pitchFamily="34" charset="0"/>
                <a:cs typeface="Times New Roman" panose="02020603050405020304" pitchFamily="18" charset="0"/>
              </a:rPr>
              <a:t>Друкер</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"Те, що вимірюється, те й управляється."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"Планування - це не передбачення майбутнього, а створення можливостей."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Роберт Каплан:</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"Стратегія без вимірювання - це просто мрія."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В. </a:t>
            </a:r>
            <a:r>
              <a:rPr lang="uk-UA" sz="2000" b="1" dirty="0" err="1">
                <a:effectLst/>
                <a:latin typeface="Times New Roman" panose="02020603050405020304" pitchFamily="18" charset="0"/>
                <a:ea typeface="Calibri" panose="020F0502020204030204" pitchFamily="34" charset="0"/>
                <a:cs typeface="Times New Roman" panose="02020603050405020304" pitchFamily="18" charset="0"/>
              </a:rPr>
              <a:t>Едвардс</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000" b="1" dirty="0" err="1">
                <a:effectLst/>
                <a:latin typeface="Times New Roman" panose="02020603050405020304" pitchFamily="18" charset="0"/>
                <a:ea typeface="Calibri" panose="020F0502020204030204" pitchFamily="34" charset="0"/>
                <a:cs typeface="Times New Roman" panose="02020603050405020304" pitchFamily="18" charset="0"/>
              </a:rPr>
              <a:t>Демінг</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"Без даних ви просто людина з думкою."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Джон </a:t>
            </a:r>
            <a:r>
              <a:rPr lang="uk-UA" sz="2000" b="1" dirty="0" err="1">
                <a:effectLst/>
                <a:latin typeface="Times New Roman" panose="02020603050405020304" pitchFamily="18" charset="0"/>
                <a:ea typeface="Calibri" panose="020F0502020204030204" pitchFamily="34" charset="0"/>
                <a:cs typeface="Times New Roman" panose="02020603050405020304" pitchFamily="18" charset="0"/>
              </a:rPr>
              <a:t>Мейнард</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 Кейнс:</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"Економіка - це мистецтво мислити в термінах майбутнього."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buNone/>
            </a:pPr>
            <a:r>
              <a:rPr lang="uk-UA" sz="2000" b="1" dirty="0" err="1">
                <a:effectLst/>
                <a:latin typeface="Times New Roman" panose="02020603050405020304" pitchFamily="18" charset="0"/>
                <a:ea typeface="Calibri" panose="020F0502020204030204" pitchFamily="34" charset="0"/>
                <a:cs typeface="Times New Roman" panose="02020603050405020304" pitchFamily="18" charset="0"/>
              </a:rPr>
              <a:t>Уоррен</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000" b="1" dirty="0" err="1">
                <a:effectLst/>
                <a:latin typeface="Times New Roman" panose="02020603050405020304" pitchFamily="18" charset="0"/>
                <a:ea typeface="Calibri" panose="020F0502020204030204" pitchFamily="34" charset="0"/>
                <a:cs typeface="Times New Roman" panose="02020603050405020304" pitchFamily="18" charset="0"/>
              </a:rPr>
              <a:t>Баффет</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"Ризик виникає від незнання того, що ви робите."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2" descr="В Украине вводят жесткий финансовый контроль и максимально увеличивают  штрафы — Delo.ua">
            <a:extLst>
              <a:ext uri="{FF2B5EF4-FFF2-40B4-BE49-F238E27FC236}">
                <a16:creationId xmlns:a16="http://schemas.microsoft.com/office/drawing/2014/main" id="{0D271F95-94F0-1300-FAC2-A1A93B4087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3645" y="14625"/>
            <a:ext cx="4218694" cy="17240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Контролінг">
            <a:extLst>
              <a:ext uri="{FF2B5EF4-FFF2-40B4-BE49-F238E27FC236}">
                <a16:creationId xmlns:a16="http://schemas.microsoft.com/office/drawing/2014/main" id="{49AC34ED-A6E5-9C81-7FB6-8FFF206773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90754" y="30426"/>
            <a:ext cx="1501246" cy="1152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922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9;p12">
            <a:extLst>
              <a:ext uri="{FF2B5EF4-FFF2-40B4-BE49-F238E27FC236}">
                <a16:creationId xmlns:a16="http://schemas.microsoft.com/office/drawing/2014/main" id="{974B7DCE-3866-CA1C-09BC-C3D252F19CE1}"/>
              </a:ext>
            </a:extLst>
          </p:cNvPr>
          <p:cNvSpPr txBox="1">
            <a:spLocks noGrp="1"/>
          </p:cNvSpPr>
          <p:nvPr>
            <p:ph type="title"/>
          </p:nvPr>
        </p:nvSpPr>
        <p:spPr>
          <a:xfrm>
            <a:off x="790958" y="211953"/>
            <a:ext cx="6139681" cy="766200"/>
          </a:xfrm>
          <a:prstGeom prst="rect">
            <a:avLst/>
          </a:prstGeom>
        </p:spPr>
        <p:txBody>
          <a:bodyPr spcFirstLastPara="1" wrap="square" lIns="91425" tIns="91425" rIns="91425" bIns="91425" anchor="ctr" anchorCtr="0">
            <a:noAutofit/>
          </a:bodyPr>
          <a:lstStyle/>
          <a:p>
            <a:pPr lvl="0"/>
            <a:r>
              <a:rPr lang="uk-UA" dirty="0"/>
              <a:t>ОПИС </a:t>
            </a:r>
            <a:r>
              <a:rPr lang="uk-UA" b="1" dirty="0" err="1">
                <a:solidFill>
                  <a:srgbClr val="002060"/>
                </a:solidFill>
                <a:latin typeface="Times New Roman" panose="02020603050405020304" pitchFamily="18" charset="0"/>
                <a:cs typeface="Times New Roman" panose="02020603050405020304" pitchFamily="18" charset="0"/>
              </a:rPr>
              <a:t>ОПИС</a:t>
            </a:r>
            <a:r>
              <a:rPr lang="uk-UA" b="1" dirty="0">
                <a:solidFill>
                  <a:srgbClr val="002060"/>
                </a:solidFill>
                <a:latin typeface="Times New Roman" panose="02020603050405020304" pitchFamily="18" charset="0"/>
                <a:cs typeface="Times New Roman" panose="02020603050405020304" pitchFamily="18" charset="0"/>
              </a:rPr>
              <a:t> КУРСУ</a:t>
            </a:r>
            <a:endParaRPr b="1" dirty="0">
              <a:solidFill>
                <a:srgbClr val="002060"/>
              </a:solidFill>
              <a:latin typeface="Times New Roman" panose="02020603050405020304" pitchFamily="18" charset="0"/>
              <a:cs typeface="Times New Roman" panose="02020603050405020304" pitchFamily="18" charset="0"/>
            </a:endParaRPr>
          </a:p>
        </p:txBody>
      </p:sp>
      <p:pic>
        <p:nvPicPr>
          <p:cNvPr id="2050" name="Picture 2" descr="Дистанційне навчання 2019-2020 н.р. | Ліцей ім. Михайла ...">
            <a:extLst>
              <a:ext uri="{FF2B5EF4-FFF2-40B4-BE49-F238E27FC236}">
                <a16:creationId xmlns:a16="http://schemas.microsoft.com/office/drawing/2014/main" id="{969789D6-FFDD-361E-3C28-A665115459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8310" y="1290735"/>
            <a:ext cx="3556001" cy="406019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40D8D3C-AEA7-64DD-7BC0-BBBEE8D9548A}"/>
              </a:ext>
            </a:extLst>
          </p:cNvPr>
          <p:cNvSpPr txBox="1"/>
          <p:nvPr/>
        </p:nvSpPr>
        <p:spPr>
          <a:xfrm>
            <a:off x="417688" y="1290735"/>
            <a:ext cx="7100711" cy="5355312"/>
          </a:xfrm>
          <a:prstGeom prst="rect">
            <a:avLst/>
          </a:prstGeom>
          <a:noFill/>
        </p:spPr>
        <p:txBody>
          <a:bodyPr wrap="square">
            <a:spAutoFit/>
          </a:bodyPr>
          <a:lstStyle/>
          <a:p>
            <a:pPr indent="179705" algn="just">
              <a:buNone/>
            </a:pPr>
            <a:r>
              <a:rPr lang="uk-UA" sz="1800" kern="100" dirty="0">
                <a:effectLst/>
                <a:latin typeface="Times New Roman" panose="02020603050405020304" pitchFamily="18" charset="0"/>
                <a:ea typeface="Droid Sans Fallback"/>
                <a:cs typeface="FreeSans"/>
              </a:rPr>
              <a:t>Вивчення дисципліни "Фінансовий контролінг в банківських установах"</a:t>
            </a:r>
            <a:r>
              <a:rPr kumimoji="0" lang="uk-UA" sz="16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 –</a:t>
            </a:r>
            <a:r>
              <a:rPr lang="uk-UA" sz="1800" kern="100" dirty="0">
                <a:effectLst/>
                <a:latin typeface="Times New Roman" panose="02020603050405020304" pitchFamily="18" charset="0"/>
                <a:ea typeface="Droid Sans Fallback"/>
                <a:cs typeface="FreeSans"/>
              </a:rPr>
              <a:t> це не просто оволодіння набором інструментів, це відкриття дверей до розуміння серцебиття сучасної фінансової системи. У світі, де кожен клік та кожна транзакція мають фінансовий відбиток, де ризики та можливості переплітаються у складний танець цифр, фінансовий контролінг стає компасом, що вказує шлях до стабільності та процвітання.</a:t>
            </a:r>
          </a:p>
          <a:p>
            <a:pPr indent="179705" algn="just">
              <a:buNone/>
            </a:pPr>
            <a:r>
              <a:rPr lang="uk-UA" sz="1800" kern="100" dirty="0">
                <a:effectLst/>
                <a:latin typeface="Times New Roman" panose="02020603050405020304" pitchFamily="18" charset="0"/>
                <a:ea typeface="Droid Sans Fallback"/>
                <a:cs typeface="FreeSans"/>
              </a:rPr>
              <a:t> Ця дисципліна </a:t>
            </a:r>
            <a:r>
              <a:rPr kumimoji="0" lang="uk-UA" sz="16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a:t>
            </a:r>
            <a:r>
              <a:rPr lang="uk-UA" sz="1800" kern="100" dirty="0">
                <a:effectLst/>
                <a:latin typeface="Times New Roman" panose="02020603050405020304" pitchFamily="18" charset="0"/>
                <a:ea typeface="Droid Sans Fallback"/>
                <a:cs typeface="FreeSans"/>
              </a:rPr>
              <a:t> це не лише про аналіз звітів та розрахунок показників. Це про вміння бачити за цифрами історії успіху та прорахунків, про здатність передбачати майбутні тенденції та приймати обґрунтовані рішення в умовах невизначеності. Це про розуміння того, як кожен фінансовий крок впливає на загальну стабільність та прибутковість банківської установи.</a:t>
            </a:r>
          </a:p>
          <a:p>
            <a:pPr indent="179705" algn="just">
              <a:buNone/>
            </a:pPr>
            <a:endParaRPr lang="uk-UA" sz="1800" kern="100" dirty="0">
              <a:effectLst/>
              <a:latin typeface="Times New Roman" panose="02020603050405020304" pitchFamily="18" charset="0"/>
              <a:ea typeface="Droid Sans Fallback"/>
              <a:cs typeface="FreeSans"/>
            </a:endParaRPr>
          </a:p>
          <a:p>
            <a:pPr indent="179705" algn="just">
              <a:buNone/>
            </a:pPr>
            <a:r>
              <a:rPr lang="uk-UA" sz="1800" b="1" kern="100" dirty="0">
                <a:effectLst/>
                <a:latin typeface="Times New Roman" panose="02020603050405020304" pitchFamily="18" charset="0"/>
                <a:ea typeface="Droid Sans Fallback"/>
                <a:cs typeface="FreeSans"/>
              </a:rPr>
              <a:t> </a:t>
            </a:r>
            <a:r>
              <a:rPr lang="uk-UA" b="1" kern="100" dirty="0">
                <a:latin typeface="Times New Roman" panose="02020603050405020304" pitchFamily="18" charset="0"/>
                <a:ea typeface="Droid Sans Fallback"/>
                <a:cs typeface="FreeSans"/>
              </a:rPr>
              <a:t>О</a:t>
            </a:r>
            <a:r>
              <a:rPr lang="uk-UA" sz="1800" b="1" kern="100" dirty="0">
                <a:effectLst/>
                <a:latin typeface="Times New Roman" panose="02020603050405020304" pitchFamily="18" charset="0"/>
                <a:ea typeface="Droid Sans Fallback"/>
                <a:cs typeface="FreeSans"/>
              </a:rPr>
              <a:t>сновною метою вивчення дисципліни</a:t>
            </a:r>
            <a:r>
              <a:rPr kumimoji="0" lang="uk-UA" sz="1800" b="0" i="0" u="none" strike="noStrike" kern="100" cap="none" spc="0" normalizeH="0" baseline="0" noProof="0" dirty="0">
                <a:ln>
                  <a:noFill/>
                </a:ln>
                <a:solidFill>
                  <a:prstClr val="black"/>
                </a:solidFill>
                <a:effectLst/>
                <a:uLnTx/>
                <a:uFillTx/>
                <a:latin typeface="Times New Roman" panose="02020603050405020304" pitchFamily="18" charset="0"/>
                <a:ea typeface="Droid Sans Fallback"/>
                <a:cs typeface="FreeSans"/>
              </a:rPr>
              <a:t> "Фінансовий контролінг в банківських установах"</a:t>
            </a:r>
            <a:r>
              <a:rPr lang="uk-UA" sz="1800" kern="100" dirty="0">
                <a:effectLst/>
                <a:latin typeface="Times New Roman" panose="02020603050405020304" pitchFamily="18" charset="0"/>
                <a:ea typeface="Droid Sans Fallback"/>
                <a:cs typeface="FreeSans"/>
              </a:rPr>
              <a:t> є підготовка фахівців, здатних ефективно організовувати та здійснювати фінансовий контролінг у банківських установах з метою забезпечення їхньої фінансової стабільності та прибутковості.</a:t>
            </a:r>
            <a:endParaRPr lang="ru-RU" sz="1800" kern="100" dirty="0">
              <a:effectLst/>
              <a:latin typeface="Liberation Serif"/>
              <a:ea typeface="Droid Sans Fallback"/>
              <a:cs typeface="FreeSans"/>
            </a:endParaRPr>
          </a:p>
        </p:txBody>
      </p:sp>
    </p:spTree>
    <p:extLst>
      <p:ext uri="{BB962C8B-B14F-4D97-AF65-F5344CB8AC3E}">
        <p14:creationId xmlns:p14="http://schemas.microsoft.com/office/powerpoint/2010/main" val="3264386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9;p12">
            <a:extLst>
              <a:ext uri="{FF2B5EF4-FFF2-40B4-BE49-F238E27FC236}">
                <a16:creationId xmlns:a16="http://schemas.microsoft.com/office/drawing/2014/main" id="{02CFD355-E088-7301-201A-624063DC3834}"/>
              </a:ext>
            </a:extLst>
          </p:cNvPr>
          <p:cNvSpPr txBox="1">
            <a:spLocks/>
          </p:cNvSpPr>
          <p:nvPr/>
        </p:nvSpPr>
        <p:spPr>
          <a:xfrm>
            <a:off x="790958" y="211953"/>
            <a:ext cx="6139681" cy="766200"/>
          </a:xfrm>
          <a:prstGeom prst="rect">
            <a:avLst/>
          </a:prstGeom>
        </p:spPr>
        <p:txBody>
          <a:bodyPr spcFirstLastPara="1" vert="horz" wrap="square" lIns="91425" tIns="91425" rIns="91425" bIns="91425" rtlCol="0" anchor="ctr" anchorCtr="0">
            <a:noAutofit/>
          </a:bodyPr>
          <a:lstStyle>
            <a:lvl1pPr algn="l" defTabSz="914400" rtl="0" eaLnBrk="1" latinLnBrk="0" hangingPunct="1">
              <a:lnSpc>
                <a:spcPct val="85000"/>
              </a:lnSpc>
              <a:spcBef>
                <a:spcPct val="0"/>
              </a:spcBef>
              <a:buNone/>
              <a:defRPr sz="4000" kern="1200" spc="-120" baseline="0">
                <a:solidFill>
                  <a:srgbClr val="FFFFFF"/>
                </a:solidFill>
                <a:latin typeface="+mj-lt"/>
                <a:ea typeface="+mj-ea"/>
                <a:cs typeface="+mj-cs"/>
              </a:defRPr>
            </a:lvl1pPr>
          </a:lstStyle>
          <a:p>
            <a:pPr algn="ctr"/>
            <a:r>
              <a:rPr lang="uk-UA" b="1" dirty="0">
                <a:solidFill>
                  <a:srgbClr val="002060"/>
                </a:solidFill>
                <a:latin typeface="Times New Roman" panose="02020603050405020304" pitchFamily="18" charset="0"/>
                <a:cs typeface="Times New Roman" panose="02020603050405020304" pitchFamily="18" charset="0"/>
              </a:rPr>
              <a:t>ЗАВДАННЯ КУРСУ</a:t>
            </a:r>
          </a:p>
        </p:txBody>
      </p:sp>
      <p:pic>
        <p:nvPicPr>
          <p:cNvPr id="3074" name="Picture 2" descr="Форми навчання - Навчальний центр по підготовці ...">
            <a:extLst>
              <a:ext uri="{FF2B5EF4-FFF2-40B4-BE49-F238E27FC236}">
                <a16:creationId xmlns:a16="http://schemas.microsoft.com/office/drawing/2014/main" id="{4A236A7E-30F7-2358-4096-3A43F2FEA2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9135" y="1546577"/>
            <a:ext cx="3254198" cy="410915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3FA5C71-1428-9C05-3308-496302BB5C8F}"/>
              </a:ext>
            </a:extLst>
          </p:cNvPr>
          <p:cNvSpPr txBox="1"/>
          <p:nvPr/>
        </p:nvSpPr>
        <p:spPr>
          <a:xfrm>
            <a:off x="544866" y="1023308"/>
            <a:ext cx="6096000" cy="5509200"/>
          </a:xfrm>
          <a:prstGeom prst="rect">
            <a:avLst/>
          </a:prstGeom>
          <a:noFill/>
        </p:spPr>
        <p:txBody>
          <a:bodyPr wrap="square">
            <a:spAutoFit/>
          </a:bodyPr>
          <a:lstStyle/>
          <a:p>
            <a:pPr indent="179705" algn="just">
              <a:buNone/>
            </a:pPr>
            <a:r>
              <a:rPr lang="uk-UA" sz="1600" b="1" kern="0" dirty="0">
                <a:effectLst/>
                <a:latin typeface="Times New Roman" panose="02020603050405020304" pitchFamily="18" charset="0"/>
                <a:ea typeface="MS Mincho" panose="02020609040205080304" pitchFamily="49" charset="-128"/>
                <a:cs typeface="FreeSans"/>
              </a:rPr>
              <a:t>Основними </a:t>
            </a:r>
            <a:r>
              <a:rPr lang="uk-UA" sz="1600" b="1" kern="0" dirty="0">
                <a:latin typeface="Times New Roman" panose="02020603050405020304" pitchFamily="18" charset="0"/>
                <a:ea typeface="MS Mincho" panose="02020609040205080304" pitchFamily="49" charset="-128"/>
                <a:cs typeface="FreeSans"/>
              </a:rPr>
              <a:t>з</a:t>
            </a:r>
            <a:r>
              <a:rPr lang="uk-UA" sz="1600" b="1" kern="0" dirty="0">
                <a:effectLst/>
                <a:latin typeface="Times New Roman" panose="02020603050405020304" pitchFamily="18" charset="0"/>
                <a:ea typeface="MS Mincho" panose="02020609040205080304" pitchFamily="49" charset="-128"/>
                <a:cs typeface="FreeSans"/>
              </a:rPr>
              <a:t>авданнями вивчення курсу «</a:t>
            </a:r>
            <a:r>
              <a:rPr lang="uk-UA" sz="1600" b="1" kern="0" dirty="0">
                <a:latin typeface="Times New Roman" panose="02020603050405020304" pitchFamily="18" charset="0"/>
                <a:ea typeface="MS Mincho" panose="02020609040205080304" pitchFamily="49" charset="-128"/>
                <a:cs typeface="FreeSans"/>
              </a:rPr>
              <a:t>Фінансовий контролінг в банківських установах</a:t>
            </a:r>
            <a:r>
              <a:rPr lang="uk-UA" sz="1600" b="1" kern="0" dirty="0">
                <a:effectLst/>
                <a:latin typeface="Times New Roman" panose="02020603050405020304" pitchFamily="18" charset="0"/>
                <a:ea typeface="MS Mincho" panose="02020609040205080304" pitchFamily="49" charset="-128"/>
                <a:cs typeface="FreeSans"/>
              </a:rPr>
              <a:t>»: </a:t>
            </a:r>
            <a:endParaRPr lang="ru-RU" sz="1600" kern="100" dirty="0">
              <a:effectLst/>
              <a:latin typeface="Liberation Serif"/>
              <a:ea typeface="Droid Sans Fallback"/>
              <a:cs typeface="FreeSans"/>
            </a:endParaRPr>
          </a:p>
          <a:p>
            <a:pPr marL="342900" lvl="0" indent="-342900" algn="just">
              <a:buFont typeface="Wingdings" panose="05000000000000000000" pitchFamily="2" charset="2"/>
              <a:buChar char=""/>
            </a:pPr>
            <a:r>
              <a:rPr lang="uk-UA" sz="1600" kern="0" dirty="0">
                <a:effectLst/>
                <a:latin typeface="Times New Roman" panose="02020603050405020304" pitchFamily="18" charset="0"/>
                <a:ea typeface="Calibri" panose="020F0502020204030204" pitchFamily="34" charset="0"/>
              </a:rPr>
              <a:t>Вивчення сутності, принципів, функцій та завдань фінансового контролінгу в банківських установах</a:t>
            </a:r>
            <a:r>
              <a:rPr lang="uk-UA" sz="1600" kern="0" dirty="0">
                <a:effectLst/>
                <a:latin typeface="Times New Roman" panose="02020603050405020304" pitchFamily="18" charset="0"/>
                <a:ea typeface="Times New Roman" panose="02020603050405020304" pitchFamily="18" charset="0"/>
                <a:cs typeface="FreeSans"/>
              </a:rPr>
              <a:t>; </a:t>
            </a:r>
          </a:p>
          <a:p>
            <a:pPr marL="342900" lvl="0" indent="-342900" algn="just">
              <a:buFont typeface="Wingdings" panose="05000000000000000000" pitchFamily="2" charset="2"/>
              <a:buChar char=""/>
            </a:pPr>
            <a:r>
              <a:rPr lang="uk-UA" sz="1600" kern="0" dirty="0">
                <a:effectLst/>
                <a:latin typeface="Times New Roman" panose="02020603050405020304" pitchFamily="18" charset="0"/>
                <a:ea typeface="Times New Roman" panose="02020603050405020304" pitchFamily="18" charset="0"/>
                <a:cs typeface="FreeSans"/>
              </a:rPr>
              <a:t> </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Ознайомлення з організаційною структурою служби фінансового контролінгу в банку. </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Розгляд нормативно-правового забезпечення фінансового контролінгу в банківській системі.</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Вивчення методів аналізу фінансової звітності банку.</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Освоєння методів оцінки фінансової стійкості, ліквідності, прибутковості та ризиковості банку. </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Ознайомлення з інструментами бюджетування, планування та прогнозування фінансових показників банку. </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Вивчення методів контролю за виконанням бюджету та аналізу відхилень.</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Розгляд особливостей фінансового контролінгу в кредитній, депозитній, інвестиційній та інших сферах діяльності банку. </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Вивчення методів контролю за ризиками в банківській діяльності. Ознайомлення з методами оцінки ефективності діяльності банківських підрозділів. </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Формування навичок аналізу фінансової звітності банків. </a:t>
            </a:r>
          </a:p>
          <a:p>
            <a:pPr marL="342900" lvl="0" indent="-342900" algn="just">
              <a:buFont typeface="Wingdings" panose="05000000000000000000" pitchFamily="2" charset="2"/>
              <a:buChar char=""/>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Розвиток здатності складати бюджет та аналізувати відхилення.</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6780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41;p23">
            <a:extLst>
              <a:ext uri="{FF2B5EF4-FFF2-40B4-BE49-F238E27FC236}">
                <a16:creationId xmlns:a16="http://schemas.microsoft.com/office/drawing/2014/main" id="{C8210F11-9EC2-63A7-9B53-068EFD0A8B7D}"/>
              </a:ext>
            </a:extLst>
          </p:cNvPr>
          <p:cNvSpPr txBox="1">
            <a:spLocks noGrp="1"/>
          </p:cNvSpPr>
          <p:nvPr>
            <p:ph type="title"/>
          </p:nvPr>
        </p:nvSpPr>
        <p:spPr>
          <a:xfrm>
            <a:off x="259644" y="416808"/>
            <a:ext cx="6488631" cy="766200"/>
          </a:xfrm>
          <a:prstGeom prst="rect">
            <a:avLst/>
          </a:prstGeom>
        </p:spPr>
        <p:txBody>
          <a:bodyPr spcFirstLastPara="1" wrap="square" lIns="91425" tIns="91425" rIns="91425" bIns="91425" anchor="ctr" anchorCtr="0">
            <a:noAutofit/>
          </a:bodyPr>
          <a:lstStyle/>
          <a:p>
            <a:pPr lvl="0"/>
            <a:r>
              <a:rPr lang="uk-UA" b="1" dirty="0">
                <a:solidFill>
                  <a:srgbClr val="002060"/>
                </a:solidFill>
              </a:rPr>
              <a:t>Паспорт навчальної дисципліни</a:t>
            </a:r>
            <a:endParaRPr b="1" dirty="0">
              <a:solidFill>
                <a:srgbClr val="002060"/>
              </a:solidFill>
            </a:endParaRPr>
          </a:p>
        </p:txBody>
      </p:sp>
      <p:pic>
        <p:nvPicPr>
          <p:cNvPr id="4100" name="Picture 4" descr="Про книгу – з любов'ю і повагою. До Всесвітнього дня книги та авторського  права - Київський національний університет будівництва i архітектури">
            <a:extLst>
              <a:ext uri="{FF2B5EF4-FFF2-40B4-BE49-F238E27FC236}">
                <a16:creationId xmlns:a16="http://schemas.microsoft.com/office/drawing/2014/main" id="{584DA4BD-D060-66F4-8A7E-56A538A8E0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18513" y="1399821"/>
            <a:ext cx="3175176" cy="384951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5800C8A0-F445-2A81-A533-BA514769E246}"/>
              </a:ext>
            </a:extLst>
          </p:cNvPr>
          <p:cNvSpPr txBox="1"/>
          <p:nvPr/>
        </p:nvSpPr>
        <p:spPr>
          <a:xfrm>
            <a:off x="598311" y="1399821"/>
            <a:ext cx="6488630" cy="5632311"/>
          </a:xfrm>
          <a:prstGeom prst="rect">
            <a:avLst/>
          </a:prstGeom>
          <a:noFill/>
        </p:spPr>
        <p:txBody>
          <a:bodyPr wrap="square">
            <a:spAutoFit/>
          </a:bodyPr>
          <a:lstStyle/>
          <a:p>
            <a:endParaRPr lang="ru-RU" dirty="0"/>
          </a:p>
          <a:p>
            <a:r>
              <a:rPr lang="ru-RU" dirty="0" err="1">
                <a:latin typeface="Times New Roman" panose="02020603050405020304" pitchFamily="18" charset="0"/>
                <a:cs typeface="Times New Roman" panose="02020603050405020304" pitchFamily="18" charset="0"/>
              </a:rPr>
              <a:t>Освітня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програма</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Фінанси</a:t>
            </a:r>
            <a:r>
              <a:rPr lang="ru-RU" i="1" dirty="0">
                <a:latin typeface="Times New Roman" panose="02020603050405020304" pitchFamily="18" charset="0"/>
                <a:cs typeface="Times New Roman" panose="02020603050405020304" pitchFamily="18" charset="0"/>
              </a:rPr>
              <a:t> і кредит</a:t>
            </a:r>
          </a:p>
          <a:p>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вищої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освіти</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бакалавр </a:t>
            </a:r>
          </a:p>
          <a:p>
            <a:r>
              <a:rPr lang="ru-RU" dirty="0">
                <a:latin typeface="Times New Roman" panose="02020603050405020304" pitchFamily="18" charset="0"/>
                <a:cs typeface="Times New Roman" panose="02020603050405020304" pitchFamily="18" charset="0"/>
              </a:rPr>
              <a:t>Статус </a:t>
            </a:r>
            <a:r>
              <a:rPr lang="ru-RU" dirty="0" err="1">
                <a:latin typeface="Times New Roman" panose="02020603050405020304" pitchFamily="18" charset="0"/>
                <a:cs typeface="Times New Roman" panose="02020603050405020304" pitchFamily="18" charset="0"/>
              </a:rPr>
              <a:t>дисципліни</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вибіркова</a:t>
            </a:r>
            <a:endParaRPr lang="ru-RU" i="1"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Кредити</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ECTS	</a:t>
            </a:r>
            <a:endParaRPr lang="uk-UA"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Рік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навчання</a:t>
            </a:r>
            <a:r>
              <a:rPr lang="ru-RU" dirty="0">
                <a:latin typeface="Times New Roman" panose="02020603050405020304" pitchFamily="18" charset="0"/>
                <a:cs typeface="Times New Roman" panose="02020603050405020304" pitchFamily="18" charset="0"/>
              </a:rPr>
              <a:t> -        	</a:t>
            </a:r>
          </a:p>
          <a:p>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годин		</a:t>
            </a:r>
          </a:p>
          <a:p>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змістових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модулів</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Лекційні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заняття</a:t>
            </a:r>
            <a:r>
              <a:rPr lang="ru-RU" dirty="0">
                <a:latin typeface="Times New Roman" panose="02020603050405020304" pitchFamily="18" charset="0"/>
                <a:cs typeface="Times New Roman" panose="02020603050405020304" pitchFamily="18" charset="0"/>
              </a:rPr>
              <a:t> –         год</a:t>
            </a:r>
          </a:p>
          <a:p>
            <a:r>
              <a:rPr lang="ru-RU" dirty="0" err="1">
                <a:latin typeface="Times New Roman" panose="02020603050405020304" pitchFamily="18" charset="0"/>
                <a:cs typeface="Times New Roman" panose="02020603050405020304" pitchFamily="18" charset="0"/>
              </a:rPr>
              <a:t>Практичні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заняття</a:t>
            </a:r>
            <a:r>
              <a:rPr lang="ru-RU" dirty="0">
                <a:latin typeface="Times New Roman" panose="02020603050405020304" pitchFamily="18" charset="0"/>
                <a:cs typeface="Times New Roman" panose="02020603050405020304" pitchFamily="18" charset="0"/>
              </a:rPr>
              <a:t> –      год</a:t>
            </a:r>
          </a:p>
          <a:p>
            <a:r>
              <a:rPr lang="ru-RU" dirty="0" err="1">
                <a:latin typeface="Times New Roman" panose="02020603050405020304" pitchFamily="18" charset="0"/>
                <a:cs typeface="Times New Roman" panose="02020603050405020304" pitchFamily="18" charset="0"/>
              </a:rPr>
              <a:t>Самостійна</a:t>
            </a:r>
            <a:r>
              <a:rPr lang="ru-RU" dirty="0">
                <a:latin typeface="Times New Roman" panose="02020603050405020304" pitchFamily="18" charset="0"/>
                <a:cs typeface="Times New Roman" panose="02020603050405020304" pitchFamily="18" charset="0"/>
              </a:rPr>
              <a:t> робота –     год.</a:t>
            </a:r>
          </a:p>
          <a:p>
            <a:r>
              <a:rPr lang="ru-RU" dirty="0">
                <a:latin typeface="Times New Roman" panose="02020603050405020304" pitchFamily="18" charset="0"/>
                <a:cs typeface="Times New Roman" panose="02020603050405020304" pitchFamily="18" charset="0"/>
              </a:rPr>
              <a:t>Вид контролю	</a:t>
            </a:r>
            <a:r>
              <a:rPr lang="ru-RU" dirty="0" err="1">
                <a:latin typeface="Times New Roman" panose="02020603050405020304" pitchFamily="18" charset="0"/>
                <a:cs typeface="Times New Roman" panose="02020603050405020304" pitchFamily="18" charset="0"/>
              </a:rPr>
              <a:t>Залік</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Посилання</a:t>
            </a:r>
            <a:r>
              <a:rPr lang="ru-RU" dirty="0">
                <a:latin typeface="Times New Roman" panose="02020603050405020304" pitchFamily="18" charset="0"/>
                <a:cs typeface="Times New Roman" panose="02020603050405020304" pitchFamily="18" charset="0"/>
              </a:rPr>
              <a:t> на курс в </a:t>
            </a:r>
            <a:r>
              <a:rPr lang="en-US" dirty="0">
                <a:latin typeface="Times New Roman" panose="02020603050405020304" pitchFamily="18" charset="0"/>
                <a:cs typeface="Times New Roman" panose="02020603050405020304" pitchFamily="18" charset="0"/>
              </a:rPr>
              <a:t>Moodlehttps://moodle.znu.edu.ua/course/view.php?id=6673</a:t>
            </a:r>
          </a:p>
          <a:p>
            <a:endParaRPr lang="en-US"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Консультації</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Особисті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п’ятниця</a:t>
            </a:r>
            <a:r>
              <a:rPr lang="ru-RU" dirty="0">
                <a:latin typeface="Times New Roman" panose="02020603050405020304" pitchFamily="18" charset="0"/>
                <a:cs typeface="Times New Roman" panose="02020603050405020304" pitchFamily="18" charset="0"/>
              </a:rPr>
              <a:t>, з 11.00 до 13.00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домовленістю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ел.поштою</a:t>
            </a: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586853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DCD90-4C64-5C6E-3EE1-4A0906834B49}"/>
            </a:ext>
          </a:extLst>
        </p:cNvPr>
        <p:cNvGrpSpPr/>
        <p:nvPr/>
      </p:nvGrpSpPr>
      <p:grpSpPr>
        <a:xfrm>
          <a:off x="0" y="0"/>
          <a:ext cx="0" cy="0"/>
          <a:chOff x="0" y="0"/>
          <a:chExt cx="0" cy="0"/>
        </a:xfrm>
      </p:grpSpPr>
      <p:sp>
        <p:nvSpPr>
          <p:cNvPr id="2" name="AutoShape 2" descr="Феміда: векторна графіка, зображення, Феміда малюнки | Скачати з  Depositphotos">
            <a:extLst>
              <a:ext uri="{FF2B5EF4-FFF2-40B4-BE49-F238E27FC236}">
                <a16:creationId xmlns:a16="http://schemas.microsoft.com/office/drawing/2014/main" id="{3483C92D-6AC3-B7F4-9983-B58C6618671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Google Shape;341;p23">
            <a:extLst>
              <a:ext uri="{FF2B5EF4-FFF2-40B4-BE49-F238E27FC236}">
                <a16:creationId xmlns:a16="http://schemas.microsoft.com/office/drawing/2014/main" id="{5AFDD220-7035-0F64-2D89-184702543D87}"/>
              </a:ext>
            </a:extLst>
          </p:cNvPr>
          <p:cNvSpPr txBox="1">
            <a:spLocks noGrp="1"/>
          </p:cNvSpPr>
          <p:nvPr>
            <p:ph type="title"/>
          </p:nvPr>
        </p:nvSpPr>
        <p:spPr>
          <a:xfrm>
            <a:off x="7928658" y="2822221"/>
            <a:ext cx="4004841" cy="293511"/>
          </a:xfrm>
          <a:prstGeom prst="rect">
            <a:avLst/>
          </a:prstGeom>
        </p:spPr>
        <p:txBody>
          <a:bodyPr spcFirstLastPara="1" wrap="square" lIns="91425" tIns="91425" rIns="91425" bIns="91425" anchor="ctr" anchorCtr="0">
            <a:noAutofit/>
          </a:bodyPr>
          <a:lstStyle/>
          <a:p>
            <a:pPr lvl="0"/>
            <a:br>
              <a:rPr lang="ru-RU" b="1" dirty="0">
                <a:solidFill>
                  <a:srgbClr val="002060"/>
                </a:solidFill>
              </a:rPr>
            </a:br>
            <a:r>
              <a:rPr lang="ru-RU" b="1" dirty="0" err="1">
                <a:solidFill>
                  <a:srgbClr val="002060"/>
                </a:solidFill>
                <a:latin typeface="Times New Roman" panose="02020603050405020304" pitchFamily="18" charset="0"/>
                <a:cs typeface="Times New Roman" panose="02020603050405020304" pitchFamily="18" charset="0"/>
              </a:rPr>
              <a:t>Методи</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досягнення</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запланованих</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освітньою</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програмою</a:t>
            </a:r>
            <a:r>
              <a:rPr lang="ru-RU" b="1" dirty="0">
                <a:solidFill>
                  <a:srgbClr val="002060"/>
                </a:solidFill>
                <a:latin typeface="Times New Roman" panose="02020603050405020304" pitchFamily="18" charset="0"/>
                <a:cs typeface="Times New Roman" panose="02020603050405020304" pitchFamily="18" charset="0"/>
              </a:rPr>
              <a:t> компетентностей і </a:t>
            </a:r>
            <a:r>
              <a:rPr lang="ru-RU" b="1" dirty="0" err="1">
                <a:solidFill>
                  <a:srgbClr val="002060"/>
                </a:solidFill>
                <a:latin typeface="Times New Roman" panose="02020603050405020304" pitchFamily="18" charset="0"/>
                <a:cs typeface="Times New Roman" panose="02020603050405020304" pitchFamily="18" charset="0"/>
              </a:rPr>
              <a:t>результатів</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навчання</a:t>
            </a:r>
            <a:r>
              <a:rPr lang="ru-RU" b="1" dirty="0">
                <a:solidFill>
                  <a:srgbClr val="002060"/>
                </a:solidFill>
                <a:latin typeface="Times New Roman" panose="02020603050405020304" pitchFamily="18" charset="0"/>
                <a:cs typeface="Times New Roman" panose="02020603050405020304" pitchFamily="18" charset="0"/>
              </a:rPr>
              <a:t> </a:t>
            </a:r>
            <a:endParaRPr b="1" dirty="0">
              <a:solidFill>
                <a:srgbClr val="002060"/>
              </a:solidFill>
              <a:latin typeface="Times New Roman" panose="02020603050405020304" pitchFamily="18" charset="0"/>
              <a:cs typeface="Times New Roman" panose="02020603050405020304" pitchFamily="18" charset="0"/>
            </a:endParaRPr>
          </a:p>
        </p:txBody>
      </p:sp>
      <p:pic>
        <p:nvPicPr>
          <p:cNvPr id="10242" name="Picture 2" descr="Скачать картинки Механизм, стоковые фото Механизм в хорошем ...">
            <a:extLst>
              <a:ext uri="{FF2B5EF4-FFF2-40B4-BE49-F238E27FC236}">
                <a16:creationId xmlns:a16="http://schemas.microsoft.com/office/drawing/2014/main" id="{6D941E33-3780-BE67-C518-149D18CB28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5245" y="4425244"/>
            <a:ext cx="3070578" cy="254282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7629F99-09D7-920F-478D-7A7D03D7E9A2}"/>
              </a:ext>
            </a:extLst>
          </p:cNvPr>
          <p:cNvSpPr txBox="1"/>
          <p:nvPr/>
        </p:nvSpPr>
        <p:spPr>
          <a:xfrm>
            <a:off x="688622" y="335845"/>
            <a:ext cx="6096000" cy="6186309"/>
          </a:xfrm>
          <a:prstGeom prst="rect">
            <a:avLst/>
          </a:prstGeom>
          <a:noFill/>
        </p:spPr>
        <p:txBody>
          <a:bodyPr wrap="square">
            <a:spAutoFit/>
          </a:bodyPr>
          <a:lstStyle/>
          <a:p>
            <a:pPr algn="just">
              <a:spcAft>
                <a:spcPts val="800"/>
              </a:spcAft>
              <a:buNone/>
            </a:pPr>
            <a:r>
              <a:rPr lang="uk-UA" sz="1400" dirty="0">
                <a:latin typeface="Times New Roman" panose="02020603050405020304" pitchFamily="18" charset="0"/>
                <a:ea typeface="Calibri" panose="020F0502020204030204" pitchFamily="34" charset="0"/>
                <a:cs typeface="Times New Roman" panose="02020603050405020304" pitchFamily="18" charset="0"/>
              </a:rPr>
              <a:t>З</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К02. Здатність застосовувати знання у практичних ситуаціях</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ЗК08. Здатність до пошуку, оброблення та аналізу інформації з різних джерел</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СК03. Здатність до діагностики стану фінансових систем (державні фінанси, у тому числі бюджетна та податкова системи, фінанси суб’єктів господарювання, фінанси домогосподарств, фінансові ринки, банківська система та страхування)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СК08. Здатність виконувати контрольні функції у сфері фінансів, банківської справи та страхування. СК09. Здатність здійснювати ефективні комунікації. СК10. Здатність визначати, обґрунтовувати та брати відповідальність за професійні рішення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СК12. Навички використання методичних підходів до оцінювання фінансового стану підприємств, організацій, установ.</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ПР05. Володіти методичним інструментарієм діагностики стану фінансових систем (державні фінанси, у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бюджетна та податкова системи, фінанси суб’єктів господарювання, фінанси домогосподарств, фінансові ринки, банківська система та страхування).</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ПР09. Формувати і аналізувати фінансову звітність та правильно</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інтерпретувати отриману інформацію</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buNone/>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ПР12. Використовувати професійну аргументацію для донесення інформації, ідей, проблем та способів їх вирішення до фахівців і нефахівців у фінансовій сфері діяльності.</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ПР14. Вміти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абстрактно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мислити, застосовувати аналіз та синтез для виявлення ключових характеристик фінансових систем, а також особливостей поведінки їх суб’єктів.</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8256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1C9C1-EF5C-344F-18F0-3CD8D7DCDFC0}"/>
            </a:ext>
          </a:extLst>
        </p:cNvPr>
        <p:cNvGrpSpPr/>
        <p:nvPr/>
      </p:nvGrpSpPr>
      <p:grpSpPr>
        <a:xfrm>
          <a:off x="0" y="0"/>
          <a:ext cx="0" cy="0"/>
          <a:chOff x="0" y="0"/>
          <a:chExt cx="0" cy="0"/>
        </a:xfrm>
      </p:grpSpPr>
      <p:sp>
        <p:nvSpPr>
          <p:cNvPr id="2" name="AutoShape 2" descr="Феміда: векторна графіка, зображення, Феміда малюнки | Скачати з  Depositphotos">
            <a:extLst>
              <a:ext uri="{FF2B5EF4-FFF2-40B4-BE49-F238E27FC236}">
                <a16:creationId xmlns:a16="http://schemas.microsoft.com/office/drawing/2014/main" id="{CC3278F2-786C-29CE-027F-E217499EA86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4" name="TextBox 3">
            <a:extLst>
              <a:ext uri="{FF2B5EF4-FFF2-40B4-BE49-F238E27FC236}">
                <a16:creationId xmlns:a16="http://schemas.microsoft.com/office/drawing/2014/main" id="{81AE9253-B9B3-8D7A-265F-0E85A1B611E8}"/>
              </a:ext>
            </a:extLst>
          </p:cNvPr>
          <p:cNvSpPr txBox="1"/>
          <p:nvPr/>
        </p:nvSpPr>
        <p:spPr>
          <a:xfrm>
            <a:off x="7811911" y="797467"/>
            <a:ext cx="4244622" cy="2800767"/>
          </a:xfrm>
          <a:prstGeom prst="rect">
            <a:avLst/>
          </a:prstGeom>
          <a:noFill/>
        </p:spPr>
        <p:txBody>
          <a:bodyPr wrap="square">
            <a:spAutoFit/>
          </a:bodyPr>
          <a:lstStyle/>
          <a:p>
            <a:r>
              <a:rPr lang="uk-UA" sz="4400" b="1" dirty="0">
                <a:solidFill>
                  <a:srgbClr val="002060"/>
                </a:solidFill>
                <a:latin typeface="Times New Roman" panose="02020603050405020304" pitchFamily="18" charset="0"/>
                <a:cs typeface="Times New Roman" panose="02020603050405020304" pitchFamily="18" charset="0"/>
              </a:rPr>
              <a:t>СТРУКТУРА НАВЧАЛЬНОЇ ДИСЦИПЛІНИ</a:t>
            </a:r>
          </a:p>
          <a:p>
            <a:pPr algn="ctr"/>
            <a:r>
              <a:rPr lang="uk-UA" sz="4400" b="1" dirty="0">
                <a:solidFill>
                  <a:srgbClr val="002060"/>
                </a:solidFill>
                <a:latin typeface="Times New Roman" panose="02020603050405020304" pitchFamily="18" charset="0"/>
                <a:cs typeface="Times New Roman" panose="02020603050405020304" pitchFamily="18" charset="0"/>
              </a:rPr>
              <a:t>3 семестр </a:t>
            </a:r>
            <a:endParaRPr lang="ru-RU" sz="44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5" name="Схема 4">
            <a:extLst>
              <a:ext uri="{FF2B5EF4-FFF2-40B4-BE49-F238E27FC236}">
                <a16:creationId xmlns:a16="http://schemas.microsoft.com/office/drawing/2014/main" id="{06DA57E7-FFB9-3720-274F-5D18C39124FD}"/>
              </a:ext>
            </a:extLst>
          </p:cNvPr>
          <p:cNvGraphicFramePr/>
          <p:nvPr>
            <p:extLst>
              <p:ext uri="{D42A27DB-BD31-4B8C-83A1-F6EECF244321}">
                <p14:modId xmlns:p14="http://schemas.microsoft.com/office/powerpoint/2010/main" val="3285395630"/>
              </p:ext>
            </p:extLst>
          </p:nvPr>
        </p:nvGraphicFramePr>
        <p:xfrm>
          <a:off x="339440" y="711200"/>
          <a:ext cx="7268500" cy="5983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170" name="Picture 2" descr="Бібліотека Університету імені Альфреда Нобеля (м. Дніпро, Україна) —  Структура наукового тексту">
            <a:extLst>
              <a:ext uri="{FF2B5EF4-FFF2-40B4-BE49-F238E27FC236}">
                <a16:creationId xmlns:a16="http://schemas.microsoft.com/office/drawing/2014/main" id="{3A792A4E-8828-E8DE-0726-5E9E8A3B514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18311" y="4064177"/>
            <a:ext cx="3589867" cy="2336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0981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EC4E1-10F9-9E65-45FB-D7111BE8F2B2}"/>
            </a:ext>
          </a:extLst>
        </p:cNvPr>
        <p:cNvGrpSpPr/>
        <p:nvPr/>
      </p:nvGrpSpPr>
      <p:grpSpPr>
        <a:xfrm>
          <a:off x="0" y="0"/>
          <a:ext cx="0" cy="0"/>
          <a:chOff x="0" y="0"/>
          <a:chExt cx="0" cy="0"/>
        </a:xfrm>
      </p:grpSpPr>
      <p:sp>
        <p:nvSpPr>
          <p:cNvPr id="2" name="AutoShape 2" descr="Феміда: векторна графіка, зображення, Феміда малюнки | Скачати з  Depositphotos">
            <a:extLst>
              <a:ext uri="{FF2B5EF4-FFF2-40B4-BE49-F238E27FC236}">
                <a16:creationId xmlns:a16="http://schemas.microsoft.com/office/drawing/2014/main" id="{A64A511A-C319-5AAD-6DBC-EFC7AC85AD8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3" name="Rectangle 1">
            <a:extLst>
              <a:ext uri="{FF2B5EF4-FFF2-40B4-BE49-F238E27FC236}">
                <a16:creationId xmlns:a16="http://schemas.microsoft.com/office/drawing/2014/main" id="{7E885E4A-7676-A63F-CBD3-1A8D0C988C07}"/>
              </a:ext>
            </a:extLst>
          </p:cNvPr>
          <p:cNvSpPr>
            <a:spLocks noChangeArrowheads="1"/>
          </p:cNvSpPr>
          <p:nvPr/>
        </p:nvSpPr>
        <p:spPr bwMode="auto">
          <a:xfrm>
            <a:off x="163949" y="645431"/>
            <a:ext cx="7038363"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buClr>
                <a:srgbClr val="000000"/>
              </a:buClr>
              <a:buFont typeface="Arial"/>
              <a:buNone/>
            </a:pPr>
            <a:r>
              <a:rPr lang="uk-UA" sz="1600" b="1" kern="0" dirty="0">
                <a:solidFill>
                  <a:srgbClr val="000000"/>
                </a:solidFill>
                <a:latin typeface="Times New Roman" panose="02020603050405020304" pitchFamily="18" charset="0"/>
                <a:cs typeface="Times New Roman" panose="02020603050405020304" pitchFamily="18" charset="0"/>
                <a:sym typeface="Arial"/>
              </a:rPr>
              <a:t>Відвідування занять. Регуляція пропусків.</a:t>
            </a:r>
            <a:endParaRPr lang="ru-UA" sz="1600" kern="0" dirty="0">
              <a:solidFill>
                <a:srgbClr val="000000"/>
              </a:solidFill>
              <a:latin typeface="Times New Roman" panose="02020603050405020304" pitchFamily="18" charset="0"/>
              <a:cs typeface="Times New Roman" panose="02020603050405020304" pitchFamily="18" charset="0"/>
              <a:sym typeface="Arial"/>
            </a:endParaRPr>
          </a:p>
          <a:p>
            <a:pPr>
              <a:buClr>
                <a:srgbClr val="000000"/>
              </a:buClr>
              <a:buFont typeface="Arial"/>
              <a:buNone/>
            </a:pPr>
            <a:r>
              <a:rPr lang="uk-UA" sz="1600" kern="0" dirty="0">
                <a:solidFill>
                  <a:srgbClr val="000000"/>
                </a:solidFill>
                <a:latin typeface="Times New Roman" panose="02020603050405020304" pitchFamily="18" charset="0"/>
                <a:cs typeface="Times New Roman" panose="02020603050405020304" pitchFamily="18" charset="0"/>
                <a:sym typeface="Arial"/>
              </a:rPr>
              <a:t>Відвідування занять є обов’язковим. Студенти, які пропустили лекцію повинні самостійно опрацювати лекційний матеріал згідно рекомендованої літератури та матеріалів представлених у СЕЗН ЗНУ </a:t>
            </a:r>
            <a:r>
              <a:rPr lang="uk-UA" sz="1600" kern="0" dirty="0" err="1">
                <a:solidFill>
                  <a:srgbClr val="000000"/>
                </a:solidFill>
                <a:latin typeface="Times New Roman" panose="02020603050405020304" pitchFamily="18" charset="0"/>
                <a:cs typeface="Times New Roman" panose="02020603050405020304" pitchFamily="18" charset="0"/>
                <a:sym typeface="Arial"/>
              </a:rPr>
              <a:t>Moodle</a:t>
            </a:r>
            <a:r>
              <a:rPr lang="uk-UA" sz="1600" kern="0" dirty="0">
                <a:solidFill>
                  <a:srgbClr val="000000"/>
                </a:solidFill>
                <a:latin typeface="Times New Roman" panose="02020603050405020304" pitchFamily="18" charset="0"/>
                <a:cs typeface="Times New Roman" panose="02020603050405020304" pitchFamily="18" charset="0"/>
                <a:sym typeface="Arial"/>
              </a:rPr>
              <a:t>. Студенти, які пропустили практичне заняття або за певних обставин не відвідують практичні заняття, повинні надсилати підготовлені теоретичні і практичні завдання (відповідно до контрольних заходів відповідної теми або практичного заняття) у СЕЗН ЗНУ </a:t>
            </a:r>
            <a:r>
              <a:rPr lang="uk-UA" sz="1600" kern="0" dirty="0" err="1">
                <a:solidFill>
                  <a:srgbClr val="000000"/>
                </a:solidFill>
                <a:latin typeface="Times New Roman" panose="02020603050405020304" pitchFamily="18" charset="0"/>
                <a:cs typeface="Times New Roman" panose="02020603050405020304" pitchFamily="18" charset="0"/>
                <a:sym typeface="Arial"/>
              </a:rPr>
              <a:t>Moodle</a:t>
            </a:r>
            <a:r>
              <a:rPr lang="uk-UA" sz="1600" kern="0" dirty="0">
                <a:solidFill>
                  <a:srgbClr val="000000"/>
                </a:solidFill>
                <a:latin typeface="Times New Roman" panose="02020603050405020304" pitchFamily="18" charset="0"/>
                <a:cs typeface="Times New Roman" panose="02020603050405020304" pitchFamily="18" charset="0"/>
                <a:sym typeface="Arial"/>
              </a:rPr>
              <a:t> для накопичення бажаної кількості балів та за потреби відвідувати консультації.</a:t>
            </a:r>
            <a:endParaRPr lang="ru-UA" sz="1600" kern="0" dirty="0">
              <a:solidFill>
                <a:srgbClr val="000000"/>
              </a:solidFill>
              <a:latin typeface="Times New Roman" panose="02020603050405020304" pitchFamily="18" charset="0"/>
              <a:cs typeface="Times New Roman" panose="02020603050405020304" pitchFamily="18" charset="0"/>
              <a:sym typeface="Arial"/>
            </a:endParaRPr>
          </a:p>
          <a:p>
            <a:pPr>
              <a:buClr>
                <a:srgbClr val="000000"/>
              </a:buClr>
              <a:buFont typeface="Arial"/>
              <a:buNone/>
            </a:pPr>
            <a:r>
              <a:rPr lang="uk-UA" sz="1600" kern="0" dirty="0">
                <a:solidFill>
                  <a:srgbClr val="000000"/>
                </a:solidFill>
                <a:latin typeface="Times New Roman" panose="02020603050405020304" pitchFamily="18" charset="0"/>
                <a:cs typeface="Times New Roman" panose="02020603050405020304" pitchFamily="18" charset="0"/>
                <a:sym typeface="Arial"/>
              </a:rPr>
              <a:t> </a:t>
            </a:r>
            <a:endParaRPr lang="ru-UA" sz="1600" kern="0" dirty="0">
              <a:solidFill>
                <a:srgbClr val="000000"/>
              </a:solidFill>
              <a:latin typeface="Times New Roman" panose="02020603050405020304" pitchFamily="18" charset="0"/>
              <a:cs typeface="Times New Roman" panose="02020603050405020304" pitchFamily="18" charset="0"/>
              <a:sym typeface="Arial"/>
            </a:endParaRPr>
          </a:p>
          <a:p>
            <a:pPr>
              <a:buClr>
                <a:srgbClr val="000000"/>
              </a:buClr>
              <a:buFont typeface="Arial"/>
              <a:buNone/>
            </a:pPr>
            <a:r>
              <a:rPr lang="uk-UA" sz="1600" b="1" kern="0" dirty="0">
                <a:solidFill>
                  <a:srgbClr val="000000"/>
                </a:solidFill>
                <a:latin typeface="Times New Roman" panose="02020603050405020304" pitchFamily="18" charset="0"/>
                <a:cs typeface="Times New Roman" panose="02020603050405020304" pitchFamily="18" charset="0"/>
                <a:sym typeface="Arial"/>
              </a:rPr>
              <a:t>Політика академічної доброчесності</a:t>
            </a:r>
            <a:endParaRPr lang="ru-UA" sz="1600" kern="0" dirty="0">
              <a:solidFill>
                <a:srgbClr val="000000"/>
              </a:solidFill>
              <a:latin typeface="Times New Roman" panose="02020603050405020304" pitchFamily="18" charset="0"/>
              <a:cs typeface="Times New Roman" panose="02020603050405020304" pitchFamily="18" charset="0"/>
              <a:sym typeface="Arial"/>
            </a:endParaRPr>
          </a:p>
          <a:p>
            <a:pPr>
              <a:buClr>
                <a:srgbClr val="000000"/>
              </a:buClr>
              <a:buFont typeface="Arial"/>
              <a:buNone/>
            </a:pPr>
            <a:r>
              <a:rPr lang="uk-UA" sz="1600" kern="0" dirty="0">
                <a:solidFill>
                  <a:srgbClr val="000000"/>
                </a:solidFill>
                <a:latin typeface="Times New Roman" panose="02020603050405020304" pitchFamily="18" charset="0"/>
                <a:cs typeface="Times New Roman" panose="02020603050405020304" pitchFamily="18" charset="0"/>
                <a:sym typeface="Arial"/>
              </a:rPr>
              <a:t>Кожний студент зобов’язаний дотримуватися принципів академічної доброчесності. Письмові завдання з використанням часткових або повнотекстових запозичень з інших робіт без зазначення авторства – це </a:t>
            </a:r>
            <a:r>
              <a:rPr lang="uk-UA" sz="1600" i="1" kern="0" dirty="0">
                <a:solidFill>
                  <a:srgbClr val="000000"/>
                </a:solidFill>
                <a:latin typeface="Times New Roman" panose="02020603050405020304" pitchFamily="18" charset="0"/>
                <a:cs typeface="Times New Roman" panose="02020603050405020304" pitchFamily="18" charset="0"/>
                <a:sym typeface="Arial"/>
              </a:rPr>
              <a:t>плагіат</a:t>
            </a:r>
            <a:r>
              <a:rPr lang="uk-UA" sz="1600" kern="0" dirty="0">
                <a:solidFill>
                  <a:srgbClr val="000000"/>
                </a:solidFill>
                <a:latin typeface="Times New Roman" panose="02020603050405020304" pitchFamily="18" charset="0"/>
                <a:cs typeface="Times New Roman" panose="02020603050405020304" pitchFamily="18" charset="0"/>
                <a:sym typeface="Arial"/>
              </a:rPr>
              <a:t>. Використання будь-якої інформації (текст, фото, ілюстрації тощо) мають бути правильно процитовані з посиланням на автора! Якщо ви не впевнені, що таке плагіат, фабрикація, фальсифікація, порадьтеся з викладачем. До студентів, у роботах яких (наприклад, есе, тези, статті, письмові завдання, ситуаційні завдання) буде виявлено списування, плагіат чи інші прояви недоброчесної поведінки можуть бути застосовані різні дисциплінарні заходи (див. Кодекс академічної доброчесності ЗНУ URL: </a:t>
            </a:r>
            <a:r>
              <a:rPr lang="uk-UA" sz="1600" u="sng" kern="0" dirty="0">
                <a:solidFill>
                  <a:srgbClr val="000000"/>
                </a:solidFill>
                <a:latin typeface="Times New Roman" panose="02020603050405020304" pitchFamily="18" charset="0"/>
                <a:cs typeface="Times New Roman" panose="02020603050405020304" pitchFamily="18" charset="0"/>
                <a:sym typeface="Arial"/>
                <a:hlinkClick r:id="rId2"/>
              </a:rPr>
              <a:t>http://surl.li/qkvjiz</a:t>
            </a:r>
            <a:r>
              <a:rPr lang="uk-UA" sz="1600" kern="0" dirty="0">
                <a:solidFill>
                  <a:srgbClr val="000000"/>
                </a:solidFill>
                <a:latin typeface="Times New Roman" panose="02020603050405020304" pitchFamily="18" charset="0"/>
                <a:cs typeface="Times New Roman" panose="02020603050405020304" pitchFamily="18" charset="0"/>
                <a:sym typeface="Arial"/>
              </a:rPr>
              <a:t>) </a:t>
            </a:r>
            <a:endParaRPr lang="ru-RU" sz="1600" kern="0" dirty="0">
              <a:solidFill>
                <a:srgbClr val="000000"/>
              </a:solidFill>
              <a:latin typeface="Times New Roman" panose="02020603050405020304" pitchFamily="18" charset="0"/>
              <a:cs typeface="Times New Roman" panose="02020603050405020304" pitchFamily="18" charset="0"/>
              <a:sym typeface="Arial"/>
            </a:endParaRPr>
          </a:p>
          <a:p>
            <a:pPr algn="just">
              <a:buClr>
                <a:srgbClr val="000000"/>
              </a:buClr>
              <a:buFont typeface="Arial"/>
              <a:buNone/>
            </a:pPr>
            <a:endParaRPr lang="uk-UA" sz="1200" kern="0" dirty="0">
              <a:solidFill>
                <a:srgbClr val="002060"/>
              </a:solidFill>
              <a:latin typeface="Times New Roman" panose="02020603050405020304" pitchFamily="18" charset="0"/>
              <a:cs typeface="Times New Roman" panose="02020603050405020304" pitchFamily="18" charset="0"/>
              <a:sym typeface="Arial"/>
            </a:endParaRPr>
          </a:p>
        </p:txBody>
      </p:sp>
      <p:sp>
        <p:nvSpPr>
          <p:cNvPr id="5" name="TextBox 4">
            <a:extLst>
              <a:ext uri="{FF2B5EF4-FFF2-40B4-BE49-F238E27FC236}">
                <a16:creationId xmlns:a16="http://schemas.microsoft.com/office/drawing/2014/main" id="{1103D802-002A-52DA-513A-22D3867C3C1F}"/>
              </a:ext>
            </a:extLst>
          </p:cNvPr>
          <p:cNvSpPr txBox="1"/>
          <p:nvPr/>
        </p:nvSpPr>
        <p:spPr>
          <a:xfrm>
            <a:off x="7822056" y="1164720"/>
            <a:ext cx="4036661" cy="1938992"/>
          </a:xfrm>
          <a:prstGeom prst="rect">
            <a:avLst/>
          </a:prstGeom>
          <a:noFill/>
        </p:spPr>
        <p:txBody>
          <a:bodyPr wrap="square">
            <a:spAutoFit/>
          </a:bodyPr>
          <a:lstStyle/>
          <a:p>
            <a:pPr algn="ctr"/>
            <a:r>
              <a:rPr lang="uk-UA" sz="4000" b="1" dirty="0">
                <a:solidFill>
                  <a:schemeClr val="tx2"/>
                </a:solidFill>
                <a:latin typeface="Times New Roman" panose="02020603050405020304" pitchFamily="18" charset="0"/>
                <a:cs typeface="Times New Roman" panose="02020603050405020304" pitchFamily="18" charset="0"/>
              </a:rPr>
              <a:t>РЕГУЛЯЦІЇ І ПОЛІТИКИ КУРСУ</a:t>
            </a:r>
            <a:endParaRPr lang="ru-RU" sz="4000" b="1" dirty="0">
              <a:solidFill>
                <a:schemeClr val="tx2"/>
              </a:solidFill>
              <a:latin typeface="Times New Roman" panose="02020603050405020304" pitchFamily="18" charset="0"/>
              <a:cs typeface="Times New Roman" panose="02020603050405020304" pitchFamily="18" charset="0"/>
            </a:endParaRPr>
          </a:p>
        </p:txBody>
      </p:sp>
      <p:pic>
        <p:nvPicPr>
          <p:cNvPr id="9218" name="Picture 2" descr="Скачать картинки Механизм, стоковые фото Механизм в хорошем ...">
            <a:extLst>
              <a:ext uri="{FF2B5EF4-FFF2-40B4-BE49-F238E27FC236}">
                <a16:creationId xmlns:a16="http://schemas.microsoft.com/office/drawing/2014/main" id="{AEA11932-4D3D-38C8-B904-13EB1FE77B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3422" y="3409244"/>
            <a:ext cx="2912534"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555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41755-238A-F9A0-BDE9-D1CDC42E8C80}"/>
            </a:ext>
          </a:extLst>
        </p:cNvPr>
        <p:cNvGrpSpPr/>
        <p:nvPr/>
      </p:nvGrpSpPr>
      <p:grpSpPr>
        <a:xfrm>
          <a:off x="0" y="0"/>
          <a:ext cx="0" cy="0"/>
          <a:chOff x="0" y="0"/>
          <a:chExt cx="0" cy="0"/>
        </a:xfrm>
      </p:grpSpPr>
      <p:sp>
        <p:nvSpPr>
          <p:cNvPr id="2" name="AutoShape 2" descr="Феміда: векторна графіка, зображення, Феміда малюнки | Скачати з  Depositphotos">
            <a:extLst>
              <a:ext uri="{FF2B5EF4-FFF2-40B4-BE49-F238E27FC236}">
                <a16:creationId xmlns:a16="http://schemas.microsoft.com/office/drawing/2014/main" id="{313CDAA7-38F6-9475-B5D1-047E41C1A3D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3" name="Rectangle 1">
            <a:extLst>
              <a:ext uri="{FF2B5EF4-FFF2-40B4-BE49-F238E27FC236}">
                <a16:creationId xmlns:a16="http://schemas.microsoft.com/office/drawing/2014/main" id="{401CF306-1DC1-34C8-A4D3-DCB5AEDA3F62}"/>
              </a:ext>
            </a:extLst>
          </p:cNvPr>
          <p:cNvSpPr>
            <a:spLocks noChangeArrowheads="1"/>
          </p:cNvSpPr>
          <p:nvPr/>
        </p:nvSpPr>
        <p:spPr bwMode="auto">
          <a:xfrm>
            <a:off x="133408" y="122211"/>
            <a:ext cx="6910859"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uk-UA" sz="1200" b="1" dirty="0">
                <a:latin typeface="Times New Roman" panose="02020603050405020304" pitchFamily="18" charset="0"/>
                <a:cs typeface="Times New Roman" panose="02020603050405020304" pitchFamily="18" charset="0"/>
              </a:rPr>
              <a:t>Використання комп’ютерів/телефонів на занятті</a:t>
            </a:r>
            <a:endParaRPr lang="ru-UA" sz="1200" dirty="0">
              <a:latin typeface="Times New Roman" panose="02020603050405020304" pitchFamily="18" charset="0"/>
              <a:cs typeface="Times New Roman" panose="02020603050405020304" pitchFamily="18" charset="0"/>
            </a:endParaRPr>
          </a:p>
          <a:p>
            <a:pPr algn="just"/>
            <a:r>
              <a:rPr lang="uk-UA" sz="1200" dirty="0">
                <a:latin typeface="Times New Roman" panose="02020603050405020304" pitchFamily="18" charset="0"/>
                <a:cs typeface="Times New Roman" panose="02020603050405020304" pitchFamily="18" charset="0"/>
              </a:rPr>
              <a:t>Використання мобільних телефонів, планшетів та інших гаджетів під час лекційних та практичних занять дозволяється виключно у навчальних цілях (для уточнення певних даних, отримання довідкової інформації, під час он-лайн тестування тощо). Під час занять заборонено надсилання текстових повідомлень, прослуховування музики, перевірка електронної пошти, соціальних мереж тощо. Будь ласка, не забувайте активувати режим «без звуку» до початку заняття. Під час виконання заходів контролю (контрольних робіт, заліків, іспитів) використання гаджетів заборонено. У разі порушення цієї заборони роботу буде анульовано без права перескладання.</a:t>
            </a:r>
            <a:endParaRPr lang="ru-UA" sz="1200" dirty="0">
              <a:latin typeface="Times New Roman" panose="02020603050405020304" pitchFamily="18" charset="0"/>
              <a:cs typeface="Times New Roman" panose="02020603050405020304" pitchFamily="18" charset="0"/>
            </a:endParaRPr>
          </a:p>
          <a:p>
            <a:pPr algn="just"/>
            <a:r>
              <a:rPr lang="uk-UA" sz="1200" dirty="0">
                <a:latin typeface="Times New Roman" panose="02020603050405020304" pitchFamily="18" charset="0"/>
                <a:cs typeface="Times New Roman" panose="02020603050405020304" pitchFamily="18" charset="0"/>
              </a:rPr>
              <a:t> </a:t>
            </a:r>
            <a:endParaRPr lang="ru-UA" sz="1200" dirty="0">
              <a:latin typeface="Times New Roman" panose="02020603050405020304" pitchFamily="18" charset="0"/>
              <a:cs typeface="Times New Roman" panose="02020603050405020304" pitchFamily="18" charset="0"/>
            </a:endParaRPr>
          </a:p>
          <a:p>
            <a:pPr algn="just"/>
            <a:r>
              <a:rPr lang="uk-UA" sz="1200" b="1" dirty="0">
                <a:latin typeface="Times New Roman" panose="02020603050405020304" pitchFamily="18" charset="0"/>
                <a:cs typeface="Times New Roman" panose="02020603050405020304" pitchFamily="18" charset="0"/>
              </a:rPr>
              <a:t>Комунікація</a:t>
            </a:r>
            <a:endParaRPr lang="ru-UA" sz="1200" dirty="0">
              <a:latin typeface="Times New Roman" panose="02020603050405020304" pitchFamily="18" charset="0"/>
              <a:cs typeface="Times New Roman" panose="02020603050405020304" pitchFamily="18" charset="0"/>
            </a:endParaRPr>
          </a:p>
          <a:p>
            <a:pPr algn="just"/>
            <a:r>
              <a:rPr lang="uk-UA" sz="1200" dirty="0">
                <a:latin typeface="Times New Roman" panose="02020603050405020304" pitchFamily="18" charset="0"/>
                <a:cs typeface="Times New Roman" panose="02020603050405020304" pitchFamily="18" charset="0"/>
              </a:rPr>
              <a:t>Комунікація викладача зі студентами здійснюється за допомогою повідомлень у СЕЗН </a:t>
            </a:r>
            <a:r>
              <a:rPr lang="uk-UA" sz="1200" dirty="0" err="1">
                <a:latin typeface="Times New Roman" panose="02020603050405020304" pitchFamily="18" charset="0"/>
                <a:cs typeface="Times New Roman" panose="02020603050405020304" pitchFamily="18" charset="0"/>
              </a:rPr>
              <a:t>Moodle</a:t>
            </a:r>
            <a:r>
              <a:rPr lang="uk-UA" sz="1200" dirty="0">
                <a:latin typeface="Times New Roman" panose="02020603050405020304" pitchFamily="18" charset="0"/>
                <a:cs typeface="Times New Roman" panose="02020603050405020304" pitchFamily="18" charset="0"/>
              </a:rPr>
              <a:t>; через електронну пошту викладача, месенджери </a:t>
            </a:r>
            <a:r>
              <a:rPr lang="uk-UA" sz="1200" dirty="0" err="1">
                <a:latin typeface="Times New Roman" panose="02020603050405020304" pitchFamily="18" charset="0"/>
                <a:cs typeface="Times New Roman" panose="02020603050405020304" pitchFamily="18" charset="0"/>
              </a:rPr>
              <a:t>Telegram</a:t>
            </a:r>
            <a:r>
              <a:rPr lang="uk-UA" sz="1200" dirty="0">
                <a:latin typeface="Times New Roman" panose="02020603050405020304" pitchFamily="18" charset="0"/>
                <a:cs typeface="Times New Roman" panose="02020603050405020304" pitchFamily="18" charset="0"/>
              </a:rPr>
              <a:t> та </a:t>
            </a:r>
            <a:r>
              <a:rPr lang="uk-UA" sz="1200" dirty="0" err="1">
                <a:latin typeface="Times New Roman" panose="02020603050405020304" pitchFamily="18" charset="0"/>
                <a:cs typeface="Times New Roman" panose="02020603050405020304" pitchFamily="18" charset="0"/>
              </a:rPr>
              <a:t>Viber</a:t>
            </a:r>
            <a:r>
              <a:rPr lang="uk-UA" sz="1200" dirty="0">
                <a:latin typeface="Times New Roman" panose="02020603050405020304" pitchFamily="18" charset="0"/>
                <a:cs typeface="Times New Roman" panose="02020603050405020304" pitchFamily="18" charset="0"/>
              </a:rPr>
              <a:t>. Викладач відповідатиме на запити студентів у термін до трьох робочих днів. Всі робочі оголошення можуть надсилатися через старосту, на електронну пошту та розміщуватимуться в </a:t>
            </a:r>
            <a:r>
              <a:rPr lang="uk-UA" sz="1200" dirty="0" err="1">
                <a:latin typeface="Times New Roman" panose="02020603050405020304" pitchFamily="18" charset="0"/>
                <a:cs typeface="Times New Roman" panose="02020603050405020304" pitchFamily="18" charset="0"/>
              </a:rPr>
              <a:t>Moodle</a:t>
            </a:r>
            <a:r>
              <a:rPr lang="uk-UA" sz="1200" dirty="0">
                <a:latin typeface="Times New Roman" panose="02020603050405020304" pitchFamily="18" charset="0"/>
                <a:cs typeface="Times New Roman" panose="02020603050405020304" pitchFamily="18" charset="0"/>
              </a:rPr>
              <a:t>. Будь ласка, перевіряйте повідомлення вчасно. </a:t>
            </a:r>
            <a:r>
              <a:rPr lang="uk-UA" sz="1200" i="1" u="sng" dirty="0">
                <a:latin typeface="Times New Roman" panose="02020603050405020304" pitchFamily="18" charset="0"/>
                <a:cs typeface="Times New Roman" panose="02020603050405020304" pitchFamily="18" charset="0"/>
              </a:rPr>
              <a:t>Ел. пошта має бути підписана справжнім ім’ям і прізвищем</a:t>
            </a:r>
            <a:r>
              <a:rPr lang="uk-UA" sz="1200" dirty="0">
                <a:latin typeface="Times New Roman" panose="02020603050405020304" pitchFamily="18" charset="0"/>
                <a:cs typeface="Times New Roman" panose="02020603050405020304" pitchFamily="18" charset="0"/>
              </a:rPr>
              <a:t>. Адреси типу user123@gmail.com не приймаються.</a:t>
            </a:r>
            <a:endParaRPr lang="ru-UA" sz="1200" dirty="0">
              <a:latin typeface="Times New Roman" panose="02020603050405020304" pitchFamily="18" charset="0"/>
              <a:cs typeface="Times New Roman" panose="02020603050405020304" pitchFamily="18" charset="0"/>
            </a:endParaRPr>
          </a:p>
          <a:p>
            <a:pPr algn="just"/>
            <a:r>
              <a:rPr lang="uk-UA" sz="1200" dirty="0">
                <a:latin typeface="Times New Roman" panose="02020603050405020304" pitchFamily="18" charset="0"/>
                <a:cs typeface="Times New Roman" panose="02020603050405020304" pitchFamily="18" charset="0"/>
              </a:rPr>
              <a:t> </a:t>
            </a:r>
            <a:endParaRPr lang="ru-UA" sz="1200" dirty="0">
              <a:latin typeface="Times New Roman" panose="02020603050405020304" pitchFamily="18" charset="0"/>
              <a:cs typeface="Times New Roman" panose="02020603050405020304" pitchFamily="18" charset="0"/>
            </a:endParaRPr>
          </a:p>
          <a:p>
            <a:pPr algn="just"/>
            <a:r>
              <a:rPr lang="uk-UA" sz="1200" b="1" dirty="0">
                <a:latin typeface="Times New Roman" panose="02020603050405020304" pitchFamily="18" charset="0"/>
                <a:cs typeface="Times New Roman" panose="02020603050405020304" pitchFamily="18" charset="0"/>
              </a:rPr>
              <a:t>Визнання результатів неформальної/</a:t>
            </a:r>
            <a:r>
              <a:rPr lang="uk-UA" sz="1200" b="1" dirty="0" err="1">
                <a:latin typeface="Times New Roman" panose="02020603050405020304" pitchFamily="18" charset="0"/>
                <a:cs typeface="Times New Roman" panose="02020603050405020304" pitchFamily="18" charset="0"/>
              </a:rPr>
              <a:t>інформальної</a:t>
            </a:r>
            <a:r>
              <a:rPr lang="uk-UA" sz="1200" b="1" dirty="0">
                <a:latin typeface="Times New Roman" panose="02020603050405020304" pitchFamily="18" charset="0"/>
                <a:cs typeface="Times New Roman" panose="02020603050405020304" pitchFamily="18" charset="0"/>
              </a:rPr>
              <a:t> освіти</a:t>
            </a:r>
            <a:endParaRPr lang="ru-UA" sz="1200" dirty="0">
              <a:latin typeface="Times New Roman" panose="02020603050405020304" pitchFamily="18" charset="0"/>
              <a:cs typeface="Times New Roman" panose="02020603050405020304" pitchFamily="18" charset="0"/>
            </a:endParaRPr>
          </a:p>
          <a:p>
            <a:pPr algn="just"/>
            <a:r>
              <a:rPr lang="uk-UA" sz="1200" dirty="0">
                <a:latin typeface="Times New Roman" panose="02020603050405020304" pitchFamily="18" charset="0"/>
                <a:cs typeface="Times New Roman" panose="02020603050405020304" pitchFamily="18" charset="0"/>
              </a:rPr>
              <a:t>Визнання результатів навчання у неформальній та/або </a:t>
            </a:r>
            <a:r>
              <a:rPr lang="uk-UA" sz="1200" dirty="0" err="1">
                <a:latin typeface="Times New Roman" panose="02020603050405020304" pitchFamily="18" charset="0"/>
                <a:cs typeface="Times New Roman" panose="02020603050405020304" pitchFamily="18" charset="0"/>
              </a:rPr>
              <a:t>інформальній</a:t>
            </a:r>
            <a:r>
              <a:rPr lang="uk-UA" sz="1200" dirty="0">
                <a:latin typeface="Times New Roman" panose="02020603050405020304" pitchFamily="18" charset="0"/>
                <a:cs typeface="Times New Roman" panose="02020603050405020304" pitchFamily="18" charset="0"/>
              </a:rPr>
              <a:t> освіти дозволяється здобувачам ступеня вищої освіти магістр – для дисциплін, які починають викладатися з першого семестру – протягом першого місяця навчання, для інших дисциплін навчального плану – визнання результатів проводиться у семестрі, який передує семестру, у якому згідно з навчальним планом конкретної освітньої програми передбачено вивчення певної дисципліни.</a:t>
            </a:r>
          </a:p>
          <a:p>
            <a:pPr algn="just"/>
            <a:r>
              <a:rPr lang="uk-UA" sz="1200" dirty="0">
                <a:latin typeface="Times New Roman" panose="02020603050405020304" pitchFamily="18" charset="0"/>
                <a:cs typeface="Times New Roman" panose="02020603050405020304" pitchFamily="18" charset="0"/>
              </a:rPr>
              <a:t>Процедура врахування результатів, отриманих здобувачем за рахунок неформальної/</a:t>
            </a:r>
            <a:r>
              <a:rPr lang="uk-UA" sz="1200" dirty="0" err="1">
                <a:latin typeface="Times New Roman" panose="02020603050405020304" pitchFamily="18" charset="0"/>
                <a:cs typeface="Times New Roman" panose="02020603050405020304" pitchFamily="18" charset="0"/>
              </a:rPr>
              <a:t>інформальної</a:t>
            </a:r>
            <a:r>
              <a:rPr lang="uk-UA" sz="1200" dirty="0">
                <a:latin typeface="Times New Roman" panose="02020603050405020304" pitchFamily="18" charset="0"/>
                <a:cs typeface="Times New Roman" panose="02020603050405020304" pitchFamily="18" charset="0"/>
              </a:rPr>
              <a:t> освіти визначена у Положенні Запорізького національного університету про порядок визнання результатів навчання, здобутих шляхом неформальної та/або </a:t>
            </a:r>
            <a:r>
              <a:rPr lang="uk-UA" sz="1200" dirty="0" err="1">
                <a:latin typeface="Times New Roman" panose="02020603050405020304" pitchFamily="18" charset="0"/>
                <a:cs typeface="Times New Roman" panose="02020603050405020304" pitchFamily="18" charset="0"/>
              </a:rPr>
              <a:t>інформальної</a:t>
            </a:r>
            <a:r>
              <a:rPr lang="uk-UA" sz="1200" dirty="0">
                <a:latin typeface="Times New Roman" panose="02020603050405020304" pitchFamily="18" charset="0"/>
                <a:cs typeface="Times New Roman" panose="02020603050405020304" pitchFamily="18" charset="0"/>
              </a:rPr>
              <a:t> освіти від 29.06.2022 р. №154 (</a:t>
            </a:r>
            <a:r>
              <a:rPr lang="en-US" sz="1200" dirty="0">
                <a:latin typeface="Times New Roman" panose="02020603050405020304" pitchFamily="18" charset="0"/>
                <a:cs typeface="Times New Roman" panose="02020603050405020304" pitchFamily="18" charset="0"/>
              </a:rPr>
              <a:t>URL: http://surl.li/xogolg).</a:t>
            </a:r>
          </a:p>
          <a:p>
            <a:pPr algn="just"/>
            <a:r>
              <a:rPr lang="uk-UA" sz="1200" dirty="0">
                <a:latin typeface="Times New Roman" panose="02020603050405020304" pitchFamily="18" charset="0"/>
                <a:cs typeface="Times New Roman" panose="02020603050405020304" pitchFamily="18" charset="0"/>
              </a:rPr>
              <a:t>Неформальне та/або </a:t>
            </a:r>
            <a:r>
              <a:rPr lang="uk-UA" sz="1200" dirty="0" err="1">
                <a:latin typeface="Times New Roman" panose="02020603050405020304" pitchFamily="18" charset="0"/>
                <a:cs typeface="Times New Roman" panose="02020603050405020304" pitchFamily="18" charset="0"/>
              </a:rPr>
              <a:t>інформальне</a:t>
            </a:r>
            <a:r>
              <a:rPr lang="uk-UA" sz="1200" dirty="0">
                <a:latin typeface="Times New Roman" panose="02020603050405020304" pitchFamily="18" charset="0"/>
                <a:cs typeface="Times New Roman" panose="02020603050405020304" pitchFamily="18" charset="0"/>
              </a:rPr>
              <a:t> навчання здобувачі вищої освіти можуть проходити в Школі фінансової грамотності «Талан» Національного банку України та на освітніх платформах: онлайн-платформа </a:t>
            </a:r>
            <a:r>
              <a:rPr lang="en-US" sz="1200" dirty="0">
                <a:latin typeface="Times New Roman" panose="02020603050405020304" pitchFamily="18" charset="0"/>
                <a:cs typeface="Times New Roman" panose="02020603050405020304" pitchFamily="18" charset="0"/>
              </a:rPr>
              <a:t>Prometheus; </a:t>
            </a:r>
            <a:r>
              <a:rPr lang="uk-UA" sz="1200" dirty="0">
                <a:latin typeface="Times New Roman" panose="02020603050405020304" pitchFamily="18" charset="0"/>
                <a:cs typeface="Times New Roman" panose="02020603050405020304" pitchFamily="18" charset="0"/>
              </a:rPr>
              <a:t>онлайн-платформа ВУМ </a:t>
            </a:r>
            <a:r>
              <a:rPr lang="en-US" sz="1200" dirty="0">
                <a:latin typeface="Times New Roman" panose="02020603050405020304" pitchFamily="18" charset="0"/>
                <a:cs typeface="Times New Roman" panose="02020603050405020304" pitchFamily="18" charset="0"/>
              </a:rPr>
              <a:t>online; </a:t>
            </a:r>
            <a:r>
              <a:rPr lang="uk-UA" sz="1200" dirty="0">
                <a:latin typeface="Times New Roman" panose="02020603050405020304" pitchFamily="18" charset="0"/>
                <a:cs typeface="Times New Roman" panose="02020603050405020304" pitchFamily="18" charset="0"/>
              </a:rPr>
              <a:t>платформа </a:t>
            </a:r>
            <a:r>
              <a:rPr lang="en-US" sz="1200" dirty="0" err="1">
                <a:latin typeface="Times New Roman" panose="02020603050405020304" pitchFamily="18" charset="0"/>
                <a:cs typeface="Times New Roman" panose="02020603050405020304" pitchFamily="18" charset="0"/>
              </a:rPr>
              <a:t>Courséra</a:t>
            </a:r>
            <a:r>
              <a:rPr lang="en-US" sz="1200" dirty="0">
                <a:latin typeface="Times New Roman" panose="02020603050405020304" pitchFamily="18" charset="0"/>
                <a:cs typeface="Times New Roman" panose="02020603050405020304" pitchFamily="18" charset="0"/>
              </a:rPr>
              <a:t> </a:t>
            </a:r>
            <a:r>
              <a:rPr lang="uk-UA" sz="1200" dirty="0">
                <a:latin typeface="Times New Roman" panose="02020603050405020304" pitchFamily="18" charset="0"/>
                <a:cs typeface="Times New Roman" panose="02020603050405020304" pitchFamily="18" charset="0"/>
              </a:rPr>
              <a:t>та ін.</a:t>
            </a:r>
          </a:p>
          <a:p>
            <a:pPr algn="just"/>
            <a:r>
              <a:rPr lang="uk-UA" sz="1200" dirty="0">
                <a:latin typeface="Times New Roman" panose="02020603050405020304" pitchFamily="18" charset="0"/>
                <a:cs typeface="Times New Roman" panose="02020603050405020304" pitchFamily="18" charset="0"/>
              </a:rPr>
              <a:t>За наявності сертифікату (свідоцтва, програми тощо) про проходження онлайн-курсу, тренінгу, </a:t>
            </a:r>
            <a:r>
              <a:rPr lang="uk-UA" sz="1200" dirty="0" err="1">
                <a:latin typeface="Times New Roman" panose="02020603050405020304" pitchFamily="18" charset="0"/>
                <a:cs typeface="Times New Roman" panose="02020603050405020304" pitchFamily="18" charset="0"/>
              </a:rPr>
              <a:t>вебінару</a:t>
            </a:r>
            <a:r>
              <a:rPr lang="uk-UA" sz="1200" dirty="0">
                <a:latin typeface="Times New Roman" panose="02020603050405020304" pitchFamily="18" charset="0"/>
                <a:cs typeface="Times New Roman" panose="02020603050405020304" pitchFamily="18" charset="0"/>
              </a:rPr>
              <a:t>, курсу підвищення кваліфікації, конференції та ін. з тематики (однієї з тем, змістового модуля) навчальної дисципліни залежно від кількості прослуханих годин (здобутих кредитів) здобувачу може бути визнано результати навчання, набуті під час неформальної та/або </a:t>
            </a:r>
            <a:r>
              <a:rPr lang="uk-UA" sz="1200" dirty="0" err="1">
                <a:latin typeface="Times New Roman" panose="02020603050405020304" pitchFamily="18" charset="0"/>
                <a:cs typeface="Times New Roman" panose="02020603050405020304" pitchFamily="18" charset="0"/>
              </a:rPr>
              <a:t>інформальної</a:t>
            </a:r>
            <a:r>
              <a:rPr lang="uk-UA" sz="1200" dirty="0">
                <a:latin typeface="Times New Roman" panose="02020603050405020304" pitchFamily="18" charset="0"/>
                <a:cs typeface="Times New Roman" panose="02020603050405020304" pitchFamily="18" charset="0"/>
              </a:rPr>
              <a:t> освіти та зараховано їх або як частину результатів навчання, або як оцінку семестрового контролю.   </a:t>
            </a:r>
            <a:endParaRPr lang="ru-UA" sz="1200" dirty="0">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04780D67-0B90-24C5-9F9B-FD13C16C13D7}"/>
              </a:ext>
            </a:extLst>
          </p:cNvPr>
          <p:cNvSpPr txBox="1"/>
          <p:nvPr/>
        </p:nvSpPr>
        <p:spPr>
          <a:xfrm>
            <a:off x="7822056" y="1164720"/>
            <a:ext cx="4036661" cy="1938992"/>
          </a:xfrm>
          <a:prstGeom prst="rect">
            <a:avLst/>
          </a:prstGeom>
          <a:noFill/>
        </p:spPr>
        <p:txBody>
          <a:bodyPr wrap="square">
            <a:spAutoFit/>
          </a:bodyPr>
          <a:lstStyle/>
          <a:p>
            <a:pPr algn="ctr"/>
            <a:r>
              <a:rPr lang="uk-UA" sz="4000" b="1" dirty="0">
                <a:solidFill>
                  <a:schemeClr val="tx2"/>
                </a:solidFill>
                <a:latin typeface="Times New Roman" panose="02020603050405020304" pitchFamily="18" charset="0"/>
                <a:cs typeface="Times New Roman" panose="02020603050405020304" pitchFamily="18" charset="0"/>
              </a:rPr>
              <a:t>РЕГУЛЯЦІЇ І ПОЛІТИКИ КУРСУ</a:t>
            </a:r>
            <a:endParaRPr lang="ru-RU" sz="4000" b="1" dirty="0">
              <a:solidFill>
                <a:schemeClr val="tx2"/>
              </a:solidFill>
              <a:latin typeface="Times New Roman" panose="02020603050405020304" pitchFamily="18" charset="0"/>
              <a:cs typeface="Times New Roman" panose="02020603050405020304" pitchFamily="18" charset="0"/>
            </a:endParaRPr>
          </a:p>
        </p:txBody>
      </p:sp>
      <p:pic>
        <p:nvPicPr>
          <p:cNvPr id="8194" name="Picture 2" descr="Скачать картинки Механизм, стоковые фото Механизм в хорошем ...">
            <a:extLst>
              <a:ext uri="{FF2B5EF4-FFF2-40B4-BE49-F238E27FC236}">
                <a16:creationId xmlns:a16="http://schemas.microsoft.com/office/drawing/2014/main" id="{6118593C-77A1-7EC3-D937-1F628806AA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25604" y="3730979"/>
            <a:ext cx="2664885" cy="2658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328447"/>
      </p:ext>
    </p:extLst>
  </p:cSld>
  <p:clrMapOvr>
    <a:masterClrMapping/>
  </p:clrMapOvr>
</p:sld>
</file>

<file path=ppt/theme/theme1.xml><?xml version="1.0" encoding="utf-8"?>
<a:theme xmlns:a="http://schemas.openxmlformats.org/drawingml/2006/main" name="Метрополия">
  <a:themeElements>
    <a:clrScheme name="Метрополия">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Метрополи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етрополия">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TM03457491[[fn=Метрополия]]</Template>
  <TotalTime>451</TotalTime>
  <Words>1496</Words>
  <Application>Microsoft Office PowerPoint</Application>
  <PresentationFormat>Широкоэкранный</PresentationFormat>
  <Paragraphs>96</Paragraphs>
  <Slides>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9</vt:i4>
      </vt:variant>
    </vt:vector>
  </HeadingPairs>
  <TitlesOfParts>
    <vt:vector size="17" baseType="lpstr">
      <vt:lpstr>Arial</vt:lpstr>
      <vt:lpstr>Calibri Light</vt:lpstr>
      <vt:lpstr>Liberation Serif</vt:lpstr>
      <vt:lpstr>Roboto Condensed</vt:lpstr>
      <vt:lpstr>Roboto Condensed Light</vt:lpstr>
      <vt:lpstr>Times New Roman</vt:lpstr>
      <vt:lpstr>Wingdings</vt:lpstr>
      <vt:lpstr>Метрополия</vt:lpstr>
      <vt:lpstr>Презентация PowerPoint</vt:lpstr>
      <vt:lpstr>Вислови відомих економістів та бізнесменів які підкреслюють важливість контролінгу для успішного управління фінансами та досягнення стратегічних цілей.  Вони нагадують про необхідність вимірювання, аналізу, планування та прогнозування для прийняття обґрунтованих рішень та мінімізації ризиків</vt:lpstr>
      <vt:lpstr>ОПИС ОПИС КУРСУ</vt:lpstr>
      <vt:lpstr>Презентация PowerPoint</vt:lpstr>
      <vt:lpstr>Паспорт навчальної дисципліни</vt:lpstr>
      <vt:lpstr> Методи досягнення запланованих освітньою програмою компетентностей і результатів навчання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Інвестиційний кредит: поняття, сутність, об'єкти та суб'єкти, переваги.</dc:title>
  <dc:creator>Acer</dc:creator>
  <cp:lastModifiedBy>Александр Гришун</cp:lastModifiedBy>
  <cp:revision>13</cp:revision>
  <dcterms:created xsi:type="dcterms:W3CDTF">2021-03-18T08:59:28Z</dcterms:created>
  <dcterms:modified xsi:type="dcterms:W3CDTF">2025-04-12T16:45:46Z</dcterms:modified>
</cp:coreProperties>
</file>