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72" r:id="rId7"/>
    <p:sldId id="269" r:id="rId8"/>
    <p:sldId id="264" r:id="rId9"/>
    <p:sldId id="271" r:id="rId10"/>
    <p:sldId id="261" r:id="rId11"/>
    <p:sldId id="262" r:id="rId12"/>
    <p:sldId id="270" r:id="rId13"/>
    <p:sldId id="265" r:id="rId14"/>
    <p:sldId id="266" r:id="rId15"/>
    <p:sldId id="267" r:id="rId16"/>
    <p:sldId id="273" r:id="rId17"/>
    <p:sldId id="274" r:id="rId18"/>
    <p:sldId id="275" r:id="rId19"/>
    <p:sldId id="276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4C"/>
    <a:srgbClr val="FFFF99"/>
    <a:srgbClr val="CC6600"/>
    <a:srgbClr val="FFFFCC"/>
    <a:srgbClr val="DD4B23"/>
    <a:srgbClr val="EC95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4CE011-60E4-46B1-8793-18AE49BD103D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9DC58A91-9549-4DBD-A2B3-160297CC2B82}">
      <dgm:prSet phldrT="[Текст]"/>
      <dgm:spPr/>
      <dgm:t>
        <a:bodyPr/>
        <a:lstStyle/>
        <a:p>
          <a:r>
            <a:rPr lang="uk-UA" dirty="0"/>
            <a:t>Держава</a:t>
          </a:r>
        </a:p>
      </dgm:t>
    </dgm:pt>
    <dgm:pt modelId="{7FB12D7F-D1BC-4A5C-92C5-699A5CC19658}" type="parTrans" cxnId="{9A80BC02-3CF1-4DBF-B754-49568382C7DB}">
      <dgm:prSet/>
      <dgm:spPr/>
      <dgm:t>
        <a:bodyPr/>
        <a:lstStyle/>
        <a:p>
          <a:endParaRPr lang="uk-UA"/>
        </a:p>
      </dgm:t>
    </dgm:pt>
    <dgm:pt modelId="{A3010B47-E265-4CF8-A4EC-7FF719E4137D}" type="sibTrans" cxnId="{9A80BC02-3CF1-4DBF-B754-49568382C7DB}">
      <dgm:prSet/>
      <dgm:spPr/>
      <dgm:t>
        <a:bodyPr/>
        <a:lstStyle/>
        <a:p>
          <a:endParaRPr lang="uk-UA"/>
        </a:p>
      </dgm:t>
    </dgm:pt>
    <dgm:pt modelId="{C540B5F0-C6A7-4348-B05A-19FA0541F9F2}">
      <dgm:prSet phldrT="[Текст]"/>
      <dgm:spPr/>
      <dgm:t>
        <a:bodyPr/>
        <a:lstStyle/>
        <a:p>
          <a:r>
            <a:rPr lang="uk-UA" dirty="0"/>
            <a:t>Регіон(галузь)</a:t>
          </a:r>
        </a:p>
      </dgm:t>
    </dgm:pt>
    <dgm:pt modelId="{938EFBCB-074D-49B1-B783-9A99259D0E94}" type="parTrans" cxnId="{2F46EE85-4B1E-455C-8C3D-AF84BF4374BB}">
      <dgm:prSet/>
      <dgm:spPr/>
      <dgm:t>
        <a:bodyPr/>
        <a:lstStyle/>
        <a:p>
          <a:endParaRPr lang="uk-UA"/>
        </a:p>
      </dgm:t>
    </dgm:pt>
    <dgm:pt modelId="{936B703F-1BDF-4494-881D-7528BBA7C724}" type="sibTrans" cxnId="{2F46EE85-4B1E-455C-8C3D-AF84BF4374BB}">
      <dgm:prSet/>
      <dgm:spPr/>
      <dgm:t>
        <a:bodyPr/>
        <a:lstStyle/>
        <a:p>
          <a:endParaRPr lang="uk-UA"/>
        </a:p>
      </dgm:t>
    </dgm:pt>
    <dgm:pt modelId="{07A763BB-12B2-4852-AE10-FFCEFF7A2A55}">
      <dgm:prSet phldrT="[Текст]"/>
      <dgm:spPr/>
      <dgm:t>
        <a:bodyPr/>
        <a:lstStyle/>
        <a:p>
          <a:r>
            <a:rPr lang="uk-UA" dirty="0"/>
            <a:t>Підприємство (проект)</a:t>
          </a:r>
        </a:p>
      </dgm:t>
    </dgm:pt>
    <dgm:pt modelId="{0973A0E5-CAE9-42DD-B83A-846F67E9750B}" type="parTrans" cxnId="{BA2FBECB-7575-41DA-8EA3-4FAEE2173A85}">
      <dgm:prSet/>
      <dgm:spPr/>
      <dgm:t>
        <a:bodyPr/>
        <a:lstStyle/>
        <a:p>
          <a:endParaRPr lang="uk-UA"/>
        </a:p>
      </dgm:t>
    </dgm:pt>
    <dgm:pt modelId="{8C592E13-5DC7-4AE1-AFAE-ECC65AE68211}" type="sibTrans" cxnId="{BA2FBECB-7575-41DA-8EA3-4FAEE2173A85}">
      <dgm:prSet/>
      <dgm:spPr/>
      <dgm:t>
        <a:bodyPr/>
        <a:lstStyle/>
        <a:p>
          <a:endParaRPr lang="uk-UA"/>
        </a:p>
      </dgm:t>
    </dgm:pt>
    <dgm:pt modelId="{08A70C7C-0A15-4928-A566-8121D5B2A3C2}">
      <dgm:prSet/>
      <dgm:spPr>
        <a:solidFill>
          <a:srgbClr val="FFFF99"/>
        </a:solidFill>
      </dgm:spPr>
      <dgm:t>
        <a:bodyPr/>
        <a:lstStyle/>
        <a:p>
          <a:r>
            <a:rPr lang="uk-UA" b="1" dirty="0">
              <a:solidFill>
                <a:schemeClr val="bg2">
                  <a:lumMod val="25000"/>
                </a:schemeClr>
              </a:solidFill>
            </a:rPr>
            <a:t>Вкладення коштів</a:t>
          </a:r>
        </a:p>
      </dgm:t>
    </dgm:pt>
    <dgm:pt modelId="{7CC0A0A5-001D-4BF8-93E7-76F30F6A4642}" type="parTrans" cxnId="{86C14529-1170-4D92-B926-21003FBDD51F}">
      <dgm:prSet/>
      <dgm:spPr/>
      <dgm:t>
        <a:bodyPr/>
        <a:lstStyle/>
        <a:p>
          <a:endParaRPr lang="uk-UA"/>
        </a:p>
      </dgm:t>
    </dgm:pt>
    <dgm:pt modelId="{535D0486-942D-4C06-B2F5-50688E4760CF}" type="sibTrans" cxnId="{86C14529-1170-4D92-B926-21003FBDD51F}">
      <dgm:prSet/>
      <dgm:spPr/>
      <dgm:t>
        <a:bodyPr/>
        <a:lstStyle/>
        <a:p>
          <a:endParaRPr lang="uk-UA"/>
        </a:p>
      </dgm:t>
    </dgm:pt>
    <dgm:pt modelId="{B658E1C0-B41A-4896-8791-ECEF26F1AB0B}" type="pres">
      <dgm:prSet presAssocID="{4B4CE011-60E4-46B1-8793-18AE49BD103D}" presName="rootnode" presStyleCnt="0">
        <dgm:presLayoutVars>
          <dgm:chMax/>
          <dgm:chPref/>
          <dgm:dir/>
          <dgm:animLvl val="lvl"/>
        </dgm:presLayoutVars>
      </dgm:prSet>
      <dgm:spPr/>
    </dgm:pt>
    <dgm:pt modelId="{A1F6B736-0A57-42F8-8182-4A92B2A8E419}" type="pres">
      <dgm:prSet presAssocID="{9DC58A91-9549-4DBD-A2B3-160297CC2B82}" presName="composite" presStyleCnt="0"/>
      <dgm:spPr/>
    </dgm:pt>
    <dgm:pt modelId="{C5256BB7-1333-4B45-BA80-FF8CFAAA1101}" type="pres">
      <dgm:prSet presAssocID="{9DC58A91-9549-4DBD-A2B3-160297CC2B82}" presName="bentUpArrow1" presStyleLbl="alignImgPlace1" presStyleIdx="0" presStyleCnt="3"/>
      <dgm:spPr>
        <a:gradFill flip="none" rotWithShape="0">
          <a:gsLst>
            <a:gs pos="0">
              <a:schemeClr val="accent2">
                <a:tint val="5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tint val="5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</dgm:pt>
    <dgm:pt modelId="{1526AB73-4AD3-4DBF-A7EB-4E0C23C7532F}" type="pres">
      <dgm:prSet presAssocID="{9DC58A91-9549-4DBD-A2B3-160297CC2B82}" presName="ParentText" presStyleLbl="node1" presStyleIdx="0" presStyleCnt="4" custScaleX="144689" custScaleY="114515">
        <dgm:presLayoutVars>
          <dgm:chMax val="1"/>
          <dgm:chPref val="1"/>
          <dgm:bulletEnabled val="1"/>
        </dgm:presLayoutVars>
      </dgm:prSet>
      <dgm:spPr/>
    </dgm:pt>
    <dgm:pt modelId="{F418A1FE-C481-4377-A680-617EF47491A1}" type="pres">
      <dgm:prSet presAssocID="{9DC58A91-9549-4DBD-A2B3-160297CC2B82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0A4291F8-132F-4EB2-AA39-82F584FBC52D}" type="pres">
      <dgm:prSet presAssocID="{A3010B47-E265-4CF8-A4EC-7FF719E4137D}" presName="sibTrans" presStyleCnt="0"/>
      <dgm:spPr/>
    </dgm:pt>
    <dgm:pt modelId="{7C7467D9-7DF1-44AE-AF77-DAA9F86D90D9}" type="pres">
      <dgm:prSet presAssocID="{C540B5F0-C6A7-4348-B05A-19FA0541F9F2}" presName="composite" presStyleCnt="0"/>
      <dgm:spPr/>
    </dgm:pt>
    <dgm:pt modelId="{C756E817-8145-4368-A882-869B90F5E8C1}" type="pres">
      <dgm:prSet presAssocID="{C540B5F0-C6A7-4348-B05A-19FA0541F9F2}" presName="bentUpArrow1" presStyleLbl="alignImgPlace1" presStyleIdx="1" presStyleCnt="3"/>
      <dgm:spPr>
        <a:gradFill flip="none" rotWithShape="0">
          <a:gsLst>
            <a:gs pos="0">
              <a:schemeClr val="accent2">
                <a:tint val="50000"/>
                <a:hueOff val="-698893"/>
                <a:satOff val="-1654"/>
                <a:lumOff val="5361"/>
                <a:shade val="30000"/>
                <a:satMod val="115000"/>
              </a:schemeClr>
            </a:gs>
            <a:gs pos="50000">
              <a:schemeClr val="accent2">
                <a:tint val="50000"/>
                <a:hueOff val="-698893"/>
                <a:satOff val="-1654"/>
                <a:lumOff val="5361"/>
                <a:shade val="67500"/>
                <a:satMod val="115000"/>
              </a:schemeClr>
            </a:gs>
            <a:gs pos="100000">
              <a:schemeClr val="accent2">
                <a:tint val="50000"/>
                <a:hueOff val="-698893"/>
                <a:satOff val="-1654"/>
                <a:lumOff val="5361"/>
                <a:shade val="100000"/>
                <a:satMod val="115000"/>
              </a:schemeClr>
            </a:gs>
          </a:gsLst>
          <a:lin ang="2700000" scaled="1"/>
          <a:tileRect/>
        </a:gradFill>
      </dgm:spPr>
    </dgm:pt>
    <dgm:pt modelId="{11E9A659-F0BC-4106-B19B-CC9FF0BAB956}" type="pres">
      <dgm:prSet presAssocID="{C540B5F0-C6A7-4348-B05A-19FA0541F9F2}" presName="ParentText" presStyleLbl="node1" presStyleIdx="1" presStyleCnt="4" custScaleX="136893" custScaleY="114761">
        <dgm:presLayoutVars>
          <dgm:chMax val="1"/>
          <dgm:chPref val="1"/>
          <dgm:bulletEnabled val="1"/>
        </dgm:presLayoutVars>
      </dgm:prSet>
      <dgm:spPr/>
    </dgm:pt>
    <dgm:pt modelId="{F02E6BCD-9BFA-4955-AECA-38EBC7A2614C}" type="pres">
      <dgm:prSet presAssocID="{C540B5F0-C6A7-4348-B05A-19FA0541F9F2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7EA3D6-9D6B-4CC2-9E97-EABFCFF0C61B}" type="pres">
      <dgm:prSet presAssocID="{936B703F-1BDF-4494-881D-7528BBA7C724}" presName="sibTrans" presStyleCnt="0"/>
      <dgm:spPr/>
    </dgm:pt>
    <dgm:pt modelId="{37E896B5-5021-4117-BBD4-837662C8B09C}" type="pres">
      <dgm:prSet presAssocID="{07A763BB-12B2-4852-AE10-FFCEFF7A2A55}" presName="composite" presStyleCnt="0"/>
      <dgm:spPr/>
    </dgm:pt>
    <dgm:pt modelId="{805D8BEF-ECBF-4521-BEB4-4641A256A954}" type="pres">
      <dgm:prSet presAssocID="{07A763BB-12B2-4852-AE10-FFCEFF7A2A55}" presName="bentUpArrow1" presStyleLbl="alignImgPlace1" presStyleIdx="2" presStyleCnt="3"/>
      <dgm:spPr>
        <a:solidFill>
          <a:srgbClr val="FFFF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9D61015-ACC0-4A70-9F0A-14ACFD73A4DE}" type="pres">
      <dgm:prSet presAssocID="{07A763BB-12B2-4852-AE10-FFCEFF7A2A55}" presName="ParentText" presStyleLbl="node1" presStyleIdx="2" presStyleCnt="4" custScaleX="134577">
        <dgm:presLayoutVars>
          <dgm:chMax val="1"/>
          <dgm:chPref val="1"/>
          <dgm:bulletEnabled val="1"/>
        </dgm:presLayoutVars>
      </dgm:prSet>
      <dgm:spPr/>
    </dgm:pt>
    <dgm:pt modelId="{8BAEA96C-4B89-46C8-97A8-7803E5DD4753}" type="pres">
      <dgm:prSet presAssocID="{07A763BB-12B2-4852-AE10-FFCEFF7A2A55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92FC7263-2F3B-4A0D-880C-2F60A82C164A}" type="pres">
      <dgm:prSet presAssocID="{8C592E13-5DC7-4AE1-AFAE-ECC65AE68211}" presName="sibTrans" presStyleCnt="0"/>
      <dgm:spPr/>
    </dgm:pt>
    <dgm:pt modelId="{10F92EB4-900B-4BF5-B38B-9265C5A78A58}" type="pres">
      <dgm:prSet presAssocID="{08A70C7C-0A15-4928-A566-8121D5B2A3C2}" presName="composite" presStyleCnt="0"/>
      <dgm:spPr/>
    </dgm:pt>
    <dgm:pt modelId="{521C3869-985B-4283-BF8E-08A6E712970B}" type="pres">
      <dgm:prSet presAssocID="{08A70C7C-0A15-4928-A566-8121D5B2A3C2}" presName="ParentText" presStyleLbl="node1" presStyleIdx="3" presStyleCnt="4" custScaleX="269139">
        <dgm:presLayoutVars>
          <dgm:chMax val="1"/>
          <dgm:chPref val="1"/>
          <dgm:bulletEnabled val="1"/>
        </dgm:presLayoutVars>
      </dgm:prSet>
      <dgm:spPr/>
    </dgm:pt>
  </dgm:ptLst>
  <dgm:cxnLst>
    <dgm:cxn modelId="{9A80BC02-3CF1-4DBF-B754-49568382C7DB}" srcId="{4B4CE011-60E4-46B1-8793-18AE49BD103D}" destId="{9DC58A91-9549-4DBD-A2B3-160297CC2B82}" srcOrd="0" destOrd="0" parTransId="{7FB12D7F-D1BC-4A5C-92C5-699A5CC19658}" sibTransId="{A3010B47-E265-4CF8-A4EC-7FF719E4137D}"/>
    <dgm:cxn modelId="{86C14529-1170-4D92-B926-21003FBDD51F}" srcId="{4B4CE011-60E4-46B1-8793-18AE49BD103D}" destId="{08A70C7C-0A15-4928-A566-8121D5B2A3C2}" srcOrd="3" destOrd="0" parTransId="{7CC0A0A5-001D-4BF8-93E7-76F30F6A4642}" sibTransId="{535D0486-942D-4C06-B2F5-50688E4760CF}"/>
    <dgm:cxn modelId="{029C2D3E-B984-4C2D-A5ED-BA0DF1A5468B}" type="presOf" srcId="{9DC58A91-9549-4DBD-A2B3-160297CC2B82}" destId="{1526AB73-4AD3-4DBF-A7EB-4E0C23C7532F}" srcOrd="0" destOrd="0" presId="urn:microsoft.com/office/officeart/2005/8/layout/StepDownProcess"/>
    <dgm:cxn modelId="{3B393D5A-F157-4B35-B7D8-1B772F5B6859}" type="presOf" srcId="{08A70C7C-0A15-4928-A566-8121D5B2A3C2}" destId="{521C3869-985B-4283-BF8E-08A6E712970B}" srcOrd="0" destOrd="0" presId="urn:microsoft.com/office/officeart/2005/8/layout/StepDownProcess"/>
    <dgm:cxn modelId="{2F46EE85-4B1E-455C-8C3D-AF84BF4374BB}" srcId="{4B4CE011-60E4-46B1-8793-18AE49BD103D}" destId="{C540B5F0-C6A7-4348-B05A-19FA0541F9F2}" srcOrd="1" destOrd="0" parTransId="{938EFBCB-074D-49B1-B783-9A99259D0E94}" sibTransId="{936B703F-1BDF-4494-881D-7528BBA7C724}"/>
    <dgm:cxn modelId="{ADF02FB8-8315-4E54-AD85-C174FE9C3529}" type="presOf" srcId="{C540B5F0-C6A7-4348-B05A-19FA0541F9F2}" destId="{11E9A659-F0BC-4106-B19B-CC9FF0BAB956}" srcOrd="0" destOrd="0" presId="urn:microsoft.com/office/officeart/2005/8/layout/StepDownProcess"/>
    <dgm:cxn modelId="{1B2A19BF-5D99-4946-A6EB-7CA76EF22754}" type="presOf" srcId="{4B4CE011-60E4-46B1-8793-18AE49BD103D}" destId="{B658E1C0-B41A-4896-8791-ECEF26F1AB0B}" srcOrd="0" destOrd="0" presId="urn:microsoft.com/office/officeart/2005/8/layout/StepDownProcess"/>
    <dgm:cxn modelId="{0BD2A5C5-ADA2-4BE4-A1DB-F53A03454FBF}" type="presOf" srcId="{07A763BB-12B2-4852-AE10-FFCEFF7A2A55}" destId="{69D61015-ACC0-4A70-9F0A-14ACFD73A4DE}" srcOrd="0" destOrd="0" presId="urn:microsoft.com/office/officeart/2005/8/layout/StepDownProcess"/>
    <dgm:cxn modelId="{BA2FBECB-7575-41DA-8EA3-4FAEE2173A85}" srcId="{4B4CE011-60E4-46B1-8793-18AE49BD103D}" destId="{07A763BB-12B2-4852-AE10-FFCEFF7A2A55}" srcOrd="2" destOrd="0" parTransId="{0973A0E5-CAE9-42DD-B83A-846F67E9750B}" sibTransId="{8C592E13-5DC7-4AE1-AFAE-ECC65AE68211}"/>
    <dgm:cxn modelId="{0D7AFBB0-DAD9-40C1-97E9-2DDA3D4E7B71}" type="presParOf" srcId="{B658E1C0-B41A-4896-8791-ECEF26F1AB0B}" destId="{A1F6B736-0A57-42F8-8182-4A92B2A8E419}" srcOrd="0" destOrd="0" presId="urn:microsoft.com/office/officeart/2005/8/layout/StepDownProcess"/>
    <dgm:cxn modelId="{EA88DE54-22B7-47AA-A634-940E0F869D70}" type="presParOf" srcId="{A1F6B736-0A57-42F8-8182-4A92B2A8E419}" destId="{C5256BB7-1333-4B45-BA80-FF8CFAAA1101}" srcOrd="0" destOrd="0" presId="urn:microsoft.com/office/officeart/2005/8/layout/StepDownProcess"/>
    <dgm:cxn modelId="{A277CAEE-4D98-43EF-89D2-757D64641BCE}" type="presParOf" srcId="{A1F6B736-0A57-42F8-8182-4A92B2A8E419}" destId="{1526AB73-4AD3-4DBF-A7EB-4E0C23C7532F}" srcOrd="1" destOrd="0" presId="urn:microsoft.com/office/officeart/2005/8/layout/StepDownProcess"/>
    <dgm:cxn modelId="{42912994-2010-4898-A651-30C611A7C0A2}" type="presParOf" srcId="{A1F6B736-0A57-42F8-8182-4A92B2A8E419}" destId="{F418A1FE-C481-4377-A680-617EF47491A1}" srcOrd="2" destOrd="0" presId="urn:microsoft.com/office/officeart/2005/8/layout/StepDownProcess"/>
    <dgm:cxn modelId="{3D98D9AB-41B6-45BD-802C-30783E9A6BE0}" type="presParOf" srcId="{B658E1C0-B41A-4896-8791-ECEF26F1AB0B}" destId="{0A4291F8-132F-4EB2-AA39-82F584FBC52D}" srcOrd="1" destOrd="0" presId="urn:microsoft.com/office/officeart/2005/8/layout/StepDownProcess"/>
    <dgm:cxn modelId="{CEF3D0F8-619C-4042-A21E-710058169933}" type="presParOf" srcId="{B658E1C0-B41A-4896-8791-ECEF26F1AB0B}" destId="{7C7467D9-7DF1-44AE-AF77-DAA9F86D90D9}" srcOrd="2" destOrd="0" presId="urn:microsoft.com/office/officeart/2005/8/layout/StepDownProcess"/>
    <dgm:cxn modelId="{5731A16D-B570-4454-A576-B0D92255F7FD}" type="presParOf" srcId="{7C7467D9-7DF1-44AE-AF77-DAA9F86D90D9}" destId="{C756E817-8145-4368-A882-869B90F5E8C1}" srcOrd="0" destOrd="0" presId="urn:microsoft.com/office/officeart/2005/8/layout/StepDownProcess"/>
    <dgm:cxn modelId="{4D5993C1-E61B-4733-9940-E79EB330580E}" type="presParOf" srcId="{7C7467D9-7DF1-44AE-AF77-DAA9F86D90D9}" destId="{11E9A659-F0BC-4106-B19B-CC9FF0BAB956}" srcOrd="1" destOrd="0" presId="urn:microsoft.com/office/officeart/2005/8/layout/StepDownProcess"/>
    <dgm:cxn modelId="{DFD31576-7853-44D4-98A6-7AA78135BC6C}" type="presParOf" srcId="{7C7467D9-7DF1-44AE-AF77-DAA9F86D90D9}" destId="{F02E6BCD-9BFA-4955-AECA-38EBC7A2614C}" srcOrd="2" destOrd="0" presId="urn:microsoft.com/office/officeart/2005/8/layout/StepDownProcess"/>
    <dgm:cxn modelId="{7A2062E8-9CBF-415C-A516-519259228B0D}" type="presParOf" srcId="{B658E1C0-B41A-4896-8791-ECEF26F1AB0B}" destId="{FB7EA3D6-9D6B-4CC2-9E97-EABFCFF0C61B}" srcOrd="3" destOrd="0" presId="urn:microsoft.com/office/officeart/2005/8/layout/StepDownProcess"/>
    <dgm:cxn modelId="{AA0F9E7A-53A4-47C1-8632-F4332C5A6C23}" type="presParOf" srcId="{B658E1C0-B41A-4896-8791-ECEF26F1AB0B}" destId="{37E896B5-5021-4117-BBD4-837662C8B09C}" srcOrd="4" destOrd="0" presId="urn:microsoft.com/office/officeart/2005/8/layout/StepDownProcess"/>
    <dgm:cxn modelId="{F61AD4DA-B3E2-4620-9488-10C5804F2453}" type="presParOf" srcId="{37E896B5-5021-4117-BBD4-837662C8B09C}" destId="{805D8BEF-ECBF-4521-BEB4-4641A256A954}" srcOrd="0" destOrd="0" presId="urn:microsoft.com/office/officeart/2005/8/layout/StepDownProcess"/>
    <dgm:cxn modelId="{65C796AC-46E0-4056-8ED3-E282610032BB}" type="presParOf" srcId="{37E896B5-5021-4117-BBD4-837662C8B09C}" destId="{69D61015-ACC0-4A70-9F0A-14ACFD73A4DE}" srcOrd="1" destOrd="0" presId="urn:microsoft.com/office/officeart/2005/8/layout/StepDownProcess"/>
    <dgm:cxn modelId="{18BA9815-7BB9-4F84-886E-B728C4915221}" type="presParOf" srcId="{37E896B5-5021-4117-BBD4-837662C8B09C}" destId="{8BAEA96C-4B89-46C8-97A8-7803E5DD4753}" srcOrd="2" destOrd="0" presId="urn:microsoft.com/office/officeart/2005/8/layout/StepDownProcess"/>
    <dgm:cxn modelId="{2376C85C-526C-44EA-85A7-FF4760B12383}" type="presParOf" srcId="{B658E1C0-B41A-4896-8791-ECEF26F1AB0B}" destId="{92FC7263-2F3B-4A0D-880C-2F60A82C164A}" srcOrd="5" destOrd="0" presId="urn:microsoft.com/office/officeart/2005/8/layout/StepDownProcess"/>
    <dgm:cxn modelId="{280DE8D8-FB83-4D36-AC65-614B053C289F}" type="presParOf" srcId="{B658E1C0-B41A-4896-8791-ECEF26F1AB0B}" destId="{10F92EB4-900B-4BF5-B38B-9265C5A78A58}" srcOrd="6" destOrd="0" presId="urn:microsoft.com/office/officeart/2005/8/layout/StepDownProcess"/>
    <dgm:cxn modelId="{362E46C2-B868-430C-8947-A14FE60E8D56}" type="presParOf" srcId="{10F92EB4-900B-4BF5-B38B-9265C5A78A58}" destId="{521C3869-985B-4283-BF8E-08A6E712970B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56BB7-1333-4B45-BA80-FF8CFAAA1101}">
      <dsp:nvSpPr>
        <dsp:cNvPr id="0" name=""/>
        <dsp:cNvSpPr/>
      </dsp:nvSpPr>
      <dsp:spPr>
        <a:xfrm rot="5400000">
          <a:off x="856618" y="1140314"/>
          <a:ext cx="931479" cy="106045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flip="none" rotWithShape="0">
          <a:gsLst>
            <a:gs pos="0">
              <a:schemeClr val="accent2">
                <a:tint val="5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tint val="5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6AB73-4AD3-4DBF-A7EB-4E0C23C7532F}">
      <dsp:nvSpPr>
        <dsp:cNvPr id="0" name=""/>
        <dsp:cNvSpPr/>
      </dsp:nvSpPr>
      <dsp:spPr>
        <a:xfrm>
          <a:off x="259457" y="28093"/>
          <a:ext cx="2268815" cy="1256909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/>
            <a:t>Держава</a:t>
          </a:r>
        </a:p>
      </dsp:txBody>
      <dsp:txXfrm>
        <a:off x="320825" y="89461"/>
        <a:ext cx="2146079" cy="1134173"/>
      </dsp:txXfrm>
    </dsp:sp>
    <dsp:sp modelId="{F418A1FE-C481-4377-A680-617EF47491A1}">
      <dsp:nvSpPr>
        <dsp:cNvPr id="0" name=""/>
        <dsp:cNvSpPr/>
      </dsp:nvSpPr>
      <dsp:spPr>
        <a:xfrm>
          <a:off x="2177896" y="212431"/>
          <a:ext cx="1140459" cy="887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6E817-8145-4368-A882-869B90F5E8C1}">
      <dsp:nvSpPr>
        <dsp:cNvPr id="0" name=""/>
        <dsp:cNvSpPr/>
      </dsp:nvSpPr>
      <dsp:spPr>
        <a:xfrm rot="5400000">
          <a:off x="2263767" y="2454282"/>
          <a:ext cx="931479" cy="106045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flip="none" rotWithShape="0">
          <a:gsLst>
            <a:gs pos="0">
              <a:schemeClr val="accent2">
                <a:tint val="50000"/>
                <a:hueOff val="-698893"/>
                <a:satOff val="-1654"/>
                <a:lumOff val="5361"/>
                <a:shade val="30000"/>
                <a:satMod val="115000"/>
              </a:schemeClr>
            </a:gs>
            <a:gs pos="50000">
              <a:schemeClr val="accent2">
                <a:tint val="50000"/>
                <a:hueOff val="-698893"/>
                <a:satOff val="-1654"/>
                <a:lumOff val="5361"/>
                <a:shade val="67500"/>
                <a:satMod val="115000"/>
              </a:schemeClr>
            </a:gs>
            <a:gs pos="100000">
              <a:schemeClr val="accent2">
                <a:tint val="50000"/>
                <a:hueOff val="-698893"/>
                <a:satOff val="-1654"/>
                <a:lumOff val="5361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E9A659-F0BC-4106-B19B-CC9FF0BAB956}">
      <dsp:nvSpPr>
        <dsp:cNvPr id="0" name=""/>
        <dsp:cNvSpPr/>
      </dsp:nvSpPr>
      <dsp:spPr>
        <a:xfrm>
          <a:off x="1727728" y="1340710"/>
          <a:ext cx="2146569" cy="1259609"/>
        </a:xfrm>
        <a:prstGeom prst="roundRect">
          <a:avLst>
            <a:gd name="adj" fmla="val 16670"/>
          </a:avLst>
        </a:prstGeom>
        <a:solidFill>
          <a:schemeClr val="accent2">
            <a:hueOff val="-279374"/>
            <a:satOff val="-3219"/>
            <a:lumOff val="7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/>
            <a:t>Регіон(галузь)</a:t>
          </a:r>
        </a:p>
      </dsp:txBody>
      <dsp:txXfrm>
        <a:off x="1789228" y="1402210"/>
        <a:ext cx="2023569" cy="1136609"/>
      </dsp:txXfrm>
    </dsp:sp>
    <dsp:sp modelId="{F02E6BCD-9BFA-4955-AECA-38EBC7A2614C}">
      <dsp:nvSpPr>
        <dsp:cNvPr id="0" name=""/>
        <dsp:cNvSpPr/>
      </dsp:nvSpPr>
      <dsp:spPr>
        <a:xfrm>
          <a:off x="3585045" y="1526399"/>
          <a:ext cx="1140459" cy="887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D8BEF-ECBF-4521-BEB4-4641A256A954}">
      <dsp:nvSpPr>
        <dsp:cNvPr id="0" name=""/>
        <dsp:cNvSpPr/>
      </dsp:nvSpPr>
      <dsp:spPr>
        <a:xfrm rot="5400000">
          <a:off x="3713880" y="3687242"/>
          <a:ext cx="931479" cy="106045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FF0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61015-ACC0-4A70-9F0A-14ACFD73A4DE}">
      <dsp:nvSpPr>
        <dsp:cNvPr id="0" name=""/>
        <dsp:cNvSpPr/>
      </dsp:nvSpPr>
      <dsp:spPr>
        <a:xfrm>
          <a:off x="3196000" y="2654678"/>
          <a:ext cx="2110252" cy="1097593"/>
        </a:xfrm>
        <a:prstGeom prst="roundRect">
          <a:avLst>
            <a:gd name="adj" fmla="val 16670"/>
          </a:avLst>
        </a:prstGeom>
        <a:solidFill>
          <a:schemeClr val="accent2">
            <a:hueOff val="-558749"/>
            <a:satOff val="-6439"/>
            <a:lumOff val="14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/>
            <a:t>Підприємство (проект)</a:t>
          </a:r>
        </a:p>
      </dsp:txBody>
      <dsp:txXfrm>
        <a:off x="3249590" y="2708268"/>
        <a:ext cx="2003072" cy="990413"/>
      </dsp:txXfrm>
    </dsp:sp>
    <dsp:sp modelId="{8BAEA96C-4B89-46C8-97A8-7803E5DD4753}">
      <dsp:nvSpPr>
        <dsp:cNvPr id="0" name=""/>
        <dsp:cNvSpPr/>
      </dsp:nvSpPr>
      <dsp:spPr>
        <a:xfrm>
          <a:off x="5035158" y="2759359"/>
          <a:ext cx="1140459" cy="887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C3869-985B-4283-BF8E-08A6E712970B}">
      <dsp:nvSpPr>
        <dsp:cNvPr id="0" name=""/>
        <dsp:cNvSpPr/>
      </dsp:nvSpPr>
      <dsp:spPr>
        <a:xfrm>
          <a:off x="4664272" y="3887638"/>
          <a:ext cx="4220270" cy="1097593"/>
        </a:xfrm>
        <a:prstGeom prst="roundRect">
          <a:avLst>
            <a:gd name="adj" fmla="val 16670"/>
          </a:avLst>
        </a:prstGeom>
        <a:solidFill>
          <a:srgbClr val="FF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>
              <a:solidFill>
                <a:schemeClr val="bg2">
                  <a:lumMod val="25000"/>
                </a:schemeClr>
              </a:solidFill>
            </a:rPr>
            <a:t>Вкладення коштів</a:t>
          </a:r>
        </a:p>
      </dsp:txBody>
      <dsp:txXfrm>
        <a:off x="4717862" y="3941228"/>
        <a:ext cx="4113090" cy="990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851648" cy="4680520"/>
          </a:xfrm>
        </p:spPr>
        <p:txBody>
          <a:bodyPr>
            <a:normAutofit/>
          </a:bodyPr>
          <a:lstStyle/>
          <a:p>
            <a:pPr algn="ctr"/>
            <a:br>
              <a:rPr lang="uk-UA" dirty="0"/>
            </a:br>
            <a:br>
              <a:rPr lang="uk-UA" dirty="0"/>
            </a:br>
            <a:r>
              <a:rPr lang="uk-UA" dirty="0"/>
              <a:t>ФІНАНСОВИЙ АНАЛІЗ ІНВЕСТИЦІЙНОЇ ПРИВАБЛИВОСТІ</a:t>
            </a:r>
          </a:p>
        </p:txBody>
      </p:sp>
    </p:spTree>
    <p:extLst>
      <p:ext uri="{BB962C8B-B14F-4D97-AF65-F5344CB8AC3E}">
        <p14:creationId xmlns:p14="http://schemas.microsoft.com/office/powerpoint/2010/main" val="2706843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User\Pictures\i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631" y="620688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3100" dirty="0" err="1"/>
              <a:t>Основні</a:t>
            </a:r>
            <a:r>
              <a:rPr lang="ru-RU" sz="3100" dirty="0"/>
              <a:t> </a:t>
            </a:r>
            <a:r>
              <a:rPr lang="ru-RU" sz="3100" dirty="0" err="1"/>
              <a:t>методи</a:t>
            </a:r>
            <a:r>
              <a:rPr lang="ru-RU" sz="3100" dirty="0"/>
              <a:t> </a:t>
            </a:r>
            <a:r>
              <a:rPr lang="ru-RU" sz="3100" dirty="0" err="1"/>
              <a:t>підвищення</a:t>
            </a:r>
            <a:r>
              <a:rPr lang="ru-RU" sz="3100" dirty="0"/>
              <a:t> </a:t>
            </a:r>
            <a:r>
              <a:rPr lang="ru-RU" sz="3100" dirty="0" err="1"/>
              <a:t>інвестиційної</a:t>
            </a:r>
            <a:r>
              <a:rPr lang="ru-RU" sz="3100" dirty="0"/>
              <a:t> </a:t>
            </a:r>
            <a:r>
              <a:rPr lang="ru-RU" sz="3100" dirty="0" err="1"/>
              <a:t>діяльності</a:t>
            </a:r>
            <a:r>
              <a:rPr lang="ru-RU" sz="3100" dirty="0"/>
              <a:t> </a:t>
            </a:r>
            <a:r>
              <a:rPr lang="ru-RU" sz="3100" dirty="0" err="1"/>
              <a:t>поділяють</a:t>
            </a:r>
            <a:r>
              <a:rPr lang="ru-RU" sz="3100" dirty="0"/>
              <a:t> на три </a:t>
            </a:r>
            <a:r>
              <a:rPr lang="ru-RU" sz="3100" dirty="0" err="1"/>
              <a:t>групи</a:t>
            </a:r>
            <a:r>
              <a:rPr lang="ru-RU" sz="3100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54461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err="1"/>
              <a:t>Фінансово-економічні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          </a:t>
            </a:r>
            <a:r>
              <a:rPr lang="ru-RU" dirty="0" err="1"/>
              <a:t>прямий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привабливості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endParaRPr lang="ru-RU" dirty="0"/>
          </a:p>
          <a:p>
            <a:pPr marL="0" indent="0">
              <a:buNone/>
            </a:pPr>
            <a:r>
              <a:rPr lang="ru-RU" sz="1400" dirty="0"/>
              <a:t>- </a:t>
            </a:r>
            <a:r>
              <a:rPr lang="ru-RU" sz="1400" dirty="0" err="1"/>
              <a:t>підвищення</a:t>
            </a:r>
            <a:r>
              <a:rPr lang="ru-RU" sz="1400" dirty="0"/>
              <a:t> </a:t>
            </a:r>
            <a:r>
              <a:rPr lang="ru-RU" sz="1400" dirty="0" err="1"/>
              <a:t>ефективності</a:t>
            </a:r>
            <a:r>
              <a:rPr lang="ru-RU" sz="1400" dirty="0"/>
              <a:t> </a:t>
            </a:r>
            <a:r>
              <a:rPr lang="ru-RU" sz="1400" dirty="0" err="1"/>
              <a:t>використання</a:t>
            </a:r>
            <a:r>
              <a:rPr lang="ru-RU" sz="1400" dirty="0"/>
              <a:t> </a:t>
            </a:r>
            <a:r>
              <a:rPr lang="ru-RU" sz="1400" dirty="0" err="1"/>
              <a:t>основних</a:t>
            </a:r>
            <a:r>
              <a:rPr lang="ru-RU" sz="1400" dirty="0"/>
              <a:t> </a:t>
            </a:r>
            <a:r>
              <a:rPr lang="ru-RU" sz="1400" dirty="0" err="1"/>
              <a:t>фондів</a:t>
            </a:r>
            <a:r>
              <a:rPr lang="ru-RU" sz="1400" dirty="0"/>
              <a:t> та </a:t>
            </a:r>
            <a:r>
              <a:rPr lang="ru-RU" sz="1400" dirty="0" err="1"/>
              <a:t>оборотних</a:t>
            </a:r>
            <a:r>
              <a:rPr lang="ru-RU" sz="1400" dirty="0"/>
              <a:t> </a:t>
            </a:r>
            <a:r>
              <a:rPr lang="ru-RU" sz="1400" dirty="0" err="1"/>
              <a:t>коштів</a:t>
            </a:r>
            <a:r>
              <a:rPr lang="ru-RU" sz="1400" dirty="0"/>
              <a:t>;</a:t>
            </a:r>
            <a:endParaRPr lang="uk-UA" sz="1400" dirty="0"/>
          </a:p>
          <a:p>
            <a:pPr marL="0" indent="0">
              <a:buNone/>
            </a:pPr>
            <a:r>
              <a:rPr lang="ru-RU" sz="1400" dirty="0"/>
              <a:t>-</a:t>
            </a:r>
            <a:r>
              <a:rPr lang="uk-UA" sz="1400" dirty="0"/>
              <a:t>зростання якості управління кредиторською й дебіторською заборгованістю;</a:t>
            </a:r>
          </a:p>
          <a:p>
            <a:pPr marL="0" indent="0">
              <a:buNone/>
            </a:pPr>
            <a:r>
              <a:rPr lang="ru-RU" sz="1400" dirty="0"/>
              <a:t>- </a:t>
            </a:r>
            <a:r>
              <a:rPr lang="uk-UA" sz="1400" dirty="0"/>
              <a:t>удосконалення управління прибутком підприємства, тощо.</a:t>
            </a:r>
          </a:p>
          <a:p>
            <a:pPr marL="0" indent="0">
              <a:buNone/>
            </a:pPr>
            <a:endParaRPr lang="ru-RU" sz="1400" dirty="0"/>
          </a:p>
          <a:p>
            <a:pPr lvl="5">
              <a:buFont typeface="Wingdings" pitchFamily="2" charset="2"/>
              <a:buChar char="Ø"/>
            </a:pPr>
            <a:r>
              <a:rPr lang="ru-RU" sz="2400" b="1" dirty="0" err="1"/>
              <a:t>Соціальні</a:t>
            </a:r>
            <a:r>
              <a:rPr lang="ru-RU" sz="2400" b="1" dirty="0"/>
              <a:t> – </a:t>
            </a:r>
            <a:r>
              <a:rPr lang="ru-RU" sz="2400" b="1" dirty="0" err="1"/>
              <a:t>фактори</a:t>
            </a:r>
            <a:r>
              <a:rPr lang="ru-RU" sz="2400" b="1" dirty="0"/>
              <a:t> непрямого </a:t>
            </a:r>
            <a:r>
              <a:rPr lang="ru-RU" sz="2400" b="1" dirty="0" err="1"/>
              <a:t>впливу</a:t>
            </a:r>
            <a:r>
              <a:rPr lang="ru-RU" sz="2400" b="1" dirty="0"/>
              <a:t>:</a:t>
            </a:r>
            <a:endParaRPr lang="uk-UA" sz="2400" dirty="0"/>
          </a:p>
          <a:p>
            <a:pPr marL="0" indent="0">
              <a:buNone/>
            </a:pPr>
            <a:r>
              <a:rPr lang="uk-UA" sz="1600" dirty="0"/>
              <a:t>                            </a:t>
            </a:r>
            <a:r>
              <a:rPr lang="uk-UA" sz="1600" dirty="0" err="1"/>
              <a:t>-збільшення</a:t>
            </a:r>
            <a:r>
              <a:rPr lang="uk-UA" sz="1600" dirty="0"/>
              <a:t> показника продуктивності праці; </a:t>
            </a:r>
          </a:p>
          <a:p>
            <a:pPr marL="0" indent="0">
              <a:buNone/>
            </a:pPr>
            <a:r>
              <a:rPr lang="uk-UA" sz="1600" dirty="0"/>
              <a:t>                            </a:t>
            </a:r>
            <a:r>
              <a:rPr lang="uk-UA" sz="1600" dirty="0" err="1"/>
              <a:t>-підвищення</a:t>
            </a:r>
            <a:r>
              <a:rPr lang="uk-UA" sz="1600" dirty="0"/>
              <a:t> показника плинності кадрів;</a:t>
            </a:r>
          </a:p>
          <a:p>
            <a:pPr marL="0" indent="0">
              <a:buNone/>
            </a:pPr>
            <a:r>
              <a:rPr lang="uk-UA" sz="1600" dirty="0"/>
              <a:t>                            </a:t>
            </a:r>
            <a:r>
              <a:rPr lang="uk-UA" sz="1600" dirty="0" err="1"/>
              <a:t>-збільшення</a:t>
            </a:r>
            <a:r>
              <a:rPr lang="uk-UA" sz="1600" dirty="0"/>
              <a:t> коефіцієнта якісного складу персоналу.</a:t>
            </a:r>
          </a:p>
          <a:p>
            <a:pPr marL="0" indent="0">
              <a:buNone/>
            </a:pPr>
            <a:endParaRPr lang="uk-UA" sz="1600" dirty="0"/>
          </a:p>
          <a:p>
            <a:pPr>
              <a:buFont typeface="Wingdings" pitchFamily="2" charset="2"/>
              <a:buChar char="Ø"/>
            </a:pPr>
            <a:r>
              <a:rPr lang="ru-RU" sz="2800" b="1" dirty="0" err="1"/>
              <a:t>Інформаційні</a:t>
            </a:r>
            <a:r>
              <a:rPr lang="ru-RU" sz="2800" b="1" dirty="0"/>
              <a:t> - </a:t>
            </a:r>
            <a:r>
              <a:rPr lang="ru-RU" sz="2800" b="1" dirty="0" err="1"/>
              <a:t>фактори</a:t>
            </a:r>
            <a:r>
              <a:rPr lang="ru-RU" sz="2800" b="1" dirty="0"/>
              <a:t> непрямого </a:t>
            </a:r>
            <a:r>
              <a:rPr lang="ru-RU" sz="2800" b="1" dirty="0" err="1"/>
              <a:t>впливу</a:t>
            </a:r>
            <a:r>
              <a:rPr lang="ru-RU" sz="2800" dirty="0"/>
              <a:t>: </a:t>
            </a:r>
            <a:endParaRPr lang="uk-UA" sz="2000" dirty="0"/>
          </a:p>
          <a:p>
            <a:pPr marL="0" indent="0">
              <a:buNone/>
            </a:pPr>
            <a:r>
              <a:rPr lang="uk-UA" sz="1600" dirty="0"/>
              <a:t>- підвищення коефіцієнта культурного рівня персоналу;</a:t>
            </a:r>
          </a:p>
          <a:p>
            <a:pPr marL="0" indent="0">
              <a:buNone/>
            </a:pPr>
            <a:r>
              <a:rPr lang="uk-UA" sz="1600" dirty="0"/>
              <a:t>- проведення технічного переозброєння шляхом оптимізації структури перерозподілу внутрішніх ресурсів; </a:t>
            </a:r>
          </a:p>
          <a:p>
            <a:pPr marL="0" indent="0">
              <a:buNone/>
            </a:pPr>
            <a:r>
              <a:rPr lang="uk-UA" sz="1600" dirty="0"/>
              <a:t>- використовування сучасних інформаційних технологій для                                             оцінки інвестиційної привабливості</a:t>
            </a:r>
            <a:r>
              <a:rPr lang="uk-UA" sz="2800" dirty="0"/>
              <a:t>.</a:t>
            </a:r>
            <a:endParaRPr lang="ru-RU" sz="4400" b="1" dirty="0"/>
          </a:p>
        </p:txBody>
      </p:sp>
      <p:pic>
        <p:nvPicPr>
          <p:cNvPr id="6149" name="Picture 5" descr="C:\Users\User\Pictures\i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4944"/>
            <a:ext cx="12954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User\Pictures\i (1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881" y="5410969"/>
            <a:ext cx="2571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07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err="1">
                <a:solidFill>
                  <a:schemeClr val="tx2">
                    <a:lumMod val="75000"/>
                  </a:schemeClr>
                </a:solidFill>
              </a:rPr>
              <a:t>Основними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</a:rPr>
              <a:t> заходами,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</a:rPr>
              <a:t>може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</a:rPr>
              <a:t> провести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</a:rPr>
              <a:t>підприємство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700" u="sng" dirty="0">
                <a:solidFill>
                  <a:schemeClr val="tx2">
                    <a:lumMod val="75000"/>
                  </a:schemeClr>
                </a:solidFill>
              </a:rPr>
              <a:t>для </a:t>
            </a:r>
            <a:r>
              <a:rPr lang="ru-RU" sz="2700" u="sng" dirty="0" err="1">
                <a:solidFill>
                  <a:schemeClr val="tx2">
                    <a:lumMod val="75000"/>
                  </a:schemeClr>
                </a:solidFill>
              </a:rPr>
              <a:t>забезпечення</a:t>
            </a:r>
            <a:r>
              <a:rPr lang="ru-RU" sz="2700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700" u="sng" dirty="0" err="1">
                <a:solidFill>
                  <a:schemeClr val="tx2">
                    <a:lumMod val="75000"/>
                  </a:schemeClr>
                </a:solidFill>
              </a:rPr>
              <a:t>своєї</a:t>
            </a:r>
            <a:r>
              <a:rPr lang="ru-RU" sz="2700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700" u="sng" dirty="0" err="1">
                <a:solidFill>
                  <a:schemeClr val="tx2">
                    <a:lumMod val="75000"/>
                  </a:schemeClr>
                </a:solidFill>
              </a:rPr>
              <a:t>інвестиційної</a:t>
            </a:r>
            <a:r>
              <a:rPr lang="ru-RU" sz="2700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700" u="sng" dirty="0" err="1">
                <a:solidFill>
                  <a:schemeClr val="tx2">
                    <a:lumMod val="75000"/>
                  </a:schemeClr>
                </a:solidFill>
              </a:rPr>
              <a:t>привабливості</a:t>
            </a:r>
            <a:r>
              <a:rPr lang="ru-RU" sz="2700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700" u="sng" dirty="0" err="1">
                <a:solidFill>
                  <a:schemeClr val="tx2">
                    <a:lumMod val="75000"/>
                  </a:schemeClr>
                </a:solidFill>
              </a:rPr>
              <a:t>можуть</a:t>
            </a:r>
            <a:r>
              <a:rPr lang="ru-RU" sz="2700" u="sng" dirty="0">
                <a:solidFill>
                  <a:schemeClr val="tx2">
                    <a:lumMod val="75000"/>
                  </a:schemeClr>
                </a:solidFill>
              </a:rPr>
              <a:t> бути:</a:t>
            </a:r>
            <a:br>
              <a:rPr lang="uk-UA" dirty="0">
                <a:solidFill>
                  <a:schemeClr val="tx2">
                    <a:lumMod val="75000"/>
                  </a:schemeClr>
                </a:solidFill>
              </a:rPr>
            </a:b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968552"/>
          </a:xfrm>
        </p:spPr>
        <p:txBody>
          <a:bodyPr>
            <a:normAutofit/>
          </a:bodyPr>
          <a:lstStyle/>
          <a:p>
            <a:r>
              <a:rPr lang="uk-UA" sz="1800" dirty="0"/>
              <a:t>фінансове оздоровлення;  </a:t>
            </a:r>
          </a:p>
          <a:p>
            <a:r>
              <a:rPr lang="uk-UA" sz="1800" dirty="0"/>
              <a:t>визначення ефективності капіталовкладень; </a:t>
            </a:r>
          </a:p>
          <a:p>
            <a:r>
              <a:rPr lang="uk-UA" sz="1800" dirty="0"/>
              <a:t>своєчасна і правильна оцінка фінансового стану підприємства;</a:t>
            </a:r>
          </a:p>
          <a:p>
            <a:r>
              <a:rPr lang="uk-UA" sz="1800" dirty="0"/>
              <a:t>раціональне використання робочого часу та трудового                                         потенціалу підприємства;</a:t>
            </a:r>
          </a:p>
          <a:p>
            <a:r>
              <a:rPr lang="uk-UA" sz="1800" dirty="0"/>
              <a:t> залучення іноземного досвіду при оцінці та підвищенні інвестиційної привабливості; </a:t>
            </a:r>
          </a:p>
          <a:p>
            <a:r>
              <a:rPr lang="uk-UA" sz="1800" dirty="0"/>
              <a:t>використання механізмів корпоративного менеджменту. </a:t>
            </a:r>
          </a:p>
        </p:txBody>
      </p:sp>
      <p:pic>
        <p:nvPicPr>
          <p:cNvPr id="7170" name="Picture 2" descr="C:\Users\User\Pictures\i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96752"/>
            <a:ext cx="2036972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427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/>
              <a:t>Підвищення</a:t>
            </a:r>
            <a:r>
              <a:rPr lang="ru-RU" sz="3600" b="1" dirty="0"/>
              <a:t> </a:t>
            </a:r>
            <a:r>
              <a:rPr lang="ru-RU" sz="3600" b="1" dirty="0" err="1"/>
              <a:t>інвестиційної</a:t>
            </a:r>
            <a:r>
              <a:rPr lang="ru-RU" sz="3600" b="1" dirty="0"/>
              <a:t> </a:t>
            </a:r>
            <a:r>
              <a:rPr lang="ru-RU" sz="3600" b="1" dirty="0" err="1"/>
              <a:t>привабливості</a:t>
            </a:r>
            <a:r>
              <a:rPr lang="ru-RU" sz="3600" b="1" dirty="0"/>
              <a:t> </a:t>
            </a:r>
            <a:r>
              <a:rPr lang="ru-RU" sz="3600" b="1" dirty="0" err="1"/>
              <a:t>підприємств</a:t>
            </a:r>
            <a:br>
              <a:rPr lang="uk-UA" sz="3600" b="1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1. </a:t>
            </a:r>
            <a:r>
              <a:rPr lang="ru-RU" dirty="0" err="1">
                <a:solidFill>
                  <a:srgbClr val="0070C0"/>
                </a:solidFill>
              </a:rPr>
              <a:t>Використання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сучасних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інформаційних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технологій</a:t>
            </a:r>
            <a:endParaRPr lang="uk-UA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для </a:t>
            </a:r>
            <a:r>
              <a:rPr lang="ru-RU" dirty="0" err="1">
                <a:solidFill>
                  <a:srgbClr val="0070C0"/>
                </a:solidFill>
              </a:rPr>
              <a:t>оцінки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інвестиційної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привабливості</a:t>
            </a:r>
            <a:endParaRPr lang="uk-UA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   2. </a:t>
            </a:r>
            <a:r>
              <a:rPr lang="ru-RU" dirty="0" err="1">
                <a:solidFill>
                  <a:srgbClr val="0070C0"/>
                </a:solidFill>
              </a:rPr>
              <a:t>Технічне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переозброєння</a:t>
            </a:r>
            <a:r>
              <a:rPr lang="ru-RU" dirty="0">
                <a:solidFill>
                  <a:srgbClr val="0070C0"/>
                </a:solidFill>
              </a:rPr>
              <a:t> шляхом </a:t>
            </a:r>
            <a:r>
              <a:rPr lang="ru-RU" dirty="0" err="1">
                <a:solidFill>
                  <a:srgbClr val="0070C0"/>
                </a:solidFill>
              </a:rPr>
              <a:t>оптимізації</a:t>
            </a:r>
            <a:endParaRPr lang="uk-UA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70C0"/>
                </a:solidFill>
              </a:rPr>
              <a:t>структури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перерозподілу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внутрішніх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ресурсів</a:t>
            </a:r>
            <a:r>
              <a:rPr lang="ru-RU" dirty="0">
                <a:solidFill>
                  <a:srgbClr val="0070C0"/>
                </a:solidFill>
              </a:rPr>
              <a:t>.</a:t>
            </a:r>
            <a:endParaRPr lang="uk-UA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   3. </a:t>
            </a:r>
            <a:r>
              <a:rPr lang="ru-RU" dirty="0" err="1">
                <a:solidFill>
                  <a:srgbClr val="0070C0"/>
                </a:solidFill>
              </a:rPr>
              <a:t>Підвищення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кваліфікації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кадрів</a:t>
            </a:r>
            <a:r>
              <a:rPr lang="ru-RU" dirty="0">
                <a:solidFill>
                  <a:srgbClr val="0070C0"/>
                </a:solidFill>
              </a:rPr>
              <a:t>.</a:t>
            </a:r>
            <a:endParaRPr lang="uk-UA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   4. </a:t>
            </a:r>
            <a:r>
              <a:rPr lang="ru-RU" dirty="0" err="1">
                <a:solidFill>
                  <a:srgbClr val="0070C0"/>
                </a:solidFill>
              </a:rPr>
              <a:t>Мотиваційний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механізм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розвитку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підприємства</a:t>
            </a:r>
            <a:r>
              <a:rPr lang="ru-RU" dirty="0">
                <a:solidFill>
                  <a:srgbClr val="0070C0"/>
                </a:solidFill>
              </a:rPr>
              <a:t>.</a:t>
            </a:r>
            <a:endParaRPr lang="uk-UA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790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uk-UA" sz="4000" dirty="0"/>
              <a:t>Інвестиційна привабливість підприємств України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рейтингових</a:t>
            </a:r>
            <a:r>
              <a:rPr lang="ru-RU" dirty="0"/>
              <a:t> </a:t>
            </a:r>
            <a:r>
              <a:rPr lang="ru-RU" dirty="0" err="1"/>
              <a:t>оцінок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в них </a:t>
            </a:r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b="1" dirty="0" err="1"/>
              <a:t>Індексу</a:t>
            </a:r>
            <a:r>
              <a:rPr lang="ru-RU" b="1" dirty="0"/>
              <a:t> </a:t>
            </a:r>
            <a:r>
              <a:rPr lang="ru-RU" b="1" dirty="0" err="1"/>
              <a:t>глобальної</a:t>
            </a:r>
            <a:r>
              <a:rPr lang="ru-RU" b="1" dirty="0"/>
              <a:t> </a:t>
            </a:r>
            <a:r>
              <a:rPr lang="ru-RU" b="1" dirty="0" err="1"/>
              <a:t>конкурентоспроможності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оцінює</a:t>
            </a:r>
            <a:r>
              <a:rPr lang="ru-RU" dirty="0"/>
              <a:t> 134 </a:t>
            </a:r>
            <a:r>
              <a:rPr lang="ru-RU" dirty="0" err="1"/>
              <a:t>країни</a:t>
            </a:r>
            <a:r>
              <a:rPr lang="ru-RU" dirty="0"/>
              <a:t> за 110 </a:t>
            </a:r>
            <a:r>
              <a:rPr lang="ru-RU" dirty="0" err="1"/>
              <a:t>показниками</a:t>
            </a:r>
            <a:r>
              <a:rPr lang="ru-RU" dirty="0"/>
              <a:t>, станом на 2010-2011р.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b="1" dirty="0"/>
              <a:t>89 </a:t>
            </a:r>
            <a:r>
              <a:rPr lang="ru-RU" b="1" dirty="0" err="1"/>
              <a:t>місці</a:t>
            </a:r>
            <a:r>
              <a:rPr lang="ru-RU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рейтингу </a:t>
            </a:r>
            <a:r>
              <a:rPr lang="en-US" dirty="0"/>
              <a:t>UNCTAD</a:t>
            </a:r>
            <a:r>
              <a:rPr lang="uk-UA" dirty="0"/>
              <a:t>, Україна </a:t>
            </a:r>
            <a:r>
              <a:rPr lang="uk-UA" dirty="0" err="1"/>
              <a:t>фходить</a:t>
            </a:r>
            <a:r>
              <a:rPr lang="uk-UA" dirty="0"/>
              <a:t> до 20 лідерів країн </a:t>
            </a:r>
            <a:r>
              <a:rPr lang="uk-UA" dirty="0" err="1"/>
              <a:t>Пд-Зх</a:t>
            </a:r>
            <a:r>
              <a:rPr lang="uk-UA" dirty="0"/>
              <a:t> Європи та СНД.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/>
              <a:t>На 2012р. в глобальному рейтингу </a:t>
            </a:r>
            <a:r>
              <a:rPr lang="ru-RU" dirty="0" err="1"/>
              <a:t>сприятливості</a:t>
            </a:r>
            <a:r>
              <a:rPr lang="ru-RU" dirty="0"/>
              <a:t> </a:t>
            </a:r>
            <a:r>
              <a:rPr lang="ru-RU" b="1" dirty="0" err="1"/>
              <a:t>бізнес-середовища</a:t>
            </a:r>
            <a:r>
              <a:rPr lang="ru-RU" b="1" dirty="0"/>
              <a:t> </a:t>
            </a:r>
            <a:r>
              <a:rPr lang="ru-RU" b="1" dirty="0" err="1"/>
              <a:t>Doing</a:t>
            </a:r>
            <a:r>
              <a:rPr lang="ru-RU" b="1" dirty="0"/>
              <a:t> </a:t>
            </a:r>
            <a:r>
              <a:rPr lang="ru-RU" b="1" dirty="0" err="1"/>
              <a:t>Business</a:t>
            </a:r>
            <a:r>
              <a:rPr lang="ru-RU" dirty="0"/>
              <a:t>  </a:t>
            </a:r>
            <a:r>
              <a:rPr lang="ru-RU" dirty="0" err="1"/>
              <a:t>посідає</a:t>
            </a:r>
            <a:r>
              <a:rPr lang="ru-RU" dirty="0"/>
              <a:t> 137 </a:t>
            </a:r>
            <a:r>
              <a:rPr lang="ru-RU" dirty="0" err="1"/>
              <a:t>сходинку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185 </a:t>
            </a:r>
            <a:r>
              <a:rPr lang="ru-RU" dirty="0" err="1"/>
              <a:t>країн</a:t>
            </a:r>
            <a:r>
              <a:rPr lang="ru-RU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/>
              <a:t>Журнал "</a:t>
            </a:r>
            <a:r>
              <a:rPr lang="ru-RU" b="1" dirty="0" err="1"/>
              <a:t>Newsweеk</a:t>
            </a:r>
            <a:r>
              <a:rPr lang="ru-RU" b="1" dirty="0"/>
              <a:t>"</a:t>
            </a:r>
            <a:r>
              <a:rPr lang="ru-RU" dirty="0"/>
              <a:t>  </a:t>
            </a:r>
            <a:r>
              <a:rPr lang="ru-RU" dirty="0" err="1"/>
              <a:t>провів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інвестиційної</a:t>
            </a:r>
            <a:r>
              <a:rPr lang="ru-RU" dirty="0"/>
              <a:t> </a:t>
            </a:r>
            <a:r>
              <a:rPr lang="ru-RU" dirty="0" err="1"/>
              <a:t>привабливості</a:t>
            </a:r>
            <a:r>
              <a:rPr lang="ru-RU" dirty="0"/>
              <a:t> 100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посіла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66 </a:t>
            </a:r>
            <a:r>
              <a:rPr lang="ru-RU" dirty="0" err="1"/>
              <a:t>місце</a:t>
            </a:r>
            <a:r>
              <a:rPr lang="ru-RU" dirty="0"/>
              <a:t>.</a:t>
            </a:r>
            <a:endParaRPr lang="uk-UA" dirty="0"/>
          </a:p>
          <a:p>
            <a:pPr algn="just">
              <a:buFont typeface="Wingdings" pitchFamily="2" charset="2"/>
              <a:buChar char="Ø"/>
            </a:pPr>
            <a:endParaRPr lang="ru-RU" dirty="0"/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704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Pictures\i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996720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solidFill>
                  <a:srgbClr val="FFFF00"/>
                </a:solidFill>
              </a:rPr>
              <a:t>Аналіз досліджень міжнародних компаній дозволяє виявити низку системних вад економіко-правового середовища, які заважають припливу іноземних інвестицій в Україну:</a:t>
            </a:r>
            <a:br>
              <a:rPr lang="uk-UA" dirty="0">
                <a:solidFill>
                  <a:srgbClr val="FFFF00"/>
                </a:solidFill>
              </a:rPr>
            </a:b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 lnSpcReduction="20000"/>
          </a:bodyPr>
          <a:lstStyle/>
          <a:p>
            <a:endParaRPr lang="ru-RU" b="1" i="1" dirty="0"/>
          </a:p>
          <a:p>
            <a:r>
              <a:rPr lang="ru-RU" b="1" i="1" dirty="0" err="1"/>
              <a:t>Недосконалість</a:t>
            </a:r>
            <a:r>
              <a:rPr lang="ru-RU" b="1" i="1" dirty="0"/>
              <a:t> правового </a:t>
            </a:r>
            <a:r>
              <a:rPr lang="ru-RU" b="1" i="1" dirty="0" err="1"/>
              <a:t>середовища</a:t>
            </a:r>
            <a:endParaRPr lang="uk-UA" b="1" dirty="0"/>
          </a:p>
          <a:p>
            <a:r>
              <a:rPr lang="ru-RU" b="1" i="1" dirty="0" err="1"/>
              <a:t>Політична</a:t>
            </a:r>
            <a:r>
              <a:rPr lang="ru-RU" b="1" i="1" dirty="0"/>
              <a:t> </a:t>
            </a:r>
            <a:r>
              <a:rPr lang="ru-RU" b="1" i="1" dirty="0" err="1"/>
              <a:t>нестабільність</a:t>
            </a:r>
            <a:r>
              <a:rPr lang="ru-RU" b="1" i="1" dirty="0"/>
              <a:t> </a:t>
            </a:r>
            <a:endParaRPr lang="uk-UA" b="1" dirty="0"/>
          </a:p>
          <a:p>
            <a:r>
              <a:rPr lang="ru-RU" b="1" i="1" dirty="0" err="1"/>
              <a:t>Неврегульованість</a:t>
            </a:r>
            <a:r>
              <a:rPr lang="ru-RU" b="1" i="1" dirty="0"/>
              <a:t> </a:t>
            </a:r>
            <a:r>
              <a:rPr lang="ru-RU" b="1" i="1" dirty="0" err="1"/>
              <a:t>законодавчого</a:t>
            </a:r>
            <a:r>
              <a:rPr lang="ru-RU" b="1" i="1" dirty="0"/>
              <a:t> </a:t>
            </a:r>
            <a:r>
              <a:rPr lang="ru-RU" b="1" i="1" dirty="0" err="1"/>
              <a:t>забезпечення</a:t>
            </a:r>
            <a:r>
              <a:rPr lang="ru-RU" b="1" i="1" dirty="0"/>
              <a:t> </a:t>
            </a:r>
            <a:r>
              <a:rPr lang="ru-RU" b="1" i="1" dirty="0" err="1"/>
              <a:t>процесу</a:t>
            </a:r>
            <a:r>
              <a:rPr lang="ru-RU" b="1" i="1" dirty="0"/>
              <a:t> </a:t>
            </a:r>
            <a:r>
              <a:rPr lang="ru-RU" b="1" i="1" dirty="0" err="1"/>
              <a:t>інвестування</a:t>
            </a:r>
            <a:endParaRPr lang="uk-UA" b="1" dirty="0"/>
          </a:p>
          <a:p>
            <a:r>
              <a:rPr lang="ru-RU" b="1" i="1" dirty="0" err="1"/>
              <a:t>Надмірна</a:t>
            </a:r>
            <a:r>
              <a:rPr lang="ru-RU" b="1" i="1" dirty="0"/>
              <a:t> </a:t>
            </a:r>
            <a:r>
              <a:rPr lang="ru-RU" b="1" i="1" dirty="0" err="1"/>
              <a:t>фіскальна</a:t>
            </a:r>
            <a:r>
              <a:rPr lang="ru-RU" b="1" i="1" dirty="0"/>
              <a:t> </a:t>
            </a:r>
            <a:r>
              <a:rPr lang="ru-RU" b="1" i="1" dirty="0" err="1"/>
              <a:t>активність</a:t>
            </a:r>
            <a:r>
              <a:rPr lang="ru-RU" b="1" i="1" dirty="0"/>
              <a:t> </a:t>
            </a:r>
            <a:r>
              <a:rPr lang="ru-RU" b="1" i="1" dirty="0" err="1"/>
              <a:t>держави</a:t>
            </a:r>
            <a:endParaRPr lang="uk-UA" b="1" dirty="0"/>
          </a:p>
          <a:p>
            <a:r>
              <a:rPr lang="ru-RU" b="1" i="1" dirty="0" err="1"/>
              <a:t>Обтяжлива</a:t>
            </a:r>
            <a:r>
              <a:rPr lang="ru-RU" b="1" i="1" dirty="0"/>
              <a:t> </a:t>
            </a:r>
            <a:r>
              <a:rPr lang="ru-RU" b="1" i="1" dirty="0" err="1"/>
              <a:t>митна</a:t>
            </a:r>
            <a:r>
              <a:rPr lang="ru-RU" b="1" i="1" dirty="0"/>
              <a:t> </a:t>
            </a:r>
            <a:r>
              <a:rPr lang="ru-RU" b="1" i="1" dirty="0" err="1"/>
              <a:t>політика</a:t>
            </a:r>
            <a:endParaRPr lang="ru-RU" b="1" i="1" dirty="0"/>
          </a:p>
          <a:p>
            <a:r>
              <a:rPr lang="uk-UA" b="1" i="1" dirty="0"/>
              <a:t>Відсутність пільгового кредитування особливо виробничої сфери</a:t>
            </a:r>
          </a:p>
          <a:p>
            <a:r>
              <a:rPr lang="uk-UA" b="1" i="1" dirty="0"/>
              <a:t>Низька ефективність капіталовкладень</a:t>
            </a:r>
          </a:p>
          <a:p>
            <a:r>
              <a:rPr lang="ru-RU" b="1" i="1" dirty="0" err="1"/>
              <a:t>Недосконалість</a:t>
            </a:r>
            <a:r>
              <a:rPr lang="ru-RU" b="1" i="1" dirty="0"/>
              <a:t> </a:t>
            </a:r>
            <a:r>
              <a:rPr lang="ru-RU" b="1" i="1" dirty="0" err="1"/>
              <a:t>галузей</a:t>
            </a:r>
            <a:r>
              <a:rPr lang="ru-RU" b="1" i="1" dirty="0"/>
              <a:t> </a:t>
            </a:r>
            <a:r>
              <a:rPr lang="ru-RU" b="1" i="1" dirty="0" err="1"/>
              <a:t>інфраструктури</a:t>
            </a:r>
            <a:endParaRPr lang="uk-UA" b="1" dirty="0"/>
          </a:p>
          <a:p>
            <a:r>
              <a:rPr lang="ru-RU" b="1" i="1" dirty="0" err="1"/>
              <a:t>Нерозвиненість</a:t>
            </a:r>
            <a:r>
              <a:rPr lang="ru-RU" b="1" i="1" dirty="0"/>
              <a:t> </a:t>
            </a:r>
            <a:r>
              <a:rPr lang="ru-RU" b="1" i="1" dirty="0" err="1"/>
              <a:t>інституційної</a:t>
            </a:r>
            <a:r>
              <a:rPr lang="ru-RU" b="1" i="1" dirty="0"/>
              <a:t> </a:t>
            </a:r>
            <a:r>
              <a:rPr lang="ru-RU" b="1" i="1" dirty="0" err="1"/>
              <a:t>інфраструктури</a:t>
            </a:r>
            <a:r>
              <a:rPr lang="ru-RU" b="1" i="1" dirty="0"/>
              <a:t> ринку</a:t>
            </a:r>
            <a:endParaRPr lang="uk-UA" b="1" dirty="0"/>
          </a:p>
          <a:p>
            <a:r>
              <a:rPr lang="ru-RU" b="1" i="1" dirty="0" err="1"/>
              <a:t>Рейдерство</a:t>
            </a:r>
            <a:endParaRPr lang="uk-UA" b="1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0396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u="sng" dirty="0" err="1"/>
              <a:t>Основними</a:t>
            </a:r>
            <a:r>
              <a:rPr lang="ru-RU" sz="4000" b="1" u="sng" dirty="0"/>
              <a:t> шляхами </a:t>
            </a:r>
            <a:r>
              <a:rPr lang="ru-RU" sz="4000" b="1" u="sng" dirty="0" err="1"/>
              <a:t>покращення</a:t>
            </a:r>
            <a:r>
              <a:rPr lang="ru-RU" sz="4000" b="1" u="sng" dirty="0"/>
              <a:t> </a:t>
            </a:r>
            <a:r>
              <a:rPr lang="ru-RU" sz="4000" b="1" u="sng" dirty="0" err="1"/>
              <a:t>інвестиційного</a:t>
            </a:r>
            <a:r>
              <a:rPr lang="ru-RU" sz="4000" b="1" u="sng" dirty="0"/>
              <a:t> </a:t>
            </a:r>
            <a:r>
              <a:rPr lang="ru-RU" sz="4000" b="1" u="sng" dirty="0" err="1"/>
              <a:t>клімату</a:t>
            </a:r>
            <a:r>
              <a:rPr lang="ru-RU" sz="4000" b="1" u="sng" dirty="0"/>
              <a:t> в </a:t>
            </a:r>
            <a:r>
              <a:rPr lang="ru-RU" sz="4000" b="1" u="sng" dirty="0" err="1"/>
              <a:t>Україні</a:t>
            </a:r>
            <a:r>
              <a:rPr lang="ru-RU" sz="4000" b="1" u="sng" dirty="0"/>
              <a:t> є: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96544"/>
          </a:xfrm>
        </p:spPr>
        <p:txBody>
          <a:bodyPr/>
          <a:lstStyle/>
          <a:p>
            <a:r>
              <a:rPr lang="ru-RU" i="1" dirty="0" err="1"/>
              <a:t>Боротьба</a:t>
            </a:r>
            <a:r>
              <a:rPr lang="ru-RU" i="1" dirty="0"/>
              <a:t> з </a:t>
            </a:r>
            <a:r>
              <a:rPr lang="ru-RU" i="1" dirty="0" err="1"/>
              <a:t>корупцією</a:t>
            </a:r>
            <a:endParaRPr lang="uk-UA" dirty="0"/>
          </a:p>
          <a:p>
            <a:r>
              <a:rPr lang="ru-RU" i="1" dirty="0" err="1"/>
              <a:t>Спрощення</a:t>
            </a:r>
            <a:r>
              <a:rPr lang="ru-RU" i="1" dirty="0"/>
              <a:t> </a:t>
            </a:r>
            <a:r>
              <a:rPr lang="ru-RU" i="1" dirty="0" err="1"/>
              <a:t>процедури</a:t>
            </a:r>
            <a:r>
              <a:rPr lang="ru-RU" i="1" dirty="0"/>
              <a:t> по </a:t>
            </a:r>
            <a:r>
              <a:rPr lang="ru-RU" i="1" dirty="0" err="1"/>
              <a:t>організації</a:t>
            </a:r>
            <a:r>
              <a:rPr lang="ru-RU" i="1" dirty="0"/>
              <a:t> </a:t>
            </a:r>
            <a:r>
              <a:rPr lang="ru-RU" i="1" dirty="0" err="1"/>
              <a:t>бізнесу</a:t>
            </a:r>
            <a:r>
              <a:rPr lang="ru-RU" i="1" dirty="0"/>
              <a:t>.</a:t>
            </a:r>
            <a:r>
              <a:rPr lang="ru-RU" dirty="0"/>
              <a:t> </a:t>
            </a:r>
            <a:endParaRPr lang="uk-UA" dirty="0"/>
          </a:p>
          <a:p>
            <a:r>
              <a:rPr lang="ru-RU" i="1" dirty="0"/>
              <a:t>Простота </a:t>
            </a:r>
            <a:r>
              <a:rPr lang="ru-RU" i="1" dirty="0" err="1"/>
              <a:t>системи</a:t>
            </a:r>
            <a:r>
              <a:rPr lang="ru-RU" i="1" dirty="0"/>
              <a:t> </a:t>
            </a:r>
            <a:r>
              <a:rPr lang="ru-RU" i="1" dirty="0" err="1"/>
              <a:t>оподаткування</a:t>
            </a:r>
            <a:endParaRPr lang="uk-UA" dirty="0"/>
          </a:p>
          <a:p>
            <a:r>
              <a:rPr lang="ru-RU" i="1" dirty="0" err="1"/>
              <a:t>Зменшення</a:t>
            </a:r>
            <a:r>
              <a:rPr lang="ru-RU" i="1" dirty="0"/>
              <a:t> </a:t>
            </a:r>
            <a:r>
              <a:rPr lang="ru-RU" i="1" dirty="0" err="1"/>
              <a:t>держаавного</a:t>
            </a:r>
            <a:r>
              <a:rPr lang="ru-RU" i="1" dirty="0"/>
              <a:t> боргу</a:t>
            </a:r>
            <a:endParaRPr lang="uk-UA" dirty="0"/>
          </a:p>
          <a:p>
            <a:r>
              <a:rPr lang="ru-RU" i="1" dirty="0" err="1"/>
              <a:t>Реструктуризація</a:t>
            </a:r>
            <a:r>
              <a:rPr lang="ru-RU" i="1" dirty="0"/>
              <a:t> </a:t>
            </a:r>
            <a:r>
              <a:rPr lang="ru-RU" i="1" dirty="0" err="1"/>
              <a:t>банківської</a:t>
            </a:r>
            <a:r>
              <a:rPr lang="ru-RU" i="1" dirty="0"/>
              <a:t> </a:t>
            </a:r>
            <a:r>
              <a:rPr lang="ru-RU" i="1" dirty="0" err="1"/>
              <a:t>системи</a:t>
            </a:r>
            <a:endParaRPr lang="uk-UA" dirty="0"/>
          </a:p>
          <a:p>
            <a:r>
              <a:rPr lang="ru-RU" i="1" dirty="0" err="1"/>
              <a:t>Захист</a:t>
            </a:r>
            <a:r>
              <a:rPr lang="ru-RU" i="1" dirty="0"/>
              <a:t> прав </a:t>
            </a:r>
            <a:r>
              <a:rPr lang="ru-RU" i="1" dirty="0" err="1"/>
              <a:t>інтелектуальної</a:t>
            </a:r>
            <a:r>
              <a:rPr lang="ru-RU" i="1" dirty="0"/>
              <a:t> </a:t>
            </a:r>
            <a:r>
              <a:rPr lang="ru-RU" i="1" dirty="0" err="1"/>
              <a:t>власності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10242" name="Picture 2" descr="C:\Users\User\Pictures\i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13176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Рейтингова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257300" y="2312511"/>
          <a:ext cx="6629400" cy="3634740"/>
        </p:xfrm>
        <a:graphic>
          <a:graphicData uri="http://schemas.openxmlformats.org/drawingml/2006/table">
            <a:tbl>
              <a:tblPr/>
              <a:tblGrid>
                <a:gridCol w="98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9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Оцінка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Рейтинг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Характеристика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90-100%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Високий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Висока платоспроможність, відмінний фінансовий стан.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80-90 %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Достатній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Достатньо добрий фінансовий стан. Клієнт із мінімальним ризиком.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60-80%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Задовільний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Задовільний фінансовий стан та рівень платоспроможності.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40-60 %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Недостатній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>
                          <a:effectLst/>
                        </a:rPr>
                        <a:t>Надійність підприємства викликає підозру, недостатній рівень її платоспроможності. Високий рівень ризику.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0-40%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</a:rPr>
                        <a:t>Поганий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effectLst/>
                        </a:rPr>
                        <a:t>Фінансовий</a:t>
                      </a:r>
                      <a:r>
                        <a:rPr lang="ru-RU" dirty="0">
                          <a:effectLst/>
                        </a:rPr>
                        <a:t> стан </a:t>
                      </a:r>
                      <a:r>
                        <a:rPr lang="ru-RU" dirty="0" err="1">
                          <a:effectLst/>
                        </a:rPr>
                        <a:t>поганий</a:t>
                      </a:r>
                      <a:r>
                        <a:rPr lang="ru-RU" dirty="0">
                          <a:effectLst/>
                        </a:rPr>
                        <a:t>. </a:t>
                      </a:r>
                      <a:r>
                        <a:rPr lang="ru-RU" dirty="0" err="1">
                          <a:effectLst/>
                        </a:rPr>
                        <a:t>Вкладення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коштів</a:t>
                      </a:r>
                      <a:r>
                        <a:rPr lang="ru-RU" dirty="0">
                          <a:effectLst/>
                        </a:rPr>
                        <a:t> у </a:t>
                      </a:r>
                      <a:r>
                        <a:rPr lang="ru-RU" dirty="0" err="1">
                          <a:effectLst/>
                        </a:rPr>
                        <a:t>підприємство</a:t>
                      </a:r>
                      <a:r>
                        <a:rPr lang="ru-RU" dirty="0">
                          <a:effectLst/>
                        </a:rPr>
                        <a:t> є над </a:t>
                      </a:r>
                      <a:r>
                        <a:rPr lang="ru-RU" dirty="0" err="1">
                          <a:effectLst/>
                        </a:rPr>
                        <a:t>ризиковим</a:t>
                      </a:r>
                      <a:r>
                        <a:rPr lang="ru-RU" dirty="0">
                          <a:effectLst/>
                        </a:rPr>
                        <a:t>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586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Нормативно-</a:t>
            </a:r>
            <a:r>
              <a:rPr lang="ru-RU" sz="3600" dirty="0" err="1"/>
              <a:t>правове</a:t>
            </a:r>
            <a:r>
              <a:rPr lang="ru-RU" sz="3600" dirty="0"/>
              <a:t> </a:t>
            </a:r>
            <a:r>
              <a:rPr lang="ru-RU" sz="3600" dirty="0" err="1"/>
              <a:t>забезпечення</a:t>
            </a:r>
            <a:r>
              <a:rPr lang="ru-RU" sz="3600" dirty="0"/>
              <a:t> </a:t>
            </a:r>
            <a:r>
              <a:rPr lang="ru-RU" sz="3600" dirty="0" err="1"/>
              <a:t>інвестиційної</a:t>
            </a:r>
            <a:r>
              <a:rPr lang="ru-RU" sz="3600" dirty="0"/>
              <a:t> </a:t>
            </a:r>
            <a:r>
              <a:rPr lang="ru-RU" sz="3600" dirty="0" err="1"/>
              <a:t>діяльності</a:t>
            </a:r>
            <a:r>
              <a:rPr lang="ru-RU" sz="3600" dirty="0"/>
              <a:t> в </a:t>
            </a:r>
            <a:r>
              <a:rPr lang="ru-RU" sz="3600" dirty="0" err="1"/>
              <a:t>Україні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solidFill>
                  <a:srgbClr val="00B0F0"/>
                </a:solidFill>
              </a:rPr>
              <a:t>Сучасні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умови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розвитку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України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яким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притаманні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поглиблення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демократизації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спрямованість</a:t>
            </a:r>
            <a:r>
              <a:rPr lang="ru-RU" sz="2400" dirty="0">
                <a:solidFill>
                  <a:srgbClr val="00B0F0"/>
                </a:solidFill>
              </a:rPr>
              <a:t> на </a:t>
            </a:r>
            <a:r>
              <a:rPr lang="ru-RU" sz="2400" dirty="0" err="1">
                <a:solidFill>
                  <a:srgbClr val="00B0F0"/>
                </a:solidFill>
              </a:rPr>
              <a:t>європейську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інтеграцію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інформатизація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всіх</a:t>
            </a:r>
            <a:r>
              <a:rPr lang="ru-RU" sz="2400" dirty="0">
                <a:solidFill>
                  <a:srgbClr val="00B0F0"/>
                </a:solidFill>
              </a:rPr>
              <a:t> сфер </a:t>
            </a:r>
            <a:r>
              <a:rPr lang="ru-RU" sz="2400" dirty="0" err="1">
                <a:solidFill>
                  <a:srgbClr val="00B0F0"/>
                </a:solidFill>
              </a:rPr>
              <a:t>життєдіяльності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людини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потребують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існування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ефективних</a:t>
            </a:r>
            <a:r>
              <a:rPr lang="ru-RU" sz="2400" dirty="0">
                <a:solidFill>
                  <a:srgbClr val="00B0F0"/>
                </a:solidFill>
              </a:rPr>
              <a:t> та </a:t>
            </a:r>
            <a:r>
              <a:rPr lang="ru-RU" sz="2400" dirty="0" err="1">
                <a:solidFill>
                  <a:srgbClr val="00B0F0"/>
                </a:solidFill>
              </a:rPr>
              <a:t>результативних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механізмів</a:t>
            </a:r>
            <a:r>
              <a:rPr lang="ru-RU" sz="2400" dirty="0">
                <a:solidFill>
                  <a:srgbClr val="00B0F0"/>
                </a:solidFill>
              </a:rPr>
              <a:t> державного </a:t>
            </a:r>
            <a:r>
              <a:rPr lang="ru-RU" sz="2400" dirty="0" err="1">
                <a:solidFill>
                  <a:srgbClr val="00B0F0"/>
                </a:solidFill>
              </a:rPr>
              <a:t>управління.Розвиток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інвестиційної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діяльності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спрямований</a:t>
            </a:r>
            <a:r>
              <a:rPr lang="ru-RU" sz="2400" dirty="0">
                <a:solidFill>
                  <a:srgbClr val="00B0F0"/>
                </a:solidFill>
              </a:rPr>
              <a:t> на </a:t>
            </a:r>
            <a:r>
              <a:rPr lang="ru-RU" sz="2400" dirty="0" err="1">
                <a:solidFill>
                  <a:srgbClr val="00B0F0"/>
                </a:solidFill>
              </a:rPr>
              <a:t>створення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привабливого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інвестиційного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середовища</a:t>
            </a:r>
            <a:r>
              <a:rPr lang="ru-RU" sz="2400" dirty="0">
                <a:solidFill>
                  <a:srgbClr val="00B0F0"/>
                </a:solidFill>
              </a:rPr>
              <a:t> та </a:t>
            </a:r>
            <a:r>
              <a:rPr lang="ru-RU" sz="2400" dirty="0" err="1">
                <a:solidFill>
                  <a:srgbClr val="00B0F0"/>
                </a:solidFill>
              </a:rPr>
              <a:t>суттєвого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нарощування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обсягів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інвестицій</a:t>
            </a:r>
            <a:r>
              <a:rPr lang="ru-RU" sz="2400" dirty="0">
                <a:solidFill>
                  <a:srgbClr val="00B0F0"/>
                </a:solidFill>
              </a:rPr>
              <a:t> є </a:t>
            </a:r>
            <a:r>
              <a:rPr lang="ru-RU" sz="2400" dirty="0" err="1">
                <a:solidFill>
                  <a:srgbClr val="00B0F0"/>
                </a:solidFill>
              </a:rPr>
              <a:t>актуальними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завданнями</a:t>
            </a:r>
            <a:r>
              <a:rPr lang="ru-RU" sz="2400" dirty="0">
                <a:solidFill>
                  <a:srgbClr val="00B0F0"/>
                </a:solidFill>
              </a:rPr>
              <a:t> в </a:t>
            </a:r>
            <a:r>
              <a:rPr lang="ru-RU" sz="2400" dirty="0" err="1">
                <a:solidFill>
                  <a:srgbClr val="00B0F0"/>
                </a:solidFill>
              </a:rPr>
              <a:t>умовах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ринкових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перетворень</a:t>
            </a:r>
            <a:r>
              <a:rPr lang="ru-RU" sz="2400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6651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/>
              <a:t>ШЛЯХИ ПІДВИЩЕННЯ ІНВЕСТИЦІЙНОЇ ПРИВАБЛИВОСТІ ПІДПРИЄМСТВА.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вхідних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endParaRPr lang="ru-RU" dirty="0"/>
          </a:p>
          <a:p>
            <a:r>
              <a:rPr lang="ru-RU" dirty="0" err="1"/>
              <a:t>потоків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контроль за </a:t>
            </a:r>
            <a:r>
              <a:rPr lang="ru-RU" dirty="0" err="1"/>
              <a:t>формуванням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­ та </a:t>
            </a:r>
            <a:r>
              <a:rPr lang="ru-RU" dirty="0" err="1"/>
              <a:t>господарювання</a:t>
            </a:r>
            <a:r>
              <a:rPr lang="ru-RU" dirty="0"/>
              <a:t> у </a:t>
            </a:r>
            <a:r>
              <a:rPr lang="ru-RU" dirty="0" err="1"/>
              <a:t>часі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прогнозування</a:t>
            </a:r>
            <a:r>
              <a:rPr lang="ru-RU" dirty="0"/>
              <a:t> та </a:t>
            </a:r>
            <a:r>
              <a:rPr lang="ru-RU" dirty="0" err="1"/>
              <a:t>планування</a:t>
            </a:r>
            <a:r>
              <a:rPr lang="ru-RU" dirty="0"/>
              <a:t> резерву </a:t>
            </a:r>
            <a:r>
              <a:rPr lang="ru-RU" dirty="0" err="1"/>
              <a:t>ліквідності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моніторингу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 та контролю резерву </a:t>
            </a:r>
            <a:r>
              <a:rPr lang="ru-RU" dirty="0" err="1"/>
              <a:t>ліквідності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оптимізація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надлишку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endParaRPr lang="ru-RU" dirty="0"/>
          </a:p>
          <a:p>
            <a:r>
              <a:rPr lang="ru-RU" dirty="0" err="1"/>
              <a:t>коштів</a:t>
            </a:r>
            <a:r>
              <a:rPr lang="ru-RU" dirty="0"/>
              <a:t> у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1123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ВИСНОВКИ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solidFill>
                  <a:srgbClr val="00B0F0"/>
                </a:solidFill>
              </a:rPr>
              <a:t>Отже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можна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зробити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висновок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що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оцінка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інвестиційної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привабливості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підприємства</a:t>
            </a:r>
            <a:r>
              <a:rPr lang="ru-RU" sz="2400" dirty="0">
                <a:solidFill>
                  <a:srgbClr val="00B0F0"/>
                </a:solidFill>
              </a:rPr>
              <a:t> є </a:t>
            </a:r>
            <a:r>
              <a:rPr lang="ru-RU" sz="2400" dirty="0" err="1">
                <a:solidFill>
                  <a:srgbClr val="00B0F0"/>
                </a:solidFill>
              </a:rPr>
              <a:t>дуже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важливим</a:t>
            </a:r>
            <a:r>
              <a:rPr lang="ru-RU" sz="2400" dirty="0">
                <a:solidFill>
                  <a:srgbClr val="00B0F0"/>
                </a:solidFill>
              </a:rPr>
              <a:t> аспектом </a:t>
            </a:r>
            <a:r>
              <a:rPr lang="ru-RU" sz="2400" dirty="0" err="1">
                <a:solidFill>
                  <a:srgbClr val="00B0F0"/>
                </a:solidFill>
              </a:rPr>
              <a:t>діяльності</a:t>
            </a:r>
            <a:r>
              <a:rPr lang="ru-RU" sz="2400" dirty="0">
                <a:solidFill>
                  <a:srgbClr val="00B0F0"/>
                </a:solidFill>
              </a:rPr>
              <a:t> кожного </a:t>
            </a:r>
            <a:r>
              <a:rPr lang="ru-RU" sz="2400" dirty="0" err="1">
                <a:solidFill>
                  <a:srgbClr val="00B0F0"/>
                </a:solidFill>
              </a:rPr>
              <a:t>суб’єкта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господарювання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оскільки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інвестиційно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привабливе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підприємство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має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значний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потенціал</a:t>
            </a:r>
            <a:r>
              <a:rPr lang="ru-RU" sz="2400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72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2" y="116632"/>
            <a:ext cx="4896545" cy="6552728"/>
          </a:xfrm>
        </p:spPr>
        <p:txBody>
          <a:bodyPr>
            <a:normAutofit/>
          </a:bodyPr>
          <a:lstStyle/>
          <a:p>
            <a:pPr algn="ctr"/>
            <a:r>
              <a:rPr lang="uk-UA" sz="2800" b="1" i="1" dirty="0"/>
              <a:t>Актуальність</a:t>
            </a:r>
            <a:br>
              <a:rPr lang="en-US" sz="2000" i="1" dirty="0"/>
            </a:br>
            <a:r>
              <a:rPr lang="uk-UA" sz="2000" i="1" dirty="0"/>
              <a:t> </a:t>
            </a:r>
            <a:r>
              <a:rPr lang="uk-UA" sz="2000" dirty="0"/>
              <a:t>Фінансово-господарська діяльність будь-якого підприємства є неможливою без вкладення коштів, які можуть мати власний,  залучений та позиковий характер.  Інвестиції є визначальним фактором економічного розвитку будь-якої країни та забезпечення конкурентоспроможності та успішної діяльності окремого підприємства. Для отримання інвестиційних ресурсів підприємство повинно відповідати ряду характеристик, тобто бути інвестиційно привабливим. Тому першочерговим завданням, виконання якого зумовлює успіх у конкурентній боротьбі, є максимальне підвищення інвестиційної привабливості об’єкту.</a:t>
            </a:r>
            <a:br>
              <a:rPr lang="uk-UA" dirty="0"/>
            </a:br>
            <a:endParaRPr lang="uk-UA" dirty="0"/>
          </a:p>
        </p:txBody>
      </p:sp>
      <p:pic>
        <p:nvPicPr>
          <p:cNvPr id="2051" name="Picture 3" descr="C:\Users\User\Pictures\i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740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353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Pictures\i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8800" dirty="0"/>
              <a:t>Дякую за увагу!!!</a:t>
            </a:r>
          </a:p>
        </p:txBody>
      </p:sp>
    </p:spTree>
    <p:extLst>
      <p:ext uri="{BB962C8B-B14F-4D97-AF65-F5344CB8AC3E}">
        <p14:creationId xmlns:p14="http://schemas.microsoft.com/office/powerpoint/2010/main" val="365443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Pictures\i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131839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29000"/>
            <a:ext cx="5724127" cy="3816424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200" dirty="0">
                <a:solidFill>
                  <a:srgbClr val="FFC000"/>
                </a:solidFill>
              </a:rPr>
              <a:t>Ступінь інвестиційної привабливості підприємства є індикатором, показання якого дозволяють зробити висновки потенційним інвесторам про необхідність і доцільність вкладення фінансових засобів саме в даний об'єкт</a:t>
            </a:r>
            <a:r>
              <a:rPr lang="en-US" sz="3200" dirty="0">
                <a:solidFill>
                  <a:srgbClr val="FFC000"/>
                </a:solidFill>
              </a:rPr>
              <a:t>.</a:t>
            </a:r>
            <a:br>
              <a:rPr lang="uk-UA" sz="3200" b="1" spc="5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856" y="12536"/>
            <a:ext cx="5616624" cy="370449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uk-UA" i="1" dirty="0"/>
          </a:p>
          <a:p>
            <a:pPr marL="0" indent="0" algn="just">
              <a:buNone/>
            </a:pPr>
            <a:r>
              <a:rPr lang="uk-UA" i="1" dirty="0">
                <a:solidFill>
                  <a:srgbClr val="002060"/>
                </a:solidFill>
              </a:rPr>
              <a:t>    </a:t>
            </a:r>
            <a:r>
              <a:rPr lang="uk-UA" sz="3200" b="1" i="1" spc="5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Інвестиційна привабливість підприємства</a:t>
            </a:r>
            <a:r>
              <a:rPr lang="uk-UA" sz="3200" b="1" spc="5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uk-UA" sz="32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</a:t>
            </a:r>
            <a:r>
              <a:rPr lang="uk-UA" sz="3200" b="1" spc="5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uk-UA" sz="3200" dirty="0"/>
              <a:t>це багаторівнева інтегральна характеристика сукупності економічних, фінансових, виробничих та організаційних аспектів оцінки підприємства, які повинні відповідати вимогам потенційних інвесторів та забезпечує позитивний ефект від вкладень.</a:t>
            </a:r>
            <a:endParaRPr lang="en-US" sz="3200" dirty="0"/>
          </a:p>
        </p:txBody>
      </p:sp>
      <p:pic>
        <p:nvPicPr>
          <p:cNvPr id="5" name="Picture 2" descr="C:\Users\User\Pictures\i (1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429000"/>
            <a:ext cx="313184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09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Фактори, що впливають на інвестиційну привабливість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3203848" y="3068960"/>
            <a:ext cx="2736304" cy="23762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3563888" y="3717032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Інвестиційна привабливість підприємства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575855"/>
            <a:ext cx="2232248" cy="64807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1575855"/>
            <a:ext cx="2160105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623658" y="2564904"/>
            <a:ext cx="223224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3571791"/>
            <a:ext cx="223224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509120"/>
            <a:ext cx="223224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5357080"/>
            <a:ext cx="223224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6372200" y="2564904"/>
            <a:ext cx="2232248" cy="828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Прямоугольник 14"/>
          <p:cNvSpPr/>
          <p:nvPr/>
        </p:nvSpPr>
        <p:spPr>
          <a:xfrm>
            <a:off x="6372200" y="3571791"/>
            <a:ext cx="2232248" cy="8197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6372200" y="4640362"/>
            <a:ext cx="2232248" cy="8377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ямоугольник 16"/>
          <p:cNvSpPr/>
          <p:nvPr/>
        </p:nvSpPr>
        <p:spPr>
          <a:xfrm>
            <a:off x="6386032" y="5727280"/>
            <a:ext cx="223224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918262" y="2790459"/>
            <a:ext cx="498007" cy="422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918262" y="3895827"/>
            <a:ext cx="2135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953687" y="4807749"/>
            <a:ext cx="2135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918262" y="5229200"/>
            <a:ext cx="498007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5868144" y="3068960"/>
            <a:ext cx="36004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5940152" y="4178697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0" name="Прямая со стрелкой 5119"/>
          <p:cNvCxnSpPr/>
          <p:nvPr/>
        </p:nvCxnSpPr>
        <p:spPr>
          <a:xfrm flipH="1" flipV="1">
            <a:off x="5868144" y="4833156"/>
            <a:ext cx="36004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3" name="Прямая со стрелкой 5122"/>
          <p:cNvCxnSpPr/>
          <p:nvPr/>
        </p:nvCxnSpPr>
        <p:spPr>
          <a:xfrm flipH="1" flipV="1">
            <a:off x="5580112" y="5229200"/>
            <a:ext cx="648072" cy="822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4" name="TextBox 5123"/>
          <p:cNvSpPr txBox="1"/>
          <p:nvPr/>
        </p:nvSpPr>
        <p:spPr>
          <a:xfrm>
            <a:off x="623658" y="1700808"/>
            <a:ext cx="222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Зовнішні фактори</a:t>
            </a:r>
          </a:p>
        </p:txBody>
      </p:sp>
      <p:sp>
        <p:nvSpPr>
          <p:cNvPr id="5125" name="TextBox 5124"/>
          <p:cNvSpPr txBox="1"/>
          <p:nvPr/>
        </p:nvSpPr>
        <p:spPr>
          <a:xfrm>
            <a:off x="6370506" y="1577596"/>
            <a:ext cx="2117320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dirty="0"/>
              <a:t>Внутрішні фактори</a:t>
            </a:r>
          </a:p>
        </p:txBody>
      </p:sp>
      <p:sp>
        <p:nvSpPr>
          <p:cNvPr id="5126" name="TextBox 5125"/>
          <p:cNvSpPr txBox="1"/>
          <p:nvPr/>
        </p:nvSpPr>
        <p:spPr>
          <a:xfrm>
            <a:off x="611560" y="261586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Зовнішньоекономічні</a:t>
            </a:r>
          </a:p>
        </p:txBody>
      </p:sp>
      <p:sp>
        <p:nvSpPr>
          <p:cNvPr id="5127" name="TextBox 5126"/>
          <p:cNvSpPr txBox="1"/>
          <p:nvPr/>
        </p:nvSpPr>
        <p:spPr>
          <a:xfrm>
            <a:off x="623658" y="3717032"/>
            <a:ext cx="222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Соціальні</a:t>
            </a:r>
          </a:p>
        </p:txBody>
      </p:sp>
      <p:sp>
        <p:nvSpPr>
          <p:cNvPr id="5128" name="TextBox 5127"/>
          <p:cNvSpPr txBox="1"/>
          <p:nvPr/>
        </p:nvSpPr>
        <p:spPr>
          <a:xfrm>
            <a:off x="623658" y="4640362"/>
            <a:ext cx="222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Екологічні</a:t>
            </a:r>
          </a:p>
        </p:txBody>
      </p:sp>
      <p:sp>
        <p:nvSpPr>
          <p:cNvPr id="5129" name="TextBox 5128"/>
          <p:cNvSpPr txBox="1"/>
          <p:nvPr/>
        </p:nvSpPr>
        <p:spPr>
          <a:xfrm>
            <a:off x="755576" y="541766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Політичні</a:t>
            </a:r>
          </a:p>
        </p:txBody>
      </p:sp>
      <p:sp>
        <p:nvSpPr>
          <p:cNvPr id="5131" name="Прямоугольник 5130"/>
          <p:cNvSpPr/>
          <p:nvPr/>
        </p:nvSpPr>
        <p:spPr>
          <a:xfrm>
            <a:off x="611560" y="6066330"/>
            <a:ext cx="2232248" cy="6180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132" name="TextBox 5131"/>
          <p:cNvSpPr txBox="1"/>
          <p:nvPr/>
        </p:nvSpPr>
        <p:spPr>
          <a:xfrm>
            <a:off x="623658" y="6066330"/>
            <a:ext cx="2220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Природно-ресурсні</a:t>
            </a:r>
          </a:p>
        </p:txBody>
      </p:sp>
      <p:sp>
        <p:nvSpPr>
          <p:cNvPr id="5133" name="TextBox 5132"/>
          <p:cNvSpPr txBox="1"/>
          <p:nvPr/>
        </p:nvSpPr>
        <p:spPr>
          <a:xfrm>
            <a:off x="6399864" y="2678551"/>
            <a:ext cx="2218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Організація виробництва</a:t>
            </a:r>
          </a:p>
        </p:txBody>
      </p:sp>
      <p:sp>
        <p:nvSpPr>
          <p:cNvPr id="5134" name="TextBox 5133"/>
          <p:cNvSpPr txBox="1"/>
          <p:nvPr/>
        </p:nvSpPr>
        <p:spPr>
          <a:xfrm>
            <a:off x="6386032" y="3704643"/>
            <a:ext cx="2204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Кваліфікація персоналу</a:t>
            </a:r>
          </a:p>
        </p:txBody>
      </p:sp>
      <p:sp>
        <p:nvSpPr>
          <p:cNvPr id="5135" name="TextBox 5134"/>
          <p:cNvSpPr txBox="1"/>
          <p:nvPr/>
        </p:nvSpPr>
        <p:spPr>
          <a:xfrm>
            <a:off x="6444343" y="4766803"/>
            <a:ext cx="2087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Ресурсне забезпечення</a:t>
            </a:r>
          </a:p>
        </p:txBody>
      </p:sp>
      <p:sp>
        <p:nvSpPr>
          <p:cNvPr id="5136" name="TextBox 5135"/>
          <p:cNvSpPr txBox="1"/>
          <p:nvPr/>
        </p:nvSpPr>
        <p:spPr>
          <a:xfrm>
            <a:off x="6444342" y="5786567"/>
            <a:ext cx="204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Репутація підприємства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918262" y="1957528"/>
            <a:ext cx="919681" cy="8545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5364088" y="1957528"/>
            <a:ext cx="864096" cy="931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918262" y="5478149"/>
            <a:ext cx="789642" cy="8972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34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uk-UA" sz="4000" dirty="0">
                <a:solidFill>
                  <a:schemeClr val="tx2">
                    <a:lumMod val="75000"/>
                  </a:schemeClr>
                </a:solidFill>
              </a:rPr>
              <a:t>Методи оцінювання інвестиційної діяльності підприємства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>
                <a:solidFill>
                  <a:srgbClr val="DD4B23"/>
                </a:solidFill>
              </a:rPr>
              <a:t>1. Метод </a:t>
            </a:r>
            <a:r>
              <a:rPr lang="ru-RU" b="1" i="1" dirty="0" err="1">
                <a:solidFill>
                  <a:srgbClr val="DD4B23"/>
                </a:solidFill>
              </a:rPr>
              <a:t>рейтингової</a:t>
            </a:r>
            <a:r>
              <a:rPr lang="ru-RU" b="1" i="1" dirty="0">
                <a:solidFill>
                  <a:srgbClr val="DD4B23"/>
                </a:solidFill>
              </a:rPr>
              <a:t> </a:t>
            </a:r>
            <a:r>
              <a:rPr lang="ru-RU" b="1" i="1" dirty="0" err="1">
                <a:solidFill>
                  <a:srgbClr val="DD4B23"/>
                </a:solidFill>
              </a:rPr>
              <a:t>оцінки</a:t>
            </a:r>
            <a:r>
              <a:rPr lang="uk-UA" b="1" i="1" dirty="0">
                <a:solidFill>
                  <a:srgbClr val="DD4B23"/>
                </a:solidFill>
              </a:rPr>
              <a:t> </a:t>
            </a:r>
            <a:r>
              <a:rPr lang="ru-RU" b="1" i="1" dirty="0" err="1">
                <a:solidFill>
                  <a:srgbClr val="DD4B23"/>
                </a:solidFill>
              </a:rPr>
              <a:t>підприємства</a:t>
            </a:r>
            <a:r>
              <a:rPr lang="ru-RU" b="1" i="1" dirty="0">
                <a:solidFill>
                  <a:srgbClr val="DD4B23"/>
                </a:solidFill>
              </a:rPr>
              <a:t> на </a:t>
            </a:r>
            <a:r>
              <a:rPr lang="ru-RU" b="1" i="1" dirty="0" err="1">
                <a:solidFill>
                  <a:srgbClr val="DD4B23"/>
                </a:solidFill>
              </a:rPr>
              <a:t>основі</a:t>
            </a:r>
            <a:r>
              <a:rPr lang="uk-UA" b="1" i="1" dirty="0">
                <a:solidFill>
                  <a:srgbClr val="DD4B23"/>
                </a:solidFill>
              </a:rPr>
              <a:t> </a:t>
            </a:r>
            <a:r>
              <a:rPr lang="ru-RU" b="1" i="1" dirty="0" err="1">
                <a:solidFill>
                  <a:srgbClr val="DD4B23"/>
                </a:solidFill>
              </a:rPr>
              <a:t>даних</a:t>
            </a:r>
            <a:r>
              <a:rPr lang="ru-RU" b="1" i="1" dirty="0">
                <a:solidFill>
                  <a:srgbClr val="DD4B23"/>
                </a:solidFill>
              </a:rPr>
              <a:t> </a:t>
            </a:r>
            <a:r>
              <a:rPr lang="ru-RU" b="1" i="1" dirty="0" err="1">
                <a:solidFill>
                  <a:srgbClr val="DD4B23"/>
                </a:solidFill>
              </a:rPr>
              <a:t>фінансової</a:t>
            </a:r>
            <a:r>
              <a:rPr lang="uk-UA" b="1" i="1" dirty="0">
                <a:solidFill>
                  <a:srgbClr val="DD4B23"/>
                </a:solidFill>
              </a:rPr>
              <a:t> </a:t>
            </a:r>
            <a:r>
              <a:rPr lang="ru-RU" b="1" i="1" dirty="0" err="1">
                <a:solidFill>
                  <a:srgbClr val="DD4B23"/>
                </a:solidFill>
              </a:rPr>
              <a:t>звітності</a:t>
            </a:r>
            <a:r>
              <a:rPr lang="ru-RU" dirty="0"/>
              <a:t>  -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</a:t>
            </a:r>
            <a:r>
              <a:rPr lang="uk-UA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оцінюється</a:t>
            </a:r>
            <a:r>
              <a:rPr lang="uk-UA" dirty="0"/>
              <a:t> майновий стан</a:t>
            </a:r>
            <a:r>
              <a:rPr lang="en-US" dirty="0"/>
              <a:t>,</a:t>
            </a:r>
            <a:r>
              <a:rPr lang="uk-UA" dirty="0"/>
              <a:t> ліквідність</a:t>
            </a:r>
            <a:r>
              <a:rPr lang="en-US" dirty="0"/>
              <a:t>,</a:t>
            </a:r>
            <a:r>
              <a:rPr lang="uk-UA" dirty="0"/>
              <a:t> фінансова стійкість</a:t>
            </a:r>
            <a:r>
              <a:rPr lang="en-US" dirty="0"/>
              <a:t>,</a:t>
            </a:r>
            <a:r>
              <a:rPr lang="uk-UA" dirty="0"/>
              <a:t> ділова активність та  рентабельність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931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21056"/>
          </a:xfrm>
        </p:spPr>
        <p:txBody>
          <a:bodyPr>
            <a:normAutofit/>
          </a:bodyPr>
          <a:lstStyle/>
          <a:p>
            <a:r>
              <a:rPr lang="ru-RU" sz="2400" dirty="0"/>
              <a:t>2. </a:t>
            </a:r>
            <a:r>
              <a:rPr lang="ru-RU" sz="2400" dirty="0" err="1"/>
              <a:t>Інтегральна</a:t>
            </a:r>
            <a:r>
              <a:rPr lang="ru-RU" sz="2400" dirty="0"/>
              <a:t>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інвестиційної</a:t>
            </a:r>
            <a:r>
              <a:rPr lang="ru-RU" sz="2400" dirty="0"/>
              <a:t> </a:t>
            </a:r>
            <a:r>
              <a:rPr lang="ru-RU" sz="2400" dirty="0" err="1"/>
              <a:t>привабливості</a:t>
            </a:r>
            <a:r>
              <a:rPr lang="ru-RU" sz="2400" dirty="0"/>
              <a:t> </a:t>
            </a:r>
            <a:r>
              <a:rPr lang="ru-RU" sz="2400" dirty="0" err="1"/>
              <a:t>затверджена</a:t>
            </a:r>
            <a:r>
              <a:rPr lang="ru-RU" sz="2400" dirty="0"/>
              <a:t> наказом Агентства з </a:t>
            </a:r>
            <a:r>
              <a:rPr lang="ru-RU" sz="2400" dirty="0" err="1"/>
              <a:t>питань</a:t>
            </a:r>
            <a:r>
              <a:rPr lang="ru-RU" sz="2400" dirty="0"/>
              <a:t> </a:t>
            </a:r>
            <a:r>
              <a:rPr lang="ru-RU" sz="2400" dirty="0" err="1"/>
              <a:t>запобігання</a:t>
            </a:r>
            <a:r>
              <a:rPr lang="ru-RU" sz="2400" dirty="0"/>
              <a:t> </a:t>
            </a:r>
            <a:r>
              <a:rPr lang="ru-RU" sz="2400" dirty="0" err="1"/>
              <a:t>банкрутству</a:t>
            </a:r>
            <a:r>
              <a:rPr lang="ru-RU" sz="2400" dirty="0"/>
              <a:t> </a:t>
            </a:r>
            <a:r>
              <a:rPr lang="ru-RU" sz="2400" dirty="0" err="1"/>
              <a:t>підприємств</a:t>
            </a:r>
            <a:r>
              <a:rPr lang="ru-RU" sz="2400" dirty="0"/>
              <a:t> та </a:t>
            </a:r>
            <a:r>
              <a:rPr lang="ru-RU" sz="2400" dirty="0" err="1"/>
              <a:t>організацій</a:t>
            </a:r>
            <a:r>
              <a:rPr lang="ru-RU" sz="2400" dirty="0"/>
              <a:t>  - </a:t>
            </a:r>
            <a:r>
              <a:rPr lang="ru-RU" sz="2400" dirty="0" err="1"/>
              <a:t>аналіз</a:t>
            </a:r>
            <a:r>
              <a:rPr lang="ru-RU" sz="2400" dirty="0"/>
              <a:t> проводиться за такими </a:t>
            </a:r>
            <a:r>
              <a:rPr lang="ru-RU" sz="2400" dirty="0" err="1"/>
              <a:t>етапами</a:t>
            </a:r>
            <a:r>
              <a:rPr lang="ru-RU" sz="2400" dirty="0"/>
              <a:t>: -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фінансового</a:t>
            </a:r>
            <a:r>
              <a:rPr lang="ru-RU" sz="2400" dirty="0"/>
              <a:t> стану </a:t>
            </a:r>
            <a:r>
              <a:rPr lang="ru-RU" sz="2400" dirty="0" err="1"/>
              <a:t>об’єкта</a:t>
            </a:r>
            <a:r>
              <a:rPr lang="ru-RU" sz="2400" dirty="0"/>
              <a:t> </a:t>
            </a:r>
            <a:r>
              <a:rPr lang="ru-RU" sz="2400" dirty="0" err="1"/>
              <a:t>інвестування</a:t>
            </a:r>
            <a:r>
              <a:rPr lang="ru-RU" sz="2400" dirty="0"/>
              <a:t>; –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вагомості</a:t>
            </a:r>
            <a:r>
              <a:rPr lang="ru-RU" sz="2400" dirty="0"/>
              <a:t> </a:t>
            </a:r>
            <a:r>
              <a:rPr lang="ru-RU" sz="2400" dirty="0" err="1"/>
              <a:t>групових</a:t>
            </a:r>
            <a:r>
              <a:rPr lang="ru-RU" sz="2400" dirty="0"/>
              <a:t> та </a:t>
            </a:r>
            <a:r>
              <a:rPr lang="ru-RU" sz="2400" dirty="0" err="1"/>
              <a:t>одиничних</a:t>
            </a:r>
            <a:r>
              <a:rPr lang="ru-RU" sz="2400" dirty="0"/>
              <a:t> </a:t>
            </a:r>
            <a:r>
              <a:rPr lang="ru-RU" sz="2400" dirty="0" err="1"/>
              <a:t>показників</a:t>
            </a:r>
            <a:r>
              <a:rPr lang="ru-RU" sz="2400" dirty="0"/>
              <a:t>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експертних</a:t>
            </a:r>
            <a:r>
              <a:rPr lang="ru-RU" sz="2400" dirty="0"/>
              <a:t> </a:t>
            </a:r>
            <a:r>
              <a:rPr lang="ru-RU" sz="2400" dirty="0" err="1"/>
              <a:t>оцінок</a:t>
            </a:r>
            <a:r>
              <a:rPr lang="ru-RU" sz="2400" dirty="0"/>
              <a:t>; –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частки</a:t>
            </a:r>
            <a:r>
              <a:rPr lang="ru-RU" sz="2400" dirty="0"/>
              <a:t> </a:t>
            </a:r>
            <a:r>
              <a:rPr lang="ru-RU" sz="2400" dirty="0" err="1"/>
              <a:t>розмаху</a:t>
            </a:r>
            <a:r>
              <a:rPr lang="ru-RU" sz="2400" dirty="0"/>
              <a:t> </a:t>
            </a:r>
            <a:r>
              <a:rPr lang="ru-RU" sz="2400" dirty="0" err="1"/>
              <a:t>варіаційної</a:t>
            </a:r>
            <a:r>
              <a:rPr lang="ru-RU" sz="2400" dirty="0"/>
              <a:t> </a:t>
            </a:r>
            <a:r>
              <a:rPr lang="ru-RU" sz="2400" dirty="0" err="1"/>
              <a:t>множини</a:t>
            </a:r>
            <a:r>
              <a:rPr lang="ru-RU" sz="2400" dirty="0"/>
              <a:t>; –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ранжированого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за </a:t>
            </a:r>
            <a:r>
              <a:rPr lang="ru-RU" sz="2400" dirty="0" err="1"/>
              <a:t>кожним</a:t>
            </a:r>
            <a:r>
              <a:rPr lang="ru-RU" sz="2400" dirty="0"/>
              <a:t> </a:t>
            </a:r>
            <a:r>
              <a:rPr lang="ru-RU" sz="2400" dirty="0" err="1"/>
              <a:t>показником</a:t>
            </a:r>
            <a:r>
              <a:rPr lang="ru-RU" sz="2400" dirty="0"/>
              <a:t>;–</a:t>
            </a:r>
            <a:r>
              <a:rPr lang="ru-RU" sz="2400" dirty="0" err="1"/>
              <a:t>розрахунок</a:t>
            </a:r>
            <a:r>
              <a:rPr lang="ru-RU" sz="2400" dirty="0"/>
              <a:t> </a:t>
            </a:r>
            <a:r>
              <a:rPr lang="ru-RU" sz="2400" dirty="0" err="1"/>
              <a:t>інтегрального</a:t>
            </a:r>
            <a:r>
              <a:rPr lang="ru-RU" sz="2400" dirty="0"/>
              <a:t> </a:t>
            </a:r>
            <a:r>
              <a:rPr lang="ru-RU" sz="2400" dirty="0" err="1"/>
              <a:t>показника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410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  <a:solidFill>
            <a:srgbClr val="FFFF99"/>
          </a:solidFill>
        </p:spPr>
        <p:txBody>
          <a:bodyPr>
            <a:noAutofit/>
          </a:bodyPr>
          <a:lstStyle/>
          <a:p>
            <a:pPr algn="ctr"/>
            <a:r>
              <a:rPr lang="uk-UA" sz="2400" dirty="0">
                <a:solidFill>
                  <a:schemeClr val="bg2">
                    <a:lumMod val="25000"/>
                  </a:schemeClr>
                </a:solidFill>
              </a:rPr>
              <a:t>Інвестиційна привабливість держави відіграє головну роль для іноземного інвестора, але оскільки вкладення коштів здійснюється в конкретне підприємство, важливого значення набуває саме його інвестиційна привабливість. Тобто інвестор при виборі об'єкта капіталовкладень проводить оцінку інвестиційної привабливості на таких рівнях: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560118"/>
              </p:ext>
            </p:extLst>
          </p:nvPr>
        </p:nvGraphicFramePr>
        <p:xfrm>
          <a:off x="0" y="1844675"/>
          <a:ext cx="9144000" cy="5013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46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Pictures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70"/>
            <a:ext cx="8229600" cy="125449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rgbClr val="002060"/>
                </a:solidFill>
              </a:rPr>
              <a:t>Управління інвестиційною привабливістю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268760"/>
            <a:ext cx="8892480" cy="5589240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Метою управління інвестиційною привабливістю</a:t>
            </a:r>
            <a:r>
              <a:rPr lang="uk-UA" dirty="0">
                <a:solidFill>
                  <a:srgbClr val="FFFF00"/>
                </a:solidFill>
              </a:rPr>
              <a:t> </a:t>
            </a:r>
            <a:r>
              <a:rPr lang="uk-UA" dirty="0">
                <a:solidFill>
                  <a:srgbClr val="FFFFCC"/>
                </a:solidFill>
              </a:rPr>
              <a:t>є забезпечення інноваційного конкурентоспроможного розвитку підприємства інвестиційними ресурсами в достатніх розмірах і на прийнятних умовах, строках, ціні та структурі.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069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i="1" dirty="0" err="1">
                <a:solidFill>
                  <a:srgbClr val="0070C0"/>
                </a:solidFill>
              </a:rPr>
              <a:t>Завдання</a:t>
            </a:r>
            <a:r>
              <a:rPr lang="ru-RU" sz="3600" i="1" dirty="0">
                <a:solidFill>
                  <a:srgbClr val="0070C0"/>
                </a:solidFill>
              </a:rPr>
              <a:t> </a:t>
            </a:r>
            <a:r>
              <a:rPr lang="ru-RU" sz="3600" i="1" dirty="0" err="1">
                <a:solidFill>
                  <a:srgbClr val="0070C0"/>
                </a:solidFill>
              </a:rPr>
              <a:t>управління</a:t>
            </a:r>
            <a:r>
              <a:rPr lang="ru-RU" sz="3600" i="1" dirty="0">
                <a:solidFill>
                  <a:srgbClr val="0070C0"/>
                </a:solidFill>
              </a:rPr>
              <a:t> </a:t>
            </a:r>
            <a:r>
              <a:rPr lang="ru-RU" sz="3600" i="1" dirty="0" err="1">
                <a:solidFill>
                  <a:srgbClr val="0070C0"/>
                </a:solidFill>
              </a:rPr>
              <a:t>інвестиційною</a:t>
            </a:r>
            <a:r>
              <a:rPr lang="ru-RU" sz="3600" i="1" dirty="0">
                <a:solidFill>
                  <a:srgbClr val="0070C0"/>
                </a:solidFill>
              </a:rPr>
              <a:t> </a:t>
            </a:r>
            <a:r>
              <a:rPr lang="ru-RU" sz="3600" i="1" dirty="0" err="1">
                <a:solidFill>
                  <a:srgbClr val="0070C0"/>
                </a:solidFill>
              </a:rPr>
              <a:t>привабливістю</a:t>
            </a:r>
            <a:br>
              <a:rPr lang="uk-UA" sz="3600" dirty="0">
                <a:solidFill>
                  <a:srgbClr val="0070C0"/>
                </a:solidFill>
              </a:rPr>
            </a:b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інвестиційними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– </a:t>
            </a:r>
            <a:r>
              <a:rPr lang="ru-RU" dirty="0" err="1"/>
              <a:t>виробничими</a:t>
            </a:r>
            <a:r>
              <a:rPr lang="ru-RU" dirty="0"/>
              <a:t> і </a:t>
            </a:r>
            <a:r>
              <a:rPr lang="ru-RU" dirty="0" err="1"/>
              <a:t>фінансовим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буде </a:t>
            </a:r>
            <a:r>
              <a:rPr lang="ru-RU" dirty="0" err="1"/>
              <a:t>забезпечуватися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характеристиками </a:t>
            </a:r>
            <a:r>
              <a:rPr lang="ru-RU" dirty="0" err="1"/>
              <a:t>підприємства</a:t>
            </a:r>
            <a:r>
              <a:rPr lang="ru-RU" dirty="0"/>
              <a:t> –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прибутковістю</a:t>
            </a:r>
            <a:r>
              <a:rPr lang="ru-RU" dirty="0"/>
              <a:t> і </a:t>
            </a:r>
            <a:r>
              <a:rPr lang="ru-RU" dirty="0" err="1"/>
              <a:t>платоспроможністю</a:t>
            </a:r>
            <a:r>
              <a:rPr lang="ru-RU" dirty="0"/>
              <a:t>; </a:t>
            </a:r>
          </a:p>
          <a:p>
            <a:r>
              <a:rPr lang="ru-RU" dirty="0"/>
              <a:t>-</a:t>
            </a:r>
            <a:r>
              <a:rPr lang="ru-RU" dirty="0" err="1"/>
              <a:t>управління</a:t>
            </a:r>
            <a:r>
              <a:rPr lang="ru-RU" dirty="0"/>
              <a:t> маркетингом,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маркетингового </a:t>
            </a:r>
            <a:r>
              <a:rPr lang="ru-RU" dirty="0" err="1"/>
              <a:t>управління</a:t>
            </a:r>
            <a:r>
              <a:rPr lang="ru-RU" dirty="0"/>
              <a:t> й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зміцнення</a:t>
            </a:r>
            <a:r>
              <a:rPr lang="ru-RU" dirty="0"/>
              <a:t> і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; </a:t>
            </a:r>
          </a:p>
          <a:p>
            <a:r>
              <a:rPr lang="ru-RU" dirty="0"/>
              <a:t>-</a:t>
            </a:r>
            <a:r>
              <a:rPr lang="ru-RU" dirty="0" err="1"/>
              <a:t>підтримка</a:t>
            </a:r>
            <a:r>
              <a:rPr lang="ru-RU" dirty="0"/>
              <a:t> та </a:t>
            </a:r>
            <a:r>
              <a:rPr lang="ru-RU" dirty="0" err="1"/>
              <a:t>нарощування</a:t>
            </a:r>
            <a:r>
              <a:rPr lang="ru-RU" dirty="0"/>
              <a:t> </a:t>
            </a:r>
            <a:r>
              <a:rPr lang="ru-RU" dirty="0" err="1"/>
              <a:t>інвестиційної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;</a:t>
            </a:r>
          </a:p>
          <a:p>
            <a:r>
              <a:rPr lang="ru-RU" dirty="0"/>
              <a:t>-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привабливого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для </a:t>
            </a:r>
            <a:r>
              <a:rPr lang="ru-RU" dirty="0" err="1"/>
              <a:t>інвестора</a:t>
            </a:r>
            <a:r>
              <a:rPr lang="ru-RU" dirty="0"/>
              <a:t> шляхом </a:t>
            </a:r>
            <a:r>
              <a:rPr lang="ru-RU" dirty="0" err="1"/>
              <a:t>доказового</a:t>
            </a:r>
            <a:r>
              <a:rPr lang="ru-RU" dirty="0"/>
              <a:t> </a:t>
            </a:r>
            <a:r>
              <a:rPr lang="ru-RU" dirty="0" err="1"/>
              <a:t>інформування</a:t>
            </a:r>
            <a:r>
              <a:rPr lang="ru-RU" dirty="0"/>
              <a:t> про свою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620738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948</Words>
  <Application>Microsoft Office PowerPoint</Application>
  <PresentationFormat>Экран (4:3)</PresentationFormat>
  <Paragraphs>125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Calibri</vt:lpstr>
      <vt:lpstr>Constantia</vt:lpstr>
      <vt:lpstr>Wingdings</vt:lpstr>
      <vt:lpstr>Wingdings 2</vt:lpstr>
      <vt:lpstr>Поток</vt:lpstr>
      <vt:lpstr>  ФІНАНСОВИЙ АНАЛІЗ ІНВЕСТИЦІЙНОЇ ПРИВАБЛИВОСТІ</vt:lpstr>
      <vt:lpstr>Актуальність  Фінансово-господарська діяльність будь-якого підприємства є неможливою без вкладення коштів, які можуть мати власний,  залучений та позиковий характер.  Інвестиції є визначальним фактором економічного розвитку будь-якої країни та забезпечення конкурентоспроможності та успішної діяльності окремого підприємства. Для отримання інвестиційних ресурсів підприємство повинно відповідати ряду характеристик, тобто бути інвестиційно привабливим. Тому першочерговим завданням, виконання якого зумовлює успіх у конкурентній боротьбі, є максимальне підвищення інвестиційної привабливості об’єкту. </vt:lpstr>
      <vt:lpstr>Ступінь інвестиційної привабливості підприємства є індикатором, показання якого дозволяють зробити висновки потенційним інвесторам про необхідність і доцільність вкладення фінансових засобів саме в даний об'єкт. </vt:lpstr>
      <vt:lpstr>Фактори, що впливають на інвестиційну привабливість</vt:lpstr>
      <vt:lpstr>Методи оцінювання інвестиційної діяльності підприємства</vt:lpstr>
      <vt:lpstr>2. Інтегральна оцінка інвестиційної привабливості затверджена наказом Агентства з питань запобігання банкрутству підприємств та організацій  - аналіз проводиться за такими етапами: -оцінка фінансового стану об’єкта інвестування; – визначення вагомості групових та одиничних показників на основі експертних оцінок; – визначення частки розмаху варіаційної множини; – визначення ранжированого значення за кожним показником;–розрахунок інтегрального показника </vt:lpstr>
      <vt:lpstr>Інвестиційна привабливість держави відіграє головну роль для іноземного інвестора, але оскільки вкладення коштів здійснюється в конкретне підприємство, важливого значення набуває саме його інвестиційна привабливість. Тобто інвестор при виборі об'єкта капіталовкладень проводить оцінку інвестиційної привабливості на таких рівнях:</vt:lpstr>
      <vt:lpstr>Управління інвестиційною привабливістю</vt:lpstr>
      <vt:lpstr>Завдання управління інвестиційною привабливістю </vt:lpstr>
      <vt:lpstr>Основні методи підвищення інвестиційної діяльності поділяють на три групи: </vt:lpstr>
      <vt:lpstr>Основними заходами, які може провести підприємство для забезпечення своєї інвестиційної привабливості можуть бути: </vt:lpstr>
      <vt:lpstr>Підвищення інвестиційної привабливості підприємств </vt:lpstr>
      <vt:lpstr>Інвестиційна привабливість підприємств України</vt:lpstr>
      <vt:lpstr>Аналіз досліджень міжнародних компаній дозволяє виявити низку системних вад економіко-правового середовища, які заважають припливу іноземних інвестицій в Україну: </vt:lpstr>
      <vt:lpstr>Основними шляхами покращення інвестиційного клімату в Україні є:</vt:lpstr>
      <vt:lpstr>Рейтингова оцінка підприємства</vt:lpstr>
      <vt:lpstr>Нормативно-правове забезпечення інвестиційної діяльності в Україні</vt:lpstr>
      <vt:lpstr>ШЛЯХИ ПІДВИЩЕННЯ ІНВЕСТИЦІЙНОЇ ПРИВАБЛИВОСТІ ПІДПРИЄМСТВА.</vt:lpstr>
      <vt:lpstr>ВИСНОВКИ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та організаційно-економічне забезпечення підвищення інвестиційної привабливості підприємства</dc:title>
  <dc:creator>User</dc:creator>
  <cp:lastModifiedBy>petrovich anatol</cp:lastModifiedBy>
  <cp:revision>18</cp:revision>
  <dcterms:created xsi:type="dcterms:W3CDTF">2012-12-07T08:13:43Z</dcterms:created>
  <dcterms:modified xsi:type="dcterms:W3CDTF">2019-01-29T15:10:30Z</dcterms:modified>
</cp:coreProperties>
</file>