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90" y="-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FDFA7-475C-4D56-A93F-DF358DFF0DDD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4E8159-8DC5-4E90-897E-6232C5D771A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2250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E8159-8DC5-4E90-897E-6232C5D771A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5109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313F-A30A-4DFB-845C-91B48F8CDC4C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BF6C-3CC7-4C9C-B2FB-755EC08BE85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1384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313F-A30A-4DFB-845C-91B48F8CDC4C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BF6C-3CC7-4C9C-B2FB-755EC08BE85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1260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313F-A30A-4DFB-845C-91B48F8CDC4C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BF6C-3CC7-4C9C-B2FB-755EC08BE85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4957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313F-A30A-4DFB-845C-91B48F8CDC4C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BF6C-3CC7-4C9C-B2FB-755EC08BE85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2864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313F-A30A-4DFB-845C-91B48F8CDC4C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BF6C-3CC7-4C9C-B2FB-755EC08BE85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6511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313F-A30A-4DFB-845C-91B48F8CDC4C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BF6C-3CC7-4C9C-B2FB-755EC08BE85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7855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313F-A30A-4DFB-845C-91B48F8CDC4C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BF6C-3CC7-4C9C-B2FB-755EC08BE85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7512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313F-A30A-4DFB-845C-91B48F8CDC4C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BF6C-3CC7-4C9C-B2FB-755EC08BE85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3472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313F-A30A-4DFB-845C-91B48F8CDC4C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BF6C-3CC7-4C9C-B2FB-755EC08BE85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431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313F-A30A-4DFB-845C-91B48F8CDC4C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BF6C-3CC7-4C9C-B2FB-755EC08BE85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1643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F313F-A30A-4DFB-845C-91B48F8CDC4C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BF6C-3CC7-4C9C-B2FB-755EC08BE85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813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F313F-A30A-4DFB-845C-91B48F8CDC4C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5BF6C-3CC7-4C9C-B2FB-755EC08BE85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9767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ТЕМА </a:t>
            </a:r>
            <a:r>
              <a:rPr lang="uk-UA" b="1" dirty="0" smtClean="0"/>
              <a:t>7</a:t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КОНКУРЕНТІВ</a:t>
            </a:r>
            <a:r>
              <a:rPr lang="ru-RU" dirty="0"/>
              <a:t> ЯК ФАКТОРУ </a:t>
            </a:r>
            <a:r>
              <a:rPr lang="ru-RU" dirty="0" err="1"/>
              <a:t>ЗОВНІШНЬОГО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В </a:t>
            </a:r>
            <a:r>
              <a:rPr lang="ru-RU" dirty="0" err="1"/>
              <a:t>ДІЯЛЬНОСТІ</a:t>
            </a:r>
            <a:r>
              <a:rPr lang="ru-RU" dirty="0"/>
              <a:t> КОНСУЛЬТАНТА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74923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91472" y="0"/>
            <a:ext cx="4752528" cy="256490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b="1" dirty="0"/>
              <a:t>Конкуренція</a:t>
            </a:r>
            <a:r>
              <a:rPr lang="uk-UA" sz="2400" dirty="0"/>
              <a:t> </a:t>
            </a:r>
            <a:endParaRPr lang="uk-UA" sz="2400" dirty="0" smtClean="0"/>
          </a:p>
          <a:p>
            <a:pPr marL="0" indent="0" algn="ctr">
              <a:buNone/>
            </a:pPr>
            <a:r>
              <a:rPr lang="uk-UA" sz="2400" dirty="0" smtClean="0"/>
              <a:t>це </a:t>
            </a:r>
            <a:r>
              <a:rPr lang="uk-UA" sz="2400" dirty="0"/>
              <a:t>суперництво господарюючих суб’єктів, при якому самостійними діями кожного з них виключається або обмежується можливість кожного з них в односторонньому порядку впливати на загальні умови обігу товарів на відповідному товарному ринку</a:t>
            </a:r>
            <a:r>
              <a:rPr lang="uk-UA" sz="2400" dirty="0" smtClean="0"/>
              <a:t>.</a:t>
            </a:r>
            <a:endParaRPr lang="uk-UA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973075"/>
            <a:ext cx="3851920" cy="287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8"/>
            <a:ext cx="4139952" cy="2482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56464" y="3717032"/>
            <a:ext cx="45755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/>
              <a:t>Конкурент</a:t>
            </a:r>
            <a:r>
              <a:rPr lang="uk-UA" sz="2400" dirty="0"/>
              <a:t> </a:t>
            </a:r>
            <a:endParaRPr lang="uk-UA" sz="2400" dirty="0" smtClean="0"/>
          </a:p>
          <a:p>
            <a:pPr algn="ctr"/>
            <a:endParaRPr lang="uk-UA" sz="2400" dirty="0" smtClean="0"/>
          </a:p>
          <a:p>
            <a:pPr algn="ctr"/>
            <a:r>
              <a:rPr lang="uk-UA" sz="2400" dirty="0" smtClean="0"/>
              <a:t>це </a:t>
            </a:r>
            <a:r>
              <a:rPr lang="uk-UA" sz="2400" dirty="0"/>
              <a:t>фірма (фізична або юридична особа), що виробляє товар аналогічного характеру, що й підприємство, і (або) реалізує його на цільовому ринку підприємства</a:t>
            </a:r>
          </a:p>
        </p:txBody>
      </p:sp>
    </p:spTree>
    <p:extLst>
      <p:ext uri="{BB962C8B-B14F-4D97-AF65-F5344CB8AC3E}">
        <p14:creationId xmlns:p14="http://schemas.microsoft.com/office/powerpoint/2010/main" val="2622270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5112568" cy="280831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b="1" dirty="0"/>
              <a:t>Конкурентоспроможність</a:t>
            </a:r>
            <a:r>
              <a:rPr lang="uk-UA" dirty="0"/>
              <a:t> (КС) – здатність забезпечити кращу позицію в порівнянні з конкуруючим підприємством, сукупність переваг і властивостей об’єкта, що характеризує ступінь реального чи потенційного задоволення ним конкретної потреби в порівнянні з аналогічними об’єктами на певному ринку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491880" y="4221088"/>
            <a:ext cx="54360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/>
              <a:t>Конкурентна перевага</a:t>
            </a:r>
            <a:r>
              <a:rPr lang="uk-UA" sz="2400" dirty="0"/>
              <a:t> </a:t>
            </a:r>
            <a:endParaRPr lang="uk-UA" sz="2400" dirty="0" smtClean="0"/>
          </a:p>
          <a:p>
            <a:pPr algn="ctr"/>
            <a:r>
              <a:rPr lang="uk-UA" sz="2400" dirty="0" smtClean="0"/>
              <a:t>це </a:t>
            </a:r>
            <a:r>
              <a:rPr lang="uk-UA" sz="2400" dirty="0"/>
              <a:t>особливості чи властивості (атрибути) товару чи торгової марки, які забезпечують підприємству перевагу над прямими конкурентами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68961"/>
            <a:ext cx="3789040" cy="3789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5739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02" b="4485"/>
          <a:stretch/>
        </p:blipFill>
        <p:spPr bwMode="auto">
          <a:xfrm>
            <a:off x="0" y="0"/>
            <a:ext cx="9144000" cy="6776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3883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604664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/>
              <a:t>Інтегральний показник КС</a:t>
            </a:r>
            <a:r>
              <a:rPr lang="uk-UA" dirty="0"/>
              <a:t> </a:t>
            </a:r>
          </a:p>
        </p:txBody>
      </p:sp>
      <p:pic>
        <p:nvPicPr>
          <p:cNvPr id="4" name="Рисунок 3" descr="Консалтинг_ЗЕД_Чкан_Маркова_Ганза_посибник_гот.docx - Microsoft Word некоммерческое использование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23" t="33185" r="14844" b="9037"/>
          <a:stretch/>
        </p:blipFill>
        <p:spPr>
          <a:xfrm>
            <a:off x="868574" y="620689"/>
            <a:ext cx="6943786" cy="626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635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110872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3600" b="1" dirty="0"/>
              <a:t>Профіль полярності </a:t>
            </a:r>
            <a:r>
              <a:rPr lang="uk-UA" sz="3600" b="1" dirty="0" smtClean="0"/>
              <a:t>підприємств-конкурентів</a:t>
            </a:r>
            <a:endParaRPr lang="uk-UA" sz="3600" b="1" dirty="0"/>
          </a:p>
        </p:txBody>
      </p:sp>
      <p:pic>
        <p:nvPicPr>
          <p:cNvPr id="4" name="Рисунок 3" descr="Консалтинг_ЗЕД_Чкан_Маркова_Ганза_посибник_гот.docx - Microsoft Word некоммерческое использование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64" t="45334" r="14525" b="6370"/>
          <a:stretch/>
        </p:blipFill>
        <p:spPr>
          <a:xfrm>
            <a:off x="1187624" y="1361440"/>
            <a:ext cx="7056784" cy="522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736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онсалтинг_ЗЕД_Чкан_Маркова_Ганза_посибник_гот.docx - Microsoft Word некоммерческое использование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49" t="44741" r="26990" b="22963"/>
          <a:stretch/>
        </p:blipFill>
        <p:spPr>
          <a:xfrm>
            <a:off x="4319464" y="-48141"/>
            <a:ext cx="4824536" cy="3601878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4544" y="1196752"/>
            <a:ext cx="4176464" cy="14127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b="1" dirty="0"/>
              <a:t>Багатокутник </a:t>
            </a:r>
            <a:endParaRPr lang="uk-UA" sz="3600" b="1" dirty="0" smtClean="0"/>
          </a:p>
          <a:p>
            <a:pPr marL="0" indent="0" algn="ctr">
              <a:buNone/>
            </a:pPr>
            <a:r>
              <a:rPr lang="uk-UA" sz="3600" b="1" dirty="0" smtClean="0"/>
              <a:t>конкуренції</a:t>
            </a:r>
            <a:endParaRPr lang="uk-UA" sz="3600" b="1" dirty="0"/>
          </a:p>
        </p:txBody>
      </p:sp>
      <p:pic>
        <p:nvPicPr>
          <p:cNvPr id="5" name="Рисунок 4" descr="Консалтинг_ЗЕД_Чкан_Маркова_Ганза_посибник_гот.docx - Microsoft Word некоммерческое использование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64" t="34261" r="14206" b="50611"/>
          <a:stretch/>
        </p:blipFill>
        <p:spPr>
          <a:xfrm>
            <a:off x="224488" y="3869256"/>
            <a:ext cx="6363736" cy="1291346"/>
          </a:xfrm>
          <a:prstGeom prst="rect">
            <a:avLst/>
          </a:prstGeom>
        </p:spPr>
      </p:pic>
      <p:pic>
        <p:nvPicPr>
          <p:cNvPr id="6" name="Рисунок 5" descr="Консалтинг_ЗЕД_Чкан_Маркова_Ганза_посибник_гот.docx - Microsoft Word некоммерческое использование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64" t="68499" r="14206" b="14074"/>
          <a:stretch/>
        </p:blipFill>
        <p:spPr>
          <a:xfrm>
            <a:off x="657343" y="5130474"/>
            <a:ext cx="5930881" cy="1578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1406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134</Words>
  <Application>Microsoft Office PowerPoint</Application>
  <PresentationFormat>Экран (4:3)</PresentationFormat>
  <Paragraphs>14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ТЕМА 7  МЕТОДИ ДОСЛІДЖЕННЯ КОНКУРЕНТІВ ЯК ФАКТОРУ ЗОВНІШНЬОГО СЕРЕДОВИЩА ОРГАНІЗАЦІЇ В ДІЯЛЬНОСТІ КОНСУЛЬТАНТА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7  МЕТОДИ ДОСЛІДЖЕННЯ КОНКУРЕНТІВ ЯК ФАКТОРУ ЗОВНІШНЬОГО СЕРЕДОВИЩА ОРГАНІЗАЦІЇ В ДІЯЛЬНОСТІ КОНСУЛЬТАНТА</dc:title>
  <dc:creator>Anna</dc:creator>
  <cp:lastModifiedBy>Anna</cp:lastModifiedBy>
  <cp:revision>3</cp:revision>
  <dcterms:created xsi:type="dcterms:W3CDTF">2021-01-17T17:09:47Z</dcterms:created>
  <dcterms:modified xsi:type="dcterms:W3CDTF">2021-01-17T17:25:50Z</dcterms:modified>
</cp:coreProperties>
</file>