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4" r:id="rId6"/>
    <p:sldId id="265" r:id="rId7"/>
    <p:sldId id="266" r:id="rId8"/>
    <p:sldId id="267" r:id="rId9"/>
    <p:sldId id="268" r:id="rId10"/>
    <p:sldId id="263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2069" y="6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isa Ivanova" userId="a286234ba36185c0" providerId="LiveId" clId="{56A3F36E-9EAF-4010-BBAE-D93786A9C9FD}"/>
    <pc:docChg chg="custSel modSld">
      <pc:chgData name="Larisa Ivanova" userId="a286234ba36185c0" providerId="LiveId" clId="{56A3F36E-9EAF-4010-BBAE-D93786A9C9FD}" dt="2025-10-12T19:01:52.831" v="56" actId="20577"/>
      <pc:docMkLst>
        <pc:docMk/>
      </pc:docMkLst>
      <pc:sldChg chg="modSp mod">
        <pc:chgData name="Larisa Ivanova" userId="a286234ba36185c0" providerId="LiveId" clId="{56A3F36E-9EAF-4010-BBAE-D93786A9C9FD}" dt="2025-10-12T19:01:52.831" v="56" actId="20577"/>
        <pc:sldMkLst>
          <pc:docMk/>
          <pc:sldMk cId="1631734732" sldId="256"/>
        </pc:sldMkLst>
        <pc:spChg chg="mod">
          <ac:chgData name="Larisa Ivanova" userId="a286234ba36185c0" providerId="LiveId" clId="{56A3F36E-9EAF-4010-BBAE-D93786A9C9FD}" dt="2025-10-12T19:01:38.450" v="21"/>
          <ac:spMkLst>
            <pc:docMk/>
            <pc:sldMk cId="1631734732" sldId="256"/>
            <ac:spMk id="2" creationId="{00000000-0000-0000-0000-000000000000}"/>
          </ac:spMkLst>
        </pc:spChg>
        <pc:spChg chg="mod">
          <ac:chgData name="Larisa Ivanova" userId="a286234ba36185c0" providerId="LiveId" clId="{56A3F36E-9EAF-4010-BBAE-D93786A9C9FD}" dt="2025-10-12T19:01:52.831" v="56" actId="20577"/>
          <ac:spMkLst>
            <pc:docMk/>
            <pc:sldMk cId="1631734732" sldId="256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Объект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6" name="Объект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Объект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4797152"/>
            <a:ext cx="5616624" cy="72008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algn="l"/>
            <a:r>
              <a:rPr lang="uk-UA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Освітня програма: Організація освітнього середовища</a:t>
            </a:r>
          </a:p>
          <a:p>
            <a:pPr algn="l"/>
            <a:r>
              <a:rPr lang="uk-UA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Рівень вищої освіти: магістерський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96788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uk-UA" sz="5400" b="1" dirty="0">
                <a:solidFill>
                  <a:schemeClr val="accent6">
                    <a:lumMod val="50000"/>
                  </a:schemeClr>
                </a:solidFill>
              </a:rPr>
              <a:t>ВІКОВА ТА ПЕДАГОГІЧНА ПСИХОЛОГІЯ</a:t>
            </a:r>
          </a:p>
        </p:txBody>
      </p:sp>
    </p:spTree>
    <p:extLst>
      <p:ext uri="{BB962C8B-B14F-4D97-AF65-F5344CB8AC3E}">
        <p14:creationId xmlns:p14="http://schemas.microsoft.com/office/powerpoint/2010/main" val="16317347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534400" cy="60811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274320" lvl="0" indent="-274320">
              <a:lnSpc>
                <a:spcPct val="95000"/>
              </a:lnSpc>
              <a:spcBef>
                <a:spcPct val="20000"/>
              </a:spcBef>
            </a:pPr>
            <a:r>
              <a:rPr lang="uk-UA" sz="3600" b="1" dirty="0">
                <a:solidFill>
                  <a:prstClr val="black"/>
                </a:solidFill>
                <a:latin typeface="Times New Roman"/>
                <a:ea typeface="Times New Roman"/>
              </a:rPr>
              <a:t>ОСНОВНІ ДЖЕРЕЛА</a:t>
            </a:r>
            <a:endParaRPr lang="uk-UA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01752" y="1124744"/>
            <a:ext cx="8503920" cy="54006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514350" lvl="0" indent="-514350" algn="just">
              <a:lnSpc>
                <a:spcPct val="95000"/>
              </a:lnSpc>
              <a:spcAft>
                <a:spcPts val="0"/>
              </a:spcAft>
              <a:buClrTx/>
              <a:buFont typeface="+mj-lt"/>
              <a:buAutoNum type="arabicPeriod"/>
            </a:pPr>
            <a:r>
              <a:rPr lang="ru-RU" sz="2200" dirty="0" err="1"/>
              <a:t>Вікова</a:t>
            </a:r>
            <a:r>
              <a:rPr lang="ru-RU" sz="2200" dirty="0"/>
              <a:t> та </a:t>
            </a:r>
            <a:r>
              <a:rPr lang="ru-RU" sz="2200" dirty="0" err="1"/>
              <a:t>педагогічна</a:t>
            </a:r>
            <a:r>
              <a:rPr lang="ru-RU" sz="2200" dirty="0"/>
              <a:t> </a:t>
            </a:r>
            <a:r>
              <a:rPr lang="ru-RU" sz="2200" dirty="0" err="1"/>
              <a:t>психологія</a:t>
            </a:r>
            <a:r>
              <a:rPr lang="ru-RU" sz="2200" dirty="0"/>
              <a:t>: </a:t>
            </a:r>
            <a:r>
              <a:rPr lang="ru-RU" sz="2200" dirty="0" err="1"/>
              <a:t>навч</a:t>
            </a:r>
            <a:r>
              <a:rPr lang="ru-RU" sz="2200" dirty="0"/>
              <a:t>. </a:t>
            </a:r>
            <a:r>
              <a:rPr lang="ru-RU" sz="2200" dirty="0" err="1"/>
              <a:t>посіб</a:t>
            </a:r>
            <a:r>
              <a:rPr lang="ru-RU" sz="2200" dirty="0"/>
              <a:t>. / </a:t>
            </a:r>
            <a:r>
              <a:rPr lang="ru-RU" sz="2200" dirty="0" err="1"/>
              <a:t>О.В</a:t>
            </a:r>
            <a:r>
              <a:rPr lang="ru-RU" sz="2200" dirty="0"/>
              <a:t>. Скрипченко та </a:t>
            </a:r>
            <a:r>
              <a:rPr lang="ru-RU" sz="2200" dirty="0" err="1"/>
              <a:t>ін</a:t>
            </a:r>
            <a:r>
              <a:rPr lang="ru-RU" sz="2200" dirty="0"/>
              <a:t>.  К.: Каравелла, 2007. – 344 с.</a:t>
            </a:r>
          </a:p>
          <a:p>
            <a:pPr marL="514350" lvl="0" indent="-514350" algn="just">
              <a:lnSpc>
                <a:spcPct val="95000"/>
              </a:lnSpc>
              <a:spcAft>
                <a:spcPts val="0"/>
              </a:spcAft>
              <a:buClrTx/>
              <a:buFont typeface="+mj-lt"/>
              <a:buAutoNum type="arabicPeriod"/>
            </a:pPr>
            <a:r>
              <a:rPr lang="ru-RU" sz="2200" dirty="0" err="1"/>
              <a:t>Заброцький</a:t>
            </a:r>
            <a:r>
              <a:rPr lang="ru-RU" sz="2200" dirty="0"/>
              <a:t> </a:t>
            </a:r>
            <a:r>
              <a:rPr lang="ru-RU" sz="2200" dirty="0" err="1"/>
              <a:t>М.М</a:t>
            </a:r>
            <a:r>
              <a:rPr lang="ru-RU" sz="2200" dirty="0"/>
              <a:t>. </a:t>
            </a:r>
            <a:r>
              <a:rPr lang="ru-RU" sz="2200" dirty="0" err="1"/>
              <a:t>Основи</a:t>
            </a:r>
            <a:r>
              <a:rPr lang="ru-RU" sz="2200" dirty="0"/>
              <a:t> </a:t>
            </a:r>
            <a:r>
              <a:rPr lang="ru-RU" sz="2200" dirty="0" err="1"/>
              <a:t>вікової</a:t>
            </a:r>
            <a:r>
              <a:rPr lang="ru-RU" sz="2200" dirty="0"/>
              <a:t> </a:t>
            </a:r>
            <a:r>
              <a:rPr lang="ru-RU" sz="2200" dirty="0" err="1"/>
              <a:t>психології</a:t>
            </a:r>
            <a:r>
              <a:rPr lang="ru-RU" sz="2200" dirty="0"/>
              <a:t>. </a:t>
            </a:r>
            <a:r>
              <a:rPr lang="ru-RU" sz="2200" dirty="0" err="1"/>
              <a:t>навч</a:t>
            </a:r>
            <a:r>
              <a:rPr lang="ru-RU" sz="2200" dirty="0"/>
              <a:t>. </a:t>
            </a:r>
            <a:r>
              <a:rPr lang="ru-RU" sz="2200" dirty="0" err="1"/>
              <a:t>посібник</a:t>
            </a:r>
            <a:r>
              <a:rPr lang="ru-RU" sz="2200" dirty="0"/>
              <a:t>. -  </a:t>
            </a:r>
            <a:r>
              <a:rPr lang="ru-RU" sz="2200" dirty="0" err="1"/>
              <a:t>Тернопіль</a:t>
            </a:r>
            <a:r>
              <a:rPr lang="ru-RU" sz="2200" dirty="0"/>
              <a:t>: </a:t>
            </a:r>
            <a:r>
              <a:rPr lang="ru-RU" sz="2200" dirty="0" err="1"/>
              <a:t>навч</a:t>
            </a:r>
            <a:r>
              <a:rPr lang="ru-RU" sz="2200" dirty="0"/>
              <a:t>. книга – Богдан, 2009. </a:t>
            </a:r>
          </a:p>
          <a:p>
            <a:pPr marL="514350" lvl="0" indent="-514350" algn="just">
              <a:lnSpc>
                <a:spcPct val="95000"/>
              </a:lnSpc>
              <a:spcAft>
                <a:spcPts val="0"/>
              </a:spcAft>
              <a:buClrTx/>
              <a:buFont typeface="+mj-lt"/>
              <a:buAutoNum type="arabicPeriod"/>
            </a:pPr>
            <a:r>
              <a:rPr lang="ru-RU" sz="2200" dirty="0" err="1"/>
              <a:t>Кутішенко</a:t>
            </a:r>
            <a:r>
              <a:rPr lang="ru-RU" sz="2200" dirty="0"/>
              <a:t> </a:t>
            </a:r>
            <a:r>
              <a:rPr lang="ru-RU" sz="2200" dirty="0" err="1"/>
              <a:t>В.П</a:t>
            </a:r>
            <a:r>
              <a:rPr lang="ru-RU" sz="2200" dirty="0"/>
              <a:t>. </a:t>
            </a:r>
            <a:r>
              <a:rPr lang="ru-RU" sz="2200" dirty="0" err="1"/>
              <a:t>Вікова</a:t>
            </a:r>
            <a:r>
              <a:rPr lang="ru-RU" sz="2200" dirty="0"/>
              <a:t> та </a:t>
            </a:r>
            <a:r>
              <a:rPr lang="ru-RU" sz="2200" dirty="0" err="1"/>
              <a:t>педагогічна</a:t>
            </a:r>
            <a:r>
              <a:rPr lang="ru-RU" sz="2200" dirty="0"/>
              <a:t> </a:t>
            </a:r>
            <a:r>
              <a:rPr lang="ru-RU" sz="2200" dirty="0" err="1"/>
              <a:t>психологія</a:t>
            </a:r>
            <a:r>
              <a:rPr lang="ru-RU" sz="2200" dirty="0"/>
              <a:t>: </a:t>
            </a:r>
            <a:r>
              <a:rPr lang="ru-RU" sz="2200" dirty="0" err="1"/>
              <a:t>навчальний</a:t>
            </a:r>
            <a:r>
              <a:rPr lang="ru-RU" sz="2200" dirty="0"/>
              <a:t> </a:t>
            </a:r>
            <a:r>
              <a:rPr lang="ru-RU" sz="2200" dirty="0" err="1"/>
              <a:t>посібник</a:t>
            </a:r>
            <a:r>
              <a:rPr lang="ru-RU" sz="2200" dirty="0"/>
              <a:t>. – К.: </a:t>
            </a:r>
            <a:r>
              <a:rPr lang="ru-RU" sz="2200" dirty="0" err="1"/>
              <a:t>Наукова</a:t>
            </a:r>
            <a:r>
              <a:rPr lang="ru-RU" sz="2200" dirty="0"/>
              <a:t> думка, 2010. – 462 с.</a:t>
            </a:r>
          </a:p>
          <a:p>
            <a:pPr marL="514350" lvl="0" indent="-514350" algn="just">
              <a:lnSpc>
                <a:spcPct val="95000"/>
              </a:lnSpc>
              <a:spcAft>
                <a:spcPts val="0"/>
              </a:spcAft>
              <a:buClrTx/>
              <a:buFont typeface="+mj-lt"/>
              <a:buAutoNum type="arabicPeriod"/>
            </a:pPr>
            <a:r>
              <a:rPr lang="ru-RU" sz="2200" dirty="0" err="1"/>
              <a:t>Павелків</a:t>
            </a:r>
            <a:r>
              <a:rPr lang="ru-RU" sz="2200" dirty="0"/>
              <a:t> </a:t>
            </a:r>
            <a:r>
              <a:rPr lang="ru-RU" sz="2200" dirty="0" err="1"/>
              <a:t>Р.В</a:t>
            </a:r>
            <a:r>
              <a:rPr lang="ru-RU" sz="2200" dirty="0"/>
              <a:t>. </a:t>
            </a:r>
            <a:r>
              <a:rPr lang="ru-RU" sz="2200" dirty="0" err="1"/>
              <a:t>Вікова</a:t>
            </a:r>
            <a:r>
              <a:rPr lang="ru-RU" sz="2200" dirty="0"/>
              <a:t> </a:t>
            </a:r>
            <a:r>
              <a:rPr lang="ru-RU" sz="2200" dirty="0" err="1"/>
              <a:t>психологія</a:t>
            </a:r>
            <a:r>
              <a:rPr lang="ru-RU" sz="2200" dirty="0"/>
              <a:t>: </a:t>
            </a:r>
            <a:r>
              <a:rPr lang="ru-RU" sz="2200" dirty="0" err="1"/>
              <a:t>підручник</a:t>
            </a:r>
            <a:r>
              <a:rPr lang="ru-RU" sz="2200" dirty="0"/>
              <a:t>. К.: </a:t>
            </a:r>
            <a:r>
              <a:rPr lang="ru-RU" sz="2200" dirty="0" err="1"/>
              <a:t>Вища</a:t>
            </a:r>
            <a:r>
              <a:rPr lang="ru-RU" sz="2200" dirty="0"/>
              <a:t> школа, 2010. 412 с.</a:t>
            </a:r>
          </a:p>
          <a:p>
            <a:pPr marL="514350" lvl="0" indent="-514350" algn="just">
              <a:lnSpc>
                <a:spcPct val="95000"/>
              </a:lnSpc>
              <a:spcAft>
                <a:spcPts val="0"/>
              </a:spcAft>
              <a:buClrTx/>
              <a:buFont typeface="+mj-lt"/>
              <a:buAutoNum type="arabicPeriod"/>
            </a:pPr>
            <a:r>
              <a:rPr lang="ru-RU" sz="2200" dirty="0" err="1"/>
              <a:t>Поліщук</a:t>
            </a:r>
            <a:r>
              <a:rPr lang="ru-RU" sz="2200" dirty="0"/>
              <a:t> </a:t>
            </a:r>
            <a:r>
              <a:rPr lang="ru-RU" sz="2200" dirty="0" err="1"/>
              <a:t>В.М</a:t>
            </a:r>
            <a:r>
              <a:rPr lang="ru-RU" sz="2200" dirty="0"/>
              <a:t>. </a:t>
            </a:r>
            <a:r>
              <a:rPr lang="ru-RU" sz="2200" dirty="0" err="1"/>
              <a:t>Вікова</a:t>
            </a:r>
            <a:r>
              <a:rPr lang="ru-RU" sz="2200" dirty="0"/>
              <a:t> та </a:t>
            </a:r>
            <a:r>
              <a:rPr lang="ru-RU" sz="2200" dirty="0" err="1"/>
              <a:t>педагогічна</a:t>
            </a:r>
            <a:r>
              <a:rPr lang="ru-RU" sz="2200" dirty="0"/>
              <a:t> </a:t>
            </a:r>
            <a:r>
              <a:rPr lang="ru-RU" sz="2200" dirty="0" err="1"/>
              <a:t>психологія</a:t>
            </a:r>
            <a:r>
              <a:rPr lang="ru-RU" sz="2200" dirty="0"/>
              <a:t>: </a:t>
            </a:r>
            <a:r>
              <a:rPr lang="ru-RU" sz="2200" dirty="0" err="1"/>
              <a:t>навч</a:t>
            </a:r>
            <a:r>
              <a:rPr lang="ru-RU" sz="2200" dirty="0"/>
              <a:t>.-метод. </a:t>
            </a:r>
            <a:r>
              <a:rPr lang="ru-RU" sz="2200" dirty="0" err="1"/>
              <a:t>посібник</a:t>
            </a:r>
            <a:r>
              <a:rPr lang="ru-RU" sz="2200" dirty="0"/>
              <a:t>. </a:t>
            </a:r>
            <a:r>
              <a:rPr lang="ru-RU" sz="2200" dirty="0" err="1"/>
              <a:t>Суми</a:t>
            </a:r>
            <a:r>
              <a:rPr lang="ru-RU" sz="2200" dirty="0"/>
              <a:t>: </a:t>
            </a:r>
            <a:r>
              <a:rPr lang="ru-RU" sz="2200" dirty="0" err="1"/>
              <a:t>ВТД</a:t>
            </a:r>
            <a:r>
              <a:rPr lang="ru-RU" sz="2200" dirty="0"/>
              <a:t> «</a:t>
            </a:r>
            <a:r>
              <a:rPr lang="ru-RU" sz="2200" dirty="0" err="1"/>
              <a:t>Університетська</a:t>
            </a:r>
            <a:r>
              <a:rPr lang="ru-RU" sz="2200" dirty="0"/>
              <a:t> книга», 2007.</a:t>
            </a:r>
          </a:p>
          <a:p>
            <a:pPr marL="514350" lvl="0" indent="-514350" algn="just">
              <a:lnSpc>
                <a:spcPct val="95000"/>
              </a:lnSpc>
              <a:spcAft>
                <a:spcPts val="0"/>
              </a:spcAft>
              <a:buClrTx/>
              <a:buFont typeface="+mj-lt"/>
              <a:buAutoNum type="arabicPeriod"/>
            </a:pPr>
            <a:r>
              <a:rPr lang="ru-RU" sz="2200" dirty="0" err="1"/>
              <a:t>Савчин</a:t>
            </a:r>
            <a:r>
              <a:rPr lang="ru-RU" sz="2200" dirty="0"/>
              <a:t> </a:t>
            </a:r>
            <a:r>
              <a:rPr lang="ru-RU" sz="2200" dirty="0" err="1"/>
              <a:t>М.В</a:t>
            </a:r>
            <a:r>
              <a:rPr lang="ru-RU" sz="2200" dirty="0"/>
              <a:t>. </a:t>
            </a:r>
            <a:r>
              <a:rPr lang="ru-RU" sz="2200" dirty="0" err="1"/>
              <a:t>Вікова</a:t>
            </a:r>
            <a:r>
              <a:rPr lang="ru-RU" sz="2200" dirty="0"/>
              <a:t> </a:t>
            </a:r>
            <a:r>
              <a:rPr lang="ru-RU" sz="2200" dirty="0" err="1"/>
              <a:t>психологія</a:t>
            </a:r>
            <a:r>
              <a:rPr lang="ru-RU" sz="2200" dirty="0"/>
              <a:t>.: </a:t>
            </a:r>
            <a:r>
              <a:rPr lang="ru-RU" sz="2200" dirty="0" err="1"/>
              <a:t>навч</a:t>
            </a:r>
            <a:r>
              <a:rPr lang="ru-RU" sz="2200" dirty="0"/>
              <a:t>. </a:t>
            </a:r>
            <a:r>
              <a:rPr lang="ru-RU" sz="2200" dirty="0" err="1"/>
              <a:t>посібник</a:t>
            </a:r>
            <a:r>
              <a:rPr lang="ru-RU" sz="2200" dirty="0"/>
              <a:t> / </a:t>
            </a:r>
            <a:r>
              <a:rPr lang="ru-RU" sz="2200" dirty="0" err="1"/>
              <a:t>М.В</a:t>
            </a:r>
            <a:r>
              <a:rPr lang="ru-RU" sz="2200" dirty="0"/>
              <a:t>. </a:t>
            </a:r>
            <a:r>
              <a:rPr lang="ru-RU" sz="2200" dirty="0" err="1"/>
              <a:t>Савчин</a:t>
            </a:r>
            <a:r>
              <a:rPr lang="ru-RU" sz="2200" dirty="0"/>
              <a:t>, </a:t>
            </a:r>
            <a:r>
              <a:rPr lang="ru-RU" sz="2200" dirty="0" err="1"/>
              <a:t>Л.П</a:t>
            </a:r>
            <a:r>
              <a:rPr lang="ru-RU" sz="2200" dirty="0"/>
              <a:t>. Василенко.  К.: </a:t>
            </a:r>
            <a:r>
              <a:rPr lang="ru-RU" sz="2200" dirty="0" err="1"/>
              <a:t>Академвидав</a:t>
            </a:r>
            <a:r>
              <a:rPr lang="ru-RU" sz="2200" dirty="0"/>
              <a:t>, 2005.</a:t>
            </a:r>
          </a:p>
          <a:p>
            <a:pPr marL="514350" lvl="0" indent="-514350" algn="just">
              <a:lnSpc>
                <a:spcPct val="95000"/>
              </a:lnSpc>
              <a:spcAft>
                <a:spcPts val="0"/>
              </a:spcAft>
              <a:buClrTx/>
              <a:buFont typeface="+mj-lt"/>
              <a:buAutoNum type="arabicPeriod"/>
            </a:pPr>
            <a:r>
              <a:rPr lang="ru-RU" sz="2200" dirty="0"/>
              <a:t>Ушакова </a:t>
            </a:r>
            <a:r>
              <a:rPr lang="ru-RU" sz="2200" dirty="0" err="1"/>
              <a:t>І.М</a:t>
            </a:r>
            <a:r>
              <a:rPr lang="ru-RU" sz="2200" dirty="0"/>
              <a:t>. </a:t>
            </a:r>
            <a:r>
              <a:rPr lang="ru-RU" sz="2200" dirty="0" err="1"/>
              <a:t>Вікова</a:t>
            </a:r>
            <a:r>
              <a:rPr lang="ru-RU" sz="2200" dirty="0"/>
              <a:t> </a:t>
            </a:r>
            <a:r>
              <a:rPr lang="ru-RU" sz="2200" dirty="0" err="1"/>
              <a:t>психологія</a:t>
            </a:r>
            <a:r>
              <a:rPr lang="ru-RU" sz="2200" dirty="0"/>
              <a:t>: курс </a:t>
            </a:r>
            <a:r>
              <a:rPr lang="ru-RU" sz="2200" dirty="0" err="1"/>
              <a:t>лекцій</a:t>
            </a:r>
            <a:r>
              <a:rPr lang="ru-RU" sz="2200" dirty="0"/>
              <a:t>.  Х.: </a:t>
            </a:r>
            <a:r>
              <a:rPr lang="ru-RU" sz="2200" dirty="0" err="1"/>
              <a:t>НУЦЗУ</a:t>
            </a:r>
            <a:r>
              <a:rPr lang="ru-RU" sz="2200" dirty="0"/>
              <a:t>, 2016.  123 с.</a:t>
            </a:r>
          </a:p>
          <a:p>
            <a:pPr marL="0" lvl="0" indent="0" algn="just">
              <a:lnSpc>
                <a:spcPct val="95000"/>
              </a:lnSpc>
              <a:spcAft>
                <a:spcPts val="0"/>
              </a:spcAft>
              <a:buClrTx/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922279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uk-UA" sz="3200" dirty="0"/>
              <a:t>Окремою галуззю психологічної науки є вікова психологія зі своїм специфічним предметом досліджень.</a:t>
            </a:r>
          </a:p>
          <a:p>
            <a:pPr marL="0" indent="0">
              <a:buNone/>
            </a:pPr>
            <a:r>
              <a:rPr lang="uk-UA" sz="3200" dirty="0"/>
              <a:t>Предмет вікової психології – вікова динаміка психіки людини.</a:t>
            </a:r>
          </a:p>
          <a:p>
            <a:pPr marL="0" indent="0">
              <a:buNone/>
            </a:pPr>
            <a:r>
              <a:rPr lang="uk-UA" sz="3200" dirty="0"/>
              <a:t>Вікова психологія, таким чином, досліджує закономірності розвитку людини на різних етапах її індивідуального життя</a:t>
            </a:r>
          </a:p>
        </p:txBody>
      </p:sp>
    </p:spTree>
    <p:extLst>
      <p:ext uri="{BB962C8B-B14F-4D97-AF65-F5344CB8AC3E}">
        <p14:creationId xmlns:p14="http://schemas.microsoft.com/office/powerpoint/2010/main" val="3856488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04016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>
                <a:solidFill>
                  <a:srgbClr val="C00000"/>
                </a:solidFill>
              </a:rPr>
              <a:t>Мета </a:t>
            </a:r>
            <a:r>
              <a:rPr lang="ru-RU" sz="2800" b="1" dirty="0" err="1">
                <a:solidFill>
                  <a:srgbClr val="C00000"/>
                </a:solidFill>
              </a:rPr>
              <a:t>викладання</a:t>
            </a:r>
            <a:r>
              <a:rPr lang="ru-RU" sz="2800" b="1" dirty="0">
                <a:solidFill>
                  <a:srgbClr val="C00000"/>
                </a:solidFill>
              </a:rPr>
              <a:t> </a:t>
            </a:r>
            <a:r>
              <a:rPr lang="ru-RU" sz="2800" b="1" dirty="0" err="1">
                <a:solidFill>
                  <a:srgbClr val="C00000"/>
                </a:solidFill>
              </a:rPr>
              <a:t>навчальної</a:t>
            </a:r>
            <a:r>
              <a:rPr lang="ru-RU" sz="2800" b="1" dirty="0">
                <a:solidFill>
                  <a:srgbClr val="C00000"/>
                </a:solidFill>
              </a:rPr>
              <a:t> </a:t>
            </a:r>
            <a:r>
              <a:rPr lang="ru-RU" sz="2800" b="1" dirty="0" err="1">
                <a:solidFill>
                  <a:srgbClr val="C00000"/>
                </a:solidFill>
              </a:rPr>
              <a:t>дисципліни</a:t>
            </a:r>
            <a:r>
              <a:rPr lang="ru-RU" sz="2800" b="1" dirty="0">
                <a:solidFill>
                  <a:srgbClr val="C00000"/>
                </a:solidFill>
              </a:rPr>
              <a:t> «</a:t>
            </a:r>
            <a:r>
              <a:rPr lang="ru-RU" sz="2800" b="1" dirty="0" err="1">
                <a:solidFill>
                  <a:srgbClr val="C00000"/>
                </a:solidFill>
              </a:rPr>
              <a:t>Вікова</a:t>
            </a:r>
            <a:r>
              <a:rPr lang="ru-RU" sz="2800" b="1" dirty="0">
                <a:solidFill>
                  <a:srgbClr val="C00000"/>
                </a:solidFill>
              </a:rPr>
              <a:t> </a:t>
            </a:r>
            <a:r>
              <a:rPr lang="ru-RU" sz="2800" b="1" dirty="0" err="1">
                <a:solidFill>
                  <a:srgbClr val="C00000"/>
                </a:solidFill>
              </a:rPr>
              <a:t>психологія</a:t>
            </a:r>
            <a:r>
              <a:rPr lang="ru-RU" sz="2800" b="1" dirty="0">
                <a:solidFill>
                  <a:srgbClr val="C00000"/>
                </a:solidFill>
              </a:rPr>
              <a:t>»</a:t>
            </a:r>
            <a:endParaRPr lang="uk-UA" sz="28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01752" y="1772816"/>
            <a:ext cx="8503920" cy="4326232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3200" dirty="0"/>
              <a:t>забезпечення майбутніх фахівців теоретичними знаннями з основ вікової психології; озброєння студентів знаннями психологічних закономірностей розвитку особистості на різних етапах онтогенезу, а також здійснення практичної підготовку студентів для роботи з людьми різних вікових категорій.</a:t>
            </a:r>
          </a:p>
        </p:txBody>
      </p:sp>
    </p:spTree>
    <p:extLst>
      <p:ext uri="{BB962C8B-B14F-4D97-AF65-F5344CB8AC3E}">
        <p14:creationId xmlns:p14="http://schemas.microsoft.com/office/powerpoint/2010/main" val="1274819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534400" cy="576064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3200" dirty="0" err="1">
                <a:solidFill>
                  <a:schemeClr val="tx1"/>
                </a:solidFill>
              </a:rPr>
              <a:t>Завдання</a:t>
            </a:r>
            <a:r>
              <a:rPr lang="ru-RU" sz="3200" dirty="0">
                <a:solidFill>
                  <a:schemeClr val="tx1"/>
                </a:solidFill>
              </a:rPr>
              <a:t> курсу: </a:t>
            </a:r>
            <a:endParaRPr lang="uk-UA" sz="32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01752" y="908720"/>
            <a:ext cx="8590728" cy="5688632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dirty="0"/>
              <a:t>1.	</a:t>
            </a:r>
            <a:r>
              <a:rPr lang="uk-UA" sz="3000" dirty="0"/>
              <a:t>Ознайомити слухачів з основами поняттями, принципами, концепціями вікової психології.</a:t>
            </a:r>
          </a:p>
          <a:p>
            <a:pPr marL="0" indent="0">
              <a:buNone/>
            </a:pPr>
            <a:r>
              <a:rPr lang="uk-UA" sz="3000" dirty="0"/>
              <a:t>2.	Висвітлити специфіку психічного розвитку людини на різних етапах онтогенезу, підходи до періодизації психічного розвитку особистості</a:t>
            </a:r>
          </a:p>
          <a:p>
            <a:pPr marL="0" indent="0">
              <a:buNone/>
            </a:pPr>
            <a:r>
              <a:rPr lang="uk-UA" sz="3000" dirty="0"/>
              <a:t>3.	Виробити у студентів ряд умінь та навичок застосування набутих знань у практичних сферах своєї діяльності, активізувати особистісний та творчий потенціал майбутнього фахівця.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68298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04016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uk-UA" sz="3600" dirty="0">
                <a:solidFill>
                  <a:schemeClr val="accent6">
                    <a:lumMod val="50000"/>
                  </a:schemeClr>
                </a:solidFill>
                <a:latin typeface="Times New Roman"/>
                <a:ea typeface="Times New Roman"/>
              </a:rPr>
              <a:t>У результаті вивчення навчальної дисципліни студент повинен </a:t>
            </a:r>
            <a:r>
              <a:rPr lang="uk-UA" sz="3600" b="1" dirty="0">
                <a:solidFill>
                  <a:schemeClr val="accent6">
                    <a:lumMod val="50000"/>
                  </a:schemeClr>
                </a:solidFill>
                <a:latin typeface="Times New Roman"/>
                <a:ea typeface="Times New Roman"/>
              </a:rPr>
              <a:t>знати:</a:t>
            </a:r>
            <a:endParaRPr lang="uk-UA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/>
              <a:t>-	основи вікової психології: предмет, методи, основні закономірності, принципи і структуру науки, її сучасні теоретичні концепції;</a:t>
            </a:r>
          </a:p>
          <a:p>
            <a:pPr marL="0" indent="0">
              <a:buNone/>
            </a:pPr>
            <a:r>
              <a:rPr lang="uk-UA" dirty="0"/>
              <a:t>-	загальні закономірності розвитку психіки людини: умови, чинники, рушійні сили; особливості пізнавальних процесів, емоційно-вольової, мотиваційної сфер, індивідуально-психологічних характеристик людей різного  віку</a:t>
            </a:r>
          </a:p>
        </p:txBody>
      </p:sp>
    </p:spTree>
    <p:extLst>
      <p:ext uri="{BB962C8B-B14F-4D97-AF65-F5344CB8AC3E}">
        <p14:creationId xmlns:p14="http://schemas.microsoft.com/office/powerpoint/2010/main" val="32912303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6815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uk-UA" sz="3200" dirty="0">
                <a:solidFill>
                  <a:srgbClr val="506E94">
                    <a:lumMod val="50000"/>
                  </a:srgbClr>
                </a:solidFill>
                <a:latin typeface="Times New Roman"/>
                <a:ea typeface="Times New Roman"/>
              </a:rPr>
              <a:t>У результаті вивчення навчальної дисципліни студент повинен </a:t>
            </a:r>
            <a:r>
              <a:rPr lang="uk-UA" sz="3200" b="1" dirty="0">
                <a:solidFill>
                  <a:srgbClr val="506E94">
                    <a:lumMod val="50000"/>
                  </a:srgbClr>
                </a:solidFill>
                <a:latin typeface="Times New Roman"/>
                <a:ea typeface="Times New Roman"/>
              </a:rPr>
              <a:t>вміти: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85428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dirty="0"/>
              <a:t>-	застосовувати отримані знання з вікової психології для організації діяльності і спілкування особистості в різні вікові періоди, для створення умов, що сприяють конструктивному психічному розвитку людини;</a:t>
            </a:r>
          </a:p>
          <a:p>
            <a:pPr marL="0" indent="0">
              <a:buNone/>
            </a:pPr>
            <a:r>
              <a:rPr lang="uk-UA" dirty="0"/>
              <a:t>-	враховувати в навчально-виховному процесі </a:t>
            </a:r>
            <a:r>
              <a:rPr lang="uk-UA" dirty="0" err="1"/>
              <a:t>сензитивні</a:t>
            </a:r>
            <a:r>
              <a:rPr lang="uk-UA" dirty="0"/>
              <a:t> періоди розвитку людини;</a:t>
            </a:r>
          </a:p>
          <a:p>
            <a:pPr marL="0" indent="0">
              <a:buNone/>
            </a:pPr>
            <a:r>
              <a:rPr lang="uk-UA" dirty="0"/>
              <a:t>-	враховувати вікові особливості людини в психолого-педагогічній роботі;</a:t>
            </a:r>
          </a:p>
          <a:p>
            <a:pPr marL="0" indent="0">
              <a:buNone/>
            </a:pPr>
            <a:r>
              <a:rPr lang="uk-UA" dirty="0"/>
              <a:t>-	орієнтуватися на нормативи кожного вікового періоду у </a:t>
            </a:r>
            <a:r>
              <a:rPr lang="uk-UA" dirty="0" err="1"/>
              <a:t>психодіагностичній</a:t>
            </a:r>
            <a:r>
              <a:rPr lang="uk-UA" dirty="0"/>
              <a:t> та </a:t>
            </a:r>
            <a:r>
              <a:rPr lang="uk-UA" dirty="0" err="1"/>
              <a:t>психокорекційній</a:t>
            </a:r>
            <a:r>
              <a:rPr lang="uk-UA" dirty="0"/>
              <a:t> роботі;</a:t>
            </a:r>
          </a:p>
          <a:p>
            <a:pPr marL="0" indent="0">
              <a:buNone/>
            </a:pPr>
            <a:r>
              <a:rPr lang="uk-UA" dirty="0"/>
              <a:t>-	аналізувати витоки психологічних проблем індивіда в його онтогенезі</a:t>
            </a:r>
          </a:p>
        </p:txBody>
      </p:sp>
    </p:spTree>
    <p:extLst>
      <p:ext uri="{BB962C8B-B14F-4D97-AF65-F5344CB8AC3E}">
        <p14:creationId xmlns:p14="http://schemas.microsoft.com/office/powerpoint/2010/main" val="14032395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uk-UA" b="1" dirty="0">
                <a:solidFill>
                  <a:schemeClr val="tx1"/>
                </a:solidFill>
              </a:rPr>
              <a:t>Програма навчальної дисципліни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01752" y="1124744"/>
            <a:ext cx="8503920" cy="532859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uk-UA" i="1" dirty="0"/>
              <a:t>Розділ 1. Загальні питання вікової психології. Психологія дитинства</a:t>
            </a:r>
          </a:p>
          <a:p>
            <a:pPr marL="0" indent="0">
              <a:buNone/>
            </a:pPr>
            <a:r>
              <a:rPr lang="uk-UA" dirty="0"/>
              <a:t>Тема 1. Вікова психологія як наука</a:t>
            </a:r>
          </a:p>
          <a:p>
            <a:pPr marL="0" indent="0">
              <a:buNone/>
            </a:pPr>
            <a:r>
              <a:rPr lang="uk-UA" dirty="0"/>
              <a:t>Тема 2. Вікова періодизація психічного розвитку людини</a:t>
            </a:r>
          </a:p>
          <a:p>
            <a:pPr marL="0" indent="0">
              <a:buNone/>
            </a:pPr>
            <a:r>
              <a:rPr lang="uk-UA" dirty="0"/>
              <a:t>Тема 3. Психологія раннього та дошкільного дитинства</a:t>
            </a:r>
          </a:p>
          <a:p>
            <a:pPr marL="0" indent="0">
              <a:buNone/>
            </a:pPr>
            <a:r>
              <a:rPr lang="uk-UA" dirty="0"/>
              <a:t>Тема 4. Психічний розвиток молодших школярів.</a:t>
            </a:r>
          </a:p>
          <a:p>
            <a:pPr marL="0" indent="0" algn="ctr">
              <a:buNone/>
            </a:pPr>
            <a:r>
              <a:rPr lang="ru-RU" i="1" dirty="0" err="1"/>
              <a:t>Розділ</a:t>
            </a:r>
            <a:r>
              <a:rPr lang="ru-RU" i="1" dirty="0"/>
              <a:t> 2. </a:t>
            </a:r>
            <a:r>
              <a:rPr lang="ru-RU" i="1" dirty="0" err="1"/>
              <a:t>Психологія</a:t>
            </a:r>
            <a:r>
              <a:rPr lang="ru-RU" i="1" dirty="0"/>
              <a:t> </a:t>
            </a:r>
            <a:r>
              <a:rPr lang="ru-RU" i="1" dirty="0" err="1"/>
              <a:t>дорослішання</a:t>
            </a:r>
            <a:r>
              <a:rPr lang="ru-RU" i="1" dirty="0"/>
              <a:t> і </a:t>
            </a:r>
            <a:r>
              <a:rPr lang="ru-RU" i="1" dirty="0" err="1"/>
              <a:t>дорослості</a:t>
            </a:r>
            <a:endParaRPr lang="uk-UA" i="1" dirty="0"/>
          </a:p>
          <a:p>
            <a:pPr marL="0" indent="0">
              <a:buNone/>
            </a:pPr>
            <a:r>
              <a:rPr lang="uk-UA" dirty="0"/>
              <a:t>Тема 5. Психічний розвиток підлітків</a:t>
            </a:r>
          </a:p>
          <a:p>
            <a:pPr marL="0" indent="0">
              <a:buNone/>
            </a:pPr>
            <a:r>
              <a:rPr lang="uk-UA" dirty="0"/>
              <a:t>Тема 6. Психологічні особливості юнацтва</a:t>
            </a:r>
          </a:p>
          <a:p>
            <a:pPr marL="0" indent="0">
              <a:buNone/>
            </a:pPr>
            <a:r>
              <a:rPr lang="uk-UA" dirty="0"/>
              <a:t>Тема 7. Психологія дорослості</a:t>
            </a:r>
          </a:p>
          <a:p>
            <a:pPr marL="0" indent="0">
              <a:buNone/>
            </a:pPr>
            <a:r>
              <a:rPr lang="uk-UA" dirty="0"/>
              <a:t>Тема 8. Психологічні особливості пізньої дорослості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747473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46409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uk-UA" sz="2400" b="1" dirty="0">
                <a:solidFill>
                  <a:schemeClr val="tx1"/>
                </a:solidFill>
              </a:rPr>
              <a:t>Самостійна робота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662946798"/>
              </p:ext>
            </p:extLst>
          </p:nvPr>
        </p:nvGraphicFramePr>
        <p:xfrm>
          <a:off x="179512" y="773957"/>
          <a:ext cx="8749480" cy="606047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8749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2574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Вікова психологія як наука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Завдання: Підготувати доповідь: "Проблеми вікової психології в роботах наших сучасників" (на основі аналізу наукових робіт в психологічних журналах за означеною темою) 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30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Вікова періодизація психічного розвитку людини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Завдання: Підготувати доповідь та презентацію на тему: Рушійні сили розвитку психіки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57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Психологія раннього та дошкільного дитинства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Завдання: Заповнити таблицю щодо специфіки психічного розвитку дитини в ранньому та дошкільному віці (психічні суперечності, соціальна ситуація розвитку, провідна діяльність, новоутворення, криза)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23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Психічний розвиток молодших школярів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Завдання: Підготувати доклад та презентацію на тему: Основні фактори психічного розвитку і формування особистості молодшого школяра.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95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Психічний розвиток підлітків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Завдання: описати особливості проведення шкільним психологом профорієнтаційної роботи з старшокласниками.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486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Психологічні особливості юнацтва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Завдання: Зробити графічну схему вивченого матеріалу за темою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93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Психологія дорослості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Завдання: Зробити порівняльний аналіз причин, перебігу та симптоматики криз дорослості і дитинства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0260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Психологічні особливості пізньої дорослості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Завдання: Підберіть уривок з художнього твору, у якому зафіксоване позитивне чи негативне ставлення до людей літнього віку, особистісні риси чи поведінкових реакцій у літньому віці. Проаналізуйте описане психологічне явище.</a:t>
                      </a:r>
                      <a:endParaRPr lang="uk-UA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10106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uk-UA" b="1" dirty="0">
                <a:solidFill>
                  <a:schemeClr val="tx1"/>
                </a:solidFill>
              </a:rPr>
              <a:t>Індивідуальне завдання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01752" y="1124744"/>
            <a:ext cx="8503920" cy="547260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uk-UA" dirty="0"/>
              <a:t>Індивідуальна навчально-дослідна робота є видом </a:t>
            </a:r>
            <a:r>
              <a:rPr lang="uk-UA" dirty="0" err="1"/>
              <a:t>позааудиторної</a:t>
            </a:r>
            <a:r>
              <a:rPr lang="uk-UA" dirty="0"/>
              <a:t> індивідуальної діяльності магістра, результати якої використовуються у процесі вивчення програмового матеріалу навчальної дисципліни. Завершується виконання </a:t>
            </a:r>
            <a:r>
              <a:rPr lang="uk-UA" dirty="0" err="1"/>
              <a:t>ІНЗД</a:t>
            </a:r>
            <a:r>
              <a:rPr lang="uk-UA" dirty="0"/>
              <a:t> прилюдним захистом навчального проекту.</a:t>
            </a:r>
          </a:p>
          <a:p>
            <a:pPr marL="0" indent="0">
              <a:buNone/>
            </a:pPr>
            <a:r>
              <a:rPr lang="uk-UA" dirty="0"/>
              <a:t>Індивідуальне навчально-дослідне завдання (</a:t>
            </a:r>
            <a:r>
              <a:rPr lang="uk-UA" dirty="0" err="1"/>
              <a:t>ІНДЗ</a:t>
            </a:r>
            <a:r>
              <a:rPr lang="uk-UA" dirty="0"/>
              <a:t>) з курсу «Вікова психологія» – це вид науково-дослідної роботи, яка містить результати дослідницького пошуку, відображає певний рівень його навчальної компетентності.</a:t>
            </a:r>
          </a:p>
          <a:p>
            <a:pPr marL="0" indent="0">
              <a:buNone/>
            </a:pPr>
            <a:r>
              <a:rPr lang="uk-UA" dirty="0"/>
              <a:t>Мета </a:t>
            </a:r>
            <a:r>
              <a:rPr lang="uk-UA" dirty="0" err="1"/>
              <a:t>ІНДЗ</a:t>
            </a:r>
            <a:r>
              <a:rPr lang="uk-UA" dirty="0"/>
              <a:t>: самостійне вивчення частини програмового матеріалу, систематизація, узагальнення, закріплення та практичне застосування знань із навчального курсу, удосконалення навичок самостійної навчально-пізнавальної діяльності.</a:t>
            </a:r>
          </a:p>
          <a:p>
            <a:pPr marL="0" indent="0">
              <a:buNone/>
            </a:pPr>
            <a:r>
              <a:rPr lang="uk-UA" dirty="0"/>
              <a:t>Зміст </a:t>
            </a:r>
            <a:r>
              <a:rPr lang="uk-UA" dirty="0" err="1"/>
              <a:t>ІНДЗ</a:t>
            </a:r>
            <a:r>
              <a:rPr lang="uk-UA" dirty="0"/>
              <a:t>: завершена теоретична або практична робота у межах навчальної програми курсу, яка виконується на основі знань, умінь та навичок, отриманих під час лекційних, практичних занять і охоплює декілька тем або весь зміст навчального курсу.</a:t>
            </a:r>
          </a:p>
          <a:p>
            <a:pPr marL="0" indent="0">
              <a:buNone/>
            </a:pPr>
            <a:r>
              <a:rPr lang="uk-UA" dirty="0"/>
              <a:t>Індивідуальне завдання: Пошук у комп’ютерних мережах додаткового навчального матеріалу з актуальної проблеми сучасної вікової психології. Оформлення його у вигляді завершеної лекції (презентації) – 20 балів</a:t>
            </a:r>
          </a:p>
        </p:txBody>
      </p:sp>
    </p:spTree>
    <p:extLst>
      <p:ext uri="{BB962C8B-B14F-4D97-AF65-F5344CB8AC3E}">
        <p14:creationId xmlns:p14="http://schemas.microsoft.com/office/powerpoint/2010/main" val="33181385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Другая 3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85</TotalTime>
  <Words>904</Words>
  <Application>Microsoft Office PowerPoint</Application>
  <PresentationFormat>Экран (4:3)</PresentationFormat>
  <Paragraphs>63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Georgia</vt:lpstr>
      <vt:lpstr>Times New Roman</vt:lpstr>
      <vt:lpstr>Wingdings</vt:lpstr>
      <vt:lpstr>Wingdings 2</vt:lpstr>
      <vt:lpstr>Официальная</vt:lpstr>
      <vt:lpstr>ВІКОВА ТА ПЕДАГОГІЧНА ПСИХОЛОГІЯ</vt:lpstr>
      <vt:lpstr>Презентация PowerPoint</vt:lpstr>
      <vt:lpstr>Мета викладання навчальної дисципліни «Вікова психологія»</vt:lpstr>
      <vt:lpstr>Завдання курсу: </vt:lpstr>
      <vt:lpstr>У результаті вивчення навчальної дисципліни студент повинен знати:</vt:lpstr>
      <vt:lpstr>У результаті вивчення навчальної дисципліни студент повинен вміти:</vt:lpstr>
      <vt:lpstr>Програма навчальної дисципліни</vt:lpstr>
      <vt:lpstr>Самостійна робота</vt:lpstr>
      <vt:lpstr>Індивідуальне завдання</vt:lpstr>
      <vt:lpstr>ОСНОВНІ ДЖЕРЕЛА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ПЕДАГОГІЧНИЙ МЕНЕДЖМЕНТ</dc:title>
  <dc:creator>userznu</dc:creator>
  <cp:lastModifiedBy>Larisa Ivanova</cp:lastModifiedBy>
  <cp:revision>12</cp:revision>
  <dcterms:created xsi:type="dcterms:W3CDTF">2020-09-01T08:09:13Z</dcterms:created>
  <dcterms:modified xsi:type="dcterms:W3CDTF">2025-10-12T19:02:07Z</dcterms:modified>
</cp:coreProperties>
</file>