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175351" cy="5596104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600" dirty="0" smtClean="0"/>
              <a:t>ПРОБЛЕМИ Й ПЕРСПЕКТИВИ ПРАВОВОГО РЕГУЛЮВАННЯ ДІЯЛЬНОСТІ ГО У СУЧАСНИХ ДЕМОКРАТИЧНИХ КРАЇНАХ</a:t>
            </a: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>(</a:t>
            </a:r>
            <a:r>
              <a:rPr lang="uk-UA" sz="3600" dirty="0" smtClean="0"/>
              <a:t>НА ПРИКЛАДІ ІТАЛІЇ ТА БІЛОРУСІЇ)</a:t>
            </a:r>
            <a:r>
              <a:rPr lang="uk-UA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16548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8640"/>
            <a:ext cx="64807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Вирішальні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вплинули</a:t>
            </a:r>
            <a:r>
              <a:rPr lang="ru-RU" dirty="0"/>
              <a:t> на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білоруської</a:t>
            </a:r>
            <a:r>
              <a:rPr lang="ru-RU" dirty="0"/>
              <a:t> </a:t>
            </a:r>
            <a:r>
              <a:rPr lang="ru-RU" dirty="0" err="1"/>
              <a:t>партійної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90-х </a:t>
            </a:r>
            <a:r>
              <a:rPr lang="ru-RU" dirty="0" err="1"/>
              <a:t>років</a:t>
            </a:r>
            <a:r>
              <a:rPr lang="ru-RU" dirty="0"/>
              <a:t> XX 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268760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/>
              <a:t>Серпневий</a:t>
            </a:r>
            <a:r>
              <a:rPr lang="ru-RU" dirty="0"/>
              <a:t> путч 1991 року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2139" y="1916832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президентські</a:t>
            </a:r>
            <a:r>
              <a:rPr lang="ru-RU" dirty="0"/>
              <a:t> </a:t>
            </a:r>
            <a:r>
              <a:rPr lang="ru-RU" dirty="0" err="1"/>
              <a:t>вибори</a:t>
            </a:r>
            <a:r>
              <a:rPr lang="ru-RU" dirty="0"/>
              <a:t> 1994 року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564904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/>
              <a:t>Вибори</a:t>
            </a:r>
            <a:r>
              <a:rPr lang="ru-RU" dirty="0"/>
              <a:t> в парламент 1995 року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212976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Референдум 1996 року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861048"/>
            <a:ext cx="56886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/>
              <a:t>Вибори</a:t>
            </a:r>
            <a:r>
              <a:rPr lang="ru-RU" dirty="0"/>
              <a:t> в Палату </a:t>
            </a:r>
            <a:r>
              <a:rPr lang="ru-RU" dirty="0" err="1"/>
              <a:t>представників</a:t>
            </a:r>
            <a:r>
              <a:rPr lang="ru-RU" dirty="0"/>
              <a:t> другого </a:t>
            </a:r>
            <a:r>
              <a:rPr lang="ru-RU" dirty="0" err="1"/>
              <a:t>скликання</a:t>
            </a:r>
            <a:r>
              <a:rPr lang="ru-RU" dirty="0"/>
              <a:t> 2000 року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11560" y="47667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11560" y="476672"/>
            <a:ext cx="0" cy="3636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1560" y="411307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1560" y="346500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1560" y="281693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1560" y="216886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1560" y="15207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437112"/>
            <a:ext cx="5472607" cy="23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988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28083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err="1"/>
              <a:t>Б</a:t>
            </a:r>
            <a:r>
              <a:rPr lang="ru-RU" sz="1600" dirty="0" err="1" smtClean="0"/>
              <a:t>агатопартійність</a:t>
            </a:r>
            <a:r>
              <a:rPr lang="ru-RU" sz="1600" dirty="0" smtClean="0"/>
              <a:t> </a:t>
            </a:r>
            <a:r>
              <a:rPr lang="ru-RU" sz="1600" dirty="0"/>
              <a:t>стала </a:t>
            </a:r>
            <a:r>
              <a:rPr lang="ru-RU" sz="1600" dirty="0" err="1"/>
              <a:t>можлива</a:t>
            </a:r>
            <a:r>
              <a:rPr lang="ru-RU" sz="1600" dirty="0"/>
              <a:t> в </a:t>
            </a:r>
            <a:r>
              <a:rPr lang="ru-RU" sz="1600" dirty="0" err="1"/>
              <a:t>Білорусі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26 </a:t>
            </a:r>
            <a:r>
              <a:rPr lang="ru-RU" sz="1600" dirty="0" err="1"/>
              <a:t>липня</a:t>
            </a:r>
            <a:r>
              <a:rPr lang="ru-RU" sz="1600" dirty="0"/>
              <a:t> 1990 року, коли в </a:t>
            </a:r>
            <a:r>
              <a:rPr lang="ru-RU" sz="1600" dirty="0" err="1"/>
              <a:t>Конституцію</a:t>
            </a:r>
            <a:r>
              <a:rPr lang="ru-RU" sz="1600" dirty="0"/>
              <a:t> БРСР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внесені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, </a:t>
            </a:r>
            <a:r>
              <a:rPr lang="ru-RU" sz="1600" dirty="0" err="1"/>
              <a:t>пов'язані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скасуванням</a:t>
            </a:r>
            <a:r>
              <a:rPr lang="ru-RU" sz="1600" dirty="0"/>
              <a:t> принципу </a:t>
            </a:r>
            <a:r>
              <a:rPr lang="ru-RU" sz="1600" dirty="0" err="1"/>
              <a:t>керівної</a:t>
            </a:r>
            <a:r>
              <a:rPr lang="ru-RU" sz="1600" dirty="0"/>
              <a:t> </a:t>
            </a:r>
            <a:r>
              <a:rPr lang="ru-RU" sz="1600" dirty="0" err="1"/>
              <a:t>ролі</a:t>
            </a:r>
            <a:r>
              <a:rPr lang="ru-RU" sz="1600" dirty="0"/>
              <a:t> КПРС,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білоруської</a:t>
            </a:r>
            <a:r>
              <a:rPr lang="ru-RU" sz="1600" dirty="0"/>
              <a:t> </a:t>
            </a:r>
            <a:r>
              <a:rPr lang="ru-RU" sz="1600" dirty="0" err="1"/>
              <a:t>партійної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на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етапі</a:t>
            </a:r>
            <a:r>
              <a:rPr lang="ru-RU" sz="1600" dirty="0"/>
              <a:t> </a:t>
            </a:r>
            <a:r>
              <a:rPr lang="ru-RU" sz="1600" dirty="0" err="1"/>
              <a:t>сприяли</a:t>
            </a:r>
            <a:r>
              <a:rPr lang="ru-RU" sz="1600" dirty="0"/>
              <a:t> </a:t>
            </a:r>
            <a:r>
              <a:rPr lang="ru-RU" sz="1600" dirty="0" err="1"/>
              <a:t>наслідки</a:t>
            </a:r>
            <a:r>
              <a:rPr lang="ru-RU" sz="1600" dirty="0"/>
              <a:t> </a:t>
            </a:r>
            <a:r>
              <a:rPr lang="ru-RU" sz="1600" dirty="0" err="1"/>
              <a:t>серпневого</a:t>
            </a:r>
            <a:r>
              <a:rPr lang="ru-RU" sz="1600" dirty="0"/>
              <a:t> путчу 1991 р </a:t>
            </a:r>
            <a:r>
              <a:rPr lang="ru-RU" sz="1600" dirty="0" err="1"/>
              <a:t>Прийняті</a:t>
            </a:r>
            <a:r>
              <a:rPr lang="ru-RU" sz="1600" dirty="0"/>
              <a:t> 26 </a:t>
            </a:r>
            <a:r>
              <a:rPr lang="ru-RU" sz="1600" dirty="0" err="1"/>
              <a:t>серпня</a:t>
            </a:r>
            <a:r>
              <a:rPr lang="ru-RU" sz="1600" dirty="0"/>
              <a:t> </a:t>
            </a:r>
            <a:r>
              <a:rPr lang="ru-RU" sz="1600" dirty="0" err="1"/>
              <a:t>закони</a:t>
            </a:r>
            <a:r>
              <a:rPr lang="ru-RU" sz="1600" dirty="0"/>
              <a:t> «Про </a:t>
            </a:r>
            <a:r>
              <a:rPr lang="ru-RU" sz="1600" dirty="0" err="1"/>
              <a:t>департизації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 і </a:t>
            </a:r>
            <a:r>
              <a:rPr lang="ru-RU" sz="1600" dirty="0" err="1"/>
              <a:t>управління</a:t>
            </a:r>
            <a:r>
              <a:rPr lang="ru-RU" sz="1600" dirty="0"/>
              <a:t> БРСР, </a:t>
            </a:r>
            <a:r>
              <a:rPr lang="ru-RU" sz="1600" dirty="0" err="1"/>
              <a:t>державних</a:t>
            </a:r>
            <a:r>
              <a:rPr lang="ru-RU" sz="1600" dirty="0"/>
              <a:t> </a:t>
            </a:r>
            <a:r>
              <a:rPr lang="ru-RU" sz="1600" dirty="0" err="1"/>
              <a:t>підприємств</a:t>
            </a:r>
            <a:r>
              <a:rPr lang="ru-RU" sz="1600" dirty="0"/>
              <a:t>, </a:t>
            </a:r>
            <a:r>
              <a:rPr lang="ru-RU" sz="1600" dirty="0" err="1"/>
              <a:t>установ</a:t>
            </a:r>
            <a:r>
              <a:rPr lang="ru-RU" sz="1600" dirty="0"/>
              <a:t>, </a:t>
            </a:r>
            <a:r>
              <a:rPr lang="ru-RU" sz="1600" dirty="0" err="1"/>
              <a:t>організацій</a:t>
            </a:r>
            <a:r>
              <a:rPr lang="ru-RU" sz="1600" dirty="0"/>
              <a:t> і </a:t>
            </a:r>
            <a:r>
              <a:rPr lang="ru-RU" sz="1600" dirty="0" err="1"/>
              <a:t>власності</a:t>
            </a:r>
            <a:r>
              <a:rPr lang="ru-RU" sz="1600" dirty="0"/>
              <a:t> </a:t>
            </a:r>
            <a:r>
              <a:rPr lang="ru-RU" sz="1600" dirty="0" err="1"/>
              <a:t>Комуністичної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Білорусі</a:t>
            </a:r>
            <a:r>
              <a:rPr lang="ru-RU" sz="1600" dirty="0"/>
              <a:t> »і« Про </a:t>
            </a:r>
            <a:r>
              <a:rPr lang="ru-RU" sz="1600" dirty="0" err="1"/>
              <a:t>тимчасове</a:t>
            </a:r>
            <a:r>
              <a:rPr lang="ru-RU" sz="1600" dirty="0"/>
              <a:t> </a:t>
            </a:r>
            <a:r>
              <a:rPr lang="ru-RU" sz="1600" dirty="0" err="1"/>
              <a:t>призупинення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КПБ - КПРС н </a:t>
            </a:r>
            <a:r>
              <a:rPr lang="ru-RU" sz="1600" dirty="0" err="1"/>
              <a:t>території</a:t>
            </a:r>
            <a:r>
              <a:rPr lang="ru-RU" sz="1600" dirty="0"/>
              <a:t> </a:t>
            </a:r>
            <a:r>
              <a:rPr lang="ru-RU" sz="1600" dirty="0" smtClean="0"/>
              <a:t>БРСР </a:t>
            </a:r>
            <a:r>
              <a:rPr lang="ru-RU" sz="1600" dirty="0"/>
              <a:t>»створили </a:t>
            </a:r>
            <a:r>
              <a:rPr lang="ru-RU" sz="1600" dirty="0" err="1"/>
              <a:t>передумови</a:t>
            </a:r>
            <a:r>
              <a:rPr lang="ru-RU" sz="1600" dirty="0"/>
              <a:t> для </a:t>
            </a:r>
            <a:r>
              <a:rPr lang="ru-RU" sz="1600" dirty="0" err="1"/>
              <a:t>виникнення</a:t>
            </a:r>
            <a:r>
              <a:rPr lang="ru-RU" sz="1600" dirty="0"/>
              <a:t> </a:t>
            </a:r>
            <a:r>
              <a:rPr lang="ru-RU" sz="1600" dirty="0" err="1"/>
              <a:t>змагальної</a:t>
            </a:r>
            <a:r>
              <a:rPr lang="ru-RU" sz="1600" dirty="0"/>
              <a:t> </a:t>
            </a:r>
            <a:r>
              <a:rPr lang="ru-RU" sz="1600" dirty="0" err="1"/>
              <a:t>партійної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білоруських</a:t>
            </a:r>
            <a:r>
              <a:rPr lang="ru-RU" sz="1600" dirty="0"/>
              <a:t> </a:t>
            </a:r>
            <a:r>
              <a:rPr lang="ru-RU" sz="1600" dirty="0" err="1"/>
              <a:t>політичних</a:t>
            </a:r>
            <a:r>
              <a:rPr lang="ru-RU" sz="1600" dirty="0"/>
              <a:t> </a:t>
            </a:r>
            <a:r>
              <a:rPr lang="ru-RU" sz="1600" dirty="0" err="1"/>
              <a:t>партій</a:t>
            </a:r>
            <a:r>
              <a:rPr lang="ru-RU" sz="1600" dirty="0"/>
              <a:t> </a:t>
            </a:r>
            <a:r>
              <a:rPr lang="ru-RU" sz="1600" dirty="0" err="1"/>
              <a:t>виникли</a:t>
            </a:r>
            <a:r>
              <a:rPr lang="ru-RU" sz="1600" dirty="0"/>
              <a:t> в </a:t>
            </a:r>
            <a:r>
              <a:rPr lang="ru-RU" sz="1600" dirty="0" err="1"/>
              <a:t>період</a:t>
            </a:r>
            <a:r>
              <a:rPr lang="ru-RU" sz="1600" dirty="0"/>
              <a:t> з 1991 по 1994 </a:t>
            </a:r>
            <a:r>
              <a:rPr lang="ru-RU" sz="1600" dirty="0" err="1"/>
              <a:t>рр</a:t>
            </a:r>
            <a:r>
              <a:rPr lang="ru-RU" sz="16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611" y="4462668"/>
            <a:ext cx="2880320" cy="103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Уже </a:t>
            </a:r>
            <a:r>
              <a:rPr lang="ru-RU" dirty="0" err="1"/>
              <a:t>навесні</a:t>
            </a:r>
            <a:r>
              <a:rPr lang="ru-RU" dirty="0"/>
              <a:t> 1991 </a:t>
            </a:r>
            <a:r>
              <a:rPr lang="ru-RU" dirty="0" smtClean="0"/>
              <a:t>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3284984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ОДПБ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005064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БСДГ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15544" y="4725144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Національно</a:t>
            </a:r>
            <a:r>
              <a:rPr lang="ru-RU" dirty="0"/>
              <a:t>-демократична </a:t>
            </a:r>
            <a:r>
              <a:rPr lang="ru-RU" dirty="0" err="1"/>
              <a:t>партія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5470174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Християнсько-демократичний</a:t>
            </a:r>
            <a:r>
              <a:rPr lang="ru-RU" dirty="0"/>
              <a:t> союз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5544" y="6250497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Білоруська</a:t>
            </a:r>
            <a:r>
              <a:rPr lang="ru-RU" dirty="0"/>
              <a:t> </a:t>
            </a:r>
            <a:r>
              <a:rPr lang="ru-RU" dirty="0" err="1"/>
              <a:t>селянська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47931" y="4725144"/>
            <a:ext cx="3439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491880" y="4725144"/>
            <a:ext cx="0" cy="1741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491880" y="3501008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91880" y="646652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91880" y="568619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91880" y="4982207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91880" y="422108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491880" y="35010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571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11521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/>
              <a:t>Для 34 </a:t>
            </a:r>
            <a:r>
              <a:rPr lang="ru-RU" sz="1400" dirty="0" err="1"/>
              <a:t>зареєстрованих</a:t>
            </a:r>
            <a:r>
              <a:rPr lang="ru-RU" sz="1400" dirty="0"/>
              <a:t> в 1995 р </a:t>
            </a:r>
            <a:r>
              <a:rPr lang="ru-RU" sz="1400" dirty="0" err="1"/>
              <a:t>політичних</a:t>
            </a:r>
            <a:r>
              <a:rPr lang="ru-RU" sz="1400" dirty="0"/>
              <a:t> </a:t>
            </a:r>
            <a:r>
              <a:rPr lang="ru-RU" sz="1400" dirty="0" err="1"/>
              <a:t>партій</a:t>
            </a:r>
            <a:r>
              <a:rPr lang="ru-RU" sz="1400" dirty="0"/>
              <a:t> </a:t>
            </a:r>
            <a:r>
              <a:rPr lang="ru-RU" sz="1400" dirty="0" err="1"/>
              <a:t>кампанія</a:t>
            </a:r>
            <a:r>
              <a:rPr lang="ru-RU" sz="1400" dirty="0"/>
              <a:t> з </a:t>
            </a:r>
            <a:r>
              <a:rPr lang="ru-RU" sz="1400" dirty="0" err="1"/>
              <a:t>виборів</a:t>
            </a:r>
            <a:r>
              <a:rPr lang="ru-RU" sz="1400" dirty="0"/>
              <a:t> </a:t>
            </a:r>
            <a:r>
              <a:rPr lang="ru-RU" sz="1400" dirty="0" err="1"/>
              <a:t>Верховної</a:t>
            </a:r>
            <a:r>
              <a:rPr lang="ru-RU" sz="1400" dirty="0"/>
              <a:t> Ради XIII </a:t>
            </a:r>
            <a:r>
              <a:rPr lang="ru-RU" sz="1400" dirty="0" err="1"/>
              <a:t>скликання</a:t>
            </a:r>
            <a:r>
              <a:rPr lang="ru-RU" sz="1400" dirty="0"/>
              <a:t> 22 і 28 </a:t>
            </a:r>
            <a:r>
              <a:rPr lang="ru-RU" sz="1400" dirty="0" err="1"/>
              <a:t>травня</a:t>
            </a:r>
            <a:r>
              <a:rPr lang="ru-RU" sz="1400" dirty="0"/>
              <a:t>, а </a:t>
            </a:r>
            <a:r>
              <a:rPr lang="ru-RU" sz="1400" dirty="0" err="1"/>
              <a:t>потім</a:t>
            </a:r>
            <a:r>
              <a:rPr lang="ru-RU" sz="1400" dirty="0"/>
              <a:t> 29 листопада та 10 </a:t>
            </a:r>
            <a:r>
              <a:rPr lang="ru-RU" sz="1400" dirty="0" err="1"/>
              <a:t>грудня</a:t>
            </a:r>
            <a:r>
              <a:rPr lang="ru-RU" sz="1400" dirty="0"/>
              <a:t> 1995 р стала стимулом до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нових</a:t>
            </a:r>
            <a:r>
              <a:rPr lang="ru-RU" sz="1400" dirty="0"/>
              <a:t> </a:t>
            </a:r>
            <a:r>
              <a:rPr lang="ru-RU" sz="1400" dirty="0" err="1"/>
              <a:t>міжпартійних</a:t>
            </a:r>
            <a:r>
              <a:rPr lang="ru-RU" sz="1400" dirty="0"/>
              <a:t> </a:t>
            </a:r>
            <a:r>
              <a:rPr lang="ru-RU" sz="1400" dirty="0" err="1"/>
              <a:t>блоків</a:t>
            </a:r>
            <a:r>
              <a:rPr lang="ru-RU" sz="1400" dirty="0"/>
              <a:t> і </a:t>
            </a:r>
            <a:r>
              <a:rPr lang="ru-RU" sz="1400" dirty="0" err="1"/>
              <a:t>коаліцій</a:t>
            </a:r>
            <a:r>
              <a:rPr lang="ru-RU" sz="1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80728"/>
            <a:ext cx="64087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Всього</a:t>
            </a:r>
            <a:r>
              <a:rPr lang="ru-RU" sz="1400" dirty="0"/>
              <a:t> в той час </a:t>
            </a:r>
            <a:r>
              <a:rPr lang="ru-RU" sz="1400" dirty="0" err="1" smtClean="0"/>
              <a:t>сформувалося</a:t>
            </a:r>
            <a:r>
              <a:rPr lang="ru-RU" sz="1400" dirty="0" smtClean="0"/>
              <a:t> </a:t>
            </a:r>
            <a:r>
              <a:rPr lang="ru-RU" sz="1400" dirty="0"/>
              <a:t>6 </a:t>
            </a:r>
            <a:r>
              <a:rPr lang="ru-RU" sz="1400" dirty="0" err="1"/>
              <a:t>блоків</a:t>
            </a:r>
            <a:r>
              <a:rPr lang="ru-RU" sz="14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82926"/>
            <a:ext cx="2386811" cy="199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Блок </a:t>
            </a:r>
            <a:r>
              <a:rPr lang="ru-RU" sz="1400" dirty="0" err="1"/>
              <a:t>лівих</a:t>
            </a:r>
            <a:r>
              <a:rPr lang="ru-RU" sz="1400" dirty="0"/>
              <a:t> </a:t>
            </a:r>
            <a:r>
              <a:rPr lang="ru-RU" sz="1400" dirty="0" err="1"/>
              <a:t>партій</a:t>
            </a:r>
            <a:r>
              <a:rPr lang="ru-RU" sz="1400" dirty="0"/>
              <a:t>, в </a:t>
            </a:r>
            <a:r>
              <a:rPr lang="ru-RU" sz="1400" dirty="0" err="1"/>
              <a:t>який</a:t>
            </a:r>
            <a:r>
              <a:rPr lang="ru-RU" sz="1400" dirty="0"/>
              <a:t> входили </a:t>
            </a:r>
            <a:r>
              <a:rPr lang="ru-RU" sz="1400" dirty="0" err="1"/>
              <a:t>Партія</a:t>
            </a:r>
            <a:r>
              <a:rPr lang="ru-RU" sz="1400" dirty="0"/>
              <a:t> </a:t>
            </a:r>
            <a:r>
              <a:rPr lang="ru-RU" sz="1400" dirty="0" err="1"/>
              <a:t>комуністів</a:t>
            </a:r>
            <a:r>
              <a:rPr lang="ru-RU" sz="1400" dirty="0"/>
              <a:t> </a:t>
            </a:r>
            <a:r>
              <a:rPr lang="ru-RU" sz="1400" dirty="0" err="1"/>
              <a:t>Білоруська</a:t>
            </a:r>
            <a:r>
              <a:rPr lang="ru-RU" sz="1400" dirty="0"/>
              <a:t>, </a:t>
            </a:r>
            <a:r>
              <a:rPr lang="ru-RU" sz="1400" dirty="0" err="1"/>
              <a:t>Аграрна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, </a:t>
            </a:r>
            <a:r>
              <a:rPr lang="ru-RU" sz="1400" dirty="0" err="1"/>
              <a:t>Білоруська</a:t>
            </a:r>
            <a:r>
              <a:rPr lang="ru-RU" sz="1400" dirty="0"/>
              <a:t> </a:t>
            </a:r>
            <a:r>
              <a:rPr lang="ru-RU" sz="1400" dirty="0" err="1"/>
              <a:t>соціалістична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, </a:t>
            </a:r>
            <a:r>
              <a:rPr lang="ru-RU" sz="1400" dirty="0" err="1"/>
              <a:t>Республіканська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 і </a:t>
            </a:r>
            <a:r>
              <a:rPr lang="ru-RU" sz="1400" dirty="0" err="1"/>
              <a:t>справедливості</a:t>
            </a:r>
            <a:r>
              <a:rPr lang="ru-RU" sz="1400" dirty="0"/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773465"/>
            <a:ext cx="2664296" cy="2015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Блок </a:t>
            </a:r>
            <a:r>
              <a:rPr lang="ru-RU" sz="1400" dirty="0"/>
              <a:t>т. н. </a:t>
            </a:r>
            <a:r>
              <a:rPr lang="ru-RU" sz="1400" dirty="0" err="1" smtClean="0"/>
              <a:t>панслов'янських</a:t>
            </a:r>
            <a:r>
              <a:rPr lang="ru-RU" sz="1400" dirty="0" smtClean="0"/>
              <a:t> </a:t>
            </a:r>
            <a:r>
              <a:rPr lang="ru-RU" sz="1400" dirty="0" err="1"/>
              <a:t>партій</a:t>
            </a:r>
            <a:r>
              <a:rPr lang="ru-RU" sz="1400" dirty="0"/>
              <a:t> - </a:t>
            </a:r>
            <a:r>
              <a:rPr lang="ru-RU" sz="1400" dirty="0" err="1"/>
              <a:t>Слов'янський</a:t>
            </a:r>
            <a:r>
              <a:rPr lang="ru-RU" sz="1400" dirty="0"/>
              <a:t> Собор «</a:t>
            </a:r>
            <a:r>
              <a:rPr lang="ru-RU" sz="1400" dirty="0" err="1"/>
              <a:t>Біла</a:t>
            </a:r>
            <a:r>
              <a:rPr lang="ru-RU" sz="1400" dirty="0"/>
              <a:t> Русь» і </a:t>
            </a:r>
            <a:r>
              <a:rPr lang="ru-RU" sz="1400" dirty="0" err="1"/>
              <a:t>Ліберально</a:t>
            </a:r>
            <a:r>
              <a:rPr lang="ru-RU" sz="1400" dirty="0"/>
              <a:t>-демократична </a:t>
            </a:r>
            <a:r>
              <a:rPr lang="ru-RU" sz="1400" dirty="0" err="1"/>
              <a:t>партія</a:t>
            </a:r>
            <a:r>
              <a:rPr lang="ru-RU" sz="1400" dirty="0"/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772817"/>
            <a:ext cx="259228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«</a:t>
            </a:r>
            <a:r>
              <a:rPr lang="ru-RU" sz="1400" dirty="0" err="1"/>
              <a:t>Соціал-демократичний</a:t>
            </a:r>
            <a:r>
              <a:rPr lang="ru-RU" sz="1400" dirty="0"/>
              <a:t> союз» (СДС), </a:t>
            </a:r>
            <a:r>
              <a:rPr lang="ru-RU" sz="1400" dirty="0" err="1"/>
              <a:t>який</a:t>
            </a:r>
            <a:r>
              <a:rPr lang="ru-RU" sz="1400" dirty="0"/>
              <a:t> представляли </a:t>
            </a:r>
            <a:r>
              <a:rPr lang="ru-RU" sz="1400" dirty="0" err="1"/>
              <a:t>Білоруська</a:t>
            </a:r>
            <a:r>
              <a:rPr lang="ru-RU" sz="1400" dirty="0"/>
              <a:t> </a:t>
            </a:r>
            <a:r>
              <a:rPr lang="ru-RU" sz="1400" dirty="0" err="1"/>
              <a:t>соціал</a:t>
            </a:r>
            <a:r>
              <a:rPr lang="ru-RU" sz="1400" dirty="0"/>
              <a:t>-демократична </a:t>
            </a:r>
            <a:r>
              <a:rPr lang="ru-RU" sz="1400" dirty="0" smtClean="0"/>
              <a:t>Громада</a:t>
            </a:r>
            <a:r>
              <a:rPr lang="ru-RU" sz="1400" dirty="0"/>
              <a:t>, </a:t>
            </a:r>
            <a:r>
              <a:rPr lang="ru-RU" sz="1400" dirty="0" err="1"/>
              <a:t>Партія</a:t>
            </a:r>
            <a:r>
              <a:rPr lang="ru-RU" sz="1400" dirty="0"/>
              <a:t> </a:t>
            </a:r>
            <a:r>
              <a:rPr lang="ru-RU" sz="1400" dirty="0" err="1"/>
              <a:t>народної</a:t>
            </a:r>
            <a:r>
              <a:rPr lang="ru-RU" sz="1400" dirty="0"/>
              <a:t> </a:t>
            </a:r>
            <a:r>
              <a:rPr lang="ru-RU" sz="1400" dirty="0" err="1"/>
              <a:t>згоди</a:t>
            </a:r>
            <a:r>
              <a:rPr lang="ru-RU" sz="1400" dirty="0"/>
              <a:t>, </a:t>
            </a:r>
            <a:r>
              <a:rPr lang="ru-RU" sz="1400" dirty="0" err="1"/>
              <a:t>Партія</a:t>
            </a:r>
            <a:r>
              <a:rPr lang="ru-RU" sz="1400" dirty="0"/>
              <a:t> </a:t>
            </a:r>
            <a:r>
              <a:rPr lang="ru-RU" sz="1400" dirty="0" err="1" smtClean="0"/>
              <a:t>Всебілоруськогї</a:t>
            </a:r>
            <a:r>
              <a:rPr lang="ru-RU" sz="1400" dirty="0" smtClean="0"/>
              <a:t> </a:t>
            </a:r>
            <a:r>
              <a:rPr lang="ru-RU" sz="1400" dirty="0" err="1"/>
              <a:t>єдності</a:t>
            </a:r>
            <a:r>
              <a:rPr lang="ru-RU" sz="1400" dirty="0"/>
              <a:t> і </a:t>
            </a:r>
            <a:r>
              <a:rPr lang="ru-RU" sz="1400" dirty="0" err="1"/>
              <a:t>згоди</a:t>
            </a:r>
            <a:r>
              <a:rPr lang="ru-RU" sz="1400" dirty="0"/>
              <a:t> (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типово</a:t>
            </a:r>
            <a:r>
              <a:rPr lang="ru-RU" sz="1400" dirty="0"/>
              <a:t> </a:t>
            </a:r>
            <a:r>
              <a:rPr lang="ru-RU" sz="1400" dirty="0" err="1"/>
              <a:t>правий</a:t>
            </a:r>
            <a:r>
              <a:rPr lang="ru-RU" sz="1400" dirty="0"/>
              <a:t> блок);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66" y="4149080"/>
            <a:ext cx="2402565" cy="2592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Блок </a:t>
            </a:r>
            <a:r>
              <a:rPr lang="ru-RU" sz="1400" dirty="0"/>
              <a:t>«</a:t>
            </a:r>
            <a:r>
              <a:rPr lang="ru-RU" sz="1400" dirty="0" err="1"/>
              <a:t>Громадянська</a:t>
            </a:r>
            <a:r>
              <a:rPr lang="ru-RU" sz="1400" dirty="0"/>
              <a:t> </a:t>
            </a:r>
            <a:r>
              <a:rPr lang="ru-RU" sz="1400" dirty="0" err="1"/>
              <a:t>злагода</a:t>
            </a:r>
            <a:r>
              <a:rPr lang="ru-RU" sz="1400" dirty="0"/>
              <a:t>», до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увійшли</a:t>
            </a:r>
            <a:r>
              <a:rPr lang="ru-RU" sz="1400" dirty="0"/>
              <a:t> </a:t>
            </a:r>
            <a:r>
              <a:rPr lang="ru-RU" sz="1400" dirty="0" err="1"/>
              <a:t>Об'єднана</a:t>
            </a:r>
            <a:r>
              <a:rPr lang="ru-RU" sz="1400" dirty="0"/>
              <a:t> демократична </a:t>
            </a:r>
            <a:r>
              <a:rPr lang="ru-RU" sz="1400" dirty="0" err="1"/>
              <a:t>партія</a:t>
            </a:r>
            <a:r>
              <a:rPr lang="ru-RU" sz="1400" dirty="0"/>
              <a:t> </a:t>
            </a:r>
            <a:r>
              <a:rPr lang="ru-RU" sz="1400" dirty="0" err="1"/>
              <a:t>Білорусі</a:t>
            </a:r>
            <a:r>
              <a:rPr lang="ru-RU" sz="1400" dirty="0"/>
              <a:t>, </a:t>
            </a:r>
            <a:r>
              <a:rPr lang="ru-RU" sz="1400" dirty="0" err="1"/>
              <a:t>Громадянська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, </a:t>
            </a:r>
            <a:r>
              <a:rPr lang="ru-RU" sz="1400" dirty="0" err="1"/>
              <a:t>Партія</a:t>
            </a:r>
            <a:r>
              <a:rPr lang="ru-RU" sz="1400" dirty="0"/>
              <a:t> </a:t>
            </a:r>
            <a:r>
              <a:rPr lang="ru-RU" sz="1400" dirty="0" err="1"/>
              <a:t>народної</a:t>
            </a:r>
            <a:r>
              <a:rPr lang="ru-RU" sz="1400" dirty="0"/>
              <a:t> </a:t>
            </a:r>
            <a:r>
              <a:rPr lang="ru-RU" sz="1400" dirty="0" err="1"/>
              <a:t>згоди</a:t>
            </a:r>
            <a:r>
              <a:rPr lang="ru-RU" sz="1400" dirty="0"/>
              <a:t> (вступила в </a:t>
            </a:r>
            <a:r>
              <a:rPr lang="ru-RU" sz="1400" dirty="0" err="1"/>
              <a:t>липні</a:t>
            </a:r>
            <a:r>
              <a:rPr lang="ru-RU" sz="1400" dirty="0"/>
              <a:t> 1995 року в </a:t>
            </a:r>
            <a:r>
              <a:rPr lang="ru-RU" sz="1400" dirty="0" err="1"/>
              <a:t>Соціал-демократичний</a:t>
            </a:r>
            <a:r>
              <a:rPr lang="ru-RU" sz="1400" dirty="0"/>
              <a:t> союз), </a:t>
            </a:r>
            <a:r>
              <a:rPr lang="ru-RU" sz="1400" dirty="0" err="1"/>
              <a:t>Білоруська</a:t>
            </a:r>
            <a:r>
              <a:rPr lang="ru-RU" sz="1400" dirty="0"/>
              <a:t> </a:t>
            </a:r>
            <a:r>
              <a:rPr lang="ru-RU" sz="1400" dirty="0" err="1"/>
              <a:t>селянська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 і </a:t>
            </a:r>
            <a:r>
              <a:rPr lang="ru-RU" sz="1400" dirty="0" err="1"/>
              <a:t>Білоруська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 «</a:t>
            </a:r>
            <a:r>
              <a:rPr lang="ru-RU" sz="1400" dirty="0" err="1"/>
              <a:t>Зелений</a:t>
            </a:r>
            <a:r>
              <a:rPr lang="ru-RU" sz="1400" dirty="0"/>
              <a:t> </a:t>
            </a:r>
            <a:r>
              <a:rPr lang="ru-RU" sz="1400" dirty="0" err="1"/>
              <a:t>світ</a:t>
            </a:r>
            <a:r>
              <a:rPr lang="ru-RU" sz="1400" dirty="0"/>
              <a:t>»;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149079"/>
            <a:ext cx="2665986" cy="2592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Б</a:t>
            </a:r>
            <a:r>
              <a:rPr lang="ru-RU" sz="1400" i="1" dirty="0" smtClean="0"/>
              <a:t>лок «</a:t>
            </a:r>
            <a:r>
              <a:rPr lang="ru-RU" sz="1400" dirty="0" err="1" smtClean="0"/>
              <a:t>Єдність</a:t>
            </a:r>
            <a:r>
              <a:rPr lang="ru-RU" sz="1400" i="1" dirty="0" smtClean="0"/>
              <a:t>» </a:t>
            </a:r>
            <a:r>
              <a:rPr lang="ru-RU" sz="1400" i="1" dirty="0"/>
              <a:t>– </a:t>
            </a:r>
            <a:r>
              <a:rPr lang="ru-RU" sz="1400" dirty="0"/>
              <a:t>Белорусская национальная партия, Белорусская народная партия, Белорусский христианско-демократический союз и Христианско-демократический выбор;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4149080"/>
            <a:ext cx="2592288" cy="2592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Національно-демократичний</a:t>
            </a:r>
            <a:r>
              <a:rPr lang="ru-RU" sz="1400" dirty="0" smtClean="0"/>
              <a:t> </a:t>
            </a:r>
            <a:r>
              <a:rPr lang="ru-RU" sz="1400" dirty="0"/>
              <a:t>блок, </a:t>
            </a:r>
            <a:r>
              <a:rPr lang="ru-RU" sz="1400" dirty="0" err="1"/>
              <a:t>утворений</a:t>
            </a:r>
            <a:r>
              <a:rPr lang="ru-RU" sz="1400" dirty="0"/>
              <a:t> </a:t>
            </a:r>
            <a:r>
              <a:rPr lang="ru-RU" sz="1400" dirty="0" err="1"/>
              <a:t>Білоруським</a:t>
            </a:r>
            <a:r>
              <a:rPr lang="ru-RU" sz="1400" dirty="0"/>
              <a:t> </a:t>
            </a:r>
            <a:r>
              <a:rPr lang="ru-RU" sz="1400" dirty="0" err="1"/>
              <a:t>народним</a:t>
            </a:r>
            <a:r>
              <a:rPr lang="ru-RU" sz="1400" dirty="0"/>
              <a:t> фронтом за </a:t>
            </a:r>
            <a:r>
              <a:rPr lang="ru-RU" sz="1400" dirty="0" err="1"/>
              <a:t>участю</a:t>
            </a:r>
            <a:r>
              <a:rPr lang="ru-RU" sz="1400" dirty="0"/>
              <a:t> </a:t>
            </a:r>
            <a:r>
              <a:rPr lang="ru-RU" sz="1400" dirty="0" err="1"/>
              <a:t>Білоруської</a:t>
            </a:r>
            <a:r>
              <a:rPr lang="ru-RU" sz="1400" dirty="0"/>
              <a:t> </a:t>
            </a:r>
            <a:r>
              <a:rPr lang="ru-RU" sz="1400" dirty="0" err="1"/>
              <a:t>соціалістичної</a:t>
            </a:r>
            <a:r>
              <a:rPr lang="ru-RU" sz="1400" dirty="0"/>
              <a:t> </a:t>
            </a:r>
            <a:r>
              <a:rPr lang="ru-RU" sz="1400" dirty="0" err="1"/>
              <a:t>Грамада</a:t>
            </a:r>
            <a:r>
              <a:rPr lang="ru-RU" sz="1400" dirty="0"/>
              <a:t>, </a:t>
            </a:r>
            <a:r>
              <a:rPr lang="ru-RU" sz="1400" dirty="0" err="1"/>
              <a:t>Національно-демократичної</a:t>
            </a:r>
            <a:r>
              <a:rPr lang="ru-RU" sz="1400" dirty="0"/>
              <a:t> </a:t>
            </a:r>
            <a:r>
              <a:rPr lang="ru-RU" sz="1400" dirty="0" err="1"/>
              <a:t>партії</a:t>
            </a:r>
            <a:r>
              <a:rPr lang="ru-RU" sz="1400" dirty="0"/>
              <a:t> </a:t>
            </a:r>
            <a:r>
              <a:rPr lang="ru-RU" sz="1400" dirty="0" err="1"/>
              <a:t>білорусів</a:t>
            </a:r>
            <a:r>
              <a:rPr lang="ru-RU" sz="1400" dirty="0"/>
              <a:t>, </a:t>
            </a:r>
            <a:r>
              <a:rPr lang="ru-RU" sz="1400" dirty="0" err="1"/>
              <a:t>Селянської</a:t>
            </a:r>
            <a:r>
              <a:rPr lang="ru-RU" sz="1400" dirty="0"/>
              <a:t> </a:t>
            </a:r>
            <a:r>
              <a:rPr lang="ru-RU" sz="1400" dirty="0" err="1"/>
              <a:t>партії</a:t>
            </a:r>
            <a:r>
              <a:rPr lang="ru-RU" sz="1400" dirty="0"/>
              <a:t>, </a:t>
            </a:r>
            <a:r>
              <a:rPr lang="ru-RU" sz="1400" dirty="0" err="1"/>
              <a:t>Християнсько</a:t>
            </a:r>
            <a:r>
              <a:rPr lang="ru-RU" sz="1400" dirty="0"/>
              <a:t>-демократична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07704" y="14127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14127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59555" y="14127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43808" y="1412776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763688" y="386104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68144" y="1412776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43808" y="3861048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868144" y="386104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63688" y="386104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788024" y="386104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164288" y="386104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668344" y="386104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8044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1" y="1052736"/>
            <a:ext cx="269804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59904" y="269032"/>
            <a:ext cx="7128792" cy="662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1400" dirty="0" err="1" smtClean="0"/>
              <a:t>Закріпленню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протистояння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 і </a:t>
            </a:r>
            <a:r>
              <a:rPr lang="ru-RU" sz="1400" dirty="0" err="1" smtClean="0"/>
              <a:t>опозиції</a:t>
            </a:r>
            <a:r>
              <a:rPr lang="ru-RU" sz="1400" dirty="0" smtClean="0"/>
              <a:t> в </a:t>
            </a:r>
            <a:r>
              <a:rPr lang="ru-RU" sz="1400" dirty="0" err="1" smtClean="0"/>
              <a:t>Білорусі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сприяла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відмова</a:t>
            </a:r>
            <a:r>
              <a:rPr lang="ru-RU" sz="1400" dirty="0" smtClean="0"/>
              <a:t> ряду </a:t>
            </a:r>
            <a:r>
              <a:rPr lang="ru-RU" sz="1400" dirty="0" err="1" smtClean="0"/>
              <a:t>європейських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</a:t>
            </a:r>
            <a:r>
              <a:rPr lang="ru-RU" sz="1400" dirty="0" smtClean="0"/>
              <a:t>, США,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ОБСЄ, </a:t>
            </a:r>
            <a:r>
              <a:rPr lang="ru-RU" sz="1400" dirty="0" err="1" smtClean="0"/>
              <a:t>Європарламенту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міжнародних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законними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підсумки</a:t>
            </a:r>
            <a:r>
              <a:rPr lang="ru-RU" sz="1400" dirty="0" smtClean="0"/>
              <a:t> референдуму 1996 року. 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1400" dirty="0" smtClean="0"/>
              <a:t>Таким чином, </a:t>
            </a:r>
            <a:r>
              <a:rPr lang="ru-RU" sz="1400" dirty="0" err="1" smtClean="0"/>
              <a:t>протистояння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 і </a:t>
            </a:r>
            <a:r>
              <a:rPr lang="ru-RU" sz="1400" dirty="0" err="1" smtClean="0"/>
              <a:t>опозиції</a:t>
            </a:r>
            <a:r>
              <a:rPr lang="ru-RU" sz="1400" dirty="0" smtClean="0"/>
              <a:t>, яка </a:t>
            </a:r>
            <a:r>
              <a:rPr lang="ru-RU" sz="1400" dirty="0" err="1" smtClean="0"/>
              <a:t>досягла</a:t>
            </a:r>
            <a:r>
              <a:rPr lang="ru-RU" sz="1400" dirty="0" smtClean="0"/>
              <a:t> апогею </a:t>
            </a:r>
            <a:r>
              <a:rPr lang="ru-RU" sz="1400" dirty="0" err="1" smtClean="0"/>
              <a:t>напередодні</a:t>
            </a:r>
            <a:r>
              <a:rPr lang="ru-RU" sz="1400" dirty="0" smtClean="0"/>
              <a:t> референдуму 1996 і </a:t>
            </a:r>
            <a:r>
              <a:rPr lang="ru-RU" sz="1400" dirty="0" err="1" smtClean="0"/>
              <a:t>перейшло</a:t>
            </a:r>
            <a:r>
              <a:rPr lang="ru-RU" sz="1400" dirty="0" smtClean="0"/>
              <a:t> в </a:t>
            </a:r>
            <a:r>
              <a:rPr lang="ru-RU" sz="1400" dirty="0" err="1" smtClean="0"/>
              <a:t>приховану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стадію</a:t>
            </a:r>
            <a:r>
              <a:rPr lang="ru-RU" sz="1400" dirty="0" smtClean="0"/>
              <a:t>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закінчення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сприяло</a:t>
            </a:r>
            <a:r>
              <a:rPr lang="ru-RU" sz="1400" dirty="0" smtClean="0"/>
              <a:t> </a:t>
            </a:r>
            <a:r>
              <a:rPr lang="ru-RU" sz="1400" dirty="0" err="1" smtClean="0"/>
              <a:t>формуванню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тенденцій</a:t>
            </a:r>
            <a:r>
              <a:rPr lang="ru-RU" sz="1400" dirty="0" smtClean="0"/>
              <a:t> у </a:t>
            </a:r>
            <a:r>
              <a:rPr lang="ru-RU" sz="1400" dirty="0" err="1" smtClean="0"/>
              <a:t>розвитку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партійної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системи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Білорусі</a:t>
            </a:r>
            <a:r>
              <a:rPr lang="ru-RU" sz="1400" dirty="0" smtClean="0"/>
              <a:t>.</a:t>
            </a:r>
          </a:p>
          <a:p>
            <a:r>
              <a:rPr lang="ru-RU" sz="1400" dirty="0" err="1"/>
              <a:t>Партії</a:t>
            </a:r>
            <a:r>
              <a:rPr lang="ru-RU" sz="1400" dirty="0"/>
              <a:t> перестали </a:t>
            </a:r>
            <a:r>
              <a:rPr lang="ru-RU" sz="1400" dirty="0" err="1"/>
              <a:t>ефективно</a:t>
            </a:r>
            <a:r>
              <a:rPr lang="ru-RU" sz="1400" dirty="0"/>
              <a:t> </a:t>
            </a:r>
            <a:r>
              <a:rPr lang="ru-RU" sz="1400" dirty="0" err="1"/>
              <a:t>виконувати</a:t>
            </a:r>
            <a:r>
              <a:rPr lang="ru-RU" sz="1400" dirty="0"/>
              <a:t> </a:t>
            </a:r>
            <a:r>
              <a:rPr lang="ru-RU" sz="1400" dirty="0" err="1"/>
              <a:t>значну</a:t>
            </a:r>
            <a:r>
              <a:rPr lang="ru-RU" sz="1400" dirty="0"/>
              <a:t> </a:t>
            </a:r>
            <a:r>
              <a:rPr lang="ru-RU" sz="1400" dirty="0" err="1"/>
              <a:t>частину</a:t>
            </a:r>
            <a:r>
              <a:rPr lang="ru-RU" sz="1400" dirty="0"/>
              <a:t> </a:t>
            </a:r>
            <a:r>
              <a:rPr lang="ru-RU" sz="1400" dirty="0" err="1"/>
              <a:t>своїх</a:t>
            </a:r>
            <a:r>
              <a:rPr lang="ru-RU" sz="1400" dirty="0"/>
              <a:t> </a:t>
            </a:r>
            <a:r>
              <a:rPr lang="ru-RU" sz="1400" dirty="0" err="1"/>
              <a:t>функцій</a:t>
            </a:r>
            <a:r>
              <a:rPr lang="ru-RU" sz="1400" dirty="0"/>
              <a:t>, таких як </a:t>
            </a:r>
            <a:r>
              <a:rPr lang="ru-RU" sz="1400" dirty="0" err="1"/>
              <a:t>представництво</a:t>
            </a:r>
            <a:r>
              <a:rPr lang="ru-RU" sz="1400" dirty="0"/>
              <a:t>, </a:t>
            </a:r>
            <a:r>
              <a:rPr lang="ru-RU" sz="1400" dirty="0" err="1"/>
              <a:t>виявлення</a:t>
            </a:r>
            <a:r>
              <a:rPr lang="ru-RU" sz="1400" dirty="0"/>
              <a:t> та </a:t>
            </a:r>
            <a:r>
              <a:rPr lang="ru-RU" sz="1400" dirty="0" err="1"/>
              <a:t>вирішення</a:t>
            </a:r>
            <a:r>
              <a:rPr lang="ru-RU" sz="1400" dirty="0"/>
              <a:t> </a:t>
            </a:r>
            <a:r>
              <a:rPr lang="ru-RU" sz="1400" dirty="0" err="1"/>
              <a:t>конфліктів</a:t>
            </a:r>
            <a:r>
              <a:rPr lang="ru-RU" sz="1400" dirty="0"/>
              <a:t>, </a:t>
            </a:r>
            <a:r>
              <a:rPr lang="ru-RU" sz="1400" dirty="0" err="1"/>
              <a:t>рекрутування</a:t>
            </a:r>
            <a:r>
              <a:rPr lang="ru-RU" sz="1400" dirty="0"/>
              <a:t> </a:t>
            </a:r>
            <a:r>
              <a:rPr lang="ru-RU" sz="1400" dirty="0" err="1"/>
              <a:t>правлячої</a:t>
            </a:r>
            <a:r>
              <a:rPr lang="ru-RU" sz="1400" dirty="0"/>
              <a:t> </a:t>
            </a:r>
            <a:r>
              <a:rPr lang="ru-RU" sz="1400" dirty="0" err="1"/>
              <a:t>еліти</a:t>
            </a:r>
            <a:r>
              <a:rPr lang="ru-RU" sz="1400" dirty="0" smtClean="0"/>
              <a:t>.</a:t>
            </a:r>
          </a:p>
          <a:p>
            <a:r>
              <a:rPr lang="ru-RU" sz="1400" dirty="0" err="1"/>
              <a:t>Скоротилася</a:t>
            </a:r>
            <a:r>
              <a:rPr lang="ru-RU" sz="1400" dirty="0"/>
              <a:t>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партій</a:t>
            </a:r>
            <a:r>
              <a:rPr lang="ru-RU" sz="1400" dirty="0"/>
              <a:t>. </a:t>
            </a:r>
            <a:r>
              <a:rPr lang="ru-RU" sz="1400" dirty="0" err="1"/>
              <a:t>Відповідно</a:t>
            </a:r>
            <a:r>
              <a:rPr lang="ru-RU" sz="1400" dirty="0"/>
              <a:t> до Декрету Президента </a:t>
            </a:r>
            <a:r>
              <a:rPr lang="ru-RU" sz="1400" dirty="0" err="1"/>
              <a:t>Республіки</a:t>
            </a:r>
            <a:r>
              <a:rPr lang="ru-RU" sz="1400" dirty="0"/>
              <a:t> </a:t>
            </a:r>
            <a:r>
              <a:rPr lang="ru-RU" sz="1400" dirty="0" err="1"/>
              <a:t>Білорусь</a:t>
            </a:r>
            <a:r>
              <a:rPr lang="ru-RU" sz="1400" dirty="0"/>
              <a:t> №2 </a:t>
            </a:r>
            <a:r>
              <a:rPr lang="ru-RU" sz="1400" dirty="0" err="1"/>
              <a:t>від</a:t>
            </a:r>
            <a:r>
              <a:rPr lang="ru-RU" sz="1400" dirty="0"/>
              <a:t> 26 </a:t>
            </a:r>
            <a:r>
              <a:rPr lang="ru-RU" sz="1400" dirty="0" err="1"/>
              <a:t>січня</a:t>
            </a:r>
            <a:r>
              <a:rPr lang="ru-RU" sz="1400" dirty="0"/>
              <a:t> 1999р. «Про </a:t>
            </a:r>
            <a:r>
              <a:rPr lang="ru-RU" sz="1400" dirty="0" err="1"/>
              <a:t>деякі</a:t>
            </a:r>
            <a:r>
              <a:rPr lang="ru-RU" sz="1400" dirty="0"/>
              <a:t> заходи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впорядкування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політичних</a:t>
            </a:r>
            <a:r>
              <a:rPr lang="ru-RU" sz="1400" dirty="0"/>
              <a:t> </a:t>
            </a:r>
            <a:r>
              <a:rPr lang="ru-RU" sz="1400" dirty="0" err="1"/>
              <a:t>партій</a:t>
            </a:r>
            <a:r>
              <a:rPr lang="ru-RU" sz="1400" dirty="0"/>
              <a:t>, </a:t>
            </a:r>
            <a:r>
              <a:rPr lang="ru-RU" sz="1400" dirty="0" err="1"/>
              <a:t>професійних</a:t>
            </a:r>
            <a:r>
              <a:rPr lang="ru-RU" sz="1400" dirty="0"/>
              <a:t> </a:t>
            </a:r>
            <a:r>
              <a:rPr lang="ru-RU" sz="1400" dirty="0" err="1"/>
              <a:t>спілок</a:t>
            </a:r>
            <a:r>
              <a:rPr lang="ru-RU" sz="1400" dirty="0"/>
              <a:t>,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громадських</a:t>
            </a:r>
            <a:r>
              <a:rPr lang="ru-RU" sz="1400" dirty="0"/>
              <a:t> </a:t>
            </a:r>
            <a:r>
              <a:rPr lang="ru-RU" sz="1400" dirty="0" err="1"/>
              <a:t>об'єднань</a:t>
            </a:r>
            <a:r>
              <a:rPr lang="ru-RU" sz="1400" dirty="0"/>
              <a:t>» </a:t>
            </a:r>
            <a:r>
              <a:rPr lang="ru-RU" sz="1400" dirty="0" err="1"/>
              <a:t>пройшла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перереєстрація</a:t>
            </a:r>
            <a:r>
              <a:rPr lang="ru-RU" sz="1400" dirty="0"/>
              <a:t>. З 27 </a:t>
            </a:r>
            <a:r>
              <a:rPr lang="ru-RU" sz="1400" dirty="0" err="1"/>
              <a:t>підлягали</a:t>
            </a:r>
            <a:r>
              <a:rPr lang="ru-RU" sz="1400" dirty="0"/>
              <a:t> </a:t>
            </a:r>
            <a:r>
              <a:rPr lang="ru-RU" sz="1400" dirty="0" err="1"/>
              <a:t>перереєстрації</a:t>
            </a:r>
            <a:r>
              <a:rPr lang="ru-RU" sz="1400" dirty="0"/>
              <a:t> </a:t>
            </a:r>
            <a:r>
              <a:rPr lang="ru-RU" sz="1400" dirty="0" err="1"/>
              <a:t>партій</a:t>
            </a:r>
            <a:r>
              <a:rPr lang="ru-RU" sz="1400" dirty="0"/>
              <a:t> з </a:t>
            </a:r>
            <a:r>
              <a:rPr lang="ru-RU" sz="1400" dirty="0" err="1"/>
              <a:t>відповідними</a:t>
            </a:r>
            <a:r>
              <a:rPr lang="ru-RU" sz="1400" dirty="0"/>
              <a:t> </a:t>
            </a:r>
            <a:r>
              <a:rPr lang="ru-RU" sz="1400" dirty="0" err="1"/>
              <a:t>заявами</a:t>
            </a:r>
            <a:r>
              <a:rPr lang="ru-RU" sz="1400" dirty="0"/>
              <a:t> до </a:t>
            </a:r>
            <a:r>
              <a:rPr lang="ru-RU" sz="1400" dirty="0" err="1"/>
              <a:t>Мін'юсту</a:t>
            </a:r>
            <a:r>
              <a:rPr lang="ru-RU" sz="1400" dirty="0"/>
              <a:t> </a:t>
            </a:r>
            <a:r>
              <a:rPr lang="ru-RU" sz="1400" dirty="0" err="1"/>
              <a:t>звернулися</a:t>
            </a:r>
            <a:r>
              <a:rPr lang="ru-RU" sz="1400" dirty="0"/>
              <a:t> 19 </a:t>
            </a:r>
            <a:r>
              <a:rPr lang="ru-RU" sz="1400" dirty="0" err="1"/>
              <a:t>партій</a:t>
            </a:r>
            <a:r>
              <a:rPr lang="ru-RU" sz="1400" dirty="0"/>
              <a:t>. В </a:t>
            </a:r>
            <a:r>
              <a:rPr lang="ru-RU" sz="1400" dirty="0" err="1"/>
              <a:t>результаті</a:t>
            </a:r>
            <a:r>
              <a:rPr lang="ru-RU" sz="1400" dirty="0"/>
              <a:t> з 1 лютого по 1 </a:t>
            </a:r>
            <a:r>
              <a:rPr lang="ru-RU" sz="1400" dirty="0" err="1"/>
              <a:t>жовтня</a:t>
            </a:r>
            <a:r>
              <a:rPr lang="ru-RU" sz="1400" dirty="0"/>
              <a:t> 1999 р </a:t>
            </a:r>
            <a:r>
              <a:rPr lang="ru-RU" sz="1400" dirty="0" err="1"/>
              <a:t>перереєстрацію</a:t>
            </a:r>
            <a:r>
              <a:rPr lang="ru-RU" sz="1400" dirty="0"/>
              <a:t> </a:t>
            </a:r>
            <a:r>
              <a:rPr lang="ru-RU" sz="1400" dirty="0" err="1"/>
              <a:t>пройшли</a:t>
            </a:r>
            <a:r>
              <a:rPr lang="ru-RU" sz="1400" dirty="0"/>
              <a:t> 18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Зменшилася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чисельність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членів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партій</a:t>
            </a:r>
            <a:r>
              <a:rPr lang="ru-RU" sz="1400" dirty="0" smtClean="0"/>
              <a:t>. За </a:t>
            </a:r>
            <a:r>
              <a:rPr lang="ru-RU" sz="1400" dirty="0" err="1" smtClean="0"/>
              <a:t>деякими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даними</a:t>
            </a:r>
            <a:r>
              <a:rPr lang="ru-RU" sz="1400" dirty="0" smtClean="0"/>
              <a:t>, в </a:t>
            </a:r>
            <a:r>
              <a:rPr lang="ru-RU" sz="1400" dirty="0" err="1" smtClean="0"/>
              <a:t>кінці</a:t>
            </a:r>
            <a:r>
              <a:rPr lang="ru-RU" sz="1400" dirty="0" smtClean="0"/>
              <a:t> 1996 - початку 1997 </a:t>
            </a:r>
            <a:r>
              <a:rPr lang="ru-RU" sz="1400" dirty="0" err="1" smtClean="0"/>
              <a:t>рр</a:t>
            </a:r>
            <a:r>
              <a:rPr lang="ru-RU" sz="1400" dirty="0" smtClean="0"/>
              <a:t>. </a:t>
            </a:r>
            <a:r>
              <a:rPr lang="ru-RU" sz="1400" dirty="0" err="1" smtClean="0"/>
              <a:t>Ліберально</a:t>
            </a:r>
            <a:r>
              <a:rPr lang="ru-RU" sz="1400" dirty="0" smtClean="0"/>
              <a:t>-демократична </a:t>
            </a:r>
            <a:r>
              <a:rPr lang="ru-RU" sz="1400" dirty="0" err="1" smtClean="0"/>
              <a:t>партія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налічувала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більше</a:t>
            </a:r>
            <a:r>
              <a:rPr lang="ru-RU" sz="1400" dirty="0" smtClean="0"/>
              <a:t> 16 000 </a:t>
            </a:r>
            <a:r>
              <a:rPr lang="ru-RU" sz="1400" dirty="0" err="1" smtClean="0"/>
              <a:t>чол</a:t>
            </a:r>
            <a:r>
              <a:rPr lang="ru-RU" sz="1400" dirty="0" smtClean="0"/>
              <a:t>., А </a:t>
            </a:r>
            <a:r>
              <a:rPr lang="ru-RU" sz="1400" dirty="0" err="1" smtClean="0"/>
              <a:t>Партія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комуністів</a:t>
            </a:r>
            <a:r>
              <a:rPr lang="ru-RU" sz="1400" dirty="0" smtClean="0"/>
              <a:t> - 15 000.</a:t>
            </a:r>
          </a:p>
          <a:p>
            <a:r>
              <a:rPr lang="ru-RU" sz="1400" dirty="0" err="1" smtClean="0"/>
              <a:t>Вплив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партій</a:t>
            </a:r>
            <a:r>
              <a:rPr lang="ru-RU" sz="1400" dirty="0" smtClean="0"/>
              <a:t> на </a:t>
            </a:r>
            <a:r>
              <a:rPr lang="ru-RU" sz="1400" dirty="0" err="1" smtClean="0"/>
              <a:t>громадську</a:t>
            </a:r>
            <a:r>
              <a:rPr lang="ru-RU" sz="1400" dirty="0" smtClean="0"/>
              <a:t> думку </a:t>
            </a:r>
            <a:r>
              <a:rPr lang="ru-RU" sz="1400" dirty="0" err="1" smtClean="0"/>
              <a:t>знизилося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сприяло</a:t>
            </a:r>
            <a:r>
              <a:rPr lang="ru-RU" sz="1400" dirty="0" smtClean="0"/>
              <a:t> </a:t>
            </a:r>
            <a:r>
              <a:rPr lang="ru-RU" sz="1400" dirty="0" err="1" smtClean="0"/>
              <a:t>втраті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ролі</a:t>
            </a:r>
            <a:r>
              <a:rPr lang="ru-RU" sz="1400" dirty="0" smtClean="0"/>
              <a:t> </a:t>
            </a:r>
            <a:r>
              <a:rPr lang="ru-RU" sz="1400" dirty="0" err="1" smtClean="0"/>
              <a:t>референтних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потенційних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прихильників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Після</a:t>
            </a:r>
            <a:r>
              <a:rPr lang="ru-RU" sz="1400" dirty="0" smtClean="0"/>
              <a:t> референдуму 1996 року за </a:t>
            </a:r>
            <a:r>
              <a:rPr lang="ru-RU" sz="1400" dirty="0" err="1" smtClean="0"/>
              <a:t>зовнішньої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безконфліктності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білоруського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суспільства</a:t>
            </a:r>
            <a:r>
              <a:rPr lang="ru-RU" sz="1400" dirty="0" smtClean="0"/>
              <a:t> в </a:t>
            </a:r>
            <a:r>
              <a:rPr lang="ru-RU" sz="1400" dirty="0" err="1" smtClean="0"/>
              <a:t>ньому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закріпився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розділ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продержавної</a:t>
            </a:r>
            <a:r>
              <a:rPr lang="ru-RU" sz="1400" dirty="0" smtClean="0"/>
              <a:t> і </a:t>
            </a:r>
            <a:r>
              <a:rPr lang="ru-RU" sz="1400" dirty="0" err="1" smtClean="0"/>
              <a:t>опозиційної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громадськістю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відтворення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зв'язків</a:t>
            </a:r>
            <a:r>
              <a:rPr lang="ru-RU" sz="1400" dirty="0" smtClean="0"/>
              <a:t> з </a:t>
            </a:r>
            <a:r>
              <a:rPr lang="ru-RU" sz="1400" dirty="0" err="1" smtClean="0"/>
              <a:t>суспільством</a:t>
            </a:r>
            <a:r>
              <a:rPr lang="ru-RU" sz="1400" dirty="0" smtClean="0"/>
              <a:t> </a:t>
            </a:r>
            <a:r>
              <a:rPr lang="ru-RU" sz="1400" dirty="0" err="1" smtClean="0"/>
              <a:t>державі</a:t>
            </a:r>
            <a:r>
              <a:rPr lang="ru-RU" sz="1400" dirty="0" smtClean="0"/>
              <a:t> треба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стимулювання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розвитку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профспілок</a:t>
            </a:r>
            <a:r>
              <a:rPr lang="ru-RU" sz="1400" dirty="0" smtClean="0"/>
              <a:t>, </a:t>
            </a:r>
            <a:r>
              <a:rPr lang="ru-RU" sz="1400" dirty="0" err="1" smtClean="0"/>
              <a:t>місцевих</a:t>
            </a:r>
            <a:r>
              <a:rPr lang="ru-RU" sz="1400" dirty="0" smtClean="0"/>
              <a:t> Рад, </a:t>
            </a:r>
            <a:r>
              <a:rPr lang="ru-RU" sz="1400" dirty="0" err="1" smtClean="0"/>
              <a:t>молодіжних</a:t>
            </a:r>
            <a:r>
              <a:rPr lang="ru-RU" sz="1400" dirty="0" smtClean="0"/>
              <a:t>, </a:t>
            </a:r>
            <a:r>
              <a:rPr lang="ru-RU" sz="1400" dirty="0" err="1" smtClean="0"/>
              <a:t>жіночих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ветеранських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організацій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97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424936" cy="60486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dirty="0" err="1"/>
              <a:t>Опозиційні</a:t>
            </a:r>
            <a:r>
              <a:rPr lang="ru-RU" sz="1800" dirty="0"/>
              <a:t> </a:t>
            </a:r>
            <a:r>
              <a:rPr lang="ru-RU" sz="1800" dirty="0" err="1"/>
              <a:t>партії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об'єдналися</a:t>
            </a:r>
            <a:r>
              <a:rPr lang="ru-RU" sz="1800" dirty="0"/>
              <a:t> в КРДС, в </a:t>
            </a:r>
            <a:r>
              <a:rPr lang="ru-RU" sz="1800" dirty="0" err="1"/>
              <a:t>основній</a:t>
            </a:r>
            <a:r>
              <a:rPr lang="ru-RU" sz="1800" dirty="0"/>
              <a:t> </a:t>
            </a:r>
            <a:r>
              <a:rPr lang="ru-RU" sz="1800" dirty="0" err="1"/>
              <a:t>своїй</a:t>
            </a:r>
            <a:r>
              <a:rPr lang="ru-RU" sz="1800" dirty="0"/>
              <a:t> </a:t>
            </a:r>
            <a:r>
              <a:rPr lang="ru-RU" sz="1800" dirty="0" err="1"/>
              <a:t>масі</a:t>
            </a:r>
            <a:r>
              <a:rPr lang="ru-RU" sz="1800" dirty="0"/>
              <a:t> </a:t>
            </a:r>
            <a:r>
              <a:rPr lang="ru-RU" sz="1800" dirty="0" err="1"/>
              <a:t>бойкотували</a:t>
            </a:r>
            <a:r>
              <a:rPr lang="ru-RU" sz="1800" dirty="0"/>
              <a:t> </a:t>
            </a:r>
            <a:r>
              <a:rPr lang="ru-RU" sz="1800" dirty="0" err="1"/>
              <a:t>вибори</a:t>
            </a:r>
            <a:r>
              <a:rPr lang="ru-RU" sz="1800" dirty="0"/>
              <a:t> до </a:t>
            </a:r>
            <a:r>
              <a:rPr lang="ru-RU" sz="1800" dirty="0" err="1"/>
              <a:t>місцевих</a:t>
            </a:r>
            <a:r>
              <a:rPr lang="ru-RU" sz="1800" dirty="0"/>
              <a:t> рад 1999 року та </a:t>
            </a:r>
            <a:r>
              <a:rPr lang="ru-RU" sz="1800" dirty="0" err="1"/>
              <a:t>парламентські</a:t>
            </a:r>
            <a:r>
              <a:rPr lang="ru-RU" sz="1800" dirty="0"/>
              <a:t> </a:t>
            </a:r>
            <a:r>
              <a:rPr lang="ru-RU" sz="1800" dirty="0" err="1"/>
              <a:t>вибори</a:t>
            </a:r>
            <a:r>
              <a:rPr lang="ru-RU" sz="1800" dirty="0"/>
              <a:t> 2000 </a:t>
            </a:r>
            <a:r>
              <a:rPr lang="ru-RU" sz="1800" dirty="0" smtClean="0"/>
              <a:t>р. </a:t>
            </a:r>
            <a:r>
              <a:rPr lang="ru-RU" sz="1800" dirty="0" err="1"/>
              <a:t>Ризикуючи</a:t>
            </a:r>
            <a:r>
              <a:rPr lang="ru-RU" sz="1800" dirty="0"/>
              <a:t> </a:t>
            </a:r>
            <a:r>
              <a:rPr lang="ru-RU" sz="1800" dirty="0" err="1"/>
              <a:t>зникнути</a:t>
            </a:r>
            <a:r>
              <a:rPr lang="ru-RU" sz="1800" dirty="0"/>
              <a:t> з </a:t>
            </a:r>
            <a:r>
              <a:rPr lang="ru-RU" sz="1800" dirty="0" err="1"/>
              <a:t>політичного</a:t>
            </a:r>
            <a:r>
              <a:rPr lang="ru-RU" sz="1800" dirty="0"/>
              <a:t> поля до 2001 року, вони </a:t>
            </a:r>
            <a:r>
              <a:rPr lang="ru-RU" sz="1800" dirty="0" err="1"/>
              <a:t>змінили</a:t>
            </a:r>
            <a:r>
              <a:rPr lang="ru-RU" sz="1800" dirty="0"/>
              <a:t> тактику і взяли участь в </a:t>
            </a:r>
            <a:r>
              <a:rPr lang="ru-RU" sz="1800" dirty="0" err="1"/>
              <a:t>президентських</a:t>
            </a:r>
            <a:r>
              <a:rPr lang="ru-RU" sz="1800" dirty="0"/>
              <a:t> </a:t>
            </a:r>
            <a:r>
              <a:rPr lang="ru-RU" sz="1800" dirty="0" err="1"/>
              <a:t>виборах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 smtClean="0"/>
              <a:t>визначало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завершення</a:t>
            </a:r>
            <a:r>
              <a:rPr lang="ru-RU" sz="1800" dirty="0" smtClean="0"/>
              <a:t> </a:t>
            </a:r>
            <a:r>
              <a:rPr lang="ru-RU" sz="1800" dirty="0" err="1"/>
              <a:t>процесу</a:t>
            </a:r>
            <a:r>
              <a:rPr lang="ru-RU" sz="1800" dirty="0"/>
              <a:t> </a:t>
            </a:r>
            <a:r>
              <a:rPr lang="ru-RU" sz="1800" dirty="0" err="1"/>
              <a:t>легітимізації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склалася</a:t>
            </a:r>
            <a:r>
              <a:rPr lang="ru-RU" sz="1800" dirty="0"/>
              <a:t> в </a:t>
            </a:r>
            <a:r>
              <a:rPr lang="ru-RU" sz="1800" dirty="0" err="1"/>
              <a:t>результаті</a:t>
            </a:r>
            <a:r>
              <a:rPr lang="ru-RU" sz="1800" dirty="0"/>
              <a:t> референдуму 1996 р і </a:t>
            </a:r>
            <a:r>
              <a:rPr lang="ru-RU" sz="1800" dirty="0" err="1"/>
              <a:t>відкрило</a:t>
            </a:r>
            <a:r>
              <a:rPr lang="ru-RU" sz="1800" dirty="0"/>
              <a:t> </a:t>
            </a:r>
            <a:r>
              <a:rPr lang="ru-RU" sz="1800" dirty="0" err="1"/>
              <a:t>новий</a:t>
            </a:r>
            <a:r>
              <a:rPr lang="ru-RU" sz="1800" dirty="0"/>
              <a:t> </a:t>
            </a:r>
            <a:r>
              <a:rPr lang="ru-RU" sz="1800" dirty="0" err="1"/>
              <a:t>етап</a:t>
            </a:r>
            <a:r>
              <a:rPr lang="ru-RU" sz="1800" dirty="0"/>
              <a:t> у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білоруської</a:t>
            </a:r>
            <a:r>
              <a:rPr lang="ru-RU" sz="1800" dirty="0"/>
              <a:t> </a:t>
            </a:r>
            <a:r>
              <a:rPr lang="ru-RU" sz="1800" dirty="0" err="1"/>
              <a:t>політичної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.</a:t>
            </a:r>
          </a:p>
          <a:p>
            <a:pPr marL="45720" indent="0" algn="ctr">
              <a:buNone/>
            </a:pPr>
            <a:r>
              <a:rPr lang="ru-RU" sz="1800" dirty="0" smtClean="0"/>
              <a:t>Таким </a:t>
            </a:r>
            <a:r>
              <a:rPr lang="ru-RU" sz="1800" dirty="0"/>
              <a:t>чином, в </a:t>
            </a:r>
            <a:r>
              <a:rPr lang="ru-RU" sz="1800" dirty="0" err="1"/>
              <a:t>листопаді</a:t>
            </a:r>
            <a:r>
              <a:rPr lang="ru-RU" sz="1800" dirty="0"/>
              <a:t> 1996 р </a:t>
            </a:r>
            <a:r>
              <a:rPr lang="ru-RU" sz="1800" dirty="0" err="1"/>
              <a:t>почалося</a:t>
            </a:r>
            <a:r>
              <a:rPr lang="ru-RU" sz="1800" dirty="0"/>
              <a:t> </a:t>
            </a:r>
            <a:r>
              <a:rPr lang="ru-RU" sz="1800" dirty="0" err="1"/>
              <a:t>радикальне</a:t>
            </a:r>
            <a:r>
              <a:rPr lang="ru-RU" sz="1800" dirty="0"/>
              <a:t> </a:t>
            </a:r>
            <a:r>
              <a:rPr lang="ru-RU" sz="1800" dirty="0" err="1"/>
              <a:t>перетворення</a:t>
            </a:r>
            <a:r>
              <a:rPr lang="ru-RU" sz="1800" dirty="0"/>
              <a:t> </a:t>
            </a:r>
            <a:r>
              <a:rPr lang="ru-RU" sz="1800" dirty="0" err="1"/>
              <a:t>партійної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Білорусі</a:t>
            </a:r>
            <a:r>
              <a:rPr lang="ru-RU" sz="1800" dirty="0"/>
              <a:t>, яка </a:t>
            </a:r>
            <a:r>
              <a:rPr lang="ru-RU" sz="1800" dirty="0" err="1"/>
              <a:t>оформилася</a:t>
            </a:r>
            <a:r>
              <a:rPr lang="ru-RU" sz="1800" dirty="0"/>
              <a:t> в </a:t>
            </a:r>
            <a:r>
              <a:rPr lang="ru-RU" sz="1800" dirty="0" err="1"/>
              <a:t>першій</a:t>
            </a:r>
            <a:r>
              <a:rPr lang="ru-RU" sz="1800" dirty="0"/>
              <a:t> </a:t>
            </a:r>
            <a:r>
              <a:rPr lang="ru-RU" sz="1800" dirty="0" err="1"/>
              <a:t>половині</a:t>
            </a:r>
            <a:r>
              <a:rPr lang="ru-RU" sz="1800" dirty="0"/>
              <a:t> 90-х </a:t>
            </a:r>
            <a:r>
              <a:rPr lang="ru-RU" sz="1800" dirty="0" err="1"/>
              <a:t>років</a:t>
            </a:r>
            <a:r>
              <a:rPr lang="ru-RU" sz="1800" dirty="0"/>
              <a:t>. </a:t>
            </a:r>
            <a:r>
              <a:rPr lang="ru-RU" sz="1800" dirty="0" err="1"/>
              <a:t>Перехідний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в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тривав</a:t>
            </a:r>
            <a:r>
              <a:rPr lang="ru-RU" sz="1800" dirty="0"/>
              <a:t> до </a:t>
            </a:r>
            <a:r>
              <a:rPr lang="ru-RU" sz="1800" dirty="0" err="1"/>
              <a:t>президентських</a:t>
            </a:r>
            <a:r>
              <a:rPr lang="ru-RU" sz="1800" dirty="0"/>
              <a:t> </a:t>
            </a:r>
            <a:r>
              <a:rPr lang="ru-RU" sz="1800" dirty="0" err="1"/>
              <a:t>виборів</a:t>
            </a:r>
            <a:r>
              <a:rPr lang="ru-RU" sz="1800" dirty="0"/>
              <a:t> 2001 року, </a:t>
            </a:r>
            <a:r>
              <a:rPr lang="ru-RU" sz="1800" dirty="0" err="1"/>
              <a:t>ознаменувався</a:t>
            </a:r>
            <a:r>
              <a:rPr lang="ru-RU" sz="1800" dirty="0"/>
              <a:t> </a:t>
            </a:r>
            <a:r>
              <a:rPr lang="ru-RU" sz="1800" dirty="0" err="1"/>
              <a:t>переміщенням</a:t>
            </a:r>
            <a:r>
              <a:rPr lang="ru-RU" sz="1800" dirty="0"/>
              <a:t> </a:t>
            </a:r>
            <a:r>
              <a:rPr lang="ru-RU" sz="1800" dirty="0" err="1"/>
              <a:t>протистояння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 і </a:t>
            </a:r>
            <a:r>
              <a:rPr lang="ru-RU" sz="1800" dirty="0" err="1"/>
              <a:t>опозиції</a:t>
            </a:r>
            <a:r>
              <a:rPr lang="ru-RU" sz="1800" dirty="0"/>
              <a:t> в сферу </a:t>
            </a:r>
            <a:r>
              <a:rPr lang="ru-RU" sz="1800" dirty="0" err="1"/>
              <a:t>боротьби</a:t>
            </a:r>
            <a:r>
              <a:rPr lang="ru-RU" sz="1800" dirty="0"/>
              <a:t> за </a:t>
            </a:r>
            <a:r>
              <a:rPr lang="ru-RU" sz="1800" dirty="0" err="1"/>
              <a:t>першість</a:t>
            </a:r>
            <a:r>
              <a:rPr lang="ru-RU" sz="1800" dirty="0"/>
              <a:t> в </a:t>
            </a:r>
            <a:r>
              <a:rPr lang="ru-RU" sz="1800" dirty="0" err="1"/>
              <a:t>цілеспрямованому</a:t>
            </a:r>
            <a:r>
              <a:rPr lang="ru-RU" sz="1800" dirty="0"/>
              <a:t> </a:t>
            </a:r>
            <a:r>
              <a:rPr lang="ru-RU" sz="1800" dirty="0" err="1"/>
              <a:t>формуванні</a:t>
            </a:r>
            <a:r>
              <a:rPr lang="ru-RU" sz="1800" dirty="0"/>
              <a:t> </a:t>
            </a:r>
            <a:r>
              <a:rPr lang="ru-RU" sz="1800" dirty="0" err="1"/>
              <a:t>громадянського</a:t>
            </a:r>
            <a:r>
              <a:rPr lang="ru-RU" sz="1800" dirty="0"/>
              <a:t> </a:t>
            </a:r>
            <a:r>
              <a:rPr lang="ru-RU" sz="1800" dirty="0" err="1"/>
              <a:t>суспільства</a:t>
            </a:r>
            <a:r>
              <a:rPr lang="ru-RU" sz="1800" dirty="0"/>
              <a:t>. Результат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боротьби</a:t>
            </a:r>
            <a:r>
              <a:rPr lang="ru-RU" sz="1800" dirty="0"/>
              <a:t> </a:t>
            </a:r>
            <a:r>
              <a:rPr lang="ru-RU" sz="1800" dirty="0" err="1"/>
              <a:t>привів</a:t>
            </a:r>
            <a:r>
              <a:rPr lang="ru-RU" sz="1800" dirty="0"/>
              <a:t> до </a:t>
            </a:r>
            <a:r>
              <a:rPr lang="ru-RU" sz="1800" dirty="0" err="1"/>
              <a:t>закріплення</a:t>
            </a:r>
            <a:r>
              <a:rPr lang="ru-RU" sz="1800" dirty="0"/>
              <a:t> за </a:t>
            </a:r>
            <a:r>
              <a:rPr lang="ru-RU" sz="1800" dirty="0" err="1"/>
              <a:t>політичними</a:t>
            </a:r>
            <a:r>
              <a:rPr lang="ru-RU" sz="1800" dirty="0"/>
              <a:t> </a:t>
            </a:r>
            <a:r>
              <a:rPr lang="ru-RU" sz="1800" dirty="0" err="1"/>
              <a:t>партіями</a:t>
            </a:r>
            <a:r>
              <a:rPr lang="ru-RU" sz="1800" dirty="0"/>
              <a:t> </a:t>
            </a:r>
            <a:r>
              <a:rPr lang="ru-RU" sz="1800" dirty="0" err="1"/>
              <a:t>специфічного</a:t>
            </a:r>
            <a:r>
              <a:rPr lang="ru-RU" sz="1800" dirty="0"/>
              <a:t> набору </a:t>
            </a:r>
            <a:r>
              <a:rPr lang="ru-RU" sz="1800" dirty="0" err="1"/>
              <a:t>функцій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відображає</a:t>
            </a:r>
            <a:r>
              <a:rPr lang="ru-RU" sz="1800" dirty="0"/>
              <a:t> </a:t>
            </a:r>
            <a:r>
              <a:rPr lang="ru-RU" sz="1800" dirty="0" err="1"/>
              <a:t>своєрідність</a:t>
            </a:r>
            <a:r>
              <a:rPr lang="ru-RU" sz="1800" dirty="0"/>
              <a:t> </a:t>
            </a:r>
            <a:r>
              <a:rPr lang="ru-RU" sz="1800" dirty="0" err="1"/>
              <a:t>білоруської</a:t>
            </a:r>
            <a:r>
              <a:rPr lang="ru-RU" sz="1800" dirty="0"/>
              <a:t> </a:t>
            </a:r>
            <a:r>
              <a:rPr lang="ru-RU" sz="1800" dirty="0" err="1"/>
              <a:t>політичної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6843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87613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Висновок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568952" cy="5400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 err="1"/>
              <a:t>Півтора</a:t>
            </a:r>
            <a:r>
              <a:rPr lang="ru-RU" sz="1600" dirty="0"/>
              <a:t> десятка </a:t>
            </a:r>
            <a:r>
              <a:rPr lang="ru-RU" sz="1600" dirty="0" err="1"/>
              <a:t>зареєстрованих</a:t>
            </a:r>
            <a:r>
              <a:rPr lang="ru-RU" sz="1600" dirty="0"/>
              <a:t> </a:t>
            </a:r>
            <a:r>
              <a:rPr lang="ru-RU" sz="1600" dirty="0" err="1"/>
              <a:t>політичних</a:t>
            </a:r>
            <a:r>
              <a:rPr lang="ru-RU" sz="1600" dirty="0"/>
              <a:t> </a:t>
            </a:r>
            <a:r>
              <a:rPr lang="ru-RU" sz="1600" dirty="0" err="1"/>
              <a:t>партій</a:t>
            </a:r>
            <a:r>
              <a:rPr lang="ru-RU" sz="1600" dirty="0"/>
              <a:t> </a:t>
            </a:r>
            <a:r>
              <a:rPr lang="ru-RU" sz="1600" dirty="0" err="1"/>
              <a:t>сьогодні</a:t>
            </a:r>
            <a:r>
              <a:rPr lang="ru-RU" sz="1600" dirty="0"/>
              <a:t> не </a:t>
            </a:r>
            <a:r>
              <a:rPr lang="ru-RU" sz="1600" dirty="0" err="1"/>
              <a:t>впливають</a:t>
            </a:r>
            <a:r>
              <a:rPr lang="ru-RU" sz="1600" dirty="0"/>
              <a:t> на </a:t>
            </a:r>
            <a:r>
              <a:rPr lang="ru-RU" sz="1600" dirty="0" err="1"/>
              <a:t>прийняття</a:t>
            </a:r>
            <a:r>
              <a:rPr lang="ru-RU" sz="1600" dirty="0"/>
              <a:t> </a:t>
            </a:r>
            <a:r>
              <a:rPr lang="ru-RU" sz="1600" dirty="0" err="1"/>
              <a:t>державних</a:t>
            </a:r>
            <a:r>
              <a:rPr lang="ru-RU" sz="1600" dirty="0"/>
              <a:t> </a:t>
            </a:r>
            <a:r>
              <a:rPr lang="ru-RU" sz="1600" dirty="0" err="1"/>
              <a:t>рішень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політологам</a:t>
            </a:r>
            <a:r>
              <a:rPr lang="ru-RU" sz="1600" dirty="0"/>
              <a:t> </a:t>
            </a:r>
            <a:r>
              <a:rPr lang="ru-RU" sz="1600" dirty="0" err="1"/>
              <a:t>констатувати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 в </a:t>
            </a:r>
            <a:r>
              <a:rPr lang="ru-RU" sz="1600" dirty="0" err="1"/>
              <a:t>Білорусі</a:t>
            </a:r>
            <a:r>
              <a:rPr lang="ru-RU" sz="1600" dirty="0"/>
              <a:t> </a:t>
            </a:r>
            <a:r>
              <a:rPr lang="ru-RU" sz="1600" dirty="0" err="1"/>
              <a:t>безпартійної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, в </a:t>
            </a:r>
            <a:r>
              <a:rPr lang="ru-RU" sz="1600" dirty="0" err="1"/>
              <a:t>якій</a:t>
            </a:r>
            <a:r>
              <a:rPr lang="ru-RU" sz="1600" dirty="0"/>
              <a:t> «де-юре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існують</a:t>
            </a:r>
            <a:r>
              <a:rPr lang="ru-RU" sz="1600" dirty="0"/>
              <a:t>, а де-факто </a:t>
            </a:r>
            <a:r>
              <a:rPr lang="ru-RU" sz="1600" dirty="0" err="1"/>
              <a:t>відсутні</a:t>
            </a:r>
            <a:r>
              <a:rPr lang="ru-RU" sz="1600" dirty="0"/>
              <a:t> як </a:t>
            </a:r>
            <a:r>
              <a:rPr lang="ru-RU" sz="1600" dirty="0" err="1"/>
              <a:t>політичні</a:t>
            </a:r>
            <a:r>
              <a:rPr lang="ru-RU" sz="1600" dirty="0"/>
              <a:t> </a:t>
            </a:r>
            <a:r>
              <a:rPr lang="ru-RU" sz="1600" dirty="0" err="1"/>
              <a:t>сили</a:t>
            </a:r>
            <a:r>
              <a:rPr lang="ru-RU" sz="1600" dirty="0"/>
              <a:t>»</a:t>
            </a:r>
          </a:p>
          <a:p>
            <a:pPr marL="45720" indent="0">
              <a:buNone/>
            </a:pPr>
            <a:r>
              <a:rPr lang="ru-RU" sz="1600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/>
              <a:t>розширити</a:t>
            </a:r>
            <a:r>
              <a:rPr lang="ru-RU" sz="1600" dirty="0"/>
              <a:t> </a:t>
            </a:r>
            <a:r>
              <a:rPr lang="ru-RU" sz="1600" dirty="0" err="1"/>
              <a:t>поняття</a:t>
            </a:r>
            <a:r>
              <a:rPr lang="ru-RU" sz="1600" dirty="0"/>
              <a:t> «</a:t>
            </a:r>
            <a:r>
              <a:rPr lang="ru-RU" sz="1600" dirty="0" err="1"/>
              <a:t>партія</a:t>
            </a:r>
            <a:r>
              <a:rPr lang="ru-RU" sz="1600" dirty="0"/>
              <a:t>» до </a:t>
            </a:r>
            <a:r>
              <a:rPr lang="ru-RU" sz="1600" dirty="0" err="1"/>
              <a:t>команди</a:t>
            </a:r>
            <a:r>
              <a:rPr lang="ru-RU" sz="1600" dirty="0"/>
              <a:t> </a:t>
            </a:r>
            <a:r>
              <a:rPr lang="ru-RU" sz="1600" dirty="0" err="1"/>
              <a:t>однодумців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беруть</a:t>
            </a:r>
            <a:r>
              <a:rPr lang="ru-RU" sz="1600" dirty="0"/>
              <a:t> участь у </a:t>
            </a:r>
            <a:r>
              <a:rPr lang="ru-RU" sz="1600" dirty="0" err="1"/>
              <a:t>виборах</a:t>
            </a:r>
            <a:r>
              <a:rPr lang="ru-RU" sz="1600" dirty="0"/>
              <a:t> з метою </a:t>
            </a:r>
            <a:r>
              <a:rPr lang="ru-RU" sz="1600" dirty="0" err="1"/>
              <a:t>зайняти</a:t>
            </a:r>
            <a:r>
              <a:rPr lang="ru-RU" sz="1600" dirty="0"/>
              <a:t> </a:t>
            </a:r>
            <a:r>
              <a:rPr lang="ru-RU" sz="1600" dirty="0" err="1"/>
              <a:t>урядові</a:t>
            </a:r>
            <a:r>
              <a:rPr lang="ru-RU" sz="1600" dirty="0"/>
              <a:t> посади, то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погодитися</a:t>
            </a:r>
            <a:r>
              <a:rPr lang="ru-RU" sz="1600" dirty="0"/>
              <a:t> з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 </a:t>
            </a:r>
            <a:r>
              <a:rPr lang="ru-RU" sz="1600" dirty="0" err="1"/>
              <a:t>Білорусі</a:t>
            </a:r>
            <a:r>
              <a:rPr lang="ru-RU" sz="1600" dirty="0"/>
              <a:t> </a:t>
            </a:r>
            <a:r>
              <a:rPr lang="ru-RU" sz="1600" dirty="0" err="1"/>
              <a:t>склалася</a:t>
            </a:r>
            <a:r>
              <a:rPr lang="ru-RU" sz="1600" dirty="0"/>
              <a:t> </a:t>
            </a:r>
            <a:r>
              <a:rPr lang="ru-RU" sz="1600" dirty="0" err="1"/>
              <a:t>квазідвухпартійная</a:t>
            </a:r>
            <a:r>
              <a:rPr lang="ru-RU" sz="1600" dirty="0"/>
              <a:t> </a:t>
            </a:r>
            <a:r>
              <a:rPr lang="ru-RU" sz="1600" dirty="0" smtClean="0"/>
              <a:t>система,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утворюється</a:t>
            </a:r>
            <a:r>
              <a:rPr lang="ru-RU" sz="1600" dirty="0"/>
              <a:t> </a:t>
            </a:r>
            <a:r>
              <a:rPr lang="ru-RU" sz="1600" dirty="0" err="1" smtClean="0"/>
              <a:t>партією</a:t>
            </a:r>
            <a:r>
              <a:rPr lang="ru-RU" sz="1600" dirty="0" smtClean="0"/>
              <a:t> </a:t>
            </a:r>
            <a:r>
              <a:rPr lang="ru-RU" sz="1600" dirty="0" err="1"/>
              <a:t>влади</a:t>
            </a:r>
            <a:r>
              <a:rPr lang="ru-RU" sz="1600" dirty="0"/>
              <a:t> і </a:t>
            </a:r>
            <a:r>
              <a:rPr lang="ru-RU" sz="1600" dirty="0" err="1"/>
              <a:t>партією</a:t>
            </a:r>
            <a:r>
              <a:rPr lang="ru-RU" sz="1600" dirty="0"/>
              <a:t> </a:t>
            </a:r>
            <a:r>
              <a:rPr lang="ru-RU" sz="1600" dirty="0" err="1"/>
              <a:t>опозиції</a:t>
            </a:r>
            <a:r>
              <a:rPr lang="ru-RU" sz="1600" dirty="0"/>
              <a:t>. Першу </a:t>
            </a:r>
            <a:r>
              <a:rPr lang="ru-RU" sz="1600" dirty="0" err="1"/>
              <a:t>представляє</a:t>
            </a:r>
            <a:r>
              <a:rPr lang="ru-RU" sz="1600" dirty="0"/>
              <a:t> </a:t>
            </a:r>
            <a:r>
              <a:rPr lang="ru-RU" sz="1600" dirty="0" err="1"/>
              <a:t>президентська</a:t>
            </a:r>
            <a:r>
              <a:rPr lang="ru-RU" sz="1600" dirty="0"/>
              <a:t> вертикаль і </a:t>
            </a:r>
            <a:r>
              <a:rPr lang="ru-RU" sz="1600" dirty="0" err="1"/>
              <a:t>підконтрольні</a:t>
            </a:r>
            <a:r>
              <a:rPr lang="ru-RU" sz="1600" dirty="0"/>
              <a:t> </a:t>
            </a:r>
            <a:r>
              <a:rPr lang="ru-RU" sz="1600" dirty="0" err="1"/>
              <a:t>їй</a:t>
            </a:r>
            <a:r>
              <a:rPr lang="ru-RU" sz="1600" dirty="0"/>
              <a:t> </a:t>
            </a:r>
            <a:r>
              <a:rPr lang="ru-RU" sz="1600" dirty="0" err="1"/>
              <a:t>громадські</a:t>
            </a:r>
            <a:r>
              <a:rPr lang="ru-RU" sz="1600" dirty="0"/>
              <a:t> </a:t>
            </a:r>
            <a:r>
              <a:rPr lang="ru-RU" sz="1600" dirty="0" err="1"/>
              <a:t>об'єднання</a:t>
            </a:r>
            <a:r>
              <a:rPr lang="ru-RU" sz="1600" dirty="0"/>
              <a:t>, </a:t>
            </a:r>
            <a:r>
              <a:rPr lang="ru-RU" sz="1600" dirty="0" err="1"/>
              <a:t>включаючи</a:t>
            </a:r>
            <a:r>
              <a:rPr lang="ru-RU" sz="1600" dirty="0"/>
              <a:t> </a:t>
            </a:r>
            <a:r>
              <a:rPr lang="ru-RU" sz="1600" dirty="0" err="1"/>
              <a:t>проурядові</a:t>
            </a:r>
            <a:r>
              <a:rPr lang="ru-RU" sz="1600" dirty="0"/>
              <a:t> </a:t>
            </a:r>
            <a:r>
              <a:rPr lang="ru-RU" sz="1600" dirty="0" err="1"/>
              <a:t>політичні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, а другу - </a:t>
            </a:r>
            <a:r>
              <a:rPr lang="ru-RU" sz="1600" dirty="0" err="1"/>
              <a:t>опозиційні</a:t>
            </a:r>
            <a:r>
              <a:rPr lang="ru-RU" sz="1600" dirty="0"/>
              <a:t> </a:t>
            </a:r>
            <a:r>
              <a:rPr lang="ru-RU" sz="1600" dirty="0" err="1"/>
              <a:t>політичні</a:t>
            </a:r>
            <a:r>
              <a:rPr lang="ru-RU" sz="1600" dirty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і </a:t>
            </a:r>
            <a:r>
              <a:rPr lang="ru-RU" sz="1600" dirty="0" err="1"/>
              <a:t>підтримують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 smtClean="0"/>
              <a:t>рухи</a:t>
            </a:r>
            <a:r>
              <a:rPr lang="ru-RU" sz="1600" dirty="0" smtClean="0"/>
              <a:t>, </a:t>
            </a:r>
            <a:r>
              <a:rPr lang="ru-RU" sz="1600" dirty="0" err="1"/>
              <a:t>громадські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/>
              <a:t> та </a:t>
            </a:r>
            <a:r>
              <a:rPr lang="ru-RU" sz="1600" dirty="0" err="1"/>
              <a:t>ініціативи</a:t>
            </a:r>
            <a:r>
              <a:rPr lang="ru-RU" sz="1600" dirty="0"/>
              <a:t>. Перша «</a:t>
            </a:r>
            <a:r>
              <a:rPr lang="ru-RU" sz="1600" dirty="0" err="1"/>
              <a:t>партія</a:t>
            </a:r>
            <a:r>
              <a:rPr lang="ru-RU" sz="1600" dirty="0"/>
              <a:t>» </a:t>
            </a:r>
            <a:r>
              <a:rPr lang="ru-RU" sz="1600" dirty="0" err="1"/>
              <a:t>користується</a:t>
            </a:r>
            <a:r>
              <a:rPr lang="ru-RU" sz="1600" dirty="0"/>
              <a:t> </a:t>
            </a:r>
            <a:r>
              <a:rPr lang="ru-RU" sz="1600" dirty="0" err="1"/>
              <a:t>стійкою</a:t>
            </a:r>
            <a:r>
              <a:rPr lang="ru-RU" sz="1600" dirty="0"/>
              <a:t> </a:t>
            </a:r>
            <a:r>
              <a:rPr lang="ru-RU" sz="1600" dirty="0" err="1"/>
              <a:t>підтримкою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</a:t>
            </a:r>
            <a:r>
              <a:rPr lang="ru-RU" sz="1600" dirty="0" err="1"/>
              <a:t>її</a:t>
            </a:r>
            <a:r>
              <a:rPr lang="ru-RU" sz="1600" dirty="0"/>
              <a:t> регулярно </a:t>
            </a:r>
            <a:r>
              <a:rPr lang="ru-RU" sz="1600" dirty="0" err="1"/>
              <a:t>підтримує</a:t>
            </a:r>
            <a:r>
              <a:rPr lang="ru-RU" sz="1600" dirty="0"/>
              <a:t>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виборців</a:t>
            </a:r>
            <a:r>
              <a:rPr lang="ru-RU" sz="1600" dirty="0"/>
              <a:t>, а друга, </a:t>
            </a:r>
            <a:r>
              <a:rPr lang="ru-RU" sz="1600" dirty="0" err="1"/>
              <a:t>хоча</a:t>
            </a:r>
            <a:r>
              <a:rPr lang="ru-RU" sz="1600" dirty="0"/>
              <a:t> </a:t>
            </a:r>
            <a:r>
              <a:rPr lang="ru-RU" sz="1600" dirty="0" err="1"/>
              <a:t>представляє</a:t>
            </a:r>
            <a:r>
              <a:rPr lang="ru-RU" sz="1600" dirty="0"/>
              <a:t> практично весь </a:t>
            </a:r>
            <a:r>
              <a:rPr lang="ru-RU" sz="1600" dirty="0" err="1"/>
              <a:t>ідейно-політичний</a:t>
            </a:r>
            <a:r>
              <a:rPr lang="ru-RU" sz="1600" dirty="0"/>
              <a:t> спектр і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досвід</a:t>
            </a:r>
            <a:r>
              <a:rPr lang="ru-RU" sz="1600" dirty="0"/>
              <a:t> </a:t>
            </a:r>
            <a:r>
              <a:rPr lang="ru-RU" sz="1600" dirty="0" err="1"/>
              <a:t>висунення</a:t>
            </a:r>
            <a:r>
              <a:rPr lang="ru-RU" sz="1600" dirty="0"/>
              <a:t> </a:t>
            </a:r>
            <a:r>
              <a:rPr lang="ru-RU" sz="1600" dirty="0" err="1"/>
              <a:t>єдиних</a:t>
            </a:r>
            <a:r>
              <a:rPr lang="ru-RU" sz="1600" dirty="0"/>
              <a:t> </a:t>
            </a:r>
            <a:r>
              <a:rPr lang="ru-RU" sz="1600" dirty="0" err="1"/>
              <a:t>кандидатів</a:t>
            </a:r>
            <a:r>
              <a:rPr lang="ru-RU" sz="1600" dirty="0"/>
              <a:t> на </a:t>
            </a:r>
            <a:r>
              <a:rPr lang="ru-RU" sz="1600" dirty="0" err="1"/>
              <a:t>президентських</a:t>
            </a:r>
            <a:r>
              <a:rPr lang="ru-RU" sz="1600" dirty="0"/>
              <a:t> </a:t>
            </a:r>
            <a:r>
              <a:rPr lang="ru-RU" sz="1600" dirty="0" err="1"/>
              <a:t>виборах</a:t>
            </a:r>
            <a:r>
              <a:rPr lang="ru-RU" sz="1600" dirty="0"/>
              <a:t>, </a:t>
            </a:r>
            <a:r>
              <a:rPr lang="ru-RU" sz="1600" dirty="0" err="1"/>
              <a:t>залишається</a:t>
            </a:r>
            <a:r>
              <a:rPr lang="ru-RU" sz="1600" dirty="0"/>
              <a:t> в </a:t>
            </a:r>
            <a:r>
              <a:rPr lang="ru-RU" sz="1600" dirty="0" err="1"/>
              <a:t>тіні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r>
              <a:rPr lang="ru-RU" sz="1600" dirty="0"/>
              <a:t>Для </a:t>
            </a:r>
            <a:r>
              <a:rPr lang="ru-RU" sz="1600" dirty="0" err="1"/>
              <a:t>сучасної</a:t>
            </a:r>
            <a:r>
              <a:rPr lang="ru-RU" sz="1600" dirty="0"/>
              <a:t> </a:t>
            </a:r>
            <a:r>
              <a:rPr lang="ru-RU" sz="1600" dirty="0" err="1"/>
              <a:t>Італії</a:t>
            </a:r>
            <a:r>
              <a:rPr lang="ru-RU" sz="1600" dirty="0"/>
              <a:t> характерна </a:t>
            </a:r>
            <a:r>
              <a:rPr lang="ru-RU" sz="1600" dirty="0" err="1"/>
              <a:t>розвинена</a:t>
            </a:r>
            <a:r>
              <a:rPr lang="ru-RU" sz="1600" dirty="0"/>
              <a:t> </a:t>
            </a:r>
            <a:r>
              <a:rPr lang="ru-RU" sz="1600" dirty="0" err="1"/>
              <a:t>багатопартійна</a:t>
            </a:r>
            <a:r>
              <a:rPr lang="ru-RU" sz="1600" dirty="0"/>
              <a:t> система (активно </a:t>
            </a:r>
            <a:r>
              <a:rPr lang="ru-RU" sz="1600" dirty="0" err="1"/>
              <a:t>діє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50 </a:t>
            </a:r>
            <a:r>
              <a:rPr lang="ru-RU" sz="1600" dirty="0" err="1"/>
              <a:t>політичних</a:t>
            </a:r>
            <a:r>
              <a:rPr lang="ru-RU" sz="1600" dirty="0"/>
              <a:t> </a:t>
            </a:r>
            <a:r>
              <a:rPr lang="ru-RU" sz="1600" dirty="0" err="1"/>
              <a:t>партій</a:t>
            </a:r>
            <a:r>
              <a:rPr lang="ru-RU" sz="1600" dirty="0"/>
              <a:t>). </a:t>
            </a:r>
            <a:r>
              <a:rPr lang="ru-RU" sz="1600" dirty="0" err="1"/>
              <a:t>Діяльність</a:t>
            </a:r>
            <a:r>
              <a:rPr lang="ru-RU" sz="1600" dirty="0"/>
              <a:t> </a:t>
            </a:r>
            <a:r>
              <a:rPr lang="ru-RU" sz="1600" dirty="0" err="1"/>
              <a:t>партій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беруть</a:t>
            </a:r>
            <a:r>
              <a:rPr lang="ru-RU" sz="1600" dirty="0"/>
              <a:t> участь у </a:t>
            </a:r>
            <a:r>
              <a:rPr lang="ru-RU" sz="1600" dirty="0" err="1"/>
              <a:t>виборах</a:t>
            </a:r>
            <a:r>
              <a:rPr lang="ru-RU" sz="1600" dirty="0"/>
              <a:t>, </a:t>
            </a:r>
            <a:r>
              <a:rPr lang="ru-RU" sz="1600" dirty="0" err="1"/>
              <a:t>фінансується</a:t>
            </a:r>
            <a:r>
              <a:rPr lang="ru-RU" sz="1600" dirty="0"/>
              <a:t> за </a:t>
            </a:r>
            <a:r>
              <a:rPr lang="ru-RU" sz="1600" dirty="0" err="1"/>
              <a:t>рахунок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 на </a:t>
            </a:r>
            <a:r>
              <a:rPr lang="ru-RU" sz="1600" dirty="0" err="1"/>
              <a:t>вибір</a:t>
            </a:r>
            <a:r>
              <a:rPr lang="ru-RU" sz="1600" dirty="0"/>
              <a:t> самих </a:t>
            </a:r>
            <a:r>
              <a:rPr lang="ru-RU" sz="1600" dirty="0" err="1"/>
              <a:t>платників</a:t>
            </a:r>
            <a:r>
              <a:rPr lang="ru-RU" sz="1600" dirty="0"/>
              <a:t> </a:t>
            </a:r>
            <a:r>
              <a:rPr lang="ru-RU" sz="1600" dirty="0" err="1"/>
              <a:t>податків</a:t>
            </a:r>
            <a:r>
              <a:rPr lang="ru-RU" sz="1600" dirty="0"/>
              <a:t>. </a:t>
            </a:r>
            <a:r>
              <a:rPr lang="ru-RU" sz="1600" dirty="0" err="1" smtClean="0"/>
              <a:t>Найбільші</a:t>
            </a:r>
            <a:r>
              <a:rPr lang="ru-RU" sz="1600" dirty="0" smtClean="0"/>
              <a:t> </a:t>
            </a:r>
            <a:r>
              <a:rPr lang="ru-RU" sz="1600" dirty="0" err="1"/>
              <a:t>партії</a:t>
            </a:r>
            <a:r>
              <a:rPr lang="ru-RU" sz="1600" dirty="0"/>
              <a:t> </a:t>
            </a:r>
            <a:r>
              <a:rPr lang="ru-RU" sz="1600" dirty="0" err="1"/>
              <a:t>країни</a:t>
            </a:r>
            <a:r>
              <a:rPr lang="ru-RU" sz="1600" dirty="0"/>
              <a:t>, не </a:t>
            </a:r>
            <a:r>
              <a:rPr lang="ru-RU" sz="1600" dirty="0" err="1"/>
              <a:t>володіючи</a:t>
            </a:r>
            <a:r>
              <a:rPr lang="ru-RU" sz="1600" dirty="0"/>
              <a:t> абсолютною </a:t>
            </a:r>
            <a:r>
              <a:rPr lang="ru-RU" sz="1600" dirty="0" err="1"/>
              <a:t>більшістю</a:t>
            </a:r>
            <a:r>
              <a:rPr lang="ru-RU" sz="1600" dirty="0"/>
              <a:t> в </a:t>
            </a:r>
            <a:r>
              <a:rPr lang="ru-RU" sz="1600" dirty="0" err="1"/>
              <a:t>парламенті</a:t>
            </a:r>
            <a:r>
              <a:rPr lang="ru-RU" sz="1600" dirty="0"/>
              <a:t>, </a:t>
            </a:r>
            <a:r>
              <a:rPr lang="ru-RU" sz="1600" dirty="0" err="1"/>
              <a:t>змушені</a:t>
            </a:r>
            <a:r>
              <a:rPr lang="ru-RU" sz="1600" dirty="0"/>
              <a:t> </a:t>
            </a:r>
            <a:r>
              <a:rPr lang="ru-RU" sz="1600" dirty="0" err="1"/>
              <a:t>формувати</a:t>
            </a:r>
            <a:r>
              <a:rPr lang="ru-RU" sz="1600" dirty="0"/>
              <a:t> </a:t>
            </a:r>
            <a:r>
              <a:rPr lang="ru-RU" sz="1600" dirty="0" err="1"/>
              <a:t>коаліційні</a:t>
            </a:r>
            <a:r>
              <a:rPr lang="ru-RU" sz="1600" dirty="0"/>
              <a:t> уряди з </a:t>
            </a:r>
            <a:r>
              <a:rPr lang="ru-RU" sz="1600" dirty="0" err="1"/>
              <a:t>меншими</a:t>
            </a:r>
            <a:r>
              <a:rPr lang="ru-RU" sz="1600" dirty="0"/>
              <a:t> </a:t>
            </a:r>
            <a:r>
              <a:rPr lang="ru-RU" sz="1600" dirty="0" err="1"/>
              <a:t>партіями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1558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Список використаних джерел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08720"/>
            <a:ext cx="6400800" cy="547260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uk-UA" dirty="0" smtClean="0"/>
              <a:t>1. Кузнецов</a:t>
            </a:r>
            <a:r>
              <a:rPr lang="uk-UA" dirty="0"/>
              <a:t>, Н.В. Політичні партії Білорусі: від </a:t>
            </a:r>
            <a:r>
              <a:rPr lang="uk-UA" dirty="0" smtClean="0"/>
              <a:t>  історії </a:t>
            </a:r>
            <a:r>
              <a:rPr lang="uk-UA" dirty="0"/>
              <a:t>до сучасності / Н.В. Кузнєцов. -Мінськ, 1996. - 19 с</a:t>
            </a:r>
            <a:r>
              <a:rPr lang="uk-UA" dirty="0" smtClean="0"/>
              <a:t>.</a:t>
            </a:r>
          </a:p>
          <a:p>
            <a:pPr marL="45720" indent="0">
              <a:buNone/>
            </a:pPr>
            <a:r>
              <a:rPr lang="uk-UA" dirty="0"/>
              <a:t>2. Голосів, Г.В. Партійні системи Росії і країн Східної Європи: генезис, структури, динаміка / Г.В. Голосів. - М .: Видавництво «Всесвіт», 1999 - 152 с</a:t>
            </a:r>
            <a:r>
              <a:rPr lang="uk-UA" dirty="0" smtClean="0"/>
              <a:t>.</a:t>
            </a:r>
          </a:p>
          <a:p>
            <a:pPr marL="45720" indent="0">
              <a:buNone/>
            </a:pPr>
            <a:r>
              <a:rPr lang="uk-UA" dirty="0"/>
              <a:t>3. Політичні партії Республіки Білорусь. - Мінськ: ІСПІ, 2001. - 419 с</a:t>
            </a:r>
            <a:r>
              <a:rPr lang="uk-UA" dirty="0" smtClean="0"/>
              <a:t>.</a:t>
            </a:r>
          </a:p>
          <a:p>
            <a:pPr marL="45720" indent="0">
              <a:buNone/>
            </a:pPr>
            <a:r>
              <a:rPr lang="uk-UA" dirty="0" smtClean="0"/>
              <a:t>4.</a:t>
            </a:r>
            <a:r>
              <a:rPr lang="ru-RU" dirty="0"/>
              <a:t> </a:t>
            </a:r>
            <a:r>
              <a:rPr lang="ru-RU" dirty="0" err="1"/>
              <a:t>Андрущенко</a:t>
            </a:r>
            <a:r>
              <a:rPr lang="ru-RU" dirty="0"/>
              <a:t> І., </a:t>
            </a:r>
            <a:r>
              <a:rPr lang="ru-RU" dirty="0" err="1"/>
              <a:t>Срібняк</a:t>
            </a:r>
            <a:r>
              <a:rPr lang="ru-RU" dirty="0"/>
              <a:t> І. </a:t>
            </a:r>
            <a:r>
              <a:rPr lang="ru-RU" dirty="0" err="1"/>
              <a:t>Суспільно-політичний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Сіцілійського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 у ХІ-ХІІІ ст. // 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лінгвістичного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Серія</a:t>
            </a:r>
            <a:r>
              <a:rPr lang="ru-RU" dirty="0"/>
              <a:t> «</a:t>
            </a:r>
            <a:r>
              <a:rPr lang="ru-RU" dirty="0" err="1"/>
              <a:t>Історія</a:t>
            </a:r>
            <a:r>
              <a:rPr lang="ru-RU" dirty="0"/>
              <a:t>, </a:t>
            </a:r>
            <a:r>
              <a:rPr lang="ru-RU" dirty="0" err="1"/>
              <a:t>економіка</a:t>
            </a:r>
            <a:r>
              <a:rPr lang="ru-RU" dirty="0"/>
              <a:t>, </a:t>
            </a:r>
            <a:r>
              <a:rPr lang="ru-RU" dirty="0" err="1"/>
              <a:t>філософія</a:t>
            </a:r>
            <a:r>
              <a:rPr lang="ru-RU" dirty="0"/>
              <a:t>». – К., 2001. – Вип.5. – С.284-291.</a:t>
            </a:r>
          </a:p>
          <a:p>
            <a:pPr marL="45720" indent="0">
              <a:buNone/>
            </a:pPr>
            <a:r>
              <a:rPr lang="ru-RU" dirty="0" smtClean="0"/>
              <a:t>5. </a:t>
            </a:r>
            <a:r>
              <a:rPr lang="ru-RU" dirty="0" err="1" smtClean="0"/>
              <a:t>Срібняк</a:t>
            </a:r>
            <a:r>
              <a:rPr lang="ru-RU" dirty="0" smtClean="0"/>
              <a:t> </a:t>
            </a:r>
            <a:r>
              <a:rPr lang="ru-RU" dirty="0"/>
              <a:t>І.В. 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Італійського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 (1848-1870) // </a:t>
            </a:r>
            <a:r>
              <a:rPr lang="ru-RU" dirty="0" err="1"/>
              <a:t>Гетьманський</a:t>
            </a:r>
            <a:r>
              <a:rPr lang="ru-RU" dirty="0"/>
              <a:t> альманах / </a:t>
            </a:r>
            <a:r>
              <a:rPr lang="ru-RU" dirty="0" err="1"/>
              <a:t>Відп</a:t>
            </a:r>
            <a:r>
              <a:rPr lang="ru-RU" dirty="0"/>
              <a:t>. ред. </a:t>
            </a:r>
            <a:r>
              <a:rPr lang="ru-RU" dirty="0" err="1"/>
              <a:t>Ю.Терещенко</a:t>
            </a:r>
            <a:r>
              <a:rPr lang="ru-RU" dirty="0"/>
              <a:t>. – К., 2002. – Ч.І. – С.95-107.</a:t>
            </a:r>
          </a:p>
          <a:p>
            <a:pPr marL="45720" indent="0">
              <a:buNone/>
            </a:pPr>
            <a:r>
              <a:rPr lang="ru-RU" dirty="0" smtClean="0"/>
              <a:t>6. </a:t>
            </a:r>
            <a:r>
              <a:rPr lang="ru-RU" dirty="0" err="1" smtClean="0"/>
              <a:t>Срібняк</a:t>
            </a:r>
            <a:r>
              <a:rPr lang="ru-RU" dirty="0" smtClean="0"/>
              <a:t> </a:t>
            </a:r>
            <a:r>
              <a:rPr lang="ru-RU" dirty="0"/>
              <a:t>І. </a:t>
            </a:r>
            <a:r>
              <a:rPr lang="ru-RU" dirty="0" err="1"/>
              <a:t>Державотворча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монархів</a:t>
            </a:r>
            <a:r>
              <a:rPr lang="ru-RU" dirty="0"/>
              <a:t> </a:t>
            </a:r>
            <a:r>
              <a:rPr lang="ru-RU" dirty="0" err="1"/>
              <a:t>Савойської</a:t>
            </a:r>
            <a:r>
              <a:rPr lang="ru-RU" dirty="0"/>
              <a:t> </a:t>
            </a:r>
            <a:r>
              <a:rPr lang="ru-RU" dirty="0" err="1"/>
              <a:t>династії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(1821-1870 </a:t>
            </a:r>
            <a:r>
              <a:rPr lang="ru-RU" dirty="0" err="1"/>
              <a:t>рр</a:t>
            </a:r>
            <a:r>
              <a:rPr lang="ru-RU" dirty="0"/>
              <a:t>.) //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: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пошуки</a:t>
            </a:r>
            <a:r>
              <a:rPr lang="ru-RU" dirty="0"/>
              <a:t> і </a:t>
            </a:r>
            <a:r>
              <a:rPr lang="ru-RU" dirty="0" err="1"/>
              <a:t>знахідки</a:t>
            </a:r>
            <a:r>
              <a:rPr lang="ru-RU" dirty="0"/>
              <a:t>. – К., 2006. – Вип.15. – С.348-361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uk-UA" dirty="0" smtClean="0"/>
              <a:t>7.</a:t>
            </a:r>
            <a:r>
              <a:rPr lang="ru-RU" dirty="0"/>
              <a:t> </a:t>
            </a:r>
            <a:r>
              <a:rPr lang="ru-RU" dirty="0" err="1"/>
              <a:t>Кузнєцова</a:t>
            </a:r>
            <a:r>
              <a:rPr lang="ru-RU" dirty="0"/>
              <a:t> Л. І., Кузьменко В. П.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у СНД.</a:t>
            </a:r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05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062" y="116632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/>
              <a:t>Партії</a:t>
            </a:r>
            <a:r>
              <a:rPr lang="ru-RU" sz="2800" dirty="0"/>
              <a:t> </a:t>
            </a:r>
            <a:r>
              <a:rPr lang="ru-RU" sz="2800" dirty="0" err="1"/>
              <a:t>Королівства</a:t>
            </a:r>
            <a:r>
              <a:rPr lang="ru-RU" sz="2800" dirty="0"/>
              <a:t> </a:t>
            </a:r>
            <a:r>
              <a:rPr lang="ru-RU" sz="2800" dirty="0" err="1"/>
              <a:t>Італія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82276"/>
            <a:ext cx="66247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Першими </a:t>
            </a:r>
            <a:r>
              <a:rPr lang="ru-RU" sz="1400" dirty="0" err="1">
                <a:solidFill>
                  <a:schemeClr val="tx1"/>
                </a:solidFill>
              </a:rPr>
              <a:t>політичними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партіями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 стали консервативна «Права» і </a:t>
            </a:r>
            <a:r>
              <a:rPr lang="ru-RU" sz="1400" dirty="0" err="1">
                <a:solidFill>
                  <a:schemeClr val="tx1"/>
                </a:solidFill>
              </a:rPr>
              <a:t>ліберальна</a:t>
            </a:r>
            <a:r>
              <a:rPr lang="ru-RU" sz="1400" dirty="0">
                <a:solidFill>
                  <a:schemeClr val="tx1"/>
                </a:solidFill>
              </a:rPr>
              <a:t> «</a:t>
            </a:r>
            <a:r>
              <a:rPr lang="ru-RU" sz="1400" dirty="0" err="1">
                <a:solidFill>
                  <a:schemeClr val="tx1"/>
                </a:solidFill>
              </a:rPr>
              <a:t>Ліва</a:t>
            </a:r>
            <a:r>
              <a:rPr lang="ru-RU" sz="1400" dirty="0">
                <a:solidFill>
                  <a:schemeClr val="tx1"/>
                </a:solidFill>
              </a:rPr>
              <a:t>». </a:t>
            </a:r>
            <a:r>
              <a:rPr lang="ru-RU" sz="1400" dirty="0" err="1">
                <a:solidFill>
                  <a:schemeClr val="tx1"/>
                </a:solidFill>
              </a:rPr>
              <a:t>Створені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ще</a:t>
            </a:r>
            <a:r>
              <a:rPr lang="ru-RU" sz="1400" dirty="0">
                <a:solidFill>
                  <a:schemeClr val="tx1"/>
                </a:solidFill>
              </a:rPr>
              <a:t> в 1849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 як </a:t>
            </a:r>
            <a:r>
              <a:rPr lang="ru-RU" sz="1400" dirty="0" err="1">
                <a:solidFill>
                  <a:schemeClr val="tx1"/>
                </a:solidFill>
              </a:rPr>
              <a:t>партії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Сардинського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королівства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після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проголошення</a:t>
            </a:r>
            <a:r>
              <a:rPr lang="ru-RU" sz="1400" dirty="0">
                <a:solidFill>
                  <a:schemeClr val="tx1"/>
                </a:solidFill>
              </a:rPr>
              <a:t> в 1861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єдиного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Королівства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Італія</a:t>
            </a:r>
            <a:r>
              <a:rPr lang="ru-RU" sz="1400" dirty="0">
                <a:solidFill>
                  <a:schemeClr val="tx1"/>
                </a:solidFill>
              </a:rPr>
              <a:t> вони стали </a:t>
            </a:r>
            <a:r>
              <a:rPr lang="ru-RU" sz="1400" dirty="0" err="1" smtClean="0">
                <a:solidFill>
                  <a:schemeClr val="tx1"/>
                </a:solidFill>
              </a:rPr>
              <a:t>загальноіталійськими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організаціями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662473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Перші</a:t>
            </a:r>
            <a:r>
              <a:rPr lang="ru-RU" sz="1400" dirty="0">
                <a:solidFill>
                  <a:schemeClr val="tx1"/>
                </a:solidFill>
              </a:rPr>
              <a:t> 15 </a:t>
            </a:r>
            <a:r>
              <a:rPr lang="ru-RU" sz="1400" dirty="0" err="1">
                <a:solidFill>
                  <a:schemeClr val="tx1"/>
                </a:solidFill>
              </a:rPr>
              <a:t>років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 smtClean="0">
                <a:solidFill>
                  <a:schemeClr val="tx1"/>
                </a:solidFill>
              </a:rPr>
              <a:t>Італії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домінувала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партія</a:t>
            </a:r>
            <a:r>
              <a:rPr lang="ru-RU" sz="1400" dirty="0">
                <a:solidFill>
                  <a:schemeClr val="tx1"/>
                </a:solidFill>
              </a:rPr>
              <a:t> «Права», </a:t>
            </a:r>
            <a:r>
              <a:rPr lang="ru-RU" sz="1400" dirty="0" err="1">
                <a:solidFill>
                  <a:schemeClr val="tx1"/>
                </a:solidFill>
              </a:rPr>
              <a:t>організатором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якої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був</a:t>
            </a:r>
            <a:r>
              <a:rPr lang="ru-RU" sz="1400" dirty="0">
                <a:solidFill>
                  <a:schemeClr val="tx1"/>
                </a:solidFill>
              </a:rPr>
              <a:t> граф </a:t>
            </a:r>
            <a:r>
              <a:rPr lang="ru-RU" sz="1400" dirty="0" err="1">
                <a:solidFill>
                  <a:schemeClr val="tx1"/>
                </a:solidFill>
              </a:rPr>
              <a:t>Камілло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Бенсо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Кавур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прем'єр-міністр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Сардинського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королівства</a:t>
            </a:r>
            <a:r>
              <a:rPr lang="ru-RU" sz="1400" dirty="0">
                <a:solidFill>
                  <a:schemeClr val="tx1"/>
                </a:solidFill>
              </a:rPr>
              <a:t>, а </a:t>
            </a:r>
            <a:r>
              <a:rPr lang="ru-RU" sz="1400" dirty="0" err="1">
                <a:solidFill>
                  <a:schemeClr val="tx1"/>
                </a:solidFill>
              </a:rPr>
              <a:t>потім</a:t>
            </a:r>
            <a:r>
              <a:rPr lang="ru-RU" sz="1400" dirty="0">
                <a:solidFill>
                  <a:schemeClr val="tx1"/>
                </a:solidFill>
              </a:rPr>
              <a:t> глава </a:t>
            </a:r>
            <a:r>
              <a:rPr lang="ru-RU" sz="1400" dirty="0" err="1">
                <a:solidFill>
                  <a:schemeClr val="tx1"/>
                </a:solidFill>
              </a:rPr>
              <a:t>першого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італійського</a:t>
            </a:r>
            <a:r>
              <a:rPr lang="ru-RU" sz="1400" dirty="0">
                <a:solidFill>
                  <a:schemeClr val="tx1"/>
                </a:solidFill>
              </a:rPr>
              <a:t> уряду, </a:t>
            </a:r>
            <a:r>
              <a:rPr lang="ru-RU" sz="1400" dirty="0" err="1">
                <a:solidFill>
                  <a:schemeClr val="tx1"/>
                </a:solidFill>
              </a:rPr>
              <a:t>який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зіграв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виняткову</a:t>
            </a:r>
            <a:r>
              <a:rPr lang="ru-RU" sz="1400" dirty="0">
                <a:solidFill>
                  <a:schemeClr val="tx1"/>
                </a:solidFill>
              </a:rPr>
              <a:t> роль в </a:t>
            </a:r>
            <a:r>
              <a:rPr lang="ru-RU" sz="1400" dirty="0" err="1">
                <a:solidFill>
                  <a:schemeClr val="tx1"/>
                </a:solidFill>
              </a:rPr>
              <a:t>об'єднанні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владою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сардинського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монарха. </a:t>
            </a:r>
            <a:r>
              <a:rPr lang="ru-RU" sz="1400" dirty="0" err="1">
                <a:solidFill>
                  <a:schemeClr val="tx1"/>
                </a:solidFill>
              </a:rPr>
              <a:t>Ідеологія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ґрунтувалася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ідеях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засновника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Праві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виступали</a:t>
            </a:r>
            <a:r>
              <a:rPr lang="ru-RU" sz="1400" dirty="0">
                <a:solidFill>
                  <a:schemeClr val="tx1"/>
                </a:solidFill>
              </a:rPr>
              <a:t> за </a:t>
            </a:r>
            <a:r>
              <a:rPr lang="ru-RU" sz="1400" dirty="0" err="1">
                <a:solidFill>
                  <a:schemeClr val="tx1"/>
                </a:solidFill>
              </a:rPr>
              <a:t>вільну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торгівлю</a:t>
            </a:r>
            <a:r>
              <a:rPr lang="ru-RU" sz="1400" dirty="0">
                <a:solidFill>
                  <a:schemeClr val="tx1"/>
                </a:solidFill>
              </a:rPr>
              <a:t>, «</a:t>
            </a:r>
            <a:r>
              <a:rPr lang="ru-RU" sz="1400" dirty="0" err="1">
                <a:solidFill>
                  <a:schemeClr val="tx1"/>
                </a:solidFill>
              </a:rPr>
              <a:t>адміністративну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централізацію</a:t>
            </a:r>
            <a:r>
              <a:rPr lang="ru-RU" sz="1400" dirty="0">
                <a:solidFill>
                  <a:schemeClr val="tx1"/>
                </a:solidFill>
              </a:rPr>
              <a:t>» і </a:t>
            </a:r>
            <a:r>
              <a:rPr lang="ru-RU" sz="1400" dirty="0" err="1">
                <a:solidFill>
                  <a:schemeClr val="tx1"/>
                </a:solidFill>
              </a:rPr>
              <a:t>уніфікацію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законодавства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розвиток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інфраструктури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збалансований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державний</a:t>
            </a:r>
            <a:r>
              <a:rPr lang="ru-RU" sz="1400" dirty="0">
                <a:solidFill>
                  <a:schemeClr val="tx1"/>
                </a:solidFill>
              </a:rPr>
              <a:t> бюджет. В </a:t>
            </a:r>
            <a:r>
              <a:rPr lang="ru-RU" sz="1400" dirty="0" err="1">
                <a:solidFill>
                  <a:schemeClr val="tx1"/>
                </a:solidFill>
              </a:rPr>
              <a:t>області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зовнішньої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політики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праві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поглинені</a:t>
            </a:r>
            <a:r>
              <a:rPr lang="ru-RU" sz="1400" dirty="0">
                <a:solidFill>
                  <a:schemeClr val="tx1"/>
                </a:solidFill>
              </a:rPr>
              <a:t> проблемою </a:t>
            </a:r>
            <a:r>
              <a:rPr lang="ru-RU" sz="1400" dirty="0" err="1">
                <a:solidFill>
                  <a:schemeClr val="tx1"/>
                </a:solidFill>
              </a:rPr>
              <a:t>завершення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об'єднання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спочатку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роблячи</a:t>
            </a:r>
            <a:r>
              <a:rPr lang="ru-RU" sz="1400" dirty="0">
                <a:solidFill>
                  <a:schemeClr val="tx1"/>
                </a:solidFill>
              </a:rPr>
              <a:t> ставку на </a:t>
            </a:r>
            <a:r>
              <a:rPr lang="ru-RU" sz="1400" dirty="0" err="1">
                <a:solidFill>
                  <a:schemeClr val="tx1"/>
                </a:solidFill>
              </a:rPr>
              <a:t>близькі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стосунки</a:t>
            </a:r>
            <a:r>
              <a:rPr lang="ru-RU" sz="1400" dirty="0">
                <a:solidFill>
                  <a:schemeClr val="tx1"/>
                </a:solidFill>
              </a:rPr>
              <a:t> з </a:t>
            </a:r>
            <a:r>
              <a:rPr lang="ru-RU" sz="1400" dirty="0" err="1">
                <a:solidFill>
                  <a:schemeClr val="tx1"/>
                </a:solidFill>
              </a:rPr>
              <a:t>Францією</a:t>
            </a:r>
            <a:r>
              <a:rPr lang="ru-RU" sz="1400" dirty="0">
                <a:solidFill>
                  <a:schemeClr val="tx1"/>
                </a:solidFill>
              </a:rPr>
              <a:t>, але </a:t>
            </a:r>
            <a:r>
              <a:rPr lang="ru-RU" sz="1400" dirty="0" err="1">
                <a:solidFill>
                  <a:schemeClr val="tx1"/>
                </a:solidFill>
              </a:rPr>
              <a:t>пізніше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схилилися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 smtClean="0">
                <a:solidFill>
                  <a:schemeClr val="tx1"/>
                </a:solidFill>
              </a:rPr>
              <a:t>пропруської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орієнтації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221088"/>
            <a:ext cx="662473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Ситуація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змінилася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після</a:t>
            </a:r>
            <a:r>
              <a:rPr lang="ru-RU" sz="1400" dirty="0">
                <a:solidFill>
                  <a:schemeClr val="tx1"/>
                </a:solidFill>
              </a:rPr>
              <a:t> так </a:t>
            </a:r>
            <a:r>
              <a:rPr lang="ru-RU" sz="1400" dirty="0" err="1">
                <a:solidFill>
                  <a:schemeClr val="tx1"/>
                </a:solidFill>
              </a:rPr>
              <a:t>званої</a:t>
            </a:r>
            <a:r>
              <a:rPr lang="ru-RU" sz="1400" dirty="0">
                <a:solidFill>
                  <a:schemeClr val="tx1"/>
                </a:solidFill>
              </a:rPr>
              <a:t> «</a:t>
            </a:r>
            <a:r>
              <a:rPr lang="ru-RU" sz="1400" dirty="0" err="1">
                <a:solidFill>
                  <a:schemeClr val="tx1"/>
                </a:solidFill>
              </a:rPr>
              <a:t>Парламентської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революції</a:t>
            </a:r>
            <a:r>
              <a:rPr lang="ru-RU" sz="1400" dirty="0">
                <a:solidFill>
                  <a:schemeClr val="tx1"/>
                </a:solidFill>
              </a:rPr>
              <a:t>» 1876 року і </a:t>
            </a:r>
            <a:r>
              <a:rPr lang="ru-RU" sz="1400" dirty="0" err="1">
                <a:solidFill>
                  <a:schemeClr val="tx1"/>
                </a:solidFill>
              </a:rPr>
              <a:t>наступних</a:t>
            </a:r>
            <a:r>
              <a:rPr lang="ru-RU" sz="1400" dirty="0">
                <a:solidFill>
                  <a:schemeClr val="tx1"/>
                </a:solidFill>
              </a:rPr>
              <a:t> з ним </a:t>
            </a:r>
            <a:r>
              <a:rPr lang="ru-RU" sz="1400" dirty="0" err="1">
                <a:solidFill>
                  <a:schemeClr val="tx1"/>
                </a:solidFill>
              </a:rPr>
              <a:t>дострокових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виборів</a:t>
            </a:r>
            <a:r>
              <a:rPr lang="ru-RU" sz="1400" dirty="0">
                <a:solidFill>
                  <a:schemeClr val="tx1"/>
                </a:solidFill>
              </a:rPr>
              <a:t>, на </a:t>
            </a:r>
            <a:r>
              <a:rPr lang="ru-RU" sz="1400" dirty="0" err="1">
                <a:solidFill>
                  <a:schemeClr val="tx1"/>
                </a:solidFill>
              </a:rPr>
              <a:t>яких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ліві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здобули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приголомшливу</a:t>
            </a:r>
            <a:r>
              <a:rPr lang="ru-RU" sz="1400" dirty="0">
                <a:solidFill>
                  <a:schemeClr val="tx1"/>
                </a:solidFill>
              </a:rPr>
              <a:t> перемогу, </a:t>
            </a:r>
            <a:r>
              <a:rPr lang="ru-RU" sz="1400" dirty="0" err="1">
                <a:solidFill>
                  <a:schemeClr val="tx1"/>
                </a:solidFill>
              </a:rPr>
              <a:t>вперше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отримавши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більшість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місць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парламенті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Після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цього</a:t>
            </a:r>
            <a:r>
              <a:rPr lang="ru-RU" sz="1400" dirty="0">
                <a:solidFill>
                  <a:schemeClr val="tx1"/>
                </a:solidFill>
              </a:rPr>
              <a:t> «Права» на </a:t>
            </a:r>
            <a:r>
              <a:rPr lang="ru-RU" sz="1400" dirty="0" err="1">
                <a:solidFill>
                  <a:schemeClr val="tx1"/>
                </a:solidFill>
              </a:rPr>
              <a:t>чверть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століття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перетворилася</a:t>
            </a:r>
            <a:r>
              <a:rPr lang="ru-RU" sz="1400" dirty="0">
                <a:solidFill>
                  <a:schemeClr val="tx1"/>
                </a:solidFill>
              </a:rPr>
              <a:t> на другу </a:t>
            </a:r>
            <a:r>
              <a:rPr lang="ru-RU" sz="1400" dirty="0" err="1">
                <a:solidFill>
                  <a:schemeClr val="tx1"/>
                </a:solidFill>
              </a:rPr>
              <a:t>партію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країни</a:t>
            </a:r>
            <a:r>
              <a:rPr lang="ru-RU" sz="1400" dirty="0">
                <a:solidFill>
                  <a:schemeClr val="tx1"/>
                </a:solidFill>
              </a:rPr>
              <a:t>. «</a:t>
            </a:r>
            <a:r>
              <a:rPr lang="ru-RU" sz="1400" dirty="0" err="1">
                <a:solidFill>
                  <a:schemeClr val="tx1"/>
                </a:solidFill>
              </a:rPr>
              <a:t>Ліва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  <a:r>
              <a:rPr lang="ru-RU" sz="1400" dirty="0" err="1">
                <a:solidFill>
                  <a:schemeClr val="tx1"/>
                </a:solidFill>
              </a:rPr>
              <a:t>виступала</a:t>
            </a:r>
            <a:r>
              <a:rPr lang="ru-RU" sz="1400" dirty="0">
                <a:solidFill>
                  <a:schemeClr val="tx1"/>
                </a:solidFill>
              </a:rPr>
              <a:t> за </a:t>
            </a:r>
            <a:r>
              <a:rPr lang="ru-RU" sz="1400" dirty="0" err="1">
                <a:solidFill>
                  <a:schemeClr val="tx1"/>
                </a:solidFill>
              </a:rPr>
              <a:t>демократизацію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модернізацію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держави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країни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зокрема</a:t>
            </a:r>
            <a:r>
              <a:rPr lang="ru-RU" sz="1400" dirty="0">
                <a:solidFill>
                  <a:schemeClr val="tx1"/>
                </a:solidFill>
              </a:rPr>
              <a:t> за </a:t>
            </a:r>
            <a:r>
              <a:rPr lang="ru-RU" sz="1400" dirty="0" err="1">
                <a:solidFill>
                  <a:schemeClr val="tx1"/>
                </a:solidFill>
              </a:rPr>
              <a:t>розширення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виборчих</a:t>
            </a:r>
            <a:r>
              <a:rPr lang="ru-RU" sz="1400" dirty="0">
                <a:solidFill>
                  <a:schemeClr val="tx1"/>
                </a:solidFill>
              </a:rPr>
              <a:t> прав, </a:t>
            </a:r>
            <a:r>
              <a:rPr lang="ru-RU" sz="1400" dirty="0" err="1">
                <a:solidFill>
                  <a:schemeClr val="tx1"/>
                </a:solidFill>
              </a:rPr>
              <a:t>секуляризацію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зменшення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впливу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католицької</a:t>
            </a:r>
            <a:r>
              <a:rPr lang="ru-RU" sz="1400" dirty="0">
                <a:solidFill>
                  <a:schemeClr val="tx1"/>
                </a:solidFill>
              </a:rPr>
              <a:t> церкви.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 </a:t>
            </a:r>
            <a:r>
              <a:rPr lang="ru-RU" sz="1400" dirty="0">
                <a:solidFill>
                  <a:schemeClr val="tx1"/>
                </a:solidFill>
              </a:rPr>
              <a:t>1877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група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депутатів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</a:t>
            </a:r>
            <a:r>
              <a:rPr lang="ru-RU" sz="1400" dirty="0">
                <a:solidFill>
                  <a:schemeClr val="tx1"/>
                </a:solidFill>
              </a:rPr>
              <a:t> «</a:t>
            </a:r>
            <a:r>
              <a:rPr lang="ru-RU" sz="1400" dirty="0" err="1">
                <a:solidFill>
                  <a:schemeClr val="tx1"/>
                </a:solidFill>
              </a:rPr>
              <a:t>Лівою</a:t>
            </a:r>
            <a:r>
              <a:rPr lang="ru-RU" sz="1400" dirty="0">
                <a:solidFill>
                  <a:schemeClr val="tx1"/>
                </a:solidFill>
              </a:rPr>
              <a:t>» створили свою </a:t>
            </a:r>
            <a:r>
              <a:rPr lang="ru-RU" sz="1400" dirty="0" err="1">
                <a:solidFill>
                  <a:schemeClr val="tx1"/>
                </a:solidFill>
              </a:rPr>
              <a:t>партію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названу</a:t>
            </a:r>
            <a:r>
              <a:rPr lang="ru-RU" sz="1400" dirty="0">
                <a:solidFill>
                  <a:schemeClr val="tx1"/>
                </a:solidFill>
              </a:rPr>
              <a:t> «</a:t>
            </a:r>
            <a:r>
              <a:rPr lang="ru-RU" sz="1400" dirty="0" err="1">
                <a:solidFill>
                  <a:schemeClr val="tx1"/>
                </a:solidFill>
              </a:rPr>
              <a:t>Вкрай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ліва</a:t>
            </a:r>
            <a:r>
              <a:rPr lang="ru-RU" sz="1400" dirty="0">
                <a:solidFill>
                  <a:schemeClr val="tx1"/>
                </a:solidFill>
              </a:rPr>
              <a:t>». </a:t>
            </a:r>
            <a:r>
              <a:rPr lang="ru-RU" sz="1400" dirty="0" err="1">
                <a:solidFill>
                  <a:schemeClr val="tx1"/>
                </a:solidFill>
              </a:rPr>
              <a:t>Надалі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базі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фракцій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виникли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три </a:t>
            </a:r>
            <a:r>
              <a:rPr lang="ru-RU" sz="1400" dirty="0" err="1">
                <a:solidFill>
                  <a:schemeClr val="tx1"/>
                </a:solidFill>
              </a:rPr>
              <a:t>ліві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партії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які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зіграли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важливу</a:t>
            </a:r>
            <a:r>
              <a:rPr lang="ru-RU" sz="1400" dirty="0">
                <a:solidFill>
                  <a:schemeClr val="tx1"/>
                </a:solidFill>
              </a:rPr>
              <a:t> роль в </a:t>
            </a:r>
            <a:r>
              <a:rPr lang="ru-RU" sz="1400" dirty="0" err="1">
                <a:solidFill>
                  <a:schemeClr val="tx1"/>
                </a:solidFill>
              </a:rPr>
              <a:t>історії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 - </a:t>
            </a:r>
            <a:r>
              <a:rPr lang="ru-RU" sz="1400" dirty="0" err="1">
                <a:solidFill>
                  <a:schemeClr val="tx1"/>
                </a:solidFill>
              </a:rPr>
              <a:t>Соціалістична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Республіканська</a:t>
            </a:r>
            <a:r>
              <a:rPr lang="ru-RU" sz="1400" dirty="0">
                <a:solidFill>
                  <a:schemeClr val="tx1"/>
                </a:solidFill>
              </a:rPr>
              <a:t> і Радикальна.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30" y="2996952"/>
            <a:ext cx="2218566" cy="147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90" y="980728"/>
            <a:ext cx="2218024" cy="147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2218566" cy="159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208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716" y="120147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/>
              <a:t>Партії</a:t>
            </a:r>
            <a:r>
              <a:rPr lang="ru-RU" sz="2800" dirty="0"/>
              <a:t> </a:t>
            </a:r>
            <a:r>
              <a:rPr lang="ru-RU" sz="2800" dirty="0" err="1"/>
              <a:t>Італії</a:t>
            </a:r>
            <a:r>
              <a:rPr lang="ru-RU" sz="2800" dirty="0"/>
              <a:t> при </a:t>
            </a:r>
            <a:r>
              <a:rPr lang="ru-RU" sz="2800" dirty="0" err="1"/>
              <a:t>Муссоліні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793949"/>
            <a:ext cx="9142867" cy="609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9984" y="980728"/>
            <a:ext cx="698477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 1922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влади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прийшов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лідер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фашистів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Беніто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Муссоліні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Закріпившись</a:t>
            </a:r>
            <a:r>
              <a:rPr lang="ru-RU" sz="1400" dirty="0">
                <a:solidFill>
                  <a:schemeClr val="tx1"/>
                </a:solidFill>
              </a:rPr>
              <a:t> при </a:t>
            </a:r>
            <a:r>
              <a:rPr lang="ru-RU" sz="1400" dirty="0" err="1">
                <a:solidFill>
                  <a:schemeClr val="tx1"/>
                </a:solidFill>
              </a:rPr>
              <a:t>владі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він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почав </a:t>
            </a:r>
            <a:r>
              <a:rPr lang="ru-RU" sz="1400" dirty="0" err="1">
                <a:solidFill>
                  <a:schemeClr val="tx1"/>
                </a:solidFill>
              </a:rPr>
              <a:t>ліквідувати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демократію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9984" y="1772816"/>
            <a:ext cx="698477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 1926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заборонені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всі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політичні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партії</a:t>
            </a:r>
            <a:r>
              <a:rPr lang="ru-RU" sz="1400" dirty="0">
                <a:solidFill>
                  <a:schemeClr val="tx1"/>
                </a:solidFill>
              </a:rPr>
              <a:t>, за </a:t>
            </a:r>
            <a:r>
              <a:rPr lang="ru-RU" sz="1400" dirty="0" err="1">
                <a:solidFill>
                  <a:schemeClr val="tx1"/>
                </a:solidFill>
              </a:rPr>
              <a:t>винятком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правлячої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9984" y="2564904"/>
            <a:ext cx="6984776" cy="165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Після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парламентської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реформи</a:t>
            </a:r>
            <a:r>
              <a:rPr lang="ru-RU" sz="1400" dirty="0" smtClean="0">
                <a:solidFill>
                  <a:schemeClr val="tx1"/>
                </a:solidFill>
              </a:rPr>
              <a:t> 1928 року </a:t>
            </a:r>
            <a:r>
              <a:rPr lang="ru-RU" sz="1400" dirty="0" err="1" smtClean="0">
                <a:solidFill>
                  <a:schemeClr val="tx1"/>
                </a:solidFill>
              </a:rPr>
              <a:t>виборці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повинні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були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голосувати</a:t>
            </a:r>
            <a:r>
              <a:rPr lang="ru-RU" sz="1400" dirty="0" smtClean="0">
                <a:solidFill>
                  <a:schemeClr val="tx1"/>
                </a:solidFill>
              </a:rPr>
              <a:t> за </a:t>
            </a:r>
            <a:r>
              <a:rPr lang="ru-RU" sz="1400" dirty="0" err="1" smtClean="0">
                <a:solidFill>
                  <a:schemeClr val="tx1"/>
                </a:solidFill>
              </a:rPr>
              <a:t>або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проти</a:t>
            </a:r>
            <a:r>
              <a:rPr lang="ru-RU" sz="1400" dirty="0" smtClean="0">
                <a:solidFill>
                  <a:schemeClr val="tx1"/>
                </a:solidFill>
              </a:rPr>
              <a:t> списку </a:t>
            </a:r>
            <a:r>
              <a:rPr lang="ru-RU" sz="1400" dirty="0" err="1" smtClean="0">
                <a:solidFill>
                  <a:schemeClr val="tx1"/>
                </a:solidFill>
              </a:rPr>
              <a:t>кандидатів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запропонований</a:t>
            </a:r>
            <a:r>
              <a:rPr lang="ru-RU" sz="1400" dirty="0" smtClean="0">
                <a:solidFill>
                  <a:schemeClr val="tx1"/>
                </a:solidFill>
              </a:rPr>
              <a:t> радою. Процедура </a:t>
            </a:r>
            <a:r>
              <a:rPr lang="ru-RU" sz="1400" dirty="0" err="1" smtClean="0">
                <a:solidFill>
                  <a:schemeClr val="tx1"/>
                </a:solidFill>
              </a:rPr>
              <a:t>голосування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була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складена</a:t>
            </a:r>
            <a:r>
              <a:rPr lang="ru-RU" sz="1400" dirty="0" smtClean="0">
                <a:solidFill>
                  <a:schemeClr val="tx1"/>
                </a:solidFill>
              </a:rPr>
              <a:t> так, </a:t>
            </a:r>
            <a:r>
              <a:rPr lang="ru-RU" sz="1400" dirty="0" err="1" smtClean="0">
                <a:solidFill>
                  <a:schemeClr val="tx1"/>
                </a:solidFill>
              </a:rPr>
              <a:t>що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виборці</a:t>
            </a:r>
            <a:r>
              <a:rPr lang="ru-RU" sz="1400" dirty="0" smtClean="0">
                <a:solidFill>
                  <a:schemeClr val="tx1"/>
                </a:solidFill>
              </a:rPr>
              <a:t> не могли бути </a:t>
            </a:r>
            <a:r>
              <a:rPr lang="ru-RU" sz="1400" dirty="0" err="1" smtClean="0">
                <a:solidFill>
                  <a:schemeClr val="tx1"/>
                </a:solidFill>
              </a:rPr>
              <a:t>впевнені</a:t>
            </a:r>
            <a:r>
              <a:rPr lang="ru-RU" sz="1400" dirty="0" smtClean="0">
                <a:solidFill>
                  <a:schemeClr val="tx1"/>
                </a:solidFill>
              </a:rPr>
              <a:t> в </a:t>
            </a:r>
            <a:r>
              <a:rPr lang="ru-RU" sz="1400" dirty="0" err="1" smtClean="0">
                <a:solidFill>
                  <a:schemeClr val="tx1"/>
                </a:solidFill>
              </a:rPr>
              <a:t>дотриманні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таємниці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голосування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хоча</a:t>
            </a:r>
            <a:r>
              <a:rPr lang="ru-RU" sz="1400" dirty="0" smtClean="0">
                <a:solidFill>
                  <a:schemeClr val="tx1"/>
                </a:solidFill>
              </a:rPr>
              <a:t> формально закон </a:t>
            </a:r>
            <a:r>
              <a:rPr lang="ru-RU" sz="1400" dirty="0" err="1" smtClean="0">
                <a:solidFill>
                  <a:schemeClr val="tx1"/>
                </a:solidFill>
              </a:rPr>
              <a:t>гарантував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конфіденційність</a:t>
            </a:r>
            <a:r>
              <a:rPr lang="ru-RU" sz="1400" dirty="0" smtClean="0">
                <a:solidFill>
                  <a:schemeClr val="tx1"/>
                </a:solidFill>
              </a:rPr>
              <a:t>. А </a:t>
            </a:r>
            <a:r>
              <a:rPr lang="ru-RU" sz="1400" dirty="0" err="1" smtClean="0">
                <a:solidFill>
                  <a:schemeClr val="tx1"/>
                </a:solidFill>
              </a:rPr>
              <a:t>після</a:t>
            </a:r>
            <a:r>
              <a:rPr lang="ru-RU" sz="1400" dirty="0" smtClean="0">
                <a:solidFill>
                  <a:schemeClr val="tx1"/>
                </a:solidFill>
              </a:rPr>
              <a:t> 1934 </a:t>
            </a:r>
            <a:r>
              <a:rPr lang="ru-RU" sz="1400" dirty="0" err="1" smtClean="0">
                <a:solidFill>
                  <a:schemeClr val="tx1"/>
                </a:solidFill>
              </a:rPr>
              <a:t>Муссоліні</a:t>
            </a:r>
            <a:r>
              <a:rPr lang="ru-RU" sz="1400" dirty="0" smtClean="0">
                <a:solidFill>
                  <a:schemeClr val="tx1"/>
                </a:solidFill>
              </a:rPr>
              <a:t> і </a:t>
            </a:r>
            <a:r>
              <a:rPr lang="ru-RU" sz="1400" dirty="0" err="1" smtClean="0">
                <a:solidFill>
                  <a:schemeClr val="tx1"/>
                </a:solidFill>
              </a:rPr>
              <a:t>зовсім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відмовився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від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виборів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9984" y="4437112"/>
            <a:ext cx="698477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 1939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 при </a:t>
            </a:r>
            <a:r>
              <a:rPr lang="ru-RU" sz="1400" dirty="0" err="1">
                <a:solidFill>
                  <a:schemeClr val="tx1"/>
                </a:solidFill>
              </a:rPr>
              <a:t>формуванні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Палати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фасцій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корпорацій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не </a:t>
            </a:r>
            <a:r>
              <a:rPr lang="ru-RU" sz="1400" dirty="0" err="1">
                <a:solidFill>
                  <a:schemeClr val="tx1"/>
                </a:solidFill>
              </a:rPr>
              <a:t>проводилося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виборів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плебісциту</a:t>
            </a:r>
            <a:r>
              <a:rPr lang="ru-RU" sz="1400" dirty="0">
                <a:solidFill>
                  <a:schemeClr val="tx1"/>
                </a:solidFill>
              </a:rPr>
              <a:t>, все </a:t>
            </a:r>
            <a:r>
              <a:rPr lang="ru-RU" sz="1400" dirty="0" err="1">
                <a:solidFill>
                  <a:schemeClr val="tx1"/>
                </a:solidFill>
              </a:rPr>
              <a:t>її</a:t>
            </a:r>
            <a:r>
              <a:rPr lang="ru-RU" sz="1400" dirty="0">
                <a:solidFill>
                  <a:schemeClr val="tx1"/>
                </a:solidFill>
              </a:rPr>
              <a:t> члени </a:t>
            </a:r>
            <a:r>
              <a:rPr lang="ru-RU" sz="1400" dirty="0" err="1">
                <a:solidFill>
                  <a:schemeClr val="tx1"/>
                </a:solidFill>
              </a:rPr>
              <a:t>були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призначені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Великою </a:t>
            </a:r>
            <a:r>
              <a:rPr lang="ru-RU" sz="1400" dirty="0" err="1" smtClean="0">
                <a:solidFill>
                  <a:schemeClr val="tx1"/>
                </a:solidFill>
              </a:rPr>
              <a:t>фашистською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радою, </a:t>
            </a:r>
            <a:r>
              <a:rPr lang="ru-RU" sz="1400" dirty="0" err="1">
                <a:solidFill>
                  <a:schemeClr val="tx1"/>
                </a:solidFill>
              </a:rPr>
              <a:t>Національною</a:t>
            </a:r>
            <a:r>
              <a:rPr lang="ru-RU" sz="1400" dirty="0">
                <a:solidFill>
                  <a:schemeClr val="tx1"/>
                </a:solidFill>
              </a:rPr>
              <a:t> радою </a:t>
            </a:r>
            <a:r>
              <a:rPr lang="ru-RU" sz="1400" dirty="0" err="1" smtClean="0">
                <a:solidFill>
                  <a:schemeClr val="tx1"/>
                </a:solidFill>
              </a:rPr>
              <a:t>Національною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фашистською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партією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і </a:t>
            </a:r>
            <a:r>
              <a:rPr lang="ru-RU" sz="1400" dirty="0" err="1">
                <a:solidFill>
                  <a:schemeClr val="tx1"/>
                </a:solidFill>
              </a:rPr>
              <a:t>Національною</a:t>
            </a:r>
            <a:r>
              <a:rPr lang="ru-RU" sz="1400" dirty="0">
                <a:solidFill>
                  <a:schemeClr val="tx1"/>
                </a:solidFill>
              </a:rPr>
              <a:t> радою </a:t>
            </a:r>
            <a:r>
              <a:rPr lang="ru-RU" sz="1400" dirty="0" err="1">
                <a:solidFill>
                  <a:schemeClr val="tx1"/>
                </a:solidFill>
              </a:rPr>
              <a:t>корпорацій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9984" y="5733256"/>
            <a:ext cx="6984776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Після</a:t>
            </a:r>
            <a:r>
              <a:rPr lang="ru-RU" sz="1400" dirty="0">
                <a:solidFill>
                  <a:schemeClr val="tx1"/>
                </a:solidFill>
              </a:rPr>
              <a:t> 1926 </a:t>
            </a:r>
            <a:r>
              <a:rPr lang="ru-RU" sz="1400" dirty="0" err="1">
                <a:solidFill>
                  <a:schemeClr val="tx1"/>
                </a:solidFill>
              </a:rPr>
              <a:t>італійським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партіям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довелося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працювати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за </a:t>
            </a:r>
            <a:r>
              <a:rPr lang="ru-RU" sz="1400" dirty="0">
                <a:solidFill>
                  <a:schemeClr val="tx1"/>
                </a:solidFill>
              </a:rPr>
              <a:t>межами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головним</a:t>
            </a:r>
            <a:r>
              <a:rPr lang="ru-RU" sz="1400" dirty="0">
                <a:solidFill>
                  <a:schemeClr val="tx1"/>
                </a:solidFill>
              </a:rPr>
              <a:t> чином у </a:t>
            </a:r>
            <a:r>
              <a:rPr lang="ru-RU" sz="1400" dirty="0" err="1">
                <a:solidFill>
                  <a:schemeClr val="tx1"/>
                </a:solidFill>
              </a:rPr>
              <a:t>Франції</a:t>
            </a:r>
            <a:r>
              <a:rPr lang="ru-RU" sz="1400" dirty="0">
                <a:solidFill>
                  <a:schemeClr val="tx1"/>
                </a:solidFill>
              </a:rPr>
              <a:t>, а </a:t>
            </a:r>
            <a:r>
              <a:rPr lang="ru-RU" sz="1400" dirty="0" err="1">
                <a:solidFill>
                  <a:schemeClr val="tx1"/>
                </a:solidFill>
              </a:rPr>
              <a:t>після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її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окупації</a:t>
            </a:r>
            <a:r>
              <a:rPr lang="ru-RU" sz="1400" dirty="0">
                <a:solidFill>
                  <a:schemeClr val="tx1"/>
                </a:solidFill>
              </a:rPr>
              <a:t> в 1940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, в </a:t>
            </a:r>
            <a:r>
              <a:rPr lang="ru-RU" sz="1400" dirty="0" err="1">
                <a:solidFill>
                  <a:schemeClr val="tx1"/>
                </a:solidFill>
              </a:rPr>
              <a:t>Англії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Повернутися</a:t>
            </a:r>
            <a:r>
              <a:rPr lang="ru-RU" sz="1400" dirty="0">
                <a:solidFill>
                  <a:schemeClr val="tx1"/>
                </a:solidFill>
              </a:rPr>
              <a:t> до легального становища вони </a:t>
            </a:r>
            <a:r>
              <a:rPr lang="ru-RU" sz="1400" dirty="0" err="1">
                <a:solidFill>
                  <a:schemeClr val="tx1"/>
                </a:solidFill>
              </a:rPr>
              <a:t>змогли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тільки</a:t>
            </a:r>
            <a:r>
              <a:rPr lang="ru-RU" sz="1400" dirty="0">
                <a:solidFill>
                  <a:schemeClr val="tx1"/>
                </a:solidFill>
              </a:rPr>
              <a:t> в 1943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після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зсуву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арешту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Муссоліні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2937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77944" cy="64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920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/>
              <a:t>Партії</a:t>
            </a:r>
            <a:r>
              <a:rPr lang="ru-RU" sz="2800" dirty="0"/>
              <a:t> </a:t>
            </a:r>
            <a:r>
              <a:rPr lang="ru-RU" sz="2800" dirty="0" err="1"/>
              <a:t>Першої</a:t>
            </a:r>
            <a:r>
              <a:rPr lang="ru-RU" sz="2800" dirty="0"/>
              <a:t> </a:t>
            </a:r>
            <a:r>
              <a:rPr lang="ru-RU" sz="2800" dirty="0" err="1"/>
              <a:t>італійської</a:t>
            </a:r>
            <a:r>
              <a:rPr lang="ru-RU" sz="2800" dirty="0"/>
              <a:t> </a:t>
            </a:r>
            <a:r>
              <a:rPr lang="ru-RU" sz="2800" dirty="0" err="1"/>
              <a:t>республіки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9612" y="2634445"/>
            <a:ext cx="3024336" cy="656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 роль </a:t>
            </a:r>
            <a:r>
              <a:rPr lang="ru-RU" sz="1400" dirty="0" err="1">
                <a:solidFill>
                  <a:schemeClr val="tx1"/>
                </a:solidFill>
              </a:rPr>
              <a:t>другої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країни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претендували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дві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ліві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організації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0132" y="2454425"/>
            <a:ext cx="230425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Соціалістична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партія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0132" y="3038806"/>
            <a:ext cx="2304256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Комуністична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партія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4005064"/>
            <a:ext cx="748883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11 </a:t>
            </a:r>
            <a:r>
              <a:rPr lang="ru-RU" sz="1400" dirty="0" err="1">
                <a:solidFill>
                  <a:schemeClr val="tx1"/>
                </a:solidFill>
              </a:rPr>
              <a:t>березня</a:t>
            </a:r>
            <a:r>
              <a:rPr lang="ru-RU" sz="1400" dirty="0">
                <a:solidFill>
                  <a:schemeClr val="tx1"/>
                </a:solidFill>
              </a:rPr>
              <a:t> 1978 року </a:t>
            </a:r>
            <a:r>
              <a:rPr lang="ru-RU" sz="1400" dirty="0" err="1">
                <a:solidFill>
                  <a:schemeClr val="tx1"/>
                </a:solidFill>
              </a:rPr>
              <a:t>Компартія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офіційно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приєдналася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парламентської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більшості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хоча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її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представники</a:t>
            </a:r>
            <a:r>
              <a:rPr lang="ru-RU" sz="1400" dirty="0">
                <a:solidFill>
                  <a:schemeClr val="tx1"/>
                </a:solidFill>
              </a:rPr>
              <a:t> і не </a:t>
            </a:r>
            <a:r>
              <a:rPr lang="ru-RU" sz="1400" dirty="0" err="1">
                <a:solidFill>
                  <a:schemeClr val="tx1"/>
                </a:solidFill>
              </a:rPr>
              <a:t>увійшли</a:t>
            </a:r>
            <a:r>
              <a:rPr lang="ru-RU" sz="1400" dirty="0">
                <a:solidFill>
                  <a:schemeClr val="tx1"/>
                </a:solidFill>
              </a:rPr>
              <a:t> до складу уряду. Нова криза, </a:t>
            </a:r>
            <a:r>
              <a:rPr lang="ru-RU" sz="1400" dirty="0" err="1">
                <a:solidFill>
                  <a:schemeClr val="tx1"/>
                </a:solidFill>
              </a:rPr>
              <a:t>викликаний</a:t>
            </a:r>
            <a:r>
              <a:rPr lang="ru-RU" sz="1400" dirty="0">
                <a:solidFill>
                  <a:schemeClr val="tx1"/>
                </a:solidFill>
              </a:rPr>
              <a:t> другим </a:t>
            </a:r>
            <a:r>
              <a:rPr lang="ru-RU" sz="1400" dirty="0" err="1">
                <a:solidFill>
                  <a:schemeClr val="tx1"/>
                </a:solidFill>
              </a:rPr>
              <a:t>енергетичною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кризою</a:t>
            </a:r>
            <a:r>
              <a:rPr lang="ru-RU" sz="1400" dirty="0">
                <a:solidFill>
                  <a:schemeClr val="tx1"/>
                </a:solidFill>
              </a:rPr>
              <a:t> 1979 року </a:t>
            </a:r>
            <a:r>
              <a:rPr lang="ru-RU" sz="1400" dirty="0" err="1">
                <a:solidFill>
                  <a:schemeClr val="tx1"/>
                </a:solidFill>
              </a:rPr>
              <a:t>народження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привів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падіння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популярності</a:t>
            </a:r>
            <a:r>
              <a:rPr lang="ru-RU" sz="1400" dirty="0">
                <a:solidFill>
                  <a:schemeClr val="tx1"/>
                </a:solidFill>
              </a:rPr>
              <a:t> ХДП. </a:t>
            </a:r>
            <a:r>
              <a:rPr lang="ru-RU" sz="1400" dirty="0" err="1">
                <a:solidFill>
                  <a:schemeClr val="tx1"/>
                </a:solidFill>
              </a:rPr>
              <a:t>Намагаючись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зберегти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стабільність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політичної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системи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християнські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демократи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червні</a:t>
            </a:r>
            <a:r>
              <a:rPr lang="ru-RU" sz="1400" dirty="0">
                <a:solidFill>
                  <a:schemeClr val="tx1"/>
                </a:solidFill>
              </a:rPr>
              <a:t> 1981 року </a:t>
            </a:r>
            <a:r>
              <a:rPr lang="ru-RU" sz="1400" dirty="0" err="1">
                <a:solidFill>
                  <a:schemeClr val="tx1"/>
                </a:solidFill>
              </a:rPr>
              <a:t>пішли</a:t>
            </a:r>
            <a:r>
              <a:rPr lang="ru-RU" sz="1400" dirty="0">
                <a:solidFill>
                  <a:schemeClr val="tx1"/>
                </a:solidFill>
              </a:rPr>
              <a:t> на </a:t>
            </a:r>
            <a:r>
              <a:rPr lang="ru-RU" sz="1400" dirty="0" err="1">
                <a:solidFill>
                  <a:schemeClr val="tx1"/>
                </a:solidFill>
              </a:rPr>
              <a:t>формування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широкої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коаліції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включила </a:t>
            </a:r>
            <a:r>
              <a:rPr lang="ru-RU" sz="1400" dirty="0" err="1">
                <a:solidFill>
                  <a:schemeClr val="tx1"/>
                </a:solidFill>
              </a:rPr>
              <a:t>також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5661248"/>
            <a:ext cx="17641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соціалістів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91780" y="5661248"/>
            <a:ext cx="17641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республіканців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2020" y="5661248"/>
            <a:ext cx="17641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соціал-демократів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84268" y="5661248"/>
            <a:ext cx="17641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лібералів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477" y="908720"/>
            <a:ext cx="8064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1946 року </a:t>
            </a:r>
            <a:r>
              <a:rPr lang="ru-RU" sz="1400" dirty="0" err="1"/>
              <a:t>вибори</a:t>
            </a:r>
            <a:r>
              <a:rPr lang="ru-RU" sz="1400" dirty="0"/>
              <a:t> показали, </a:t>
            </a:r>
            <a:r>
              <a:rPr lang="ru-RU" sz="1400" dirty="0" err="1"/>
              <a:t>що</a:t>
            </a:r>
            <a:r>
              <a:rPr lang="ru-RU" sz="1400" dirty="0"/>
              <a:t> в </a:t>
            </a:r>
            <a:r>
              <a:rPr lang="ru-RU" sz="1400" dirty="0" err="1"/>
              <a:t>країні</a:t>
            </a:r>
            <a:r>
              <a:rPr lang="ru-RU" sz="1400" dirty="0"/>
              <a:t> </a:t>
            </a:r>
            <a:r>
              <a:rPr lang="ru-RU" sz="1400" dirty="0" err="1"/>
              <a:t>з'явилася</a:t>
            </a:r>
            <a:r>
              <a:rPr lang="ru-RU" sz="1400" dirty="0"/>
              <a:t> нова сила, </a:t>
            </a:r>
            <a:r>
              <a:rPr lang="ru-RU" sz="1400" dirty="0" err="1"/>
              <a:t>Християнсько</a:t>
            </a:r>
            <a:r>
              <a:rPr lang="ru-RU" sz="1400" dirty="0"/>
              <a:t>-демократична </a:t>
            </a:r>
            <a:r>
              <a:rPr lang="ru-RU" sz="1400" dirty="0" err="1"/>
              <a:t>партія</a:t>
            </a:r>
            <a:r>
              <a:rPr lang="ru-RU" sz="1400" dirty="0"/>
              <a:t>, створена в 1943 </a:t>
            </a:r>
            <a:r>
              <a:rPr lang="ru-RU" sz="1400" dirty="0" err="1"/>
              <a:t>році</a:t>
            </a:r>
            <a:r>
              <a:rPr lang="ru-RU" sz="1400" dirty="0"/>
              <a:t> </a:t>
            </a:r>
            <a:r>
              <a:rPr lang="ru-RU" sz="1400" dirty="0" err="1"/>
              <a:t>групою</a:t>
            </a:r>
            <a:r>
              <a:rPr lang="ru-RU" sz="1400" dirty="0"/>
              <a:t> </a:t>
            </a:r>
            <a:r>
              <a:rPr lang="ru-RU" sz="1400" dirty="0" err="1"/>
              <a:t>діячів</a:t>
            </a:r>
            <a:r>
              <a:rPr lang="ru-RU" sz="1400" dirty="0"/>
              <a:t> </a:t>
            </a:r>
            <a:r>
              <a:rPr lang="ru-RU" sz="1400" dirty="0" err="1"/>
              <a:t>Італійської</a:t>
            </a:r>
            <a:r>
              <a:rPr lang="ru-RU" sz="1400" dirty="0"/>
              <a:t> </a:t>
            </a:r>
            <a:r>
              <a:rPr lang="ru-RU" sz="1400" dirty="0" err="1"/>
              <a:t>народної</a:t>
            </a:r>
            <a:r>
              <a:rPr lang="ru-RU" sz="1400" dirty="0"/>
              <a:t> </a:t>
            </a:r>
            <a:r>
              <a:rPr lang="ru-RU" sz="1400" dirty="0" err="1"/>
              <a:t>партії</a:t>
            </a:r>
            <a:r>
              <a:rPr lang="ru-RU" sz="1400" dirty="0"/>
              <a:t>. У </a:t>
            </a:r>
            <a:r>
              <a:rPr lang="ru-RU" sz="1400" dirty="0" err="1"/>
              <a:t>якості</a:t>
            </a:r>
            <a:r>
              <a:rPr lang="ru-RU" sz="1400" dirty="0"/>
              <a:t> </a:t>
            </a:r>
            <a:r>
              <a:rPr lang="ru-RU" sz="1400" dirty="0" err="1"/>
              <a:t>союзників</a:t>
            </a:r>
            <a:r>
              <a:rPr lang="ru-RU" sz="1400" dirty="0"/>
              <a:t> ХДП до </a:t>
            </a:r>
            <a:r>
              <a:rPr lang="ru-RU" sz="1400" dirty="0" err="1"/>
              <a:t>коаліційних</a:t>
            </a:r>
            <a:r>
              <a:rPr lang="ru-RU" sz="1400" dirty="0"/>
              <a:t> </a:t>
            </a:r>
            <a:r>
              <a:rPr lang="ru-RU" sz="1400" dirty="0" err="1"/>
              <a:t>урядів</a:t>
            </a:r>
            <a:r>
              <a:rPr lang="ru-RU" sz="1400" dirty="0"/>
              <a:t> </a:t>
            </a:r>
            <a:r>
              <a:rPr lang="ru-RU" sz="1400" dirty="0" err="1"/>
              <a:t>виступали</a:t>
            </a:r>
            <a:r>
              <a:rPr lang="ru-RU" sz="1400" dirty="0"/>
              <a:t> </a:t>
            </a:r>
            <a:r>
              <a:rPr lang="ru-RU" sz="1400" dirty="0" err="1"/>
              <a:t>соціалісти</a:t>
            </a:r>
            <a:r>
              <a:rPr lang="ru-RU" sz="1400" dirty="0"/>
              <a:t> (в той </a:t>
            </a:r>
            <a:r>
              <a:rPr lang="ru-RU" sz="1400" dirty="0" err="1"/>
              <a:t>період</a:t>
            </a:r>
            <a:r>
              <a:rPr lang="ru-RU" sz="1400" dirty="0"/>
              <a:t> </a:t>
            </a:r>
            <a:r>
              <a:rPr lang="ru-RU" sz="1400" dirty="0" err="1"/>
              <a:t>третя</a:t>
            </a:r>
            <a:r>
              <a:rPr lang="ru-RU" sz="1400" dirty="0"/>
              <a:t> за </a:t>
            </a:r>
            <a:r>
              <a:rPr lang="ru-RU" sz="1400" dirty="0" err="1"/>
              <a:t>впливом</a:t>
            </a:r>
            <a:r>
              <a:rPr lang="ru-RU" sz="1400" dirty="0"/>
              <a:t> </a:t>
            </a:r>
            <a:r>
              <a:rPr lang="ru-RU" sz="1400" dirty="0" err="1"/>
              <a:t>партія</a:t>
            </a:r>
            <a:r>
              <a:rPr lang="ru-RU" sz="1400" dirty="0"/>
              <a:t> в </a:t>
            </a:r>
            <a:r>
              <a:rPr lang="ru-RU" sz="1400" dirty="0" err="1"/>
              <a:t>країні</a:t>
            </a:r>
            <a:r>
              <a:rPr lang="ru-RU" sz="1400" dirty="0"/>
              <a:t>) і ряд </a:t>
            </a:r>
            <a:r>
              <a:rPr lang="ru-RU" sz="1400" dirty="0" err="1"/>
              <a:t>дрібних</a:t>
            </a:r>
            <a:r>
              <a:rPr lang="ru-RU" sz="1400" dirty="0"/>
              <a:t> </a:t>
            </a:r>
            <a:r>
              <a:rPr lang="ru-RU" sz="1400" dirty="0" err="1"/>
              <a:t>партій</a:t>
            </a:r>
            <a:r>
              <a:rPr lang="ru-RU" sz="1400" dirty="0"/>
              <a:t>, </a:t>
            </a:r>
            <a:r>
              <a:rPr lang="ru-RU" sz="1400" dirty="0" err="1"/>
              <a:t>соціал-демократи</a:t>
            </a:r>
            <a:r>
              <a:rPr lang="ru-RU" sz="1400" dirty="0"/>
              <a:t>, </a:t>
            </a:r>
            <a:r>
              <a:rPr lang="ru-RU" sz="1400" dirty="0" err="1"/>
              <a:t>республіканці</a:t>
            </a:r>
            <a:r>
              <a:rPr lang="ru-RU" sz="1400" dirty="0"/>
              <a:t> і </a:t>
            </a:r>
            <a:r>
              <a:rPr lang="ru-RU" sz="1400" dirty="0" err="1"/>
              <a:t>ліберали</a:t>
            </a:r>
            <a:r>
              <a:rPr lang="ru-RU" sz="1400" dirty="0"/>
              <a:t>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103948" y="2634445"/>
            <a:ext cx="1584176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103948" y="3108347"/>
            <a:ext cx="1584176" cy="18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619672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635896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80112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623339" y="5157192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778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755576" y="44624"/>
            <a:ext cx="7848872" cy="29523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 err="1"/>
              <a:t>Період</a:t>
            </a:r>
            <a:r>
              <a:rPr lang="ru-RU" sz="1600" dirty="0"/>
              <a:t> з 1981 по 1991 </a:t>
            </a:r>
            <a:r>
              <a:rPr lang="ru-RU" sz="1600" dirty="0" err="1"/>
              <a:t>рік</a:t>
            </a:r>
            <a:r>
              <a:rPr lang="ru-RU" sz="1600" dirty="0"/>
              <a:t>, коли </a:t>
            </a:r>
            <a:r>
              <a:rPr lang="ru-RU" sz="1600" dirty="0" err="1"/>
              <a:t>Італією</a:t>
            </a:r>
            <a:r>
              <a:rPr lang="ru-RU" sz="1600" dirty="0"/>
              <a:t> правила </a:t>
            </a:r>
            <a:r>
              <a:rPr lang="ru-RU" sz="1600" dirty="0" err="1"/>
              <a:t>п'ятипартійної</a:t>
            </a:r>
            <a:r>
              <a:rPr lang="ru-RU" sz="1600" dirty="0"/>
              <a:t> </a:t>
            </a:r>
            <a:r>
              <a:rPr lang="ru-RU" sz="1600" dirty="0" err="1"/>
              <a:t>коаліція</a:t>
            </a:r>
            <a:r>
              <a:rPr lang="ru-RU" sz="1600" dirty="0"/>
              <a:t> </a:t>
            </a:r>
            <a:r>
              <a:rPr lang="ru-RU" sz="1600" dirty="0" err="1"/>
              <a:t>увійшов</a:t>
            </a:r>
            <a:r>
              <a:rPr lang="ru-RU" sz="1600" dirty="0"/>
              <a:t> в </a:t>
            </a:r>
            <a:r>
              <a:rPr lang="ru-RU" sz="1600" dirty="0" err="1"/>
              <a:t>історію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назвою</a:t>
            </a:r>
            <a:r>
              <a:rPr lang="ru-RU" sz="1600" dirty="0"/>
              <a:t> «</a:t>
            </a:r>
            <a:r>
              <a:rPr lang="ru-RU" sz="1600" dirty="0" err="1"/>
              <a:t>Пентапартіто</a:t>
            </a:r>
            <a:r>
              <a:rPr lang="ru-RU" sz="1600" dirty="0" smtClean="0"/>
              <a:t>»</a:t>
            </a:r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1980-х роках на </a:t>
            </a:r>
            <a:r>
              <a:rPr lang="ru-RU" sz="1600" dirty="0" err="1"/>
              <a:t>півночі</a:t>
            </a:r>
            <a:r>
              <a:rPr lang="ru-RU" sz="1600" dirty="0"/>
              <a:t> </a:t>
            </a:r>
            <a:r>
              <a:rPr lang="ru-RU" sz="1600" dirty="0" err="1"/>
              <a:t>Італії</a:t>
            </a:r>
            <a:r>
              <a:rPr lang="ru-RU" sz="1600" dirty="0"/>
              <a:t> </a:t>
            </a:r>
            <a:r>
              <a:rPr lang="ru-RU" sz="1600" dirty="0" err="1"/>
              <a:t>починаються</a:t>
            </a:r>
            <a:r>
              <a:rPr lang="ru-RU" sz="1600" dirty="0"/>
              <a:t> </a:t>
            </a:r>
            <a:r>
              <a:rPr lang="ru-RU" sz="1600" dirty="0" err="1"/>
              <a:t>посилюватися</a:t>
            </a:r>
            <a:r>
              <a:rPr lang="ru-RU" sz="1600" dirty="0"/>
              <a:t> </a:t>
            </a:r>
            <a:r>
              <a:rPr lang="ru-RU" sz="1600" dirty="0" err="1"/>
              <a:t>автономістські</a:t>
            </a:r>
            <a:r>
              <a:rPr lang="ru-RU" sz="1600" dirty="0"/>
              <a:t> </a:t>
            </a:r>
            <a:r>
              <a:rPr lang="ru-RU" sz="1600" dirty="0" err="1"/>
              <a:t>настрої</a:t>
            </a:r>
            <a:r>
              <a:rPr lang="ru-RU" sz="1600" dirty="0"/>
              <a:t>, </a:t>
            </a:r>
            <a:r>
              <a:rPr lang="ru-RU" sz="1600" dirty="0" err="1"/>
              <a:t>прихильники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виступали</a:t>
            </a:r>
            <a:r>
              <a:rPr lang="ru-RU" sz="1600" dirty="0"/>
              <a:t> за </a:t>
            </a:r>
            <a:r>
              <a:rPr lang="ru-RU" sz="1600" dirty="0" err="1"/>
              <a:t>федералізацію</a:t>
            </a:r>
            <a:r>
              <a:rPr lang="ru-RU" sz="1600" dirty="0"/>
              <a:t> </a:t>
            </a:r>
            <a:r>
              <a:rPr lang="ru-RU" sz="1600" dirty="0" err="1"/>
              <a:t>Італії</a:t>
            </a:r>
            <a:r>
              <a:rPr lang="ru-RU" sz="1600" dirty="0"/>
              <a:t>, а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радикальні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закликали до </a:t>
            </a:r>
            <a:r>
              <a:rPr lang="ru-RU" sz="1600" dirty="0" err="1"/>
              <a:t>відділення</a:t>
            </a:r>
            <a:r>
              <a:rPr lang="ru-RU" sz="1600" dirty="0"/>
              <a:t> </a:t>
            </a:r>
            <a:r>
              <a:rPr lang="ru-RU" sz="1600" dirty="0" err="1"/>
              <a:t>північних</a:t>
            </a:r>
            <a:r>
              <a:rPr lang="ru-RU" sz="1600" dirty="0"/>
              <a:t> </a:t>
            </a:r>
            <a:r>
              <a:rPr lang="ru-RU" sz="1600" dirty="0" err="1"/>
              <a:t>регіонів</a:t>
            </a:r>
            <a:r>
              <a:rPr lang="ru-RU" sz="1600" dirty="0"/>
              <a:t>. </a:t>
            </a:r>
            <a:r>
              <a:rPr lang="ru-RU" sz="1600" dirty="0" err="1"/>
              <a:t>З'являються</a:t>
            </a:r>
            <a:r>
              <a:rPr lang="ru-RU" sz="1600" dirty="0"/>
              <a:t> ряд </a:t>
            </a:r>
            <a:r>
              <a:rPr lang="ru-RU" sz="1600" dirty="0" err="1"/>
              <a:t>регіональних</a:t>
            </a:r>
            <a:r>
              <a:rPr lang="ru-RU" sz="1600" dirty="0"/>
              <a:t> </a:t>
            </a:r>
            <a:r>
              <a:rPr lang="ru-RU" sz="1600" dirty="0" err="1"/>
              <a:t>партій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вимагають</a:t>
            </a:r>
            <a:r>
              <a:rPr lang="ru-RU" sz="1600" dirty="0"/>
              <a:t> </a:t>
            </a:r>
            <a:r>
              <a:rPr lang="ru-RU" sz="1600" dirty="0" err="1"/>
              <a:t>автономії</a:t>
            </a:r>
            <a:r>
              <a:rPr lang="ru-RU" sz="1600" dirty="0"/>
              <a:t> </a:t>
            </a:r>
            <a:r>
              <a:rPr lang="ru-RU" sz="1600" dirty="0" err="1"/>
              <a:t>Півночі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1991 </a:t>
            </a:r>
            <a:r>
              <a:rPr lang="ru-RU" sz="1600" dirty="0" err="1"/>
              <a:t>році</a:t>
            </a:r>
            <a:r>
              <a:rPr lang="ru-RU" sz="1600" dirty="0"/>
              <a:t> вони </a:t>
            </a:r>
            <a:r>
              <a:rPr lang="ru-RU" sz="1600" dirty="0" err="1"/>
              <a:t>об'єднуються</a:t>
            </a:r>
            <a:r>
              <a:rPr lang="ru-RU" sz="1600" dirty="0"/>
              <a:t> в </a:t>
            </a:r>
            <a:r>
              <a:rPr lang="ru-RU" sz="1600" dirty="0" err="1"/>
              <a:t>Лігу</a:t>
            </a:r>
            <a:r>
              <a:rPr lang="ru-RU" sz="1600" dirty="0"/>
              <a:t> </a:t>
            </a:r>
            <a:r>
              <a:rPr lang="ru-RU" sz="1600" dirty="0" err="1"/>
              <a:t>Півночі</a:t>
            </a:r>
            <a:r>
              <a:rPr lang="ru-RU" sz="1600" dirty="0"/>
              <a:t>, яка </a:t>
            </a:r>
            <a:r>
              <a:rPr lang="ru-RU" sz="1600" dirty="0" err="1"/>
              <a:t>вже</a:t>
            </a:r>
            <a:r>
              <a:rPr lang="ru-RU" sz="1600" dirty="0"/>
              <a:t> на перших для себе </a:t>
            </a:r>
            <a:r>
              <a:rPr lang="ru-RU" sz="1600" dirty="0" err="1"/>
              <a:t>виборах</a:t>
            </a:r>
            <a:r>
              <a:rPr lang="ru-RU" sz="1600" dirty="0"/>
              <a:t> стала четвертою </a:t>
            </a:r>
            <a:r>
              <a:rPr lang="ru-RU" sz="1600" dirty="0" err="1"/>
              <a:t>партією</a:t>
            </a:r>
            <a:r>
              <a:rPr lang="ru-RU" sz="1600" dirty="0"/>
              <a:t> </a:t>
            </a:r>
            <a:r>
              <a:rPr lang="ru-RU" sz="1600" dirty="0" err="1"/>
              <a:t>Палати</a:t>
            </a:r>
            <a:r>
              <a:rPr lang="ru-RU" sz="1600" dirty="0"/>
              <a:t> </a:t>
            </a:r>
            <a:r>
              <a:rPr lang="ru-RU" sz="1600" dirty="0" err="1"/>
              <a:t>депутатів</a:t>
            </a:r>
            <a:r>
              <a:rPr lang="ru-RU" sz="16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544"/>
            <a:ext cx="5724128" cy="37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2996952"/>
            <a:ext cx="30963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 1992-1994 роках </a:t>
            </a:r>
            <a:r>
              <a:rPr lang="ru-RU" sz="1600" dirty="0" err="1"/>
              <a:t>Італія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вражена</a:t>
            </a:r>
            <a:r>
              <a:rPr lang="ru-RU" sz="1600" dirty="0"/>
              <a:t> </a:t>
            </a:r>
            <a:r>
              <a:rPr lang="ru-RU" sz="1600" dirty="0" err="1"/>
              <a:t>серією</a:t>
            </a:r>
            <a:r>
              <a:rPr lang="ru-RU" sz="1600" dirty="0"/>
              <a:t> </a:t>
            </a:r>
            <a:r>
              <a:rPr lang="ru-RU" sz="1600" dirty="0" err="1"/>
              <a:t>корупційних</a:t>
            </a:r>
            <a:r>
              <a:rPr lang="ru-RU" sz="1600" dirty="0"/>
              <a:t> </a:t>
            </a:r>
            <a:r>
              <a:rPr lang="ru-RU" sz="1600" dirty="0" err="1"/>
              <a:t>скандалів</a:t>
            </a:r>
            <a:r>
              <a:rPr lang="ru-RU" sz="1600" dirty="0"/>
              <a:t> </a:t>
            </a:r>
            <a:r>
              <a:rPr lang="ru-RU" sz="1600" dirty="0" err="1"/>
              <a:t>відомих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загальною</a:t>
            </a:r>
            <a:r>
              <a:rPr lang="ru-RU" sz="1600" dirty="0"/>
              <a:t> </a:t>
            </a:r>
            <a:r>
              <a:rPr lang="ru-RU" sz="1600" dirty="0" err="1"/>
              <a:t>назвою</a:t>
            </a:r>
            <a:r>
              <a:rPr lang="ru-RU" sz="1600" dirty="0"/>
              <a:t> «</a:t>
            </a:r>
            <a:r>
              <a:rPr lang="ru-RU" sz="1600" dirty="0" err="1"/>
              <a:t>Тангентополі</a:t>
            </a:r>
            <a:r>
              <a:rPr lang="ru-RU" sz="1600" dirty="0"/>
              <a:t>», та стала остаточною </a:t>
            </a:r>
            <a:r>
              <a:rPr lang="ru-RU" sz="1600" dirty="0" err="1"/>
              <a:t>дискредитацією</a:t>
            </a:r>
            <a:r>
              <a:rPr lang="ru-RU" sz="1600" dirty="0"/>
              <a:t> так </a:t>
            </a:r>
            <a:r>
              <a:rPr lang="ru-RU" sz="1600" dirty="0" err="1"/>
              <a:t>званої</a:t>
            </a:r>
            <a:r>
              <a:rPr lang="ru-RU" sz="1600" dirty="0"/>
              <a:t> «</a:t>
            </a:r>
            <a:r>
              <a:rPr lang="ru-RU" sz="1600" dirty="0" err="1"/>
              <a:t>Першої</a:t>
            </a:r>
            <a:r>
              <a:rPr lang="ru-RU" sz="1600" dirty="0"/>
              <a:t> </a:t>
            </a:r>
            <a:r>
              <a:rPr lang="ru-RU" sz="1600" dirty="0" err="1"/>
              <a:t>республіки</a:t>
            </a:r>
            <a:r>
              <a:rPr lang="ru-RU" sz="1600" dirty="0"/>
              <a:t>»,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призвело</a:t>
            </a:r>
            <a:r>
              <a:rPr lang="ru-RU" sz="1600" dirty="0"/>
              <a:t> до </a:t>
            </a:r>
            <a:r>
              <a:rPr lang="ru-RU" sz="1600" dirty="0" err="1"/>
              <a:t>масштабних</a:t>
            </a:r>
            <a:r>
              <a:rPr lang="ru-RU" sz="1600" dirty="0"/>
              <a:t> </a:t>
            </a:r>
            <a:r>
              <a:rPr lang="ru-RU" sz="1600" dirty="0" err="1"/>
              <a:t>змін</a:t>
            </a:r>
            <a:r>
              <a:rPr lang="ru-RU" sz="1600" dirty="0"/>
              <a:t> в </a:t>
            </a:r>
            <a:r>
              <a:rPr lang="ru-RU" sz="1600" dirty="0" err="1"/>
              <a:t>законодавстві</a:t>
            </a:r>
            <a:r>
              <a:rPr lang="ru-RU" sz="1600" dirty="0"/>
              <a:t> та </a:t>
            </a:r>
            <a:r>
              <a:rPr lang="ru-RU" sz="1600" dirty="0" err="1"/>
              <a:t>устрої</a:t>
            </a:r>
            <a:r>
              <a:rPr lang="ru-RU" sz="1600" dirty="0"/>
              <a:t> </a:t>
            </a:r>
            <a:r>
              <a:rPr lang="ru-RU" sz="1600" dirty="0" err="1"/>
              <a:t>правоохоронних</a:t>
            </a:r>
            <a:r>
              <a:rPr lang="ru-RU" sz="1600" dirty="0"/>
              <a:t> </a:t>
            </a:r>
            <a:r>
              <a:rPr lang="ru-RU" sz="1600" dirty="0" err="1"/>
              <a:t>органів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до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виборчої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і </a:t>
            </a:r>
            <a:r>
              <a:rPr lang="ru-RU" sz="1600" dirty="0" err="1"/>
              <a:t>кризи</a:t>
            </a:r>
            <a:r>
              <a:rPr lang="ru-RU" sz="1600" dirty="0"/>
              <a:t> </a:t>
            </a:r>
            <a:r>
              <a:rPr lang="ru-RU" sz="1600" dirty="0" err="1"/>
              <a:t>традиційних</a:t>
            </a:r>
            <a:r>
              <a:rPr lang="ru-RU" sz="1600" dirty="0"/>
              <a:t> </a:t>
            </a:r>
            <a:r>
              <a:rPr lang="ru-RU" sz="1600" dirty="0" err="1"/>
              <a:t>політичних</a:t>
            </a:r>
            <a:r>
              <a:rPr lang="ru-RU" sz="1600" dirty="0"/>
              <a:t> </a:t>
            </a:r>
            <a:r>
              <a:rPr lang="ru-RU" sz="1600" dirty="0" err="1"/>
              <a:t>партій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в </a:t>
            </a:r>
            <a:r>
              <a:rPr lang="ru-RU" sz="1600" dirty="0" err="1"/>
              <a:t>підсумку</a:t>
            </a:r>
            <a:r>
              <a:rPr lang="ru-RU" sz="1600" dirty="0"/>
              <a:t> перестали </a:t>
            </a:r>
            <a:r>
              <a:rPr lang="ru-RU" sz="1600" dirty="0" err="1"/>
              <a:t>існувати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029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/>
              <a:t>Партії</a:t>
            </a:r>
            <a:r>
              <a:rPr lang="ru-RU" sz="2800" dirty="0"/>
              <a:t> </a:t>
            </a:r>
            <a:r>
              <a:rPr lang="ru-RU" sz="2800" dirty="0" err="1" smtClean="0"/>
              <a:t>другої</a:t>
            </a:r>
            <a:r>
              <a:rPr lang="ru-RU" sz="2800" dirty="0" smtClean="0"/>
              <a:t> </a:t>
            </a:r>
            <a:r>
              <a:rPr lang="ru-RU" sz="2800" dirty="0" err="1" smtClean="0"/>
              <a:t>італійської</a:t>
            </a:r>
            <a:r>
              <a:rPr lang="ru-RU" sz="2800" dirty="0" smtClean="0"/>
              <a:t> </a:t>
            </a:r>
            <a:r>
              <a:rPr lang="ru-RU" sz="2800" dirty="0" err="1"/>
              <a:t>республіки</a:t>
            </a:r>
            <a:r>
              <a:rPr lang="ru-RU" sz="2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08720"/>
            <a:ext cx="6840760" cy="396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tx1"/>
                </a:solidFill>
              </a:rPr>
              <a:t>Важливі зміни в партіях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556792"/>
            <a:ext cx="612068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Першою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ще</a:t>
            </a:r>
            <a:r>
              <a:rPr lang="ru-RU" sz="1400" dirty="0">
                <a:solidFill>
                  <a:schemeClr val="tx1"/>
                </a:solidFill>
              </a:rPr>
              <a:t> в лютому 1994 року, </a:t>
            </a:r>
            <a:r>
              <a:rPr lang="ru-RU" sz="1400" dirty="0" err="1">
                <a:solidFill>
                  <a:schemeClr val="tx1"/>
                </a:solidFill>
              </a:rPr>
              <a:t>саморозпустилася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Ліберальна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партія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636912"/>
            <a:ext cx="612068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 </a:t>
            </a:r>
            <a:r>
              <a:rPr lang="ru-RU" sz="1400" dirty="0" err="1">
                <a:solidFill>
                  <a:schemeClr val="tx1"/>
                </a:solidFill>
              </a:rPr>
              <a:t>березні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було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оголошено</a:t>
            </a:r>
            <a:r>
              <a:rPr lang="ru-RU" sz="1400" dirty="0">
                <a:solidFill>
                  <a:schemeClr val="tx1"/>
                </a:solidFill>
              </a:rPr>
              <a:t> про </a:t>
            </a:r>
            <a:r>
              <a:rPr lang="ru-RU" sz="1400" dirty="0" err="1">
                <a:solidFill>
                  <a:schemeClr val="tx1"/>
                </a:solidFill>
              </a:rPr>
              <a:t>саморозпуск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Християнсько-демократичної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партії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створення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нової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організації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названої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Італійська</a:t>
            </a:r>
            <a:r>
              <a:rPr lang="ru-RU" sz="1400" dirty="0">
                <a:solidFill>
                  <a:schemeClr val="tx1"/>
                </a:solidFill>
              </a:rPr>
              <a:t> народна </a:t>
            </a:r>
            <a:r>
              <a:rPr lang="ru-RU" sz="1400" dirty="0" err="1">
                <a:solidFill>
                  <a:schemeClr val="tx1"/>
                </a:solidFill>
              </a:rPr>
              <a:t>партія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1376" y="3573016"/>
            <a:ext cx="612068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Соціалісти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розгубивши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своїх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членів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прихильників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саморозпустилися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листопаді</a:t>
            </a:r>
            <a:r>
              <a:rPr lang="ru-RU" sz="1400" dirty="0">
                <a:solidFill>
                  <a:schemeClr val="tx1"/>
                </a:solidFill>
              </a:rPr>
              <a:t> 1994 року.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1376" y="4509120"/>
            <a:ext cx="612068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Соціал-демократи</a:t>
            </a:r>
            <a:r>
              <a:rPr lang="ru-RU" sz="1400" dirty="0">
                <a:solidFill>
                  <a:schemeClr val="tx1"/>
                </a:solidFill>
              </a:rPr>
              <a:t>, в 1994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залишившись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без </a:t>
            </a:r>
            <a:r>
              <a:rPr lang="ru-RU" sz="1400" dirty="0" err="1">
                <a:solidFill>
                  <a:schemeClr val="tx1"/>
                </a:solidFill>
              </a:rPr>
              <a:t>представництва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парламенті</a:t>
            </a:r>
            <a:r>
              <a:rPr lang="ru-RU" sz="1400" dirty="0">
                <a:solidFill>
                  <a:schemeClr val="tx1"/>
                </a:solidFill>
              </a:rPr>
              <a:t> і переживши ряд </a:t>
            </a:r>
            <a:r>
              <a:rPr lang="ru-RU" sz="1400" dirty="0" err="1">
                <a:solidFill>
                  <a:schemeClr val="tx1"/>
                </a:solidFill>
              </a:rPr>
              <a:t>розколів</a:t>
            </a:r>
            <a:r>
              <a:rPr lang="ru-RU" sz="1400" dirty="0">
                <a:solidFill>
                  <a:schemeClr val="tx1"/>
                </a:solidFill>
              </a:rPr>
              <a:t>, в 1998 </a:t>
            </a:r>
            <a:r>
              <a:rPr lang="ru-RU" sz="1400" dirty="0" err="1">
                <a:solidFill>
                  <a:schemeClr val="tx1"/>
                </a:solidFill>
              </a:rPr>
              <a:t>році</a:t>
            </a:r>
            <a:r>
              <a:rPr lang="ru-RU" sz="1400" dirty="0">
                <a:solidFill>
                  <a:schemeClr val="tx1"/>
                </a:solidFill>
              </a:rPr>
              <a:t> разом з </a:t>
            </a:r>
            <a:r>
              <a:rPr lang="ru-RU" sz="1400" dirty="0" err="1">
                <a:solidFill>
                  <a:schemeClr val="tx1"/>
                </a:solidFill>
              </a:rPr>
              <a:t>кількома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організаціями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сформували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Італійські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демократичні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соціалісти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58888" y="5517232"/>
            <a:ext cx="612068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Єдиною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партією</a:t>
            </a:r>
            <a:r>
              <a:rPr lang="ru-RU" sz="1400" dirty="0">
                <a:solidFill>
                  <a:schemeClr val="tx1"/>
                </a:solidFill>
              </a:rPr>
              <a:t> з «</a:t>
            </a:r>
            <a:r>
              <a:rPr lang="ru-RU" sz="1400" dirty="0" err="1">
                <a:solidFill>
                  <a:schemeClr val="tx1"/>
                </a:solidFill>
              </a:rPr>
              <a:t>Пентапартіто</a:t>
            </a:r>
            <a:r>
              <a:rPr lang="ru-RU" sz="1400" dirty="0">
                <a:solidFill>
                  <a:schemeClr val="tx1"/>
                </a:solidFill>
              </a:rPr>
              <a:t>», яка </a:t>
            </a:r>
            <a:r>
              <a:rPr lang="ru-RU" sz="1400" dirty="0" err="1">
                <a:solidFill>
                  <a:schemeClr val="tx1"/>
                </a:solidFill>
              </a:rPr>
              <a:t>зуміла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зберегтися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виявилася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Республіканська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5" name="Прямая соединительная линия 4"/>
          <p:cNvCxnSpPr>
            <a:stCxn id="4" idx="1"/>
          </p:cNvCxnSpPr>
          <p:nvPr/>
        </p:nvCxnSpPr>
        <p:spPr>
          <a:xfrm flipH="1">
            <a:off x="539552" y="110674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39552" y="1106742"/>
            <a:ext cx="0" cy="4986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9552" y="60932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39552" y="494116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9552" y="393305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9552" y="299695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9552" y="191683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82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5256584" cy="67687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dirty="0" smtClean="0"/>
              <a:t>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  <a:r>
              <a:rPr lang="ru-RU" sz="1600" dirty="0" err="1"/>
              <a:t>кризи</a:t>
            </a:r>
            <a:r>
              <a:rPr lang="ru-RU" sz="1600" dirty="0"/>
              <a:t> </a:t>
            </a:r>
            <a:r>
              <a:rPr lang="ru-RU" sz="1600" dirty="0" err="1"/>
              <a:t>політичної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Італії</a:t>
            </a:r>
            <a:r>
              <a:rPr lang="ru-RU" sz="1600" dirty="0"/>
              <a:t> на початку 1990-х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</a:t>
            </a:r>
            <a:r>
              <a:rPr lang="ru-RU" sz="1600" dirty="0" err="1"/>
              <a:t>з'являється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партій</a:t>
            </a:r>
            <a:r>
              <a:rPr lang="ru-RU" sz="1600" dirty="0"/>
              <a:t>. </a:t>
            </a:r>
            <a:r>
              <a:rPr lang="ru-RU" sz="1600" dirty="0" err="1"/>
              <a:t>Найбільшою</a:t>
            </a:r>
            <a:r>
              <a:rPr lang="ru-RU" sz="1600" dirty="0"/>
              <a:t> і </a:t>
            </a:r>
            <a:r>
              <a:rPr lang="ru-RU" sz="1600" dirty="0" err="1"/>
              <a:t>найуспішнішою</a:t>
            </a:r>
            <a:r>
              <a:rPr lang="ru-RU" sz="1600" dirty="0"/>
              <a:t> з них стала </a:t>
            </a:r>
            <a:r>
              <a:rPr lang="ru-RU" sz="1600" dirty="0" err="1"/>
              <a:t>партія</a:t>
            </a:r>
            <a:r>
              <a:rPr lang="ru-RU" sz="1600" dirty="0"/>
              <a:t> </a:t>
            </a:r>
            <a:r>
              <a:rPr lang="ru-RU" sz="1600" dirty="0" err="1"/>
              <a:t>медіамагната</a:t>
            </a:r>
            <a:r>
              <a:rPr lang="ru-RU" sz="1600" dirty="0"/>
              <a:t> </a:t>
            </a:r>
            <a:r>
              <a:rPr lang="ru-RU" sz="1600" dirty="0" err="1"/>
              <a:t>Сильвіо</a:t>
            </a:r>
            <a:r>
              <a:rPr lang="ru-RU" sz="1600" dirty="0"/>
              <a:t> </a:t>
            </a:r>
            <a:r>
              <a:rPr lang="ru-RU" sz="1600" dirty="0" err="1"/>
              <a:t>Берлусконі</a:t>
            </a:r>
            <a:r>
              <a:rPr lang="ru-RU" sz="1600" dirty="0"/>
              <a:t> «Вперед, </a:t>
            </a:r>
            <a:r>
              <a:rPr lang="ru-RU" sz="1600" dirty="0" err="1"/>
              <a:t>Італія</a:t>
            </a:r>
            <a:r>
              <a:rPr lang="ru-RU" sz="1600" dirty="0"/>
              <a:t>».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партія</a:t>
            </a:r>
            <a:r>
              <a:rPr lang="ru-RU" sz="1600" dirty="0"/>
              <a:t> разом з союзниками по </a:t>
            </a:r>
            <a:r>
              <a:rPr lang="ru-RU" sz="1600" dirty="0" err="1"/>
              <a:t>правоцентристської</a:t>
            </a:r>
            <a:r>
              <a:rPr lang="ru-RU" sz="1600" dirty="0"/>
              <a:t> </a:t>
            </a:r>
            <a:r>
              <a:rPr lang="ru-RU" sz="1600" dirty="0" err="1"/>
              <a:t>коаліції</a:t>
            </a:r>
            <a:r>
              <a:rPr lang="ru-RU" sz="1600" dirty="0"/>
              <a:t> «Полюс свобод» </a:t>
            </a:r>
            <a:r>
              <a:rPr lang="ru-RU" sz="1600" dirty="0" err="1"/>
              <a:t>здобула</a:t>
            </a:r>
            <a:r>
              <a:rPr lang="ru-RU" sz="1600" dirty="0"/>
              <a:t> перемогу на </a:t>
            </a:r>
            <a:r>
              <a:rPr lang="ru-RU" sz="1600" dirty="0" err="1"/>
              <a:t>виборах</a:t>
            </a:r>
            <a:r>
              <a:rPr lang="ru-RU" sz="1600" dirty="0"/>
              <a:t> 1994 року, </a:t>
            </a:r>
            <a:r>
              <a:rPr lang="ru-RU" sz="1600" dirty="0" err="1"/>
              <a:t>завоювавши</a:t>
            </a:r>
            <a:r>
              <a:rPr lang="ru-RU" sz="1600" dirty="0"/>
              <a:t> </a:t>
            </a:r>
            <a:r>
              <a:rPr lang="ru-RU" sz="1600" dirty="0" err="1"/>
              <a:t>майже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третини</a:t>
            </a:r>
            <a:r>
              <a:rPr lang="ru-RU" sz="1600" dirty="0"/>
              <a:t> </a:t>
            </a:r>
            <a:r>
              <a:rPr lang="ru-RU" sz="1600" dirty="0" err="1"/>
              <a:t>місць</a:t>
            </a:r>
            <a:r>
              <a:rPr lang="ru-RU" sz="1600" dirty="0"/>
              <a:t> в </a:t>
            </a:r>
            <a:r>
              <a:rPr lang="ru-RU" sz="1600" dirty="0" err="1"/>
              <a:t>Палаті</a:t>
            </a:r>
            <a:r>
              <a:rPr lang="ru-RU" sz="1600" dirty="0"/>
              <a:t> </a:t>
            </a:r>
            <a:r>
              <a:rPr lang="ru-RU" sz="1600" dirty="0" err="1"/>
              <a:t>депутатів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r>
              <a:rPr lang="ru-RU" sz="1600" dirty="0"/>
              <a:t>У 1996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лівоцентристи</a:t>
            </a:r>
            <a:r>
              <a:rPr lang="ru-RU" sz="1600" dirty="0"/>
              <a:t> </a:t>
            </a:r>
            <a:r>
              <a:rPr lang="ru-RU" sz="1600" dirty="0" err="1"/>
              <a:t>змінили</a:t>
            </a:r>
            <a:r>
              <a:rPr lang="ru-RU" sz="1600" dirty="0"/>
              <a:t> при </a:t>
            </a:r>
            <a:r>
              <a:rPr lang="ru-RU" sz="1600" dirty="0" err="1"/>
              <a:t>владі</a:t>
            </a:r>
            <a:r>
              <a:rPr lang="ru-RU" sz="1600" dirty="0"/>
              <a:t> </a:t>
            </a:r>
            <a:r>
              <a:rPr lang="ru-RU" sz="1600" dirty="0" err="1"/>
              <a:t>коаліцію</a:t>
            </a:r>
            <a:r>
              <a:rPr lang="ru-RU" sz="1600" dirty="0"/>
              <a:t> </a:t>
            </a:r>
            <a:r>
              <a:rPr lang="ru-RU" sz="1600" dirty="0" err="1"/>
              <a:t>Берлусконі</a:t>
            </a:r>
            <a:r>
              <a:rPr lang="ru-RU" sz="1600" dirty="0"/>
              <a:t>. </a:t>
            </a: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2001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праві</a:t>
            </a:r>
            <a:r>
              <a:rPr lang="ru-RU" sz="1600" dirty="0"/>
              <a:t> </a:t>
            </a:r>
            <a:r>
              <a:rPr lang="ru-RU" sz="1600" dirty="0" err="1"/>
              <a:t>центристи</a:t>
            </a:r>
            <a:r>
              <a:rPr lang="ru-RU" sz="1600" dirty="0"/>
              <a:t> </a:t>
            </a:r>
            <a:r>
              <a:rPr lang="ru-RU" sz="1600" dirty="0" err="1"/>
              <a:t>повернулися</a:t>
            </a:r>
            <a:r>
              <a:rPr lang="ru-RU" sz="1600" dirty="0"/>
              <a:t> до </a:t>
            </a:r>
            <a:r>
              <a:rPr lang="ru-RU" sz="1600" dirty="0" err="1"/>
              <a:t>влади</a:t>
            </a:r>
            <a:r>
              <a:rPr lang="ru-RU" sz="1600" dirty="0"/>
              <a:t>, </a:t>
            </a:r>
            <a:r>
              <a:rPr lang="ru-RU" sz="1600" dirty="0" err="1"/>
              <a:t>поки</a:t>
            </a:r>
            <a:r>
              <a:rPr lang="ru-RU" sz="1600" dirty="0"/>
              <a:t> не </a:t>
            </a:r>
            <a:r>
              <a:rPr lang="ru-RU" sz="1600" dirty="0" err="1"/>
              <a:t>поступилися</a:t>
            </a:r>
            <a:r>
              <a:rPr lang="ru-RU" sz="1600" dirty="0"/>
              <a:t> на </a:t>
            </a:r>
            <a:r>
              <a:rPr lang="ru-RU" sz="1600" dirty="0" err="1"/>
              <a:t>виборах</a:t>
            </a:r>
            <a:r>
              <a:rPr lang="ru-RU" sz="1600" dirty="0"/>
              <a:t> 2006 року. </a:t>
            </a: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2007 </a:t>
            </a:r>
            <a:r>
              <a:rPr lang="ru-RU" sz="1600" dirty="0" err="1"/>
              <a:t>році</a:t>
            </a:r>
            <a:r>
              <a:rPr lang="ru-RU" sz="1600" dirty="0"/>
              <a:t> на </a:t>
            </a:r>
            <a:r>
              <a:rPr lang="ru-RU" sz="1600" dirty="0" err="1"/>
              <a:t>базі</a:t>
            </a:r>
            <a:r>
              <a:rPr lang="ru-RU" sz="1600" dirty="0"/>
              <a:t> </a:t>
            </a:r>
            <a:r>
              <a:rPr lang="ru-RU" sz="1600" dirty="0" err="1"/>
              <a:t>коаліції</a:t>
            </a:r>
            <a:r>
              <a:rPr lang="ru-RU" sz="1600" dirty="0"/>
              <a:t> «Олива» </a:t>
            </a:r>
            <a:r>
              <a:rPr lang="ru-RU" sz="1600" dirty="0" err="1"/>
              <a:t>була</a:t>
            </a:r>
            <a:r>
              <a:rPr lang="ru-RU" sz="1600" dirty="0"/>
              <a:t> створена Демократична </a:t>
            </a:r>
            <a:r>
              <a:rPr lang="ru-RU" sz="1600" dirty="0" err="1"/>
              <a:t>партія</a:t>
            </a:r>
            <a:r>
              <a:rPr lang="ru-RU" sz="1600" dirty="0"/>
              <a:t>, яка </a:t>
            </a:r>
            <a:r>
              <a:rPr lang="ru-RU" sz="1600" dirty="0" err="1"/>
              <a:t>наступного</a:t>
            </a:r>
            <a:r>
              <a:rPr lang="ru-RU" sz="1600" dirty="0"/>
              <a:t> 2008 року </a:t>
            </a:r>
            <a:r>
              <a:rPr lang="ru-RU" sz="1600" dirty="0" err="1"/>
              <a:t>вирішила</a:t>
            </a:r>
            <a:r>
              <a:rPr lang="ru-RU" sz="1600" dirty="0"/>
              <a:t> </a:t>
            </a:r>
            <a:r>
              <a:rPr lang="ru-RU" sz="1600" dirty="0" err="1"/>
              <a:t>покинути</a:t>
            </a:r>
            <a:r>
              <a:rPr lang="ru-RU" sz="1600" dirty="0"/>
              <a:t> блок «Союз», не </a:t>
            </a:r>
            <a:r>
              <a:rPr lang="ru-RU" sz="1600" dirty="0" err="1"/>
              <a:t>бажаючи</a:t>
            </a:r>
            <a:r>
              <a:rPr lang="ru-RU" sz="1600" dirty="0"/>
              <a:t> </a:t>
            </a:r>
            <a:r>
              <a:rPr lang="ru-RU" sz="1600" dirty="0" err="1"/>
              <a:t>продовжувати</a:t>
            </a:r>
            <a:r>
              <a:rPr lang="ru-RU" sz="1600" dirty="0"/>
              <a:t> </a:t>
            </a:r>
            <a:r>
              <a:rPr lang="ru-RU" sz="1600" dirty="0" err="1"/>
              <a:t>співпрацю</a:t>
            </a:r>
            <a:r>
              <a:rPr lang="ru-RU" sz="1600" dirty="0"/>
              <a:t> з </a:t>
            </a:r>
            <a:r>
              <a:rPr lang="ru-RU" sz="1600" dirty="0" err="1"/>
              <a:t>Партією</a:t>
            </a:r>
            <a:r>
              <a:rPr lang="ru-RU" sz="1600" dirty="0"/>
              <a:t> </a:t>
            </a:r>
            <a:r>
              <a:rPr lang="ru-RU" sz="1600" dirty="0" err="1"/>
              <a:t>комуністичного</a:t>
            </a:r>
            <a:r>
              <a:rPr lang="ru-RU" sz="1600" dirty="0"/>
              <a:t> </a:t>
            </a:r>
            <a:r>
              <a:rPr lang="ru-RU" sz="1600" dirty="0" err="1"/>
              <a:t>відродження</a:t>
            </a:r>
            <a:r>
              <a:rPr lang="ru-RU" sz="1600" dirty="0"/>
              <a:t> і рядом </a:t>
            </a:r>
            <a:r>
              <a:rPr lang="ru-RU" sz="1600" dirty="0" err="1"/>
              <a:t>інших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r>
              <a:rPr lang="ru-RU" sz="1600" dirty="0" err="1"/>
              <a:t>Була</a:t>
            </a:r>
            <a:r>
              <a:rPr lang="ru-RU" sz="1600" dirty="0"/>
              <a:t> створена нова </a:t>
            </a:r>
            <a:r>
              <a:rPr lang="ru-RU" sz="1600" dirty="0" err="1"/>
              <a:t>коаліція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об'єднала</a:t>
            </a:r>
            <a:r>
              <a:rPr lang="ru-RU" sz="1600" dirty="0"/>
              <a:t> </a:t>
            </a:r>
            <a:r>
              <a:rPr lang="ru-RU" sz="1600" dirty="0" err="1"/>
              <a:t>демократів</a:t>
            </a:r>
            <a:r>
              <a:rPr lang="ru-RU" sz="1600" dirty="0"/>
              <a:t> і </a:t>
            </a:r>
            <a:r>
              <a:rPr lang="ru-RU" sz="1600" dirty="0" err="1"/>
              <a:t>партію</a:t>
            </a:r>
            <a:r>
              <a:rPr lang="ru-RU" sz="1600" dirty="0"/>
              <a:t> «</a:t>
            </a:r>
            <a:r>
              <a:rPr lang="ru-RU" sz="1600" dirty="0" err="1"/>
              <a:t>Італія</a:t>
            </a:r>
            <a:r>
              <a:rPr lang="ru-RU" sz="1600" dirty="0"/>
              <a:t> </a:t>
            </a:r>
            <a:r>
              <a:rPr lang="ru-RU" sz="1600" dirty="0" err="1"/>
              <a:t>цінностей</a:t>
            </a:r>
            <a:r>
              <a:rPr lang="ru-RU" sz="1600" dirty="0"/>
              <a:t>». На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послідували</a:t>
            </a:r>
            <a:r>
              <a:rPr lang="ru-RU" sz="1600" dirty="0"/>
              <a:t> за </a:t>
            </a:r>
            <a:r>
              <a:rPr lang="ru-RU" sz="1600" dirty="0" err="1"/>
              <a:t>цим</a:t>
            </a:r>
            <a:r>
              <a:rPr lang="ru-RU" sz="1600" dirty="0"/>
              <a:t> </a:t>
            </a:r>
            <a:r>
              <a:rPr lang="ru-RU" sz="1600" dirty="0" err="1"/>
              <a:t>дострокових</a:t>
            </a:r>
            <a:r>
              <a:rPr lang="ru-RU" sz="1600" dirty="0"/>
              <a:t> </a:t>
            </a:r>
            <a:r>
              <a:rPr lang="ru-RU" sz="1600" dirty="0" err="1"/>
              <a:t>виборах</a:t>
            </a:r>
            <a:r>
              <a:rPr lang="ru-RU" sz="1600" dirty="0"/>
              <a:t> </a:t>
            </a:r>
            <a:r>
              <a:rPr lang="ru-RU" sz="1600" dirty="0" err="1"/>
              <a:t>лівоцентристів</a:t>
            </a:r>
            <a:r>
              <a:rPr lang="ru-RU" sz="1600" dirty="0"/>
              <a:t> </a:t>
            </a:r>
            <a:r>
              <a:rPr lang="ru-RU" sz="1600" dirty="0" err="1"/>
              <a:t>протистояв</a:t>
            </a:r>
            <a:r>
              <a:rPr lang="ru-RU" sz="1600" dirty="0"/>
              <a:t> блок </a:t>
            </a:r>
            <a:r>
              <a:rPr lang="ru-RU" sz="1600" dirty="0" err="1"/>
              <a:t>Сільвіо</a:t>
            </a:r>
            <a:r>
              <a:rPr lang="ru-RU" sz="1600" dirty="0"/>
              <a:t> </a:t>
            </a:r>
            <a:r>
              <a:rPr lang="ru-RU" sz="1600" dirty="0" err="1"/>
              <a:t>Берлусконі</a:t>
            </a:r>
            <a:r>
              <a:rPr lang="ru-RU" sz="1600" dirty="0"/>
              <a:t>, в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увійшли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партія</a:t>
            </a:r>
            <a:r>
              <a:rPr lang="ru-RU" sz="1600" dirty="0"/>
              <a:t> «Вперед, </a:t>
            </a:r>
            <a:r>
              <a:rPr lang="ru-RU" sz="1600" dirty="0" err="1"/>
              <a:t>Італія</a:t>
            </a:r>
            <a:r>
              <a:rPr lang="ru-RU" sz="1600" dirty="0"/>
              <a:t>», </a:t>
            </a:r>
            <a:r>
              <a:rPr lang="ru-RU" sz="1600" dirty="0" err="1"/>
              <a:t>Національний</a:t>
            </a:r>
            <a:r>
              <a:rPr lang="ru-RU" sz="1600" dirty="0"/>
              <a:t> альянс і </a:t>
            </a:r>
            <a:r>
              <a:rPr lang="ru-RU" sz="1600" dirty="0" err="1"/>
              <a:t>Ліга</a:t>
            </a:r>
            <a:r>
              <a:rPr lang="ru-RU" sz="1600" dirty="0"/>
              <a:t> </a:t>
            </a:r>
            <a:r>
              <a:rPr lang="ru-RU" sz="1600" dirty="0" err="1"/>
              <a:t>Півночі</a:t>
            </a:r>
            <a:r>
              <a:rPr lang="ru-RU" sz="1600" dirty="0"/>
              <a:t>. В </a:t>
            </a:r>
            <a:r>
              <a:rPr lang="ru-RU" sz="1600" dirty="0" err="1"/>
              <a:t>результаті</a:t>
            </a:r>
            <a:r>
              <a:rPr lang="ru-RU" sz="1600" dirty="0"/>
              <a:t> перемогу </a:t>
            </a:r>
            <a:r>
              <a:rPr lang="ru-RU" sz="1600" dirty="0" err="1"/>
              <a:t>отримала</a:t>
            </a:r>
            <a:r>
              <a:rPr lang="ru-RU" sz="1600" dirty="0"/>
              <a:t> </a:t>
            </a:r>
            <a:r>
              <a:rPr lang="ru-RU" sz="1600" dirty="0" err="1"/>
              <a:t>правоцентристська</a:t>
            </a:r>
            <a:r>
              <a:rPr lang="ru-RU" sz="1600" dirty="0"/>
              <a:t> </a:t>
            </a:r>
            <a:r>
              <a:rPr lang="ru-RU" sz="1600" dirty="0" err="1"/>
              <a:t>коаліція</a:t>
            </a:r>
            <a:r>
              <a:rPr lang="ru-RU" sz="1600" dirty="0"/>
              <a:t>, </a:t>
            </a:r>
            <a:r>
              <a:rPr lang="ru-RU" sz="1600" dirty="0" err="1"/>
              <a:t>отримавши</a:t>
            </a:r>
            <a:r>
              <a:rPr lang="ru-RU" sz="1600" dirty="0"/>
              <a:t> </a:t>
            </a:r>
            <a:r>
              <a:rPr lang="ru-RU" sz="1600" dirty="0" err="1"/>
              <a:t>більшість</a:t>
            </a:r>
            <a:r>
              <a:rPr lang="ru-RU" sz="1600" dirty="0"/>
              <a:t> у </a:t>
            </a:r>
            <a:r>
              <a:rPr lang="ru-RU" sz="1600" dirty="0" err="1"/>
              <a:t>обох</a:t>
            </a:r>
            <a:r>
              <a:rPr lang="ru-RU" sz="1600" dirty="0"/>
              <a:t> палатах.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807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Становлення партійної системи в Білорусі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511256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400" dirty="0"/>
              <a:t>До початку </a:t>
            </a:r>
            <a:r>
              <a:rPr lang="ru-RU" sz="1400" dirty="0" err="1"/>
              <a:t>демократичних</a:t>
            </a:r>
            <a:r>
              <a:rPr lang="ru-RU" sz="1400" dirty="0"/>
              <a:t> </a:t>
            </a:r>
            <a:r>
              <a:rPr lang="ru-RU" sz="1400" dirty="0" err="1"/>
              <a:t>перетворень</a:t>
            </a:r>
            <a:r>
              <a:rPr lang="ru-RU" sz="1400" dirty="0"/>
              <a:t> </a:t>
            </a:r>
            <a:r>
              <a:rPr lang="ru-RU" sz="1400" dirty="0" err="1"/>
              <a:t>середини</a:t>
            </a:r>
            <a:r>
              <a:rPr lang="ru-RU" sz="1400" dirty="0"/>
              <a:t> 80-х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en-US" sz="1400" dirty="0"/>
              <a:t>XX </a:t>
            </a:r>
            <a:r>
              <a:rPr lang="ru-RU" sz="1400" dirty="0"/>
              <a:t>ст. в БССР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відсутні</a:t>
            </a:r>
            <a:r>
              <a:rPr lang="ru-RU" sz="1400" dirty="0"/>
              <a:t> </a:t>
            </a:r>
            <a:r>
              <a:rPr lang="ru-RU" sz="1400" dirty="0" err="1"/>
              <a:t>передумови</a:t>
            </a:r>
            <a:r>
              <a:rPr lang="ru-RU" sz="1400" dirty="0"/>
              <a:t> для </a:t>
            </a:r>
            <a:r>
              <a:rPr lang="ru-RU" sz="1400" dirty="0" err="1"/>
              <a:t>виникнення</a:t>
            </a:r>
            <a:r>
              <a:rPr lang="ru-RU" sz="1400" dirty="0"/>
              <a:t> </a:t>
            </a:r>
            <a:r>
              <a:rPr lang="ru-RU" sz="1400" dirty="0" err="1"/>
              <a:t>багатопартійності</a:t>
            </a:r>
            <a:r>
              <a:rPr lang="ru-RU" sz="1400" dirty="0"/>
              <a:t>. </a:t>
            </a:r>
            <a:r>
              <a:rPr lang="ru-RU" sz="1400" dirty="0" err="1"/>
              <a:t>Хоча</a:t>
            </a:r>
            <a:r>
              <a:rPr lang="ru-RU" sz="1400" dirty="0"/>
              <a:t> в 60-80-і </a:t>
            </a:r>
            <a:r>
              <a:rPr lang="ru-RU" sz="1400" dirty="0" err="1"/>
              <a:t>рр</a:t>
            </a:r>
            <a:r>
              <a:rPr lang="ru-RU" sz="1400" dirty="0"/>
              <a:t>. в </a:t>
            </a:r>
            <a:r>
              <a:rPr lang="ru-RU" sz="1400" dirty="0" err="1"/>
              <a:t>ході</a:t>
            </a:r>
            <a:r>
              <a:rPr lang="ru-RU" sz="1400" dirty="0"/>
              <a:t> </a:t>
            </a:r>
            <a:r>
              <a:rPr lang="ru-RU" sz="1400" dirty="0" err="1"/>
              <a:t>ослаблення</a:t>
            </a:r>
            <a:r>
              <a:rPr lang="ru-RU" sz="1400" dirty="0"/>
              <a:t> </a:t>
            </a:r>
            <a:r>
              <a:rPr lang="ru-RU" sz="1400" dirty="0" err="1"/>
              <a:t>кремлівського</a:t>
            </a:r>
            <a:r>
              <a:rPr lang="ru-RU" sz="1400" dirty="0"/>
              <a:t> </a:t>
            </a:r>
            <a:r>
              <a:rPr lang="ru-RU" sz="1400" dirty="0" err="1"/>
              <a:t>впливу</a:t>
            </a:r>
            <a:r>
              <a:rPr lang="ru-RU" sz="1400" dirty="0"/>
              <a:t> </a:t>
            </a:r>
            <a:r>
              <a:rPr lang="ru-RU" sz="1400" dirty="0" err="1"/>
              <a:t>білоруська</a:t>
            </a:r>
            <a:r>
              <a:rPr lang="ru-RU" sz="1400" dirty="0"/>
              <a:t> </a:t>
            </a:r>
            <a:r>
              <a:rPr lang="ru-RU" sz="1400" dirty="0" err="1"/>
              <a:t>партійно-господарська</a:t>
            </a:r>
            <a:r>
              <a:rPr lang="ru-RU" sz="1400" dirty="0"/>
              <a:t> номенклатура і </a:t>
            </a:r>
            <a:r>
              <a:rPr lang="ru-RU" sz="1400" dirty="0" err="1"/>
              <a:t>отримала</a:t>
            </a:r>
            <a:r>
              <a:rPr lang="ru-RU" sz="1400" dirty="0"/>
              <a:t> </a:t>
            </a:r>
            <a:r>
              <a:rPr lang="ru-RU" sz="1400" dirty="0" err="1"/>
              <a:t>відносну</a:t>
            </a:r>
            <a:r>
              <a:rPr lang="ru-RU" sz="1400" dirty="0"/>
              <a:t> </a:t>
            </a:r>
            <a:r>
              <a:rPr lang="ru-RU" sz="1400" dirty="0" err="1"/>
              <a:t>самостійність</a:t>
            </a:r>
            <a:r>
              <a:rPr lang="ru-RU" sz="1400" dirty="0"/>
              <a:t>, вона </a:t>
            </a:r>
            <a:r>
              <a:rPr lang="ru-RU" sz="1400" dirty="0" err="1"/>
              <a:t>залишалася</a:t>
            </a:r>
            <a:r>
              <a:rPr lang="ru-RU" sz="1400" dirty="0"/>
              <a:t> лояльною по </a:t>
            </a:r>
            <a:r>
              <a:rPr lang="ru-RU" sz="1400" dirty="0" err="1"/>
              <a:t>відношенню</a:t>
            </a:r>
            <a:r>
              <a:rPr lang="ru-RU" sz="1400" dirty="0"/>
              <a:t> до </a:t>
            </a:r>
            <a:r>
              <a:rPr lang="ru-RU" sz="1400" dirty="0" smtClean="0"/>
              <a:t>союзного </a:t>
            </a:r>
            <a:r>
              <a:rPr lang="ru-RU" sz="1400" dirty="0" err="1" smtClean="0"/>
              <a:t>керівництва</a:t>
            </a:r>
            <a:r>
              <a:rPr lang="ru-RU" sz="1400" dirty="0" smtClean="0"/>
              <a:t>. </a:t>
            </a:r>
            <a:r>
              <a:rPr lang="ru-RU" sz="1400" dirty="0"/>
              <a:t>Основу </a:t>
            </a:r>
            <a:r>
              <a:rPr lang="ru-RU" sz="1400" dirty="0" err="1"/>
              <a:t>білоруської</a:t>
            </a:r>
            <a:r>
              <a:rPr lang="ru-RU" sz="1400" dirty="0"/>
              <a:t> </a:t>
            </a:r>
            <a:r>
              <a:rPr lang="ru-RU" sz="1400" dirty="0" err="1"/>
              <a:t>економіки</a:t>
            </a:r>
            <a:r>
              <a:rPr lang="ru-RU" sz="1400" dirty="0"/>
              <a:t> </a:t>
            </a:r>
            <a:r>
              <a:rPr lang="ru-RU" sz="1400" dirty="0" err="1"/>
              <a:t>складали</a:t>
            </a:r>
            <a:r>
              <a:rPr lang="ru-RU" sz="1400" dirty="0"/>
              <a:t> </a:t>
            </a:r>
            <a:r>
              <a:rPr lang="ru-RU" sz="1400" dirty="0" err="1"/>
              <a:t>спеціалізовані</a:t>
            </a:r>
            <a:r>
              <a:rPr lang="ru-RU" sz="1400" dirty="0"/>
              <a:t> </a:t>
            </a:r>
            <a:r>
              <a:rPr lang="ru-RU" sz="1400" dirty="0" err="1"/>
              <a:t>підприємства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випускали</a:t>
            </a:r>
            <a:r>
              <a:rPr lang="ru-RU" sz="1400" dirty="0"/>
              <a:t> в основному </a:t>
            </a:r>
            <a:r>
              <a:rPr lang="ru-RU" sz="1400" dirty="0" err="1"/>
              <a:t>кінцеву</a:t>
            </a:r>
            <a:r>
              <a:rPr lang="ru-RU" sz="1400" dirty="0"/>
              <a:t> </a:t>
            </a:r>
            <a:r>
              <a:rPr lang="ru-RU" sz="1400" dirty="0" err="1"/>
              <a:t>продукцію</a:t>
            </a:r>
            <a:r>
              <a:rPr lang="ru-RU" sz="1400" dirty="0"/>
              <a:t> і </a:t>
            </a:r>
            <a:r>
              <a:rPr lang="ru-RU" sz="1400" dirty="0" err="1"/>
              <a:t>залежали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зв'язків</a:t>
            </a:r>
            <a:r>
              <a:rPr lang="ru-RU" sz="1400" dirty="0"/>
              <a:t> з </a:t>
            </a:r>
            <a:r>
              <a:rPr lang="ru-RU" sz="1400" dirty="0" err="1"/>
              <a:t>підприємствами</a:t>
            </a:r>
            <a:r>
              <a:rPr lang="ru-RU" sz="1400" dirty="0"/>
              <a:t>, </a:t>
            </a:r>
            <a:r>
              <a:rPr lang="ru-RU" sz="1400" dirty="0" err="1"/>
              <a:t>розташованими</a:t>
            </a:r>
            <a:r>
              <a:rPr lang="ru-RU" sz="1400" dirty="0"/>
              <a:t> в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регіонах</a:t>
            </a:r>
            <a:r>
              <a:rPr lang="ru-RU" sz="1400" dirty="0"/>
              <a:t> </a:t>
            </a:r>
            <a:r>
              <a:rPr lang="ru-RU" sz="1400" dirty="0" err="1"/>
              <a:t>Радянського</a:t>
            </a:r>
            <a:r>
              <a:rPr lang="ru-RU" sz="1400" dirty="0"/>
              <a:t> Союзу. Тому </a:t>
            </a:r>
            <a:r>
              <a:rPr lang="ru-RU" sz="1400" dirty="0" err="1"/>
              <a:t>громадськість</a:t>
            </a:r>
            <a:r>
              <a:rPr lang="ru-RU" sz="1400" dirty="0"/>
              <a:t>, за </a:t>
            </a:r>
            <a:r>
              <a:rPr lang="ru-RU" sz="1400" dirty="0" err="1"/>
              <a:t>винятком</a:t>
            </a:r>
            <a:r>
              <a:rPr lang="ru-RU" sz="1400" dirty="0"/>
              <a:t> </a:t>
            </a:r>
            <a:r>
              <a:rPr lang="ru-RU" sz="1400" dirty="0" err="1"/>
              <a:t>нечисленних</a:t>
            </a:r>
            <a:r>
              <a:rPr lang="ru-RU" sz="1400" dirty="0"/>
              <a:t> </a:t>
            </a:r>
            <a:r>
              <a:rPr lang="ru-RU" sz="1400" dirty="0" err="1"/>
              <a:t>груп</a:t>
            </a:r>
            <a:r>
              <a:rPr lang="ru-RU" sz="1400" dirty="0"/>
              <a:t> і </a:t>
            </a:r>
            <a:r>
              <a:rPr lang="ru-RU" sz="1400" dirty="0" err="1"/>
              <a:t>гуртків</a:t>
            </a:r>
            <a:r>
              <a:rPr lang="ru-RU" sz="1400" dirty="0"/>
              <a:t> на </a:t>
            </a:r>
            <a:r>
              <a:rPr lang="ru-RU" sz="1400" dirty="0" err="1"/>
              <a:t>підтримку</a:t>
            </a:r>
            <a:r>
              <a:rPr lang="ru-RU" sz="1400" dirty="0"/>
              <a:t> </a:t>
            </a:r>
            <a:r>
              <a:rPr lang="ru-RU" sz="1400" dirty="0" err="1"/>
              <a:t>перебудови</a:t>
            </a:r>
            <a:r>
              <a:rPr lang="ru-RU" sz="1400" dirty="0"/>
              <a:t>, в </a:t>
            </a:r>
            <a:r>
              <a:rPr lang="ru-RU" sz="1400" dirty="0" err="1"/>
              <a:t>цілому</a:t>
            </a:r>
            <a:r>
              <a:rPr lang="ru-RU" sz="1400" dirty="0"/>
              <a:t> </a:t>
            </a:r>
            <a:r>
              <a:rPr lang="ru-RU" sz="1400" dirty="0" err="1"/>
              <a:t>змін</a:t>
            </a:r>
            <a:r>
              <a:rPr lang="ru-RU" sz="1400" dirty="0"/>
              <a:t> не </a:t>
            </a:r>
            <a:r>
              <a:rPr lang="ru-RU" sz="1400" dirty="0" err="1"/>
              <a:t>добивалася</a:t>
            </a:r>
            <a:r>
              <a:rPr lang="ru-RU" sz="1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9668"/>
            <a:ext cx="9144000" cy="298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68389" y="4437112"/>
            <a:ext cx="6768752" cy="324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Згідно</a:t>
            </a:r>
            <a:r>
              <a:rPr lang="ru-RU" sz="1400" dirty="0">
                <a:solidFill>
                  <a:schemeClr val="tx1"/>
                </a:solidFill>
              </a:rPr>
              <a:t> з </a:t>
            </a:r>
            <a:r>
              <a:rPr lang="ru-RU" sz="1400" dirty="0" err="1">
                <a:solidFill>
                  <a:schemeClr val="tx1"/>
                </a:solidFill>
              </a:rPr>
              <a:t>опитуваннями</a:t>
            </a:r>
            <a:r>
              <a:rPr lang="ru-RU" sz="1400" dirty="0">
                <a:solidFill>
                  <a:schemeClr val="tx1"/>
                </a:solidFill>
              </a:rPr>
              <a:t>, в 1990 р,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808" y="5325346"/>
            <a:ext cx="295057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12% </a:t>
            </a:r>
            <a:r>
              <a:rPr lang="ru-RU" sz="1400" dirty="0" err="1">
                <a:solidFill>
                  <a:schemeClr val="tx1"/>
                </a:solidFill>
              </a:rPr>
              <a:t>населення</a:t>
            </a:r>
            <a:r>
              <a:rPr lang="ru-RU" sz="1400" dirty="0">
                <a:solidFill>
                  <a:schemeClr val="tx1"/>
                </a:solidFill>
              </a:rPr>
              <a:t> БРСР </a:t>
            </a:r>
            <a:r>
              <a:rPr lang="ru-RU" sz="1400" dirty="0" err="1">
                <a:solidFill>
                  <a:schemeClr val="tx1"/>
                </a:solidFill>
              </a:rPr>
              <a:t>підтримували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державний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суверенітет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66595" y="5325346"/>
            <a:ext cx="2972341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82,7% </a:t>
            </a:r>
            <a:r>
              <a:rPr lang="ru-RU" sz="1400" dirty="0" err="1">
                <a:solidFill>
                  <a:schemeClr val="tx1"/>
                </a:solidFill>
              </a:rPr>
              <a:t>учасників</a:t>
            </a:r>
            <a:r>
              <a:rPr lang="ru-RU" sz="1400" dirty="0">
                <a:solidFill>
                  <a:schemeClr val="tx1"/>
                </a:solidFill>
              </a:rPr>
              <a:t> референдуму 17 </a:t>
            </a:r>
            <a:r>
              <a:rPr lang="ru-RU" sz="1400" dirty="0" err="1">
                <a:solidFill>
                  <a:schemeClr val="tx1"/>
                </a:solidFill>
              </a:rPr>
              <a:t>березня</a:t>
            </a:r>
            <a:r>
              <a:rPr lang="ru-RU" sz="1400" dirty="0">
                <a:solidFill>
                  <a:schemeClr val="tx1"/>
                </a:solidFill>
              </a:rPr>
              <a:t> 1991 року </a:t>
            </a:r>
            <a:r>
              <a:rPr lang="ru-RU" sz="1400" dirty="0" err="1">
                <a:solidFill>
                  <a:schemeClr val="tx1"/>
                </a:solidFill>
              </a:rPr>
              <a:t>проголосував</a:t>
            </a:r>
            <a:r>
              <a:rPr lang="ru-RU" sz="1400" dirty="0">
                <a:solidFill>
                  <a:schemeClr val="tx1"/>
                </a:solidFill>
              </a:rPr>
              <a:t> за </a:t>
            </a:r>
            <a:r>
              <a:rPr lang="ru-RU" sz="1400" dirty="0" err="1">
                <a:solidFill>
                  <a:schemeClr val="tx1"/>
                </a:solidFill>
              </a:rPr>
              <a:t>збереження</a:t>
            </a:r>
            <a:r>
              <a:rPr lang="ru-RU" sz="1400" dirty="0">
                <a:solidFill>
                  <a:schemeClr val="tx1"/>
                </a:solidFill>
              </a:rPr>
              <a:t> СРСР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34542" y="5325346"/>
            <a:ext cx="2953274" cy="8805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16,1% </a:t>
            </a:r>
            <a:r>
              <a:rPr lang="ru-RU" sz="1400" dirty="0" err="1">
                <a:solidFill>
                  <a:schemeClr val="tx1"/>
                </a:solidFill>
              </a:rPr>
              <a:t>вибрали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відділення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887016" y="4761148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83360" y="4761148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13377" y="4761148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6349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342</TotalTime>
  <Words>2128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ПРОБЛЕМИ Й ПЕРСПЕКТИВИ ПРАВОВОГО РЕГУЛЮВАННЯ ДІЯЛЬНОСТІ ГО У СУЧАСНИХ ДЕМОКРАТИЧНИХ КРАЇНАХ  (НА ПРИКЛАДІ ІТАЛІЇ ТА БІЛОРУСІЇ) </vt:lpstr>
      <vt:lpstr>Партії Королівства Італія</vt:lpstr>
      <vt:lpstr>Партії Італії при Муссоліні</vt:lpstr>
      <vt:lpstr>Слайд 4</vt:lpstr>
      <vt:lpstr>Партії Першої італійської республіки</vt:lpstr>
      <vt:lpstr>Слайд 6</vt:lpstr>
      <vt:lpstr>Партії другої італійської республіки </vt:lpstr>
      <vt:lpstr>Слайд 8</vt:lpstr>
      <vt:lpstr>Становлення партійної системи в Білорусі</vt:lpstr>
      <vt:lpstr>Слайд 10</vt:lpstr>
      <vt:lpstr>Слайд 11</vt:lpstr>
      <vt:lpstr>Слайд 12</vt:lpstr>
      <vt:lpstr>Слайд 13</vt:lpstr>
      <vt:lpstr>Слайд 14</vt:lpstr>
      <vt:lpstr>Висновок</vt:lpstr>
      <vt:lpstr>Список використаних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розвитку політичних партій Італії та Білорусі</dc:title>
  <dc:creator>USER</dc:creator>
  <cp:lastModifiedBy>User</cp:lastModifiedBy>
  <cp:revision>34</cp:revision>
  <dcterms:created xsi:type="dcterms:W3CDTF">2019-11-12T09:43:46Z</dcterms:created>
  <dcterms:modified xsi:type="dcterms:W3CDTF">2020-09-03T12:02:52Z</dcterms:modified>
</cp:coreProperties>
</file>