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7"/>
  </p:notesMasterIdLst>
  <p:sldIdLst>
    <p:sldId id="256" r:id="rId2"/>
    <p:sldId id="290" r:id="rId3"/>
    <p:sldId id="292" r:id="rId4"/>
    <p:sldId id="293" r:id="rId5"/>
    <p:sldId id="29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20F"/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90" y="11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20.02.2025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20.02.2025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7051354" cy="2511642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uk-UA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  <a:t>Обов’язкова</a:t>
            </a:r>
            <a:r>
              <a:rPr lang="en-US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  <a:t> </a:t>
            </a:r>
            <a:r>
              <a:rPr lang="uk-UA" sz="3200" b="1" i="1" dirty="0" smtClean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: </a:t>
            </a:r>
            <a:r>
              <a:rPr lang="uk-UA" sz="32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uk-UA" sz="32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uk-UA" sz="3600" b="1" i="1" dirty="0">
                <a:solidFill>
                  <a:srgbClr val="C00000"/>
                </a:solidFill>
                <a:latin typeface="Cambria" panose="02040503050406030204" pitchFamily="18" charset="0"/>
              </a:rPr>
              <a:t>«ПАТЕНТОЗНАВСТВО ТА ІНТЕЛЕКТУАЛЬНА ВЛАСНІСТЬ»</a:t>
            </a:r>
            <a:endParaRPr lang="uk-UA" sz="36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271" y="3601780"/>
            <a:ext cx="11455883" cy="235044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algn="ctr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розробник дисципліни, лектор:</a:t>
            </a:r>
          </a:p>
          <a:p>
            <a:pPr algn="ctr">
              <a:spcBef>
                <a:spcPts val="0"/>
              </a:spcBef>
            </a:pPr>
            <a:r>
              <a:rPr lang="uk-UA" sz="2400" b="1" i="1" dirty="0" err="1">
                <a:solidFill>
                  <a:srgbClr val="C00000"/>
                </a:solidFill>
                <a:latin typeface="Cambria" panose="02040503050406030204" pitchFamily="18" charset="0"/>
              </a:rPr>
              <a:t>Рекотов</a:t>
            </a: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 Петро </a:t>
            </a:r>
            <a:r>
              <a:rPr lang="uk-UA" sz="24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Валентинович</a:t>
            </a:r>
            <a:endParaRPr lang="en-US" sz="2400" b="1" i="1" dirty="0" smtClean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ctr">
              <a:spcBef>
                <a:spcPts val="0"/>
              </a:spcBef>
            </a:pPr>
            <a:r>
              <a:rPr lang="uk-UA" sz="2400" i="1" dirty="0">
                <a:latin typeface="Cambria" panose="02040503050406030204" pitchFamily="18" charset="0"/>
              </a:rPr>
              <a:t>кандидат юридичних наук, доцент, </a:t>
            </a:r>
            <a:endParaRPr lang="uk-UA" sz="2400" i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навчально-науковИЙ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інститут </a:t>
            </a:r>
            <a:r>
              <a:rPr lang="uk-UA" sz="2400" i="1" cap="none" dirty="0" smtClean="0">
                <a:solidFill>
                  <a:schemeClr val="tx1"/>
                </a:solidFill>
                <a:latin typeface="Cambria" panose="02040503050406030204" pitchFamily="18" charset="0"/>
              </a:rPr>
              <a:t>ім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 </a:t>
            </a: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ю.м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 Потебні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університету</a:t>
            </a: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</p:txBody>
      </p:sp>
      <p:pic>
        <p:nvPicPr>
          <p:cNvPr id="7" name="Рисунок 6" descr="G:\ДОКУМЕНТИ   14.07.18\РЕКОТОВ ЗДІА\ФОТО\Рекотов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8424" y="0"/>
            <a:ext cx="2743200" cy="34938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76177" y="2454619"/>
            <a:ext cx="1105659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800" b="1" i="1" kern="100" dirty="0" smtClean="0">
                <a:latin typeface="Times New Roman" panose="02020603050405020304" pitchFamily="18" charset="0"/>
                <a:ea typeface="Droid Sans Fallback"/>
              </a:rPr>
              <a:t>Метою </a:t>
            </a:r>
            <a:r>
              <a:rPr lang="uk-UA" sz="2800" i="1" kern="100" dirty="0" smtClean="0">
                <a:latin typeface="Times New Roman" panose="02020603050405020304" pitchFamily="18" charset="0"/>
                <a:ea typeface="Droid Sans Fallback"/>
              </a:rPr>
              <a:t>вивчення </a:t>
            </a:r>
            <a:r>
              <a:rPr lang="uk-UA" sz="2800" i="1" kern="100" dirty="0">
                <a:latin typeface="Times New Roman" panose="02020603050405020304" pitchFamily="18" charset="0"/>
                <a:ea typeface="Droid Sans Fallback"/>
              </a:rPr>
              <a:t>навчальної дисципліни «Патентознавство та інтелектуальна власність» для здобувачів вищої освіти рівня магістра є засвоєння теоретичних засад патентознавства та інтелектуальної власності, державно-правового регулювання, економіки, охорони прав на об’єкти інтелектуальної власності, набуття умінь застосувати отримані знання в професійній діяльності.</a:t>
            </a:r>
            <a:endParaRPr lang="uk-UA" sz="26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30630" y="100734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Мета та завдання викладання дисципліни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«ПАТЕНТОЗНАВСТВО ТА ІНТЕЛЕКТУАЛЬНА ВЛАСНІСТЬ»</a:t>
            </a:r>
            <a:endParaRPr lang="uk-UA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-18604" y="0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ОЧІКУВАНІ РЕЗУЛЬТАТИ </a:t>
            </a:r>
            <a:r>
              <a:rPr lang="uk-UA" b="1" i="1" dirty="0" err="1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ВИВЧеННЯ</a:t>
            </a:r>
            <a:r>
              <a:rPr lang="en-US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дисципліни</a:t>
            </a:r>
            <a:b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«ПАТЕНТОЗНАВСТВО ТА ІНТЕЛЕКТУАЛЬНА ВЛАСНІСТЬ»</a:t>
            </a:r>
            <a:endParaRPr lang="uk-UA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6603" y="2186284"/>
            <a:ext cx="1159068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У разі успішного завершення курсу студент зможе: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оцінюючи їх зміст та стан правовідносин;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аргументовано відстоювати свої погляди, брати участь у дискусії, користуючись понятійним апаратом </a:t>
            </a:r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патентознавства та інтелектуальної власності;</a:t>
            </a:r>
            <a:endParaRPr lang="uk-UA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визначати основні юридичні поняття та встановлювати зв’язки між ними;</a:t>
            </a: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орієнтуватися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в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системі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нормативних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актів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що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регулюють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відносини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інтелектуальної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власності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endParaRPr lang="uk-UA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проводити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патентний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пошук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і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дослідження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здійснювати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захист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інтелектуальної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власності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endParaRPr lang="uk-UA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користуватися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сучасними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системами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пошуку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та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аналізу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науково-технічної</a:t>
            </a:r>
            <a:r>
              <a:rPr lang="ru-RU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інформації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lang="uk-UA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indent="457200" algn="just"/>
            <a:r>
              <a:rPr lang="uk-UA" sz="2000" i="1" dirty="0">
                <a:latin typeface="Cambria" panose="02040503050406030204" pitchFamily="18" charset="0"/>
                <a:ea typeface="Cambria" panose="02040503050406030204" pitchFamily="18" charset="0"/>
              </a:rPr>
              <a:t>-	орієнтуватися з питань правового характеру обраної професії, керуючись чинними нормативними та правовими актами.</a:t>
            </a:r>
          </a:p>
          <a:p>
            <a:pPr indent="457200" algn="just"/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uk-UA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indent="457200" algn="just"/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196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" y="87086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ОСНОВНІ НАВЧАЛЬНІ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РЕСУРСИ ДИСЦИПЛІНИ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«ПАТЕНТОЗНАВСТВО ТА ІНТЕЛЕКТУАЛЬНА ВЛАСНІСТЬ»</a:t>
            </a:r>
            <a:endParaRPr lang="uk-UA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3015" y="2186285"/>
            <a:ext cx="10946727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Матеріали до лекцій, плани практичних занять та методичні рекомендації до них, методичні рекомендації до самостійної робот,и методичні рекомендації до виконання індивідуальних письмових завдань (ІПЗ – есе, рефератів) та індивідуальних дослідних завдань (ІДЗ) розміщені на платформі </a:t>
            </a:r>
            <a:r>
              <a:rPr lang="en-US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Moodle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769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" y="87086"/>
            <a:ext cx="12061370" cy="173108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b="1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КОНТРОЛЬНІ </a:t>
            </a:r>
            <a:r>
              <a:rPr lang="uk-UA" b="1" i="1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ЗАХОДИ ПО дисципліні </a:t>
            </a: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«ПАТЕНТОЗНАВСТВО ТА ІНТЕЛЕКТУАЛЬНА ВЛАСНІСТЬ»</a:t>
            </a:r>
            <a:endParaRPr lang="uk-UA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3014" y="2055656"/>
            <a:ext cx="1094672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000" b="1" i="1" u="sng" dirty="0">
                <a:latin typeface="Times New Roman"/>
                <a:ea typeface="MS Mincho"/>
              </a:rPr>
              <a:t>Поточні контрольні заходи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 err="1">
                <a:latin typeface="Times New Roman"/>
                <a:ea typeface="MS Mincho"/>
              </a:rPr>
              <a:t>Обов</a:t>
            </a:r>
            <a:r>
              <a:rPr lang="ru-RU" sz="2000" b="1" i="1" dirty="0">
                <a:latin typeface="Times New Roman"/>
                <a:ea typeface="MS Mincho"/>
              </a:rPr>
              <a:t>’</a:t>
            </a:r>
            <a:r>
              <a:rPr lang="uk-UA" sz="2000" b="1" i="1" dirty="0" err="1">
                <a:latin typeface="Times New Roman"/>
                <a:ea typeface="MS Mincho"/>
              </a:rPr>
              <a:t>язкові</a:t>
            </a:r>
            <a:r>
              <a:rPr lang="uk-UA" sz="2000" b="1" i="1" dirty="0">
                <a:latin typeface="Times New Roman"/>
                <a:ea typeface="MS Mincho"/>
              </a:rPr>
              <a:t> види роботи: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 smtClean="0">
                <a:latin typeface="Times New Roman"/>
                <a:ea typeface="MS Mincho"/>
              </a:rPr>
              <a:t>Термінологічний </a:t>
            </a:r>
            <a:r>
              <a:rPr lang="uk-UA" sz="2000" b="1" i="1" dirty="0">
                <a:latin typeface="Times New Roman"/>
                <a:ea typeface="MS Mincho"/>
              </a:rPr>
              <a:t>диктант</a:t>
            </a:r>
            <a:r>
              <a:rPr lang="uk-UA" sz="2000" i="1" dirty="0">
                <a:latin typeface="Times New Roman"/>
                <a:ea typeface="MS Mincho"/>
              </a:rPr>
              <a:t> </a:t>
            </a:r>
            <a:r>
              <a:rPr lang="uk-UA" sz="2000" i="1" dirty="0" smtClean="0">
                <a:latin typeface="Times New Roman"/>
                <a:ea typeface="MS Mincho"/>
              </a:rPr>
              <a:t>(</a:t>
            </a:r>
            <a:r>
              <a:rPr lang="en-US" sz="2000" i="1" dirty="0">
                <a:latin typeface="Times New Roman"/>
                <a:ea typeface="MS Mincho"/>
              </a:rPr>
              <a:t>max 2 </a:t>
            </a:r>
            <a:r>
              <a:rPr lang="ru-RU" sz="2000" i="1" dirty="0" err="1">
                <a:latin typeface="Times New Roman"/>
                <a:ea typeface="MS Mincho"/>
              </a:rPr>
              <a:t>бали</a:t>
            </a:r>
            <a:r>
              <a:rPr lang="uk-UA" sz="2000" i="1" dirty="0" smtClean="0">
                <a:latin typeface="Times New Roman"/>
                <a:ea typeface="MS Mincho"/>
              </a:rPr>
              <a:t>) </a:t>
            </a:r>
            <a:r>
              <a:rPr lang="uk-UA" sz="2000" i="1" dirty="0">
                <a:latin typeface="Times New Roman"/>
                <a:ea typeface="MS Mincho"/>
              </a:rPr>
              <a:t>– на кожному практичному занятті. Терміни для вивчення зазначені у планах практичних занять у розділі «Основні терміни і поняття». 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Times New Roman"/>
                <a:ea typeface="MS Mincho"/>
              </a:rPr>
              <a:t>Опитування: </a:t>
            </a:r>
            <a:r>
              <a:rPr lang="uk-UA" sz="2000" i="1" dirty="0">
                <a:latin typeface="Times New Roman"/>
                <a:ea typeface="MS Mincho"/>
              </a:rPr>
              <a:t>обговорення питань планів практичних занять,</a:t>
            </a:r>
            <a:r>
              <a:rPr lang="uk-UA" sz="2000" dirty="0">
                <a:latin typeface="Times New Roman"/>
                <a:ea typeface="MS Mincho"/>
              </a:rPr>
              <a:t> </a:t>
            </a:r>
            <a:r>
              <a:rPr lang="uk-UA" sz="2000" i="1" dirty="0">
                <a:latin typeface="Times New Roman"/>
                <a:ea typeface="MS Mincho"/>
              </a:rPr>
              <a:t>перевірка виконання практичних завдань самостійної роботи, розв’язування задач </a:t>
            </a:r>
            <a:r>
              <a:rPr lang="uk-UA" sz="2000" i="1" dirty="0" smtClean="0">
                <a:latin typeface="Times New Roman"/>
                <a:ea typeface="MS Mincho"/>
              </a:rPr>
              <a:t>(</a:t>
            </a:r>
            <a:r>
              <a:rPr lang="en-US" sz="2000" i="1" dirty="0">
                <a:latin typeface="Times New Roman"/>
                <a:ea typeface="MS Mincho"/>
              </a:rPr>
              <a:t>max 6-8 </a:t>
            </a:r>
            <a:r>
              <a:rPr lang="ru-RU" sz="2000" i="1" dirty="0" err="1">
                <a:latin typeface="Times New Roman"/>
                <a:ea typeface="MS Mincho"/>
              </a:rPr>
              <a:t>балів</a:t>
            </a:r>
            <a:r>
              <a:rPr lang="uk-UA" sz="2000" i="1" dirty="0" smtClean="0">
                <a:latin typeface="Times New Roman"/>
                <a:ea typeface="MS Mincho"/>
              </a:rPr>
              <a:t>) </a:t>
            </a:r>
            <a:r>
              <a:rPr lang="uk-UA" sz="2000" i="1" dirty="0">
                <a:latin typeface="Times New Roman"/>
                <a:ea typeface="MS Mincho"/>
              </a:rPr>
              <a:t>– на кожному практичному занятті.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Times New Roman"/>
                <a:ea typeface="MS Mincho"/>
              </a:rPr>
              <a:t>Тестування </a:t>
            </a:r>
            <a:r>
              <a:rPr lang="uk-UA" sz="2000" i="1" dirty="0">
                <a:latin typeface="Times New Roman"/>
                <a:ea typeface="MS Mincho"/>
              </a:rPr>
              <a:t>(</a:t>
            </a:r>
            <a:r>
              <a:rPr lang="en-US" sz="2000" i="1" dirty="0">
                <a:latin typeface="Times New Roman"/>
                <a:ea typeface="MS Mincho"/>
              </a:rPr>
              <a:t>max </a:t>
            </a:r>
            <a:r>
              <a:rPr lang="ru-RU" sz="2000" b="1" i="1" dirty="0">
                <a:latin typeface="Times New Roman"/>
                <a:ea typeface="MS Mincho"/>
              </a:rPr>
              <a:t>3</a:t>
            </a:r>
            <a:r>
              <a:rPr lang="ru-RU" sz="2000" i="1" dirty="0">
                <a:latin typeface="Times New Roman"/>
                <a:ea typeface="MS Mincho"/>
              </a:rPr>
              <a:t> </a:t>
            </a:r>
            <a:r>
              <a:rPr lang="uk-UA" sz="2000" i="1" dirty="0">
                <a:latin typeface="Times New Roman"/>
                <a:ea typeface="MS Mincho"/>
              </a:rPr>
              <a:t>бали)</a:t>
            </a:r>
            <a:r>
              <a:rPr lang="uk-UA" sz="2000" b="1" i="1" dirty="0">
                <a:latin typeface="Times New Roman"/>
                <a:ea typeface="MS Mincho"/>
              </a:rPr>
              <a:t> </a:t>
            </a:r>
            <a:r>
              <a:rPr lang="uk-UA" sz="2000" i="1" dirty="0">
                <a:latin typeface="Times New Roman"/>
                <a:ea typeface="MS Mincho"/>
              </a:rPr>
              <a:t>– шість разів на семестр, до кожного змістового модуля курсу за матеріалом вивчених тем (проводиться </a:t>
            </a:r>
            <a:r>
              <a:rPr lang="uk-UA" sz="2000" i="1" dirty="0" err="1">
                <a:latin typeface="Times New Roman"/>
                <a:ea typeface="MS Mincho"/>
              </a:rPr>
              <a:t>онлайн</a:t>
            </a:r>
            <a:r>
              <a:rPr lang="uk-UA" sz="2000" i="1" dirty="0">
                <a:latin typeface="Times New Roman"/>
                <a:ea typeface="MS Mincho"/>
              </a:rPr>
              <a:t> на платформі </a:t>
            </a:r>
            <a:r>
              <a:rPr lang="uk-UA" sz="2000" i="1" dirty="0" err="1">
                <a:latin typeface="Times New Roman"/>
                <a:ea typeface="MS Mincho"/>
              </a:rPr>
              <a:t>Moodle</a:t>
            </a:r>
            <a:r>
              <a:rPr lang="uk-UA" sz="2000" i="1" dirty="0">
                <a:latin typeface="Times New Roman"/>
                <a:ea typeface="MS Mincho"/>
              </a:rPr>
              <a:t>).</a:t>
            </a:r>
            <a:endParaRPr lang="ru-RU" sz="2000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2000" b="1" i="1" dirty="0">
                <a:latin typeface="Times New Roman"/>
                <a:ea typeface="MS Mincho"/>
              </a:rPr>
              <a:t>Індивідуальне письмове завдання (ІПЗ)</a:t>
            </a:r>
            <a:r>
              <a:rPr lang="uk-UA" sz="2000" i="1" dirty="0">
                <a:latin typeface="Times New Roman"/>
                <a:ea typeface="MS Mincho"/>
              </a:rPr>
              <a:t> у вигляді есе </a:t>
            </a:r>
            <a:r>
              <a:rPr lang="uk-UA" sz="2000" i="1" dirty="0" smtClean="0">
                <a:latin typeface="Times New Roman"/>
                <a:ea typeface="MS Mincho"/>
              </a:rPr>
              <a:t>(</a:t>
            </a:r>
            <a:r>
              <a:rPr lang="en-US" sz="2000" i="1" dirty="0">
                <a:latin typeface="Times New Roman"/>
                <a:ea typeface="MS Mincho"/>
              </a:rPr>
              <a:t>max 4 </a:t>
            </a:r>
            <a:r>
              <a:rPr lang="ru-RU" sz="2000" i="1" dirty="0" err="1">
                <a:latin typeface="Times New Roman"/>
                <a:ea typeface="MS Mincho"/>
              </a:rPr>
              <a:t>бали</a:t>
            </a:r>
            <a:r>
              <a:rPr lang="uk-UA" sz="2000" i="1" dirty="0" smtClean="0">
                <a:latin typeface="Times New Roman"/>
                <a:ea typeface="MS Mincho"/>
              </a:rPr>
              <a:t>) </a:t>
            </a:r>
            <a:r>
              <a:rPr lang="uk-UA" sz="2000" i="1" dirty="0">
                <a:latin typeface="Times New Roman"/>
                <a:ea typeface="MS Mincho"/>
              </a:rPr>
              <a:t>виконується шість разів на семестр, наприкінці кожного змістового модуля курсу. Теми есе узгоджуються з викладачем. </a:t>
            </a:r>
            <a:endParaRPr lang="ru-RU" sz="2000" dirty="0">
              <a:latin typeface="Times New Roman"/>
              <a:ea typeface="MS Mincho"/>
            </a:endParaRPr>
          </a:p>
          <a:p>
            <a:r>
              <a:rPr lang="uk-UA" sz="2000" i="1" dirty="0">
                <a:solidFill>
                  <a:srgbClr val="000000"/>
                </a:solidFill>
                <a:latin typeface="Times New Roman"/>
                <a:ea typeface="MS Mincho"/>
              </a:rPr>
              <a:t>Теми, вимоги та практичні рекомендації до написання рефератів та есе див. на сторінці курсу у </a:t>
            </a:r>
            <a:r>
              <a:rPr lang="en-US" sz="2000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uk-UA" sz="20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uk-UA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02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2722</TotalTime>
  <Words>305</Words>
  <Application>Microsoft Office PowerPoint</Application>
  <PresentationFormat>Широкоэкранный</PresentationFormat>
  <Paragraphs>30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Calibri</vt:lpstr>
      <vt:lpstr>Cambria</vt:lpstr>
      <vt:lpstr>Droid Sans Fallback</vt:lpstr>
      <vt:lpstr>Gill Sans MT</vt:lpstr>
      <vt:lpstr>MS Mincho</vt:lpstr>
      <vt:lpstr>Times New Roman</vt:lpstr>
      <vt:lpstr>Галерея</vt:lpstr>
      <vt:lpstr>Обов’язкова ДИСЦИПЛІНА :  «ПАТЕНТОЗНАВСТВО ТА ІНТЕЛЕКТУАЛЬНА ВЛАСНІСТЬ»</vt:lpstr>
      <vt:lpstr>Мета та завдання викладання дисципліни   «ПАТЕНТОЗНАВСТВО ТА ІНТЕЛЕКТУАЛЬНА ВЛАСНІСТЬ»</vt:lpstr>
      <vt:lpstr>ОЧІКУВАНІ РЕЗУЛЬТАТИ ВИВЧеННЯ дисципліни   «ПАТЕНТОЗНАВСТВО ТА ІНТЕЛЕКТУАЛЬНА ВЛАСНІСТЬ»</vt:lpstr>
      <vt:lpstr>ОСНОВНІ НАВЧАЛЬНІ РЕСУРСИ ДИСЦИПЛІНИ «ПАТЕНТОЗНАВСТВО ТА ІНТЕЛЕКТУАЛЬНА ВЛАСНІСТЬ»</vt:lpstr>
      <vt:lpstr>КОНТРОЛЬНІ ЗАХОДИ ПО дисципліні   «ПАТЕНТОЗНАВСТВО ТА ІНТЕЛЕКТУАЛЬНА ВЛАСНІСТЬ»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Пользователь</cp:lastModifiedBy>
  <cp:revision>146</cp:revision>
  <dcterms:created xsi:type="dcterms:W3CDTF">2019-11-02T14:16:53Z</dcterms:created>
  <dcterms:modified xsi:type="dcterms:W3CDTF">2025-02-20T07:26:18Z</dcterms:modified>
</cp:coreProperties>
</file>