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3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5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7785D-7F50-4BBE-A20D-87515E2AA13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F6408DD-B190-434A-AE56-DECC3E67E9AD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7896" y="346364"/>
            <a:ext cx="10297007" cy="27432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Засоби та методи реабілітаційного обстеження при порушеннях діяльності ССС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236" y="997527"/>
            <a:ext cx="9010766" cy="5043835"/>
          </a:xfrm>
        </p:spPr>
        <p:txBody>
          <a:bodyPr>
            <a:normAutofit/>
          </a:bodyPr>
          <a:lstStyle/>
          <a:p>
            <a:r>
              <a:rPr lang="ru-RU" dirty="0" smtClean="0"/>
              <a:t>5. </a:t>
            </a:r>
            <a:r>
              <a:rPr lang="ru-RU" dirty="0" err="1" smtClean="0"/>
              <a:t>Підрахунок</a:t>
            </a:r>
            <a:r>
              <a:rPr lang="ru-RU" dirty="0" smtClean="0"/>
              <a:t> </a:t>
            </a:r>
            <a:r>
              <a:rPr lang="ru-RU" dirty="0" err="1"/>
              <a:t>коефіцієнта</a:t>
            </a:r>
            <a:r>
              <a:rPr lang="ru-RU" dirty="0"/>
              <a:t> </a:t>
            </a:r>
            <a:r>
              <a:rPr lang="ru-RU" dirty="0" err="1"/>
              <a:t>витривалості</a:t>
            </a:r>
            <a:r>
              <a:rPr lang="ru-RU" dirty="0"/>
              <a:t> (за формулою Кваса)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Тест </a:t>
            </a:r>
            <a:r>
              <a:rPr lang="ru-RU" dirty="0" err="1"/>
              <a:t>представляє</a:t>
            </a:r>
            <a:r>
              <a:rPr lang="ru-RU" dirty="0"/>
              <a:t> собою </a:t>
            </a:r>
            <a:r>
              <a:rPr lang="ru-RU" dirty="0" err="1"/>
              <a:t>інтегрований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об’єднає</a:t>
            </a:r>
            <a:r>
              <a:rPr lang="ru-RU" dirty="0"/>
              <a:t> частоту </a:t>
            </a:r>
            <a:r>
              <a:rPr lang="ru-RU" dirty="0" err="1"/>
              <a:t>серцевих</a:t>
            </a:r>
            <a:r>
              <a:rPr lang="ru-RU" dirty="0"/>
              <a:t> </a:t>
            </a:r>
            <a:r>
              <a:rPr lang="ru-RU" dirty="0" err="1"/>
              <a:t>скорочень</a:t>
            </a:r>
            <a:r>
              <a:rPr lang="ru-RU" dirty="0"/>
              <a:t>, </a:t>
            </a:r>
            <a:r>
              <a:rPr lang="ru-RU" dirty="0" err="1"/>
              <a:t>систолічний</a:t>
            </a:r>
            <a:r>
              <a:rPr lang="ru-RU" dirty="0"/>
              <a:t> та </a:t>
            </a:r>
            <a:r>
              <a:rPr lang="ru-RU" dirty="0" err="1"/>
              <a:t>діастоличний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КВ </a:t>
            </a:r>
            <a:r>
              <a:rPr lang="ru-RU" dirty="0" smtClean="0"/>
              <a:t>= ЧСС *10/ПТ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д</a:t>
            </a:r>
            <a:r>
              <a:rPr lang="ru-RU" dirty="0" smtClean="0"/>
              <a:t>е, </a:t>
            </a:r>
            <a:r>
              <a:rPr lang="ru-RU" dirty="0"/>
              <a:t>ЧСС – частота </a:t>
            </a:r>
            <a:r>
              <a:rPr lang="ru-RU" dirty="0" err="1"/>
              <a:t>серцевих</a:t>
            </a:r>
            <a:r>
              <a:rPr lang="ru-RU" dirty="0"/>
              <a:t> </a:t>
            </a:r>
            <a:r>
              <a:rPr lang="ru-RU" dirty="0" err="1"/>
              <a:t>скорочень</a:t>
            </a:r>
            <a:r>
              <a:rPr lang="ru-RU" dirty="0"/>
              <a:t> за </a:t>
            </a:r>
            <a:r>
              <a:rPr lang="ru-RU" dirty="0" err="1"/>
              <a:t>хвилину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ПТ</a:t>
            </a:r>
            <a:r>
              <a:rPr lang="ru-RU" dirty="0"/>
              <a:t>– </a:t>
            </a:r>
            <a:r>
              <a:rPr lang="ru-RU" dirty="0" err="1"/>
              <a:t>пульсовий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В </a:t>
            </a:r>
            <a:r>
              <a:rPr lang="ru-RU" dirty="0" err="1"/>
              <a:t>нормі</a:t>
            </a:r>
            <a:r>
              <a:rPr lang="ru-RU" dirty="0"/>
              <a:t> </a:t>
            </a: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витривалості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16.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</a:t>
            </a:r>
            <a:r>
              <a:rPr lang="ru-RU" dirty="0" err="1"/>
              <a:t>вказує</a:t>
            </a:r>
            <a:r>
              <a:rPr lang="ru-RU" dirty="0"/>
              <a:t> на </a:t>
            </a:r>
            <a:r>
              <a:rPr lang="ru-RU" dirty="0" err="1"/>
              <a:t>послаблення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серцево-судинної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616036" y="166255"/>
            <a:ext cx="5657966" cy="44334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218" y="928255"/>
            <a:ext cx="8913784" cy="5113107"/>
          </a:xfrm>
        </p:spPr>
        <p:txBody>
          <a:bodyPr>
            <a:normAutofit/>
          </a:bodyPr>
          <a:lstStyle/>
          <a:p>
            <a:r>
              <a:rPr lang="ru-RU" dirty="0" smtClean="0"/>
              <a:t>6. 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хвилинного</a:t>
            </a:r>
            <a:r>
              <a:rPr lang="ru-RU" dirty="0"/>
              <a:t> </a:t>
            </a:r>
            <a:r>
              <a:rPr lang="ru-RU" dirty="0" err="1"/>
              <a:t>об’єму</a:t>
            </a:r>
            <a:r>
              <a:rPr lang="ru-RU" dirty="0"/>
              <a:t> кровотоку.(за формулою </a:t>
            </a:r>
            <a:r>
              <a:rPr lang="ru-RU" dirty="0" err="1" smtClean="0"/>
              <a:t>Старра</a:t>
            </a:r>
            <a:r>
              <a:rPr lang="ru-RU" dirty="0" smtClean="0"/>
              <a:t>)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ru-RU" dirty="0" err="1" smtClean="0"/>
              <a:t>Інтегрований</a:t>
            </a:r>
            <a:r>
              <a:rPr lang="ru-RU" dirty="0" smtClean="0"/>
              <a:t> </a:t>
            </a:r>
            <a:r>
              <a:rPr lang="ru-RU" dirty="0" err="1"/>
              <a:t>показник</a:t>
            </a:r>
            <a:r>
              <a:rPr lang="ru-RU" dirty="0"/>
              <a:t> 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об’єднує</a:t>
            </a:r>
            <a:r>
              <a:rPr lang="ru-RU" dirty="0"/>
              <a:t> </a:t>
            </a:r>
            <a:r>
              <a:rPr lang="ru-RU" dirty="0" err="1"/>
              <a:t>пульсовий</a:t>
            </a:r>
            <a:r>
              <a:rPr lang="ru-RU" dirty="0"/>
              <a:t>, </a:t>
            </a:r>
            <a:r>
              <a:rPr lang="ru-RU" dirty="0" err="1"/>
              <a:t>діастоличний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 та </a:t>
            </a:r>
            <a:r>
              <a:rPr lang="ru-RU" dirty="0" err="1"/>
              <a:t>вік</a:t>
            </a:r>
            <a:r>
              <a:rPr lang="ru-RU" dirty="0"/>
              <a:t> </a:t>
            </a:r>
            <a:r>
              <a:rPr lang="ru-RU" dirty="0" err="1"/>
              <a:t>обстежуваного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СОК = 90,97 + 0,54* АТ пульс. – 0,57* АТ </a:t>
            </a:r>
            <a:r>
              <a:rPr lang="ru-RU" dirty="0" err="1"/>
              <a:t>діаст</a:t>
            </a:r>
            <a:r>
              <a:rPr lang="ru-RU" dirty="0"/>
              <a:t>. – 0,61*В,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де </a:t>
            </a:r>
            <a:r>
              <a:rPr lang="ru-RU" dirty="0"/>
              <a:t>АТ пульс. – </a:t>
            </a:r>
            <a:r>
              <a:rPr lang="ru-RU" dirty="0" err="1"/>
              <a:t>пульсовий</a:t>
            </a:r>
            <a:r>
              <a:rPr lang="ru-RU" dirty="0"/>
              <a:t> </a:t>
            </a:r>
            <a:r>
              <a:rPr lang="ru-RU" dirty="0" err="1"/>
              <a:t>артеріальний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 (мм рт. </a:t>
            </a:r>
            <a:r>
              <a:rPr lang="ru-RU" dirty="0" err="1"/>
              <a:t>ст</a:t>
            </a:r>
            <a:r>
              <a:rPr lang="ru-RU" dirty="0"/>
              <a:t>),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АТ </a:t>
            </a:r>
            <a:r>
              <a:rPr lang="ru-RU" dirty="0" err="1"/>
              <a:t>діаст</a:t>
            </a:r>
            <a:r>
              <a:rPr lang="ru-RU" dirty="0"/>
              <a:t>. – </a:t>
            </a:r>
            <a:r>
              <a:rPr lang="ru-RU" dirty="0" err="1"/>
              <a:t>діастоличний</a:t>
            </a:r>
            <a:r>
              <a:rPr lang="ru-RU" dirty="0"/>
              <a:t> </a:t>
            </a:r>
            <a:r>
              <a:rPr lang="ru-RU" dirty="0" err="1"/>
              <a:t>артеріальний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 (мм рт. ст.)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– </a:t>
            </a:r>
            <a:r>
              <a:rPr lang="ru-RU" dirty="0" err="1"/>
              <a:t>вік</a:t>
            </a:r>
            <a:r>
              <a:rPr lang="ru-RU" dirty="0"/>
              <a:t> </a:t>
            </a:r>
            <a:r>
              <a:rPr lang="ru-RU" dirty="0" err="1"/>
              <a:t>обстежуваного</a:t>
            </a:r>
            <a:r>
              <a:rPr lang="ru-RU" dirty="0"/>
              <a:t> (роки).</a:t>
            </a:r>
            <a:endParaRPr lang="ru-RU" dirty="0"/>
          </a:p>
          <a:p>
            <a:pPr marL="0" indent="0">
              <a:buNone/>
            </a:pP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/>
              <a:t>формула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достовірні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при </a:t>
            </a:r>
            <a:r>
              <a:rPr lang="ru-RU" dirty="0" err="1"/>
              <a:t>обстеженні</a:t>
            </a:r>
            <a:r>
              <a:rPr lang="ru-RU" dirty="0"/>
              <a:t> </a:t>
            </a:r>
            <a:r>
              <a:rPr lang="ru-RU" dirty="0" err="1"/>
              <a:t>здорових</a:t>
            </a:r>
            <a:r>
              <a:rPr lang="ru-RU" dirty="0"/>
              <a:t> людей у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спокою</a:t>
            </a:r>
            <a:r>
              <a:rPr lang="ru-RU" dirty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690" y="0"/>
            <a:ext cx="7833129" cy="738909"/>
          </a:xfrm>
        </p:spPr>
        <p:txBody>
          <a:bodyPr/>
          <a:lstStyle/>
          <a:p>
            <a:r>
              <a:rPr lang="uk-UA" dirty="0" smtClean="0"/>
              <a:t>4. Спірографія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7091" y="738909"/>
            <a:ext cx="9628909" cy="56896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/>
              <a:t>Спірографія</a:t>
            </a:r>
            <a:r>
              <a:rPr lang="ru-RU" b="1" dirty="0"/>
              <a:t> </a:t>
            </a:r>
            <a:r>
              <a:rPr lang="ru-RU" dirty="0"/>
              <a:t>(лат. </a:t>
            </a:r>
            <a:r>
              <a:rPr lang="en-US" dirty="0" err="1"/>
              <a:t>spiro</a:t>
            </a:r>
            <a:r>
              <a:rPr lang="en-US" dirty="0"/>
              <a:t> </a:t>
            </a:r>
            <a:r>
              <a:rPr lang="ru-RU" dirty="0" err="1"/>
              <a:t>дихати</a:t>
            </a:r>
            <a:r>
              <a:rPr lang="ru-RU" dirty="0"/>
              <a:t> + </a:t>
            </a:r>
            <a:r>
              <a:rPr lang="ru-RU" dirty="0" err="1"/>
              <a:t>грец</a:t>
            </a:r>
            <a:r>
              <a:rPr lang="ru-RU" dirty="0"/>
              <a:t>. </a:t>
            </a:r>
            <a:r>
              <a:rPr lang="en-US" dirty="0" err="1"/>
              <a:t>grapho</a:t>
            </a:r>
            <a:r>
              <a:rPr lang="en-US" dirty="0"/>
              <a:t> </a:t>
            </a:r>
            <a:r>
              <a:rPr lang="ru-RU" dirty="0" err="1"/>
              <a:t>писати</a:t>
            </a:r>
            <a:r>
              <a:rPr lang="ru-RU" dirty="0"/>
              <a:t>, </a:t>
            </a:r>
            <a:r>
              <a:rPr lang="ru-RU" dirty="0" err="1"/>
              <a:t>зображати</a:t>
            </a:r>
            <a:r>
              <a:rPr lang="ru-RU" dirty="0"/>
              <a:t>) — метод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легенів</a:t>
            </a:r>
            <a:r>
              <a:rPr lang="ru-RU" dirty="0"/>
              <a:t> шляхом </a:t>
            </a:r>
            <a:r>
              <a:rPr lang="ru-RU" dirty="0" err="1"/>
              <a:t>графічної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об'єму</a:t>
            </a:r>
            <a:r>
              <a:rPr lang="ru-RU" dirty="0"/>
              <a:t> при </a:t>
            </a:r>
            <a:r>
              <a:rPr lang="ru-RU" dirty="0" err="1"/>
              <a:t>диханні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спірографії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: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/>
              <a:t>частота </a:t>
            </a:r>
            <a:r>
              <a:rPr lang="ru-RU" dirty="0" err="1"/>
              <a:t>дихання</a:t>
            </a:r>
            <a:r>
              <a:rPr lang="ru-RU" dirty="0"/>
              <a:t>, ЧД, од/</a:t>
            </a:r>
            <a:r>
              <a:rPr lang="ru-RU" dirty="0" err="1"/>
              <a:t>хв</a:t>
            </a:r>
            <a:r>
              <a:rPr lang="ru-RU" dirty="0"/>
              <a:t>;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надходить</a:t>
            </a:r>
            <a:r>
              <a:rPr lang="ru-RU" dirty="0"/>
              <a:t> в </a:t>
            </a:r>
            <a:r>
              <a:rPr lang="ru-RU" dirty="0" err="1"/>
              <a:t>легені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одного </a:t>
            </a:r>
            <a:r>
              <a:rPr lang="ru-RU" dirty="0" err="1"/>
              <a:t>вдиху</a:t>
            </a:r>
            <a:r>
              <a:rPr lang="ru-RU" dirty="0"/>
              <a:t> (</a:t>
            </a:r>
            <a:r>
              <a:rPr lang="ru-RU" dirty="0" err="1"/>
              <a:t>дихальний</a:t>
            </a:r>
            <a:r>
              <a:rPr lang="ru-RU" dirty="0"/>
              <a:t> </a:t>
            </a:r>
            <a:r>
              <a:rPr lang="ru-RU" dirty="0" err="1"/>
              <a:t>об'єм</a:t>
            </a:r>
            <a:r>
              <a:rPr lang="ru-RU" dirty="0"/>
              <a:t>, ДО);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надходить</a:t>
            </a:r>
            <a:r>
              <a:rPr lang="ru-RU" dirty="0"/>
              <a:t> в </a:t>
            </a:r>
            <a:r>
              <a:rPr lang="ru-RU" dirty="0" err="1"/>
              <a:t>легені</a:t>
            </a:r>
            <a:r>
              <a:rPr lang="ru-RU" dirty="0"/>
              <a:t> за 1 </a:t>
            </a:r>
            <a:r>
              <a:rPr lang="ru-RU" dirty="0" err="1"/>
              <a:t>хв</a:t>
            </a:r>
            <a:r>
              <a:rPr lang="ru-RU" dirty="0"/>
              <a:t> (</a:t>
            </a:r>
            <a:r>
              <a:rPr lang="ru-RU" dirty="0" err="1"/>
              <a:t>хвилинний</a:t>
            </a:r>
            <a:r>
              <a:rPr lang="ru-RU" dirty="0"/>
              <a:t> </a:t>
            </a: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, МОД);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, </a:t>
            </a:r>
            <a:r>
              <a:rPr lang="ru-RU" dirty="0" err="1"/>
              <a:t>споживаного</a:t>
            </a:r>
            <a:r>
              <a:rPr lang="ru-RU" dirty="0"/>
              <a:t> </a:t>
            </a:r>
            <a:r>
              <a:rPr lang="ru-RU" dirty="0" err="1"/>
              <a:t>організмом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1 </a:t>
            </a:r>
            <a:r>
              <a:rPr lang="ru-RU" dirty="0" err="1"/>
              <a:t>хв</a:t>
            </a:r>
            <a:r>
              <a:rPr lang="ru-RU" dirty="0"/>
              <a:t> (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, ПО2);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, </a:t>
            </a:r>
            <a:r>
              <a:rPr lang="ru-RU" dirty="0" err="1"/>
              <a:t>споживаного</a:t>
            </a:r>
            <a:r>
              <a:rPr lang="ru-RU" dirty="0"/>
              <a:t> </a:t>
            </a:r>
            <a:r>
              <a:rPr lang="ru-RU" dirty="0" err="1"/>
              <a:t>організмом</a:t>
            </a:r>
            <a:r>
              <a:rPr lang="ru-RU" dirty="0"/>
              <a:t> з 1 л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поступає</a:t>
            </a:r>
            <a:r>
              <a:rPr lang="ru-RU" dirty="0"/>
              <a:t> в </a:t>
            </a:r>
            <a:r>
              <a:rPr lang="ru-RU" dirty="0" err="1"/>
              <a:t>легені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 (</a:t>
            </a: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використовування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, КВО2);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/>
              <a:t>максимальний</a:t>
            </a:r>
            <a:r>
              <a:rPr lang="ru-RU" dirty="0"/>
              <a:t> </a:t>
            </a: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видихається</a:t>
            </a:r>
            <a:r>
              <a:rPr lang="ru-RU" dirty="0"/>
              <a:t> з легких при </a:t>
            </a:r>
            <a:r>
              <a:rPr lang="ru-RU" dirty="0" err="1"/>
              <a:t>спокійному</a:t>
            </a:r>
            <a:r>
              <a:rPr lang="ru-RU" dirty="0"/>
              <a:t> </a:t>
            </a:r>
            <a:r>
              <a:rPr lang="ru-RU" dirty="0" err="1"/>
              <a:t>видиху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максимального </a:t>
            </a:r>
            <a:r>
              <a:rPr lang="ru-RU" dirty="0" err="1"/>
              <a:t>глибокого</a:t>
            </a:r>
            <a:r>
              <a:rPr lang="ru-RU" dirty="0"/>
              <a:t> </a:t>
            </a:r>
            <a:r>
              <a:rPr lang="ru-RU" dirty="0" err="1"/>
              <a:t>вдиху</a:t>
            </a:r>
            <a:r>
              <a:rPr lang="ru-RU" dirty="0"/>
              <a:t> (</a:t>
            </a:r>
            <a:r>
              <a:rPr lang="ru-RU" dirty="0" err="1"/>
              <a:t>життєва</a:t>
            </a:r>
            <a:r>
              <a:rPr lang="ru-RU" dirty="0"/>
              <a:t> </a:t>
            </a:r>
            <a:r>
              <a:rPr lang="ru-RU" dirty="0" err="1"/>
              <a:t>ємність</a:t>
            </a:r>
            <a:r>
              <a:rPr lang="ru-RU" dirty="0"/>
              <a:t> </a:t>
            </a:r>
            <a:r>
              <a:rPr lang="ru-RU" dirty="0" err="1"/>
              <a:t>легенів</a:t>
            </a:r>
            <a:r>
              <a:rPr lang="ru-RU" dirty="0"/>
              <a:t>, ЖЄЛ);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/>
              <a:t>максимальний</a:t>
            </a:r>
            <a:r>
              <a:rPr lang="ru-RU" dirty="0"/>
              <a:t> </a:t>
            </a: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видихається</a:t>
            </a:r>
            <a:r>
              <a:rPr lang="ru-RU" dirty="0"/>
              <a:t> з легких при </a:t>
            </a:r>
            <a:r>
              <a:rPr lang="ru-RU" dirty="0" err="1"/>
              <a:t>форсованому</a:t>
            </a:r>
            <a:r>
              <a:rPr lang="ru-RU" dirty="0"/>
              <a:t> </a:t>
            </a:r>
            <a:r>
              <a:rPr lang="ru-RU" dirty="0" err="1"/>
              <a:t>видиху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максимально </a:t>
            </a:r>
            <a:r>
              <a:rPr lang="ru-RU" dirty="0" err="1"/>
              <a:t>глибокого</a:t>
            </a:r>
            <a:r>
              <a:rPr lang="ru-RU" dirty="0"/>
              <a:t> </a:t>
            </a:r>
            <a:r>
              <a:rPr lang="ru-RU" dirty="0" err="1"/>
              <a:t>вдиху</a:t>
            </a:r>
            <a:r>
              <a:rPr lang="ru-RU" dirty="0"/>
              <a:t> (</a:t>
            </a:r>
            <a:r>
              <a:rPr lang="ru-RU" dirty="0" err="1"/>
              <a:t>форсована</a:t>
            </a:r>
            <a:r>
              <a:rPr lang="ru-RU" dirty="0"/>
              <a:t> </a:t>
            </a:r>
            <a:r>
              <a:rPr lang="ru-RU" dirty="0" err="1"/>
              <a:t>життєва</a:t>
            </a:r>
            <a:r>
              <a:rPr lang="ru-RU" dirty="0"/>
              <a:t> </a:t>
            </a:r>
            <a:r>
              <a:rPr lang="ru-RU" dirty="0" err="1"/>
              <a:t>місткість</a:t>
            </a:r>
            <a:r>
              <a:rPr lang="ru-RU" dirty="0"/>
              <a:t> </a:t>
            </a:r>
            <a:r>
              <a:rPr lang="ru-RU" dirty="0" err="1"/>
              <a:t>легенів</a:t>
            </a:r>
            <a:r>
              <a:rPr lang="ru-RU" dirty="0"/>
              <a:t>, ФЖМЛ);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/>
              <a:t>максимальний</a:t>
            </a:r>
            <a:r>
              <a:rPr lang="ru-RU" dirty="0"/>
              <a:t> </a:t>
            </a: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поступає</a:t>
            </a:r>
            <a:r>
              <a:rPr lang="ru-RU" dirty="0"/>
              <a:t> в </a:t>
            </a:r>
            <a:r>
              <a:rPr lang="ru-RU" dirty="0" err="1"/>
              <a:t>легені</a:t>
            </a:r>
            <a:r>
              <a:rPr lang="ru-RU" dirty="0"/>
              <a:t> при </a:t>
            </a:r>
            <a:r>
              <a:rPr lang="ru-RU" dirty="0" err="1"/>
              <a:t>спокійному</a:t>
            </a:r>
            <a:r>
              <a:rPr lang="ru-RU" dirty="0"/>
              <a:t> </a:t>
            </a:r>
            <a:r>
              <a:rPr lang="ru-RU" dirty="0" err="1"/>
              <a:t>вдиху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максимально </a:t>
            </a:r>
            <a:r>
              <a:rPr lang="ru-RU" dirty="0" err="1"/>
              <a:t>глибокого</a:t>
            </a:r>
            <a:r>
              <a:rPr lang="ru-RU" dirty="0"/>
              <a:t> </a:t>
            </a:r>
            <a:r>
              <a:rPr lang="ru-RU" dirty="0" err="1"/>
              <a:t>видиху</a:t>
            </a:r>
            <a:r>
              <a:rPr lang="ru-RU" dirty="0"/>
              <a:t> (</a:t>
            </a:r>
            <a:r>
              <a:rPr lang="ru-RU" dirty="0" err="1"/>
              <a:t>життєва</a:t>
            </a:r>
            <a:r>
              <a:rPr lang="ru-RU" dirty="0"/>
              <a:t> </a:t>
            </a:r>
            <a:r>
              <a:rPr lang="ru-RU" dirty="0" err="1"/>
              <a:t>місткість</a:t>
            </a:r>
            <a:r>
              <a:rPr lang="ru-RU" dirty="0"/>
              <a:t> </a:t>
            </a:r>
            <a:r>
              <a:rPr lang="ru-RU" dirty="0" err="1"/>
              <a:t>легенів</a:t>
            </a:r>
            <a:r>
              <a:rPr lang="ru-RU" dirty="0"/>
              <a:t> на </a:t>
            </a:r>
            <a:r>
              <a:rPr lang="ru-RU" dirty="0" err="1"/>
              <a:t>вдиху</a:t>
            </a:r>
            <a:r>
              <a:rPr lang="ru-RU" dirty="0"/>
              <a:t>, </a:t>
            </a:r>
            <a:r>
              <a:rPr lang="ru-RU" dirty="0" err="1"/>
              <a:t>ЖМЛвд</a:t>
            </a:r>
            <a:r>
              <a:rPr lang="ru-RU" dirty="0"/>
              <a:t>);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/>
              <a:t>максимальний</a:t>
            </a:r>
            <a:r>
              <a:rPr lang="ru-RU" dirty="0"/>
              <a:t> </a:t>
            </a:r>
            <a:r>
              <a:rPr lang="ru-RU" dirty="0" err="1"/>
              <a:t>об'єм</a:t>
            </a:r>
            <a:r>
              <a:rPr lang="ru-RU" dirty="0"/>
              <a:t> газу,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видихається</a:t>
            </a:r>
            <a:r>
              <a:rPr lang="ru-RU" dirty="0"/>
              <a:t> з легких за 1 с при </a:t>
            </a:r>
            <a:r>
              <a:rPr lang="ru-RU" dirty="0" err="1"/>
              <a:t>форсованому</a:t>
            </a:r>
            <a:r>
              <a:rPr lang="ru-RU" dirty="0"/>
              <a:t> </a:t>
            </a:r>
            <a:r>
              <a:rPr lang="ru-RU" dirty="0" err="1"/>
              <a:t>видиху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максимального </a:t>
            </a:r>
            <a:r>
              <a:rPr lang="ru-RU" dirty="0" err="1"/>
              <a:t>глибокого</a:t>
            </a:r>
            <a:r>
              <a:rPr lang="ru-RU" dirty="0"/>
              <a:t> </a:t>
            </a:r>
            <a:r>
              <a:rPr lang="ru-RU" dirty="0" err="1"/>
              <a:t>вдиху</a:t>
            </a:r>
            <a:r>
              <a:rPr lang="ru-RU" dirty="0"/>
              <a:t> (</a:t>
            </a: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форсованого</a:t>
            </a:r>
            <a:r>
              <a:rPr lang="ru-RU" dirty="0"/>
              <a:t> </a:t>
            </a:r>
            <a:r>
              <a:rPr lang="ru-RU" dirty="0" err="1"/>
              <a:t>видиху</a:t>
            </a:r>
            <a:r>
              <a:rPr lang="ru-RU" dirty="0"/>
              <a:t> за 1 с, ОФВ1;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/>
              <a:t>відношення</a:t>
            </a:r>
            <a:r>
              <a:rPr lang="ru-RU" dirty="0"/>
              <a:t> </a:t>
            </a:r>
            <a:r>
              <a:rPr lang="ru-RU" dirty="0" err="1"/>
              <a:t>об'єму</a:t>
            </a:r>
            <a:r>
              <a:rPr lang="ru-RU" dirty="0"/>
              <a:t> </a:t>
            </a:r>
            <a:r>
              <a:rPr lang="ru-RU" dirty="0" err="1"/>
              <a:t>форсованого</a:t>
            </a:r>
            <a:r>
              <a:rPr lang="ru-RU" dirty="0"/>
              <a:t> </a:t>
            </a:r>
            <a:r>
              <a:rPr lang="ru-RU" dirty="0" err="1"/>
              <a:t>видиху</a:t>
            </a:r>
            <a:r>
              <a:rPr lang="ru-RU" dirty="0"/>
              <a:t> за 1 с до </a:t>
            </a:r>
            <a:r>
              <a:rPr lang="ru-RU" dirty="0" err="1"/>
              <a:t>життєвої</a:t>
            </a:r>
            <a:r>
              <a:rPr lang="ru-RU" dirty="0"/>
              <a:t> </a:t>
            </a:r>
            <a:r>
              <a:rPr lang="ru-RU" dirty="0" err="1"/>
              <a:t>місткості</a:t>
            </a:r>
            <a:r>
              <a:rPr lang="ru-RU" dirty="0"/>
              <a:t> </a:t>
            </a:r>
            <a:r>
              <a:rPr lang="ru-RU" dirty="0" err="1"/>
              <a:t>легенів</a:t>
            </a:r>
            <a:r>
              <a:rPr lang="ru-RU" dirty="0"/>
              <a:t>, </a:t>
            </a:r>
            <a:r>
              <a:rPr lang="ru-RU" dirty="0" err="1"/>
              <a:t>виражене</a:t>
            </a:r>
            <a:r>
              <a:rPr lang="ru-RU" dirty="0"/>
              <a:t> у </a:t>
            </a:r>
            <a:r>
              <a:rPr lang="ru-RU" dirty="0" err="1"/>
              <a:t>відсотках</a:t>
            </a:r>
            <a:r>
              <a:rPr lang="ru-RU" dirty="0"/>
              <a:t> (</a:t>
            </a:r>
            <a:r>
              <a:rPr lang="ru-RU" dirty="0" err="1"/>
              <a:t>індекс</a:t>
            </a:r>
            <a:r>
              <a:rPr lang="ru-RU" dirty="0"/>
              <a:t> </a:t>
            </a:r>
            <a:r>
              <a:rPr lang="ru-RU" dirty="0" err="1"/>
              <a:t>Тіффно</a:t>
            </a:r>
            <a:r>
              <a:rPr lang="ru-RU" dirty="0"/>
              <a:t>, ІТ)[1]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77334" y="609600"/>
            <a:ext cx="10159134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5. </a:t>
            </a:r>
            <a:r>
              <a:rPr lang="uk-UA" dirty="0" err="1" smtClean="0"/>
              <a:t>Пікфлоуметрія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4637" y="1455196"/>
            <a:ext cx="8596668" cy="221546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/>
              <a:t>Пікфлоуметрія</a:t>
            </a:r>
            <a:r>
              <a:rPr lang="ru-RU" dirty="0" smtClean="0"/>
              <a:t> - </a:t>
            </a:r>
            <a:r>
              <a:rPr lang="ru-RU" dirty="0" err="1" smtClean="0"/>
              <a:t>уметод</a:t>
            </a:r>
            <a:r>
              <a:rPr lang="ru-RU" dirty="0" smtClean="0"/>
              <a:t> </a:t>
            </a:r>
            <a:r>
              <a:rPr lang="ru-RU" dirty="0" err="1"/>
              <a:t>функціональної</a:t>
            </a:r>
            <a:r>
              <a:rPr lang="ru-RU" dirty="0"/>
              <a:t> </a:t>
            </a:r>
            <a:r>
              <a:rPr lang="ru-RU" dirty="0" err="1"/>
              <a:t>діагностики</a:t>
            </a:r>
            <a:r>
              <a:rPr lang="ru-RU" dirty="0"/>
              <a:t> 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пікової</a:t>
            </a:r>
            <a:r>
              <a:rPr lang="ru-RU" dirty="0"/>
              <a:t> </a:t>
            </a:r>
            <a:r>
              <a:rPr lang="ru-RU" dirty="0" err="1"/>
              <a:t>об'ємної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форсованого</a:t>
            </a:r>
            <a:r>
              <a:rPr lang="ru-RU" dirty="0"/>
              <a:t> </a:t>
            </a:r>
            <a:r>
              <a:rPr lang="ru-RU" dirty="0" err="1"/>
              <a:t>видиху</a:t>
            </a:r>
            <a:r>
              <a:rPr lang="ru-RU" dirty="0"/>
              <a:t>. </a:t>
            </a:r>
            <a:r>
              <a:rPr lang="ru-RU" dirty="0" err="1"/>
              <a:t>Іншими</a:t>
            </a:r>
            <a:r>
              <a:rPr lang="ru-RU" dirty="0"/>
              <a:t> словами </a:t>
            </a:r>
            <a:r>
              <a:rPr lang="ru-RU" dirty="0" err="1"/>
              <a:t>даний</a:t>
            </a:r>
            <a:r>
              <a:rPr lang="ru-RU" dirty="0"/>
              <a:t> метод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, з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швидкістю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видихнути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, і таким чином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обструкції</a:t>
            </a:r>
            <a:r>
              <a:rPr lang="ru-RU" dirty="0"/>
              <a:t> (</a:t>
            </a:r>
            <a:r>
              <a:rPr lang="ru-RU" dirty="0" err="1"/>
              <a:t>звуження</a:t>
            </a:r>
            <a:r>
              <a:rPr lang="ru-RU" dirty="0"/>
              <a:t>) </a:t>
            </a:r>
            <a:r>
              <a:rPr lang="ru-RU" dirty="0" err="1"/>
              <a:t>дихальних</a:t>
            </a:r>
            <a:r>
              <a:rPr lang="ru-RU" dirty="0"/>
              <a:t> </a:t>
            </a:r>
            <a:r>
              <a:rPr lang="ru-RU" dirty="0" err="1"/>
              <a:t>шляхів</a:t>
            </a:r>
            <a:r>
              <a:rPr lang="ru-RU" dirty="0"/>
              <a:t>. </a:t>
            </a:r>
            <a:r>
              <a:rPr lang="ru-RU" dirty="0" err="1"/>
              <a:t>Пікфлоуметрія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важлива</a:t>
            </a:r>
            <a:r>
              <a:rPr lang="ru-RU" dirty="0"/>
              <a:t> для </a:t>
            </a:r>
            <a:r>
              <a:rPr lang="ru-RU" dirty="0" err="1"/>
              <a:t>пацієнтів</a:t>
            </a:r>
            <a:r>
              <a:rPr lang="ru-RU" dirty="0"/>
              <a:t> з </a:t>
            </a:r>
            <a:r>
              <a:rPr lang="ru-RU" dirty="0" err="1"/>
              <a:t>бронхіальною</a:t>
            </a:r>
            <a:r>
              <a:rPr lang="ru-RU" dirty="0"/>
              <a:t> астмою та </a:t>
            </a:r>
            <a:r>
              <a:rPr lang="ru-RU" dirty="0" err="1"/>
              <a:t>хронічними</a:t>
            </a:r>
            <a:r>
              <a:rPr lang="ru-RU" dirty="0"/>
              <a:t> </a:t>
            </a:r>
            <a:r>
              <a:rPr lang="ru-RU" dirty="0" err="1"/>
              <a:t>обструктивними</a:t>
            </a:r>
            <a:r>
              <a:rPr lang="ru-RU" dirty="0"/>
              <a:t> </a:t>
            </a:r>
            <a:r>
              <a:rPr lang="ru-RU" dirty="0" err="1"/>
              <a:t>захворюваннями</a:t>
            </a:r>
            <a:r>
              <a:rPr lang="ru-RU" dirty="0"/>
              <a:t> </a:t>
            </a:r>
            <a:r>
              <a:rPr lang="ru-RU" dirty="0" err="1"/>
              <a:t>легень</a:t>
            </a:r>
            <a:r>
              <a:rPr lang="ru-RU" dirty="0"/>
              <a:t>, </a:t>
            </a:r>
            <a:r>
              <a:rPr lang="ru-RU" dirty="0" err="1"/>
              <a:t>саме</a:t>
            </a:r>
            <a:r>
              <a:rPr lang="ru-RU" dirty="0"/>
              <a:t> вона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проведеної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25189" y="3566160"/>
            <a:ext cx="4831977" cy="31554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6. </a:t>
            </a:r>
            <a:r>
              <a:rPr lang="uk-UA" dirty="0" err="1" smtClean="0"/>
              <a:t>Пульсоксиметрія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02943"/>
            <a:ext cx="8596668" cy="3880773"/>
          </a:xfrm>
        </p:spPr>
        <p:txBody>
          <a:bodyPr/>
          <a:lstStyle/>
          <a:p>
            <a:r>
              <a:rPr lang="ru-RU" dirty="0" err="1"/>
              <a:t>Простий</a:t>
            </a:r>
            <a:r>
              <a:rPr lang="ru-RU" dirty="0"/>
              <a:t> </a:t>
            </a:r>
            <a:r>
              <a:rPr lang="ru-RU" dirty="0" err="1"/>
              <a:t>неінвазивний</a:t>
            </a:r>
            <a:r>
              <a:rPr lang="ru-RU" dirty="0"/>
              <a:t> метод </a:t>
            </a:r>
            <a:r>
              <a:rPr lang="ru-RU" dirty="0" err="1"/>
              <a:t>моніторингу</a:t>
            </a:r>
            <a:r>
              <a:rPr lang="ru-RU" dirty="0"/>
              <a:t> </a:t>
            </a:r>
            <a:r>
              <a:rPr lang="ru-RU" dirty="0" err="1"/>
              <a:t>насичення</a:t>
            </a:r>
            <a:r>
              <a:rPr lang="ru-RU" dirty="0"/>
              <a:t> (</a:t>
            </a:r>
            <a:r>
              <a:rPr lang="ru-RU" dirty="0" err="1"/>
              <a:t>сатурації</a:t>
            </a:r>
            <a:r>
              <a:rPr lang="ru-RU" dirty="0"/>
              <a:t>) </a:t>
            </a:r>
            <a:r>
              <a:rPr lang="ru-RU" dirty="0" err="1"/>
              <a:t>гемоглобіну</a:t>
            </a:r>
            <a:r>
              <a:rPr lang="ru-RU" dirty="0"/>
              <a:t> </a:t>
            </a:r>
            <a:r>
              <a:rPr lang="ru-RU" dirty="0" err="1"/>
              <a:t>артеріальної</a:t>
            </a:r>
            <a:r>
              <a:rPr lang="ru-RU" dirty="0"/>
              <a:t> </a:t>
            </a:r>
            <a:r>
              <a:rPr lang="ru-RU" dirty="0" err="1"/>
              <a:t>крові</a:t>
            </a:r>
            <a:r>
              <a:rPr lang="ru-RU" dirty="0"/>
              <a:t> киснем (</a:t>
            </a:r>
            <a:r>
              <a:rPr lang="en-US" dirty="0"/>
              <a:t>SaO2;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вимірюється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газометрії</a:t>
            </a:r>
            <a:r>
              <a:rPr lang="ru-RU" dirty="0"/>
              <a:t>, то </a:t>
            </a:r>
            <a:r>
              <a:rPr lang="ru-RU" dirty="0" err="1"/>
              <a:t>використовують</a:t>
            </a:r>
            <a:r>
              <a:rPr lang="ru-RU" dirty="0"/>
              <a:t> символ </a:t>
            </a:r>
            <a:r>
              <a:rPr lang="en-US" dirty="0"/>
              <a:t>SpO2) </a:t>
            </a:r>
            <a:r>
              <a:rPr lang="ru-RU" dirty="0"/>
              <a:t>і пульсу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      </a:t>
            </a:r>
            <a:r>
              <a:rPr lang="ru-RU" dirty="0"/>
              <a:t>В </a:t>
            </a:r>
            <a:r>
              <a:rPr lang="ru-RU" dirty="0" err="1"/>
              <a:t>нормі</a:t>
            </a:r>
            <a:r>
              <a:rPr lang="ru-RU" dirty="0"/>
              <a:t> SpO2 становить 95–98 % (у людей, старших за 70 </a:t>
            </a:r>
            <a:r>
              <a:rPr lang="ru-RU" dirty="0" err="1"/>
              <a:t>років</a:t>
            </a:r>
            <a:r>
              <a:rPr lang="ru-RU" dirty="0"/>
              <a:t> – 94–98 %), а при </a:t>
            </a:r>
            <a:r>
              <a:rPr lang="ru-RU" dirty="0" err="1"/>
              <a:t>кисневій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досягати</a:t>
            </a:r>
            <a:r>
              <a:rPr lang="ru-RU" dirty="0"/>
              <a:t> 99–100 %. 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пониженого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SpO2 &lt;90 %, </a:t>
            </a:r>
            <a:r>
              <a:rPr lang="ru-RU" dirty="0" err="1"/>
              <a:t>відповідно</a:t>
            </a:r>
            <a:r>
              <a:rPr lang="ru-RU" dirty="0"/>
              <a:t> PaO2 становить &lt;60 мм рт. ст.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4204" y="3470173"/>
            <a:ext cx="3288710" cy="246335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0646" y="3470173"/>
            <a:ext cx="4255014" cy="230189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564" y="91440"/>
            <a:ext cx="8255099" cy="61105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7. Вимірювання артеріального тиску.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563" y="702491"/>
            <a:ext cx="9718767" cy="5972629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На </a:t>
            </a:r>
            <a:r>
              <a:rPr lang="ru-RU" b="1" dirty="0" err="1"/>
              <a:t>плечовій</a:t>
            </a:r>
            <a:r>
              <a:rPr lang="ru-RU" b="1" dirty="0"/>
              <a:t> </a:t>
            </a:r>
            <a:r>
              <a:rPr lang="ru-RU" b="1" dirty="0" err="1"/>
              <a:t>артерії</a:t>
            </a:r>
            <a:r>
              <a:rPr lang="ru-RU" b="1" dirty="0"/>
              <a:t> за </a:t>
            </a:r>
            <a:r>
              <a:rPr lang="ru-RU" b="1" dirty="0" err="1"/>
              <a:t>Коротковим</a:t>
            </a:r>
            <a:r>
              <a:rPr lang="ru-RU" b="1" dirty="0"/>
              <a:t>.</a:t>
            </a:r>
            <a:endParaRPr lang="ru-RU" b="1" dirty="0"/>
          </a:p>
          <a:p>
            <a:r>
              <a:rPr lang="ru-RU" dirty="0" smtClean="0"/>
              <a:t>1</a:t>
            </a:r>
            <a:r>
              <a:rPr lang="ru-RU" dirty="0"/>
              <a:t>. Перед </a:t>
            </a:r>
            <a:r>
              <a:rPr lang="ru-RU" dirty="0" err="1"/>
              <a:t>вимірюванням</a:t>
            </a:r>
            <a:r>
              <a:rPr lang="ru-RU" dirty="0"/>
              <a:t> </a:t>
            </a:r>
            <a:r>
              <a:rPr lang="ru-RU" dirty="0" err="1"/>
              <a:t>пацієнт</a:t>
            </a:r>
            <a:r>
              <a:rPr lang="ru-RU" dirty="0"/>
              <a:t> повинен </a:t>
            </a:r>
            <a:r>
              <a:rPr lang="ru-RU" dirty="0" err="1"/>
              <a:t>відпочити</a:t>
            </a:r>
            <a:r>
              <a:rPr lang="ru-RU" dirty="0"/>
              <a:t> у </a:t>
            </a:r>
            <a:r>
              <a:rPr lang="ru-RU" dirty="0" err="1"/>
              <a:t>сидячому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лежачому</a:t>
            </a:r>
            <a:r>
              <a:rPr lang="ru-RU" dirty="0"/>
              <a:t>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хвилин</a:t>
            </a:r>
            <a:r>
              <a:rPr lang="ru-RU" dirty="0"/>
              <a:t>;</a:t>
            </a:r>
            <a:endParaRPr lang="ru-RU" dirty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Передпліччя</a:t>
            </a:r>
            <a:r>
              <a:rPr lang="ru-RU" dirty="0"/>
              <a:t> та плече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звільнити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стискуючої</a:t>
            </a:r>
            <a:r>
              <a:rPr lang="ru-RU" dirty="0"/>
              <a:t> </a:t>
            </a:r>
            <a:r>
              <a:rPr lang="ru-RU" dirty="0" err="1"/>
              <a:t>одежі</a:t>
            </a:r>
            <a:r>
              <a:rPr lang="ru-RU" dirty="0"/>
              <a:t>;</a:t>
            </a:r>
            <a:endParaRPr lang="ru-RU" dirty="0"/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Ліктьову</a:t>
            </a:r>
            <a:r>
              <a:rPr lang="ru-RU" dirty="0"/>
              <a:t> ямку </a:t>
            </a:r>
            <a:r>
              <a:rPr lang="ru-RU" dirty="0" err="1"/>
              <a:t>розташовують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четвертого </a:t>
            </a:r>
            <a:r>
              <a:rPr lang="ru-RU" dirty="0" err="1"/>
              <a:t>міжребер'я</a:t>
            </a:r>
            <a:r>
              <a:rPr lang="ru-RU" dirty="0"/>
              <a:t>;</a:t>
            </a:r>
            <a:endParaRPr lang="ru-RU" dirty="0"/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М'язи</a:t>
            </a:r>
            <a:r>
              <a:rPr lang="ru-RU" dirty="0"/>
              <a:t> рук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розслабленими</a:t>
            </a:r>
            <a:r>
              <a:rPr lang="ru-RU" dirty="0"/>
              <a:t>;</a:t>
            </a:r>
            <a:endParaRPr lang="ru-RU" dirty="0"/>
          </a:p>
          <a:p>
            <a:r>
              <a:rPr lang="ru-RU" dirty="0" smtClean="0"/>
              <a:t>5</a:t>
            </a:r>
            <a:r>
              <a:rPr lang="ru-RU" dirty="0"/>
              <a:t>. При </a:t>
            </a:r>
            <a:r>
              <a:rPr lang="ru-RU" dirty="0" err="1"/>
              <a:t>первинному</a:t>
            </a:r>
            <a:r>
              <a:rPr lang="ru-RU" dirty="0"/>
              <a:t> </a:t>
            </a:r>
            <a:r>
              <a:rPr lang="ru-RU" dirty="0" err="1"/>
              <a:t>обстеженні</a:t>
            </a:r>
            <a:r>
              <a:rPr lang="ru-RU" dirty="0"/>
              <a:t> </a:t>
            </a:r>
            <a:r>
              <a:rPr lang="en-US" dirty="0"/>
              <a:t>AT </a:t>
            </a:r>
            <a:r>
              <a:rPr lang="ru-RU" dirty="0" err="1"/>
              <a:t>вимі­рюють</a:t>
            </a:r>
            <a:r>
              <a:rPr lang="ru-RU" dirty="0"/>
              <a:t> на </a:t>
            </a:r>
            <a:r>
              <a:rPr lang="ru-RU" dirty="0" err="1"/>
              <a:t>обох</a:t>
            </a:r>
            <a:r>
              <a:rPr lang="ru-RU" dirty="0"/>
              <a:t> руках;</a:t>
            </a:r>
            <a:endParaRPr lang="ru-RU" dirty="0"/>
          </a:p>
          <a:p>
            <a:r>
              <a:rPr lang="ru-RU" dirty="0" smtClean="0"/>
              <a:t>6</a:t>
            </a:r>
            <a:r>
              <a:rPr lang="ru-RU" dirty="0"/>
              <a:t>. Манжету </a:t>
            </a:r>
            <a:r>
              <a:rPr lang="ru-RU" dirty="0" err="1"/>
              <a:t>накладають</a:t>
            </a:r>
            <a:r>
              <a:rPr lang="ru-RU" dirty="0"/>
              <a:t> на 2 - 3 </a:t>
            </a:r>
            <a:r>
              <a:rPr lang="ru-RU" dirty="0" err="1"/>
              <a:t>сантиметри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ліктьового</a:t>
            </a:r>
            <a:r>
              <a:rPr lang="ru-RU" dirty="0"/>
              <a:t> </a:t>
            </a:r>
            <a:r>
              <a:rPr lang="ru-RU" dirty="0" err="1"/>
              <a:t>згину</a:t>
            </a:r>
            <a:r>
              <a:rPr lang="ru-RU" dirty="0"/>
              <a:t>;</a:t>
            </a:r>
            <a:endParaRPr lang="ru-RU" dirty="0"/>
          </a:p>
          <a:p>
            <a:r>
              <a:rPr lang="ru-RU" dirty="0" smtClean="0"/>
              <a:t>7</a:t>
            </a:r>
            <a:r>
              <a:rPr lang="ru-RU" dirty="0"/>
              <a:t>. Манжету </a:t>
            </a:r>
            <a:r>
              <a:rPr lang="ru-RU" dirty="0" err="1"/>
              <a:t>затискують</a:t>
            </a:r>
            <a:r>
              <a:rPr lang="ru-RU" dirty="0"/>
              <a:t> так, </a:t>
            </a:r>
            <a:r>
              <a:rPr lang="ru-RU" dirty="0" err="1"/>
              <a:t>аби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нею і </a:t>
            </a:r>
            <a:r>
              <a:rPr lang="ru-RU" dirty="0" err="1"/>
              <a:t>поверхнею</a:t>
            </a:r>
            <a:r>
              <a:rPr lang="ru-RU" dirty="0"/>
              <a:t> плеча </a:t>
            </a:r>
            <a:r>
              <a:rPr lang="ru-RU" dirty="0" err="1"/>
              <a:t>міг</a:t>
            </a:r>
            <a:r>
              <a:rPr lang="ru-RU" dirty="0"/>
              <a:t> </a:t>
            </a:r>
            <a:r>
              <a:rPr lang="ru-RU" dirty="0" err="1"/>
              <a:t>пропу­стити</a:t>
            </a:r>
            <a:r>
              <a:rPr lang="ru-RU" dirty="0"/>
              <a:t> один </a:t>
            </a:r>
            <a:r>
              <a:rPr lang="ru-RU" dirty="0" err="1"/>
              <a:t>палець</a:t>
            </a:r>
            <a:r>
              <a:rPr lang="ru-RU" dirty="0"/>
              <a:t>;</a:t>
            </a:r>
            <a:endParaRPr lang="ru-RU" dirty="0"/>
          </a:p>
          <a:p>
            <a:r>
              <a:rPr lang="ru-RU" dirty="0" smtClean="0"/>
              <a:t>8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закриття</a:t>
            </a:r>
            <a:r>
              <a:rPr lang="ru-RU" dirty="0"/>
              <a:t> вентиля </a:t>
            </a:r>
            <a:r>
              <a:rPr lang="ru-RU" dirty="0" err="1"/>
              <a:t>гумового</a:t>
            </a:r>
            <a:r>
              <a:rPr lang="ru-RU" dirty="0"/>
              <a:t> </a:t>
            </a:r>
            <a:r>
              <a:rPr lang="ru-RU" dirty="0" err="1"/>
              <a:t>балону</a:t>
            </a:r>
            <a:r>
              <a:rPr lang="ru-RU" dirty="0"/>
              <a:t> манометра </a:t>
            </a:r>
            <a:r>
              <a:rPr lang="ru-RU" dirty="0" err="1"/>
              <a:t>інтенсивними</a:t>
            </a:r>
            <a:r>
              <a:rPr lang="ru-RU" dirty="0"/>
              <a:t> </a:t>
            </a:r>
            <a:r>
              <a:rPr lang="ru-RU" dirty="0" err="1"/>
              <a:t>рухами</a:t>
            </a:r>
            <a:r>
              <a:rPr lang="ru-RU" dirty="0"/>
              <a:t> </a:t>
            </a:r>
            <a:r>
              <a:rPr lang="ru-RU" dirty="0" err="1"/>
              <a:t>нагнітають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 до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на 25-30 </a:t>
            </a:r>
            <a:r>
              <a:rPr lang="ru-RU" dirty="0" err="1"/>
              <a:t>мм.рт.ст</a:t>
            </a:r>
            <a:r>
              <a:rPr lang="ru-RU" dirty="0"/>
              <a:t>.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рі­вень</a:t>
            </a:r>
            <a:r>
              <a:rPr lang="ru-RU" dirty="0"/>
              <a:t> при </a:t>
            </a:r>
            <a:r>
              <a:rPr lang="ru-RU" dirty="0" err="1"/>
              <a:t>зникненні</a:t>
            </a:r>
            <a:r>
              <a:rPr lang="ru-RU" dirty="0"/>
              <a:t> пульсу на </a:t>
            </a:r>
            <a:r>
              <a:rPr lang="ru-RU" dirty="0" err="1"/>
              <a:t>променевій</a:t>
            </a:r>
            <a:r>
              <a:rPr lang="ru-RU" dirty="0"/>
              <a:t> </a:t>
            </a:r>
            <a:r>
              <a:rPr lang="ru-RU" dirty="0" err="1"/>
              <a:t>артерії</a:t>
            </a:r>
            <a:r>
              <a:rPr lang="ru-RU" dirty="0"/>
              <a:t> (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пальпаторно</a:t>
            </a:r>
            <a:r>
              <a:rPr lang="ru-RU" dirty="0"/>
              <a:t>);</a:t>
            </a:r>
            <a:endParaRPr lang="ru-RU" dirty="0"/>
          </a:p>
          <a:p>
            <a:r>
              <a:rPr lang="ru-RU" dirty="0" smtClean="0"/>
              <a:t>9</a:t>
            </a:r>
            <a:r>
              <a:rPr lang="ru-RU" dirty="0"/>
              <a:t>. </a:t>
            </a:r>
            <a:r>
              <a:rPr lang="ru-RU" dirty="0" err="1"/>
              <a:t>Повільно</a:t>
            </a:r>
            <a:r>
              <a:rPr lang="ru-RU" dirty="0"/>
              <a:t> і плавно (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швидкістю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на 2 </a:t>
            </a:r>
            <a:r>
              <a:rPr lang="ru-RU" dirty="0" err="1"/>
              <a:t>мм.рт.ст</a:t>
            </a:r>
            <a:r>
              <a:rPr lang="ru-RU" dirty="0"/>
              <a:t>. за 1 сек.) </a:t>
            </a:r>
            <a:r>
              <a:rPr lang="ru-RU" dirty="0" err="1"/>
              <a:t>випу­скають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 з </a:t>
            </a:r>
            <a:r>
              <a:rPr lang="ru-RU" dirty="0" err="1"/>
              <a:t>манжети</a:t>
            </a:r>
            <a:r>
              <a:rPr lang="ru-RU" dirty="0"/>
              <a:t>;</a:t>
            </a:r>
            <a:endParaRPr lang="ru-RU" dirty="0"/>
          </a:p>
          <a:p>
            <a:r>
              <a:rPr lang="ru-RU" dirty="0" smtClean="0"/>
              <a:t>10</a:t>
            </a:r>
            <a:r>
              <a:rPr lang="ru-RU" dirty="0"/>
              <a:t>. За </a:t>
            </a:r>
            <a:r>
              <a:rPr lang="ru-RU" dirty="0" err="1"/>
              <a:t>допомогою</a:t>
            </a:r>
            <a:r>
              <a:rPr lang="ru-RU" dirty="0"/>
              <a:t> стетоскопу (фонендоскопу), </a:t>
            </a:r>
            <a:r>
              <a:rPr lang="ru-RU" dirty="0" err="1"/>
              <a:t>розташованому</a:t>
            </a:r>
            <a:r>
              <a:rPr lang="ru-RU" dirty="0"/>
              <a:t> в </a:t>
            </a:r>
            <a:r>
              <a:rPr lang="ru-RU" dirty="0" err="1"/>
              <a:t>ділянці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</a:t>
            </a:r>
            <a:r>
              <a:rPr lang="ru-RU" dirty="0" err="1"/>
              <a:t>ліктьової</a:t>
            </a:r>
            <a:r>
              <a:rPr lang="ru-RU" dirty="0"/>
              <a:t> </a:t>
            </a:r>
            <a:r>
              <a:rPr lang="ru-RU" dirty="0" err="1"/>
              <a:t>артерії</a:t>
            </a:r>
            <a:r>
              <a:rPr lang="ru-RU" dirty="0"/>
              <a:t> (</a:t>
            </a:r>
            <a:r>
              <a:rPr lang="ru-RU" dirty="0" err="1"/>
              <a:t>попередньо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пальпаторно</a:t>
            </a:r>
            <a:r>
              <a:rPr lang="ru-RU" dirty="0"/>
              <a:t>), </a:t>
            </a:r>
            <a:r>
              <a:rPr lang="ru-RU" dirty="0" err="1"/>
              <a:t>вислуховують</a:t>
            </a:r>
            <a:r>
              <a:rPr lang="ru-RU" dirty="0"/>
              <a:t> тони Короткова;</a:t>
            </a:r>
            <a:endParaRPr lang="ru-RU" dirty="0"/>
          </a:p>
          <a:p>
            <a:r>
              <a:rPr lang="ru-RU" dirty="0" smtClean="0"/>
              <a:t>11</a:t>
            </a:r>
            <a:r>
              <a:rPr lang="ru-RU" dirty="0"/>
              <a:t>. </a:t>
            </a:r>
            <a:r>
              <a:rPr lang="ru-RU" dirty="0" err="1"/>
              <a:t>Показник</a:t>
            </a:r>
            <a:r>
              <a:rPr lang="ru-RU" dirty="0"/>
              <a:t> манометра в момент </a:t>
            </a:r>
            <a:r>
              <a:rPr lang="ru-RU" dirty="0" err="1"/>
              <a:t>появи</a:t>
            </a:r>
            <a:r>
              <a:rPr lang="ru-RU" dirty="0"/>
              <a:t> початкового тону (1 тон Короткова) </a:t>
            </a:r>
            <a:r>
              <a:rPr lang="ru-RU" dirty="0" err="1"/>
              <a:t>приймають</a:t>
            </a:r>
            <a:r>
              <a:rPr lang="ru-RU" dirty="0"/>
              <a:t> за </a:t>
            </a:r>
            <a:r>
              <a:rPr lang="ru-RU" dirty="0" err="1"/>
              <a:t>систоличний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, а в момент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зникнення</a:t>
            </a:r>
            <a:r>
              <a:rPr lang="ru-RU" dirty="0"/>
              <a:t> </a:t>
            </a:r>
            <a:r>
              <a:rPr lang="ru-RU" dirty="0" err="1"/>
              <a:t>тонів</a:t>
            </a:r>
            <a:r>
              <a:rPr lang="ru-RU" dirty="0"/>
              <a:t> (5 тон Короткова) - за </a:t>
            </a:r>
            <a:r>
              <a:rPr lang="ru-RU" dirty="0" err="1"/>
              <a:t>діастолічний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;</a:t>
            </a:r>
            <a:endParaRPr lang="ru-RU" dirty="0"/>
          </a:p>
          <a:p>
            <a:r>
              <a:rPr lang="ru-RU" dirty="0" smtClean="0"/>
              <a:t>12</a:t>
            </a:r>
            <a:r>
              <a:rPr lang="ru-RU" dirty="0"/>
              <a:t>. </a:t>
            </a:r>
            <a:r>
              <a:rPr lang="ru-RU" dirty="0" err="1"/>
              <a:t>Вимірюють</a:t>
            </a:r>
            <a:r>
              <a:rPr lang="ru-RU" dirty="0"/>
              <a:t> </a:t>
            </a:r>
            <a:r>
              <a:rPr lang="ru-RU" dirty="0" err="1"/>
              <a:t>артеріальний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 на </a:t>
            </a:r>
            <a:r>
              <a:rPr lang="ru-RU" dirty="0" err="1"/>
              <a:t>обох</a:t>
            </a:r>
            <a:r>
              <a:rPr lang="ru-RU" dirty="0"/>
              <a:t> руках </a:t>
            </a:r>
            <a:r>
              <a:rPr lang="ru-RU" dirty="0" err="1"/>
              <a:t>щонайменьше</a:t>
            </a:r>
            <a:r>
              <a:rPr lang="ru-RU" dirty="0"/>
              <a:t> </a:t>
            </a:r>
            <a:r>
              <a:rPr lang="ru-RU" dirty="0" err="1"/>
              <a:t>двічі</a:t>
            </a:r>
            <a:r>
              <a:rPr lang="ru-RU" dirty="0"/>
              <a:t> з </a:t>
            </a:r>
            <a:r>
              <a:rPr lang="ru-RU" dirty="0" err="1"/>
              <a:t>проміж­ком</a:t>
            </a:r>
            <a:r>
              <a:rPr lang="ru-RU" dirty="0"/>
              <a:t> через 3 </a:t>
            </a:r>
            <a:r>
              <a:rPr lang="ru-RU" dirty="0" err="1"/>
              <a:t>хвилини</a:t>
            </a:r>
            <a:r>
              <a:rPr lang="ru-RU" dirty="0"/>
              <a:t>;</a:t>
            </a:r>
            <a:endParaRPr lang="ru-RU" dirty="0"/>
          </a:p>
          <a:p>
            <a:r>
              <a:rPr lang="ru-RU" dirty="0" smtClean="0"/>
              <a:t>13</a:t>
            </a:r>
            <a:r>
              <a:rPr lang="ru-RU" dirty="0"/>
              <a:t>. За </a:t>
            </a:r>
            <a:r>
              <a:rPr lang="ru-RU" dirty="0" err="1"/>
              <a:t>істинну</a:t>
            </a:r>
            <a:r>
              <a:rPr lang="ru-RU" dirty="0"/>
              <a:t> величину </a:t>
            </a:r>
            <a:r>
              <a:rPr lang="en-US" dirty="0"/>
              <a:t>AT </a:t>
            </a:r>
            <a:r>
              <a:rPr lang="ru-RU" dirty="0" err="1"/>
              <a:t>приймають</a:t>
            </a:r>
            <a:r>
              <a:rPr lang="ru-RU" dirty="0"/>
              <a:t> </a:t>
            </a:r>
            <a:r>
              <a:rPr lang="ru-RU" dirty="0" err="1"/>
              <a:t>середні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.</a:t>
            </a:r>
            <a:endParaRPr lang="ru-RU" dirty="0"/>
          </a:p>
          <a:p>
            <a:r>
              <a:rPr lang="ru-RU" dirty="0" smtClean="0"/>
              <a:t>14</a:t>
            </a:r>
            <a:r>
              <a:rPr lang="ru-RU" dirty="0"/>
              <a:t>. З практичною метою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артеріального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: </a:t>
            </a:r>
            <a:r>
              <a:rPr lang="ru-RU" dirty="0" err="1"/>
              <a:t>систолічний</a:t>
            </a:r>
            <a:r>
              <a:rPr lang="ru-RU" dirty="0"/>
              <a:t>, </a:t>
            </a:r>
            <a:r>
              <a:rPr lang="ru-RU" dirty="0" err="1"/>
              <a:t>діастолічний</a:t>
            </a:r>
            <a:endParaRPr lang="ru-RU" dirty="0"/>
          </a:p>
          <a:p>
            <a:r>
              <a:rPr lang="ru-RU" dirty="0" smtClean="0"/>
              <a:t>– </a:t>
            </a:r>
            <a:r>
              <a:rPr lang="ru-RU" dirty="0" err="1"/>
              <a:t>пульсовий</a:t>
            </a:r>
            <a:r>
              <a:rPr lang="ru-RU" dirty="0"/>
              <a:t> (</a:t>
            </a:r>
            <a:r>
              <a:rPr lang="ru-RU" dirty="0" err="1"/>
              <a:t>різниця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систолічним</a:t>
            </a:r>
            <a:r>
              <a:rPr lang="ru-RU" dirty="0"/>
              <a:t> і </a:t>
            </a:r>
            <a:r>
              <a:rPr lang="ru-RU" dirty="0" err="1"/>
              <a:t>діастолічним</a:t>
            </a:r>
            <a:r>
              <a:rPr lang="ru-RU" dirty="0"/>
              <a:t>) </a:t>
            </a:r>
            <a:r>
              <a:rPr lang="ru-RU" dirty="0" err="1"/>
              <a:t>середньодинамічний</a:t>
            </a:r>
            <a:r>
              <a:rPr lang="ru-RU" dirty="0"/>
              <a:t> (1/3 пульсового + </a:t>
            </a:r>
            <a:r>
              <a:rPr lang="ru-RU" dirty="0" err="1"/>
              <a:t>діастолічний</a:t>
            </a:r>
            <a:r>
              <a:rPr lang="ru-RU" dirty="0"/>
              <a:t>)</a:t>
            </a:r>
            <a:endParaRPr lang="ru-RU" dirty="0"/>
          </a:p>
          <a:p>
            <a:r>
              <a:rPr lang="ru-RU" dirty="0" smtClean="0"/>
              <a:t>– </a:t>
            </a:r>
            <a:r>
              <a:rPr lang="ru-RU" dirty="0" err="1"/>
              <a:t>основний</a:t>
            </a:r>
            <a:r>
              <a:rPr lang="ru-RU" dirty="0"/>
              <a:t> (</a:t>
            </a:r>
            <a:r>
              <a:rPr lang="ru-RU" dirty="0" err="1"/>
              <a:t>виміряний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, </a:t>
            </a:r>
            <a:r>
              <a:rPr lang="ru-RU" dirty="0" err="1"/>
              <a:t>наближених</a:t>
            </a:r>
            <a:r>
              <a:rPr lang="ru-RU" dirty="0"/>
              <a:t> до основного </a:t>
            </a:r>
            <a:r>
              <a:rPr lang="ru-RU" dirty="0" err="1"/>
              <a:t>обміну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вра­нці</a:t>
            </a:r>
            <a:r>
              <a:rPr lang="ru-RU" dirty="0"/>
              <a:t> </a:t>
            </a:r>
            <a:r>
              <a:rPr lang="ru-RU" dirty="0" err="1"/>
              <a:t>натще</a:t>
            </a:r>
            <a:r>
              <a:rPr lang="ru-RU" dirty="0"/>
              <a:t>)</a:t>
            </a:r>
            <a:endParaRPr lang="ru-RU" dirty="0"/>
          </a:p>
          <a:p>
            <a:r>
              <a:rPr lang="ru-RU" dirty="0" smtClean="0"/>
              <a:t>– </a:t>
            </a:r>
            <a:r>
              <a:rPr lang="ru-RU" dirty="0" err="1"/>
              <a:t>випадковий</a:t>
            </a:r>
            <a:r>
              <a:rPr lang="ru-RU" dirty="0"/>
              <a:t> (</a:t>
            </a:r>
            <a:r>
              <a:rPr lang="ru-RU" dirty="0" err="1"/>
              <a:t>виміряний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повсякденної</a:t>
            </a:r>
            <a:r>
              <a:rPr lang="ru-RU" dirty="0"/>
              <a:t> </a:t>
            </a:r>
            <a:r>
              <a:rPr lang="ru-RU" dirty="0" err="1"/>
              <a:t>життєдіяльності</a:t>
            </a:r>
            <a:r>
              <a:rPr lang="ru-RU" dirty="0"/>
              <a:t> </a:t>
            </a:r>
            <a:r>
              <a:rPr lang="ru-RU" dirty="0" err="1"/>
              <a:t>обстежу­ваного</a:t>
            </a:r>
            <a:r>
              <a:rPr lang="ru-RU" dirty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502" y="169818"/>
            <a:ext cx="7980779" cy="5588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1123407"/>
            <a:ext cx="11142617" cy="49179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err="1"/>
              <a:t>Класифікація</a:t>
            </a:r>
            <a:r>
              <a:rPr lang="ru-RU" b="1" i="1" dirty="0"/>
              <a:t> </a:t>
            </a:r>
            <a:r>
              <a:rPr lang="ru-RU" b="1" i="1" dirty="0" err="1"/>
              <a:t>артеріального</a:t>
            </a:r>
            <a:r>
              <a:rPr lang="ru-RU" b="1" i="1" dirty="0"/>
              <a:t> </a:t>
            </a:r>
            <a:r>
              <a:rPr lang="ru-RU" b="1" i="1" dirty="0" err="1"/>
              <a:t>тиску</a:t>
            </a:r>
            <a:r>
              <a:rPr lang="ru-RU" b="1" i="1" dirty="0"/>
              <a:t> за </a:t>
            </a:r>
            <a:r>
              <a:rPr lang="ru-RU" b="1" i="1" dirty="0" err="1"/>
              <a:t>рівнем</a:t>
            </a:r>
            <a:r>
              <a:rPr lang="ru-RU" b="1" i="1" dirty="0"/>
              <a:t> (ВООЗ/МТГ, 1999, 2007</a:t>
            </a:r>
            <a:r>
              <a:rPr lang="ru-RU" b="1" i="1" dirty="0" smtClean="0"/>
              <a:t>)</a:t>
            </a:r>
            <a:endParaRPr lang="ru-RU" b="1" i="1" dirty="0" smtClean="0"/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r>
              <a:rPr lang="ru-RU" b="1" dirty="0" err="1"/>
              <a:t>Артеріальний</a:t>
            </a:r>
            <a:r>
              <a:rPr lang="ru-RU" b="1" dirty="0"/>
              <a:t> </a:t>
            </a:r>
            <a:r>
              <a:rPr lang="ru-RU" b="1" dirty="0" err="1"/>
              <a:t>тиск</a:t>
            </a:r>
            <a:r>
              <a:rPr lang="ru-RU" b="1" dirty="0"/>
              <a:t>	</a:t>
            </a:r>
            <a:r>
              <a:rPr lang="ru-RU" b="1" dirty="0" smtClean="0"/>
              <a:t>          </a:t>
            </a:r>
            <a:r>
              <a:rPr lang="ru-RU" b="1" dirty="0" err="1" smtClean="0"/>
              <a:t>Систолічний</a:t>
            </a:r>
            <a:r>
              <a:rPr lang="ru-RU" b="1" dirty="0"/>
              <a:t>, </a:t>
            </a:r>
            <a:r>
              <a:rPr lang="ru-RU" b="1" dirty="0" err="1"/>
              <a:t>мм.рт.ст</a:t>
            </a:r>
            <a:r>
              <a:rPr lang="ru-RU" b="1" dirty="0"/>
              <a:t>.	</a:t>
            </a:r>
            <a:r>
              <a:rPr lang="ru-RU" b="1" dirty="0" smtClean="0"/>
              <a:t>                                </a:t>
            </a:r>
            <a:r>
              <a:rPr lang="ru-RU" b="1" dirty="0" err="1" smtClean="0"/>
              <a:t>Діастолічний</a:t>
            </a:r>
            <a:r>
              <a:rPr lang="ru-RU" b="1" dirty="0" smtClean="0"/>
              <a:t> </a:t>
            </a:r>
            <a:r>
              <a:rPr lang="ru-RU" b="1" dirty="0" err="1"/>
              <a:t>мм.рт.ст</a:t>
            </a:r>
            <a:r>
              <a:rPr lang="ru-RU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нормальний</a:t>
            </a:r>
            <a:r>
              <a:rPr lang="ru-RU" dirty="0"/>
              <a:t>	</a:t>
            </a:r>
            <a:r>
              <a:rPr lang="ru-RU" dirty="0" smtClean="0"/>
              <a:t>                                   100-130                                                 </a:t>
            </a:r>
            <a:r>
              <a:rPr lang="ru-RU" dirty="0"/>
              <a:t>	60-85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оптимальний</a:t>
            </a:r>
            <a:r>
              <a:rPr lang="ru-RU" dirty="0"/>
              <a:t>	</a:t>
            </a:r>
            <a:r>
              <a:rPr lang="ru-RU" dirty="0" smtClean="0"/>
              <a:t>                                &lt;120                                                </a:t>
            </a:r>
            <a:r>
              <a:rPr lang="ru-RU" dirty="0"/>
              <a:t>	&lt;80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нормальний</a:t>
            </a:r>
            <a:r>
              <a:rPr lang="ru-RU" dirty="0"/>
              <a:t>	</a:t>
            </a:r>
            <a:r>
              <a:rPr lang="ru-RU" dirty="0" smtClean="0"/>
              <a:t>                        130-139</a:t>
            </a:r>
            <a:r>
              <a:rPr lang="ru-RU" dirty="0"/>
              <a:t>	</a:t>
            </a:r>
            <a:r>
              <a:rPr lang="ru-RU" dirty="0" smtClean="0"/>
              <a:t>                                               85-89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Артеріальна</a:t>
            </a:r>
            <a:r>
              <a:rPr lang="ru-RU" dirty="0"/>
              <a:t> </a:t>
            </a:r>
            <a:r>
              <a:rPr lang="ru-RU" dirty="0" err="1"/>
              <a:t>гіпертензія</a:t>
            </a:r>
            <a:r>
              <a:rPr lang="ru-RU" dirty="0"/>
              <a:t> І </a:t>
            </a:r>
            <a:r>
              <a:rPr lang="ru-RU" dirty="0" err="1"/>
              <a:t>ступінь</a:t>
            </a:r>
            <a:r>
              <a:rPr lang="ru-RU" dirty="0"/>
              <a:t>	</a:t>
            </a:r>
            <a:r>
              <a:rPr lang="ru-RU" dirty="0" smtClean="0"/>
              <a:t>    140–159</a:t>
            </a:r>
            <a:r>
              <a:rPr lang="ru-RU" dirty="0"/>
              <a:t>	</a:t>
            </a:r>
            <a:r>
              <a:rPr lang="ru-RU" dirty="0" smtClean="0"/>
              <a:t>                                                90–99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ІІ </a:t>
            </a:r>
            <a:r>
              <a:rPr lang="ru-RU" dirty="0" err="1" smtClean="0"/>
              <a:t>ступінь</a:t>
            </a:r>
            <a:r>
              <a:rPr lang="ru-RU" dirty="0" smtClean="0"/>
              <a:t>                                        </a:t>
            </a:r>
            <a:r>
              <a:rPr lang="ru-RU" dirty="0"/>
              <a:t>	160–179	</a:t>
            </a:r>
            <a:r>
              <a:rPr lang="ru-RU" dirty="0" smtClean="0"/>
              <a:t>                                                 100–109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ІІІ </a:t>
            </a:r>
            <a:r>
              <a:rPr lang="ru-RU" dirty="0" err="1" smtClean="0"/>
              <a:t>ступінь</a:t>
            </a:r>
            <a:r>
              <a:rPr lang="ru-RU" dirty="0" smtClean="0"/>
              <a:t>                                   </a:t>
            </a:r>
            <a:r>
              <a:rPr lang="ru-RU" dirty="0"/>
              <a:t>	</a:t>
            </a:r>
            <a:r>
              <a:rPr lang="ru-RU" dirty="0" smtClean="0"/>
              <a:t>    ≥ </a:t>
            </a:r>
            <a:r>
              <a:rPr lang="ru-RU" dirty="0"/>
              <a:t>180	</a:t>
            </a:r>
            <a:r>
              <a:rPr lang="ru-RU" dirty="0" smtClean="0"/>
              <a:t>                                                        ≥ </a:t>
            </a:r>
            <a:r>
              <a:rPr lang="ru-RU" dirty="0"/>
              <a:t>110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ізольована</a:t>
            </a:r>
            <a:r>
              <a:rPr lang="ru-RU" dirty="0"/>
              <a:t> </a:t>
            </a:r>
            <a:r>
              <a:rPr lang="ru-RU" dirty="0" err="1" smtClean="0"/>
              <a:t>систолічна</a:t>
            </a:r>
            <a:r>
              <a:rPr lang="ru-RU" dirty="0" smtClean="0"/>
              <a:t>   </a:t>
            </a:r>
            <a:r>
              <a:rPr lang="ru-RU" dirty="0"/>
              <a:t>АГ	</a:t>
            </a:r>
            <a:r>
              <a:rPr lang="ru-RU" dirty="0" smtClean="0"/>
              <a:t>            &gt;</a:t>
            </a:r>
            <a:r>
              <a:rPr lang="ru-RU" dirty="0"/>
              <a:t>140	</a:t>
            </a:r>
            <a:r>
              <a:rPr lang="ru-RU" dirty="0" smtClean="0"/>
              <a:t>                                                           &lt;</a:t>
            </a:r>
            <a:r>
              <a:rPr lang="ru-RU" dirty="0"/>
              <a:t>90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77027" y="924955"/>
            <a:ext cx="4960534" cy="227794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0668" y="180678"/>
            <a:ext cx="3810000" cy="28098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3965" y="3913706"/>
            <a:ext cx="3810000" cy="253365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7200" dirty="0" smtClean="0">
                <a:solidFill>
                  <a:srgbClr val="FF0000"/>
                </a:solidFill>
              </a:rPr>
              <a:t>ДЯКУЮ ЗА УВАГУ!!!</a:t>
            </a:r>
            <a:endParaRPr lang="ru-RU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527" y="277092"/>
            <a:ext cx="10058400" cy="1330035"/>
          </a:xfrm>
        </p:spPr>
        <p:txBody>
          <a:bodyPr>
            <a:normAutofit/>
          </a:bodyPr>
          <a:lstStyle/>
          <a:p>
            <a:r>
              <a:rPr lang="uk-UA" dirty="0" smtClean="0"/>
              <a:t>До засобів та методів реабілітаційного обстеження відносять: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95600" y="1607127"/>
            <a:ext cx="6572366" cy="5071545"/>
          </a:xfrm>
        </p:spPr>
        <p:txBody>
          <a:bodyPr>
            <a:normAutofit lnSpcReduction="10000"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антропометрія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пальпація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перкусія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аускультація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тести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спірографія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пневмотахометрія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пікфлоуметрія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пульсооксиметрія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артеріального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280" y="193963"/>
            <a:ext cx="8596668" cy="651164"/>
          </a:xfrm>
        </p:spPr>
        <p:txBody>
          <a:bodyPr/>
          <a:lstStyle/>
          <a:p>
            <a:r>
              <a:rPr lang="uk-UA" dirty="0" smtClean="0"/>
              <a:t>1. Опитування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280" y="1149927"/>
            <a:ext cx="9067722" cy="4891435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      Більшість серйозних захворювань можуть протікати без симптомів. </a:t>
            </a:r>
            <a:r>
              <a:rPr lang="uk-UA" dirty="0" err="1" smtClean="0"/>
              <a:t>Суб</a:t>
            </a:r>
            <a:r>
              <a:rPr lang="en-US" dirty="0" smtClean="0"/>
              <a:t>`</a:t>
            </a:r>
            <a:r>
              <a:rPr lang="uk-UA" dirty="0" err="1" smtClean="0"/>
              <a:t>єктивні</a:t>
            </a:r>
            <a:r>
              <a:rPr lang="uk-UA" dirty="0" smtClean="0"/>
              <a:t> відчуття поганого стану найчастіше можуть бути </a:t>
            </a:r>
            <a:r>
              <a:rPr lang="uk-UA" dirty="0" err="1" smtClean="0"/>
              <a:t>пов</a:t>
            </a:r>
            <a:r>
              <a:rPr lang="en-US" dirty="0" smtClean="0"/>
              <a:t>`</a:t>
            </a:r>
            <a:r>
              <a:rPr lang="uk-UA" dirty="0" err="1" smtClean="0"/>
              <a:t>язані</a:t>
            </a:r>
            <a:r>
              <a:rPr lang="uk-UA" dirty="0" smtClean="0"/>
              <a:t> з задишкою ,</a:t>
            </a:r>
            <a:r>
              <a:rPr lang="uk-UA" dirty="0" err="1" smtClean="0"/>
              <a:t>болем,серцебиттям,слабкістю</a:t>
            </a:r>
            <a:r>
              <a:rPr lang="uk-UA" dirty="0" smtClean="0"/>
              <a:t> та </a:t>
            </a:r>
            <a:r>
              <a:rPr lang="uk-UA" dirty="0" err="1" smtClean="0"/>
              <a:t>підвищенним</a:t>
            </a:r>
            <a:r>
              <a:rPr lang="uk-UA" dirty="0" smtClean="0"/>
              <a:t> серцебиттям. Добре зібраний анамнез значно полегшує діагностику та дозволяє припустити чи є ураження одного органу чи декількох. Бесіда з хворим має проходити повільно в спокійнішому оточені. Вона має складатись з таких пунктів: головні скарги, стан </a:t>
            </a:r>
            <a:r>
              <a:rPr lang="uk-UA" dirty="0" err="1" smtClean="0"/>
              <a:t>здоров</a:t>
            </a:r>
            <a:r>
              <a:rPr lang="en-US" dirty="0" smtClean="0"/>
              <a:t>`</a:t>
            </a:r>
            <a:r>
              <a:rPr lang="uk-UA" dirty="0" smtClean="0"/>
              <a:t>я протягом </a:t>
            </a:r>
            <a:r>
              <a:rPr lang="uk-UA" dirty="0" err="1" smtClean="0"/>
              <a:t>життя,захворювання</a:t>
            </a:r>
            <a:r>
              <a:rPr lang="uk-UA" dirty="0" smtClean="0"/>
              <a:t> в родині(спадковість),спосіб життя та звички, скарги на роботу органів або на систему організму.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Після розповіді хворого про захворювання слід розпитати його про стан інших органів та </a:t>
            </a:r>
            <a:r>
              <a:rPr lang="uk-UA" dirty="0" err="1" smtClean="0"/>
              <a:t>системорганізму</a:t>
            </a:r>
            <a:r>
              <a:rPr lang="uk-UA" dirty="0" smtClean="0"/>
              <a:t>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Слід звернути увагу на загальні ознаки які характерні при захворюваннях ССС, таких як стенокардія, </a:t>
            </a:r>
            <a:r>
              <a:rPr lang="uk-UA" dirty="0" err="1" smtClean="0"/>
              <a:t>задишка,кровохаркання</a:t>
            </a:r>
            <a:r>
              <a:rPr lang="uk-UA" dirty="0" smtClean="0"/>
              <a:t> та інші.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2. Антропометрія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427019"/>
            <a:ext cx="9038475" cy="4614344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Антропометрія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один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антропологічного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статевих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3.Пальпація, перкусія, аускультація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343891"/>
            <a:ext cx="8840739" cy="5195454"/>
          </a:xfrm>
        </p:spPr>
        <p:txBody>
          <a:bodyPr>
            <a:normAutofit/>
          </a:bodyPr>
          <a:lstStyle/>
          <a:p>
            <a:r>
              <a:rPr lang="uk-UA" b="1" dirty="0"/>
              <a:t>Пальпація-</a:t>
            </a:r>
            <a:r>
              <a:rPr lang="uk-UA" dirty="0"/>
              <a:t>  метод медичного обстеження хворого</a:t>
            </a:r>
            <a:r>
              <a:rPr lang="uk-UA" dirty="0" smtClean="0"/>
              <a:t>.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</a:t>
            </a:r>
            <a:r>
              <a:rPr lang="uk-UA" dirty="0"/>
              <a:t>Пальпація заснована на дотикальному відчутті руки, що виникає при русі і тиску пальців та долоні. За допомогою пальпації визначають властивості тканин та органів: їхній стан, величину, форму, консистенцію, рухливість, топографічні співвідношення, а також болючість досліджуваного органу</a:t>
            </a:r>
            <a:r>
              <a:rPr lang="uk-UA" dirty="0" smtClean="0"/>
              <a:t>.</a:t>
            </a:r>
            <a:endParaRPr lang="uk-UA" dirty="0" smtClean="0"/>
          </a:p>
          <a:p>
            <a:r>
              <a:rPr lang="uk-UA" b="1" dirty="0"/>
              <a:t> Перкусія </a:t>
            </a:r>
            <a:r>
              <a:rPr lang="uk-UA" dirty="0"/>
              <a:t>-  один із найважливіших методів дослідження внутрішніх органів. Метою перкусії є визначення розмірів і меж внутрішніх органів, а також виявлення патологічних утворень</a:t>
            </a:r>
            <a:r>
              <a:rPr lang="uk-UA" dirty="0" smtClean="0"/>
              <a:t>.</a:t>
            </a:r>
            <a:endParaRPr lang="uk-UA" dirty="0" smtClean="0"/>
          </a:p>
          <a:p>
            <a:r>
              <a:rPr lang="uk-UA" b="1" dirty="0"/>
              <a:t>Аускультація </a:t>
            </a:r>
            <a:r>
              <a:rPr lang="uk-UA" dirty="0"/>
              <a:t>- метод дослідження, що полягає у вислухуванні звукових явищ, які виникають в організмі </a:t>
            </a:r>
            <a:r>
              <a:rPr lang="uk-UA" dirty="0" smtClean="0"/>
              <a:t>людини.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 Аускультацію </a:t>
            </a:r>
            <a:r>
              <a:rPr lang="uk-UA" dirty="0"/>
              <a:t>здійснюють шляхом прикладання вуха до поверхні тіла (безпосередня аускультація) або за допомогою спеціальних інструментів — стетоскопа, </a:t>
            </a:r>
            <a:r>
              <a:rPr lang="uk-UA" dirty="0" smtClean="0"/>
              <a:t>фонендоскопа.222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237" y="263235"/>
            <a:ext cx="7957820" cy="586509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4. Функціональні тести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237" y="983673"/>
            <a:ext cx="9601199" cy="5472545"/>
          </a:xfrm>
        </p:spPr>
        <p:txBody>
          <a:bodyPr/>
          <a:lstStyle/>
          <a:p>
            <a:r>
              <a:rPr lang="uk-UA" dirty="0" smtClean="0"/>
              <a:t>1. </a:t>
            </a:r>
            <a:r>
              <a:rPr lang="uk-UA" b="1" dirty="0" err="1" smtClean="0"/>
              <a:t>Кліностатична</a:t>
            </a:r>
            <a:r>
              <a:rPr lang="uk-UA" b="1" dirty="0" smtClean="0"/>
              <a:t> проба </a:t>
            </a:r>
            <a:r>
              <a:rPr lang="uk-UA" dirty="0" smtClean="0"/>
              <a:t>- </a:t>
            </a:r>
            <a:r>
              <a:rPr lang="ru-RU" dirty="0"/>
              <a:t> </a:t>
            </a:r>
            <a:r>
              <a:rPr lang="ru-RU" dirty="0" err="1"/>
              <a:t>функціональна</a:t>
            </a:r>
            <a:r>
              <a:rPr lang="ru-RU" dirty="0"/>
              <a:t> проба, яка основана на тому,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переході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вертикального </a:t>
            </a:r>
            <a:r>
              <a:rPr lang="ru-RU" dirty="0" err="1"/>
              <a:t>положення</a:t>
            </a:r>
            <a:r>
              <a:rPr lang="ru-RU" dirty="0"/>
              <a:t> в </a:t>
            </a:r>
            <a:r>
              <a:rPr lang="ru-RU" dirty="0" err="1"/>
              <a:t>горизонтальне</a:t>
            </a:r>
            <a:r>
              <a:rPr lang="ru-RU" dirty="0"/>
              <a:t> </a:t>
            </a:r>
            <a:r>
              <a:rPr lang="ru-RU" dirty="0" err="1"/>
              <a:t>підвищується</a:t>
            </a:r>
            <a:r>
              <a:rPr lang="ru-RU" dirty="0"/>
              <a:t> тонус </a:t>
            </a:r>
            <a:r>
              <a:rPr lang="ru-RU" dirty="0" err="1"/>
              <a:t>парасимпатичного</a:t>
            </a:r>
            <a:r>
              <a:rPr lang="ru-RU" dirty="0"/>
              <a:t> </a:t>
            </a:r>
            <a:r>
              <a:rPr lang="ru-RU" dirty="0" err="1"/>
              <a:t>відділу</a:t>
            </a:r>
            <a:r>
              <a:rPr lang="ru-RU" dirty="0"/>
              <a:t> </a:t>
            </a:r>
            <a:r>
              <a:rPr lang="ru-RU" dirty="0" err="1"/>
              <a:t>вегетативної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при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спостерігається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частоти</a:t>
            </a:r>
            <a:r>
              <a:rPr lang="ru-RU" dirty="0"/>
              <a:t> </a:t>
            </a:r>
            <a:r>
              <a:rPr lang="ru-RU" dirty="0" err="1"/>
              <a:t>серцевих</a:t>
            </a:r>
            <a:r>
              <a:rPr lang="ru-RU" dirty="0"/>
              <a:t> </a:t>
            </a:r>
            <a:r>
              <a:rPr lang="ru-RU" dirty="0" err="1" smtClean="0"/>
              <a:t>скорочень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    </a:t>
            </a:r>
            <a:r>
              <a:rPr lang="uk-UA" i="1" u="sng" dirty="0" smtClean="0"/>
              <a:t>Процедура проведення: </a:t>
            </a:r>
            <a:r>
              <a:rPr lang="ru-RU" dirty="0" err="1"/>
              <a:t>Дану</a:t>
            </a:r>
            <a:r>
              <a:rPr lang="ru-RU" dirty="0"/>
              <a:t> пробу </a:t>
            </a:r>
            <a:r>
              <a:rPr lang="ru-RU" dirty="0" err="1"/>
              <a:t>проводять</a:t>
            </a:r>
            <a:r>
              <a:rPr lang="ru-RU" dirty="0"/>
              <a:t> у </a:t>
            </a:r>
            <a:r>
              <a:rPr lang="ru-RU" dirty="0" err="1"/>
              <a:t>зворотному</a:t>
            </a:r>
            <a:r>
              <a:rPr lang="ru-RU" dirty="0"/>
              <a:t> порядку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ортостатичної</a:t>
            </a:r>
            <a:r>
              <a:rPr lang="ru-RU" dirty="0"/>
              <a:t> </a:t>
            </a:r>
            <a:r>
              <a:rPr lang="ru-RU" dirty="0" err="1"/>
              <a:t>проби</a:t>
            </a:r>
            <a:r>
              <a:rPr lang="ru-RU" dirty="0"/>
              <a:t>: ЧСС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3-5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спокійного</a:t>
            </a:r>
            <a:r>
              <a:rPr lang="ru-RU" dirty="0"/>
              <a:t> </a:t>
            </a:r>
            <a:r>
              <a:rPr lang="ru-RU" dirty="0" err="1"/>
              <a:t>стояння</a:t>
            </a:r>
            <a:r>
              <a:rPr lang="ru-RU" dirty="0"/>
              <a:t>,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повільного</a:t>
            </a:r>
            <a:r>
              <a:rPr lang="ru-RU" dirty="0"/>
              <a:t> переходу у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лежачи</a:t>
            </a:r>
            <a:r>
              <a:rPr lang="ru-RU" dirty="0"/>
              <a:t>, і, </a:t>
            </a:r>
            <a:r>
              <a:rPr lang="ru-RU" dirty="0" err="1"/>
              <a:t>нарешті</a:t>
            </a:r>
            <a:r>
              <a:rPr lang="ru-RU" dirty="0"/>
              <a:t>, </a:t>
            </a:r>
            <a:r>
              <a:rPr lang="ru-RU" dirty="0" err="1"/>
              <a:t>після</a:t>
            </a:r>
            <a:r>
              <a:rPr lang="ru-RU" dirty="0"/>
              <a:t> 3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перебування</a:t>
            </a:r>
            <a:r>
              <a:rPr lang="ru-RU" dirty="0"/>
              <a:t> у горизонтальному </a:t>
            </a:r>
            <a:r>
              <a:rPr lang="ru-RU" dirty="0" err="1"/>
              <a:t>положенні</a:t>
            </a:r>
            <a:r>
              <a:rPr lang="ru-RU" dirty="0"/>
              <a:t>. Пульс </a:t>
            </a:r>
            <a:r>
              <a:rPr lang="ru-RU" dirty="0" err="1"/>
              <a:t>підраховують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за 15-ти </a:t>
            </a:r>
            <a:r>
              <a:rPr lang="ru-RU" dirty="0" err="1"/>
              <a:t>секундні</a:t>
            </a:r>
            <a:r>
              <a:rPr lang="ru-RU" dirty="0"/>
              <a:t> </a:t>
            </a:r>
            <a:r>
              <a:rPr lang="ru-RU" dirty="0" err="1"/>
              <a:t>інтервали</a:t>
            </a:r>
            <a:r>
              <a:rPr lang="ru-RU" dirty="0"/>
              <a:t> часу, </a:t>
            </a:r>
            <a:r>
              <a:rPr lang="ru-RU" dirty="0" err="1"/>
              <a:t>помножуючи</a:t>
            </a:r>
            <a:r>
              <a:rPr lang="ru-RU" dirty="0"/>
              <a:t> результат на 4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При </a:t>
            </a:r>
            <a:r>
              <a:rPr lang="ru-RU" dirty="0" err="1"/>
              <a:t>нормальній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характерно </a:t>
            </a:r>
            <a:r>
              <a:rPr lang="ru-RU" dirty="0" err="1"/>
              <a:t>зниження</a:t>
            </a:r>
            <a:r>
              <a:rPr lang="ru-RU" dirty="0"/>
              <a:t> ЧСС на 8-14 </a:t>
            </a:r>
            <a:r>
              <a:rPr lang="ru-RU" dirty="0" err="1"/>
              <a:t>ударів</a:t>
            </a:r>
            <a:r>
              <a:rPr lang="ru-RU" dirty="0"/>
              <a:t> за 1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переходу в </a:t>
            </a:r>
            <a:r>
              <a:rPr lang="ru-RU" dirty="0" err="1"/>
              <a:t>горизонтальне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і </a:t>
            </a:r>
            <a:r>
              <a:rPr lang="ru-RU" dirty="0" err="1"/>
              <a:t>деяке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3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стабілізації</a:t>
            </a:r>
            <a:r>
              <a:rPr lang="ru-RU" dirty="0"/>
              <a:t>, але ЧСС при </a:t>
            </a:r>
            <a:r>
              <a:rPr lang="ru-RU" dirty="0" err="1"/>
              <a:t>цьому</a:t>
            </a:r>
            <a:r>
              <a:rPr lang="ru-RU" dirty="0"/>
              <a:t> на 6-8 </a:t>
            </a:r>
            <a:r>
              <a:rPr lang="ru-RU" dirty="0" err="1"/>
              <a:t>ударів</a:t>
            </a:r>
            <a:r>
              <a:rPr lang="ru-RU" dirty="0"/>
              <a:t> за 1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нижча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вертикальному </a:t>
            </a:r>
            <a:r>
              <a:rPr lang="ru-RU" dirty="0" err="1"/>
              <a:t>положенні</a:t>
            </a:r>
            <a:r>
              <a:rPr lang="ru-RU" dirty="0"/>
              <a:t>.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пульсу </a:t>
            </a:r>
            <a:r>
              <a:rPr lang="ru-RU" dirty="0" err="1"/>
              <a:t>свідчить</a:t>
            </a:r>
            <a:r>
              <a:rPr lang="ru-RU" dirty="0"/>
              <a:t> про </a:t>
            </a:r>
            <a:r>
              <a:rPr lang="ru-RU" dirty="0" err="1"/>
              <a:t>підвищену</a:t>
            </a:r>
            <a:r>
              <a:rPr lang="ru-RU" dirty="0"/>
              <a:t> </a:t>
            </a:r>
            <a:r>
              <a:rPr lang="ru-RU" dirty="0" err="1"/>
              <a:t>реактивність</a:t>
            </a:r>
            <a:r>
              <a:rPr lang="ru-RU" dirty="0"/>
              <a:t> </a:t>
            </a:r>
            <a:r>
              <a:rPr lang="ru-RU" dirty="0" err="1"/>
              <a:t>парасимпатичної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вегетативної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менше</a:t>
            </a:r>
            <a:r>
              <a:rPr lang="ru-RU" dirty="0"/>
              <a:t> – про </a:t>
            </a:r>
            <a:r>
              <a:rPr lang="ru-RU" dirty="0" err="1"/>
              <a:t>знижену</a:t>
            </a:r>
            <a:r>
              <a:rPr lang="ru-RU" dirty="0"/>
              <a:t> </a:t>
            </a:r>
            <a:r>
              <a:rPr lang="ru-RU" dirty="0" err="1"/>
              <a:t>реактивність</a:t>
            </a:r>
            <a:r>
              <a:rPr lang="ru-RU" dirty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0252363" y="489527"/>
            <a:ext cx="892002" cy="7850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073" y="489527"/>
            <a:ext cx="9324109" cy="5509491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2. Ортостатична проба - </a:t>
            </a:r>
            <a:r>
              <a:rPr lang="ru-RU" dirty="0"/>
              <a:t> </a:t>
            </a:r>
            <a:r>
              <a:rPr lang="ru-RU" dirty="0" err="1"/>
              <a:t>функціональна</a:t>
            </a:r>
            <a:r>
              <a:rPr lang="ru-RU" dirty="0"/>
              <a:t> проба, яка основана на тому, </a:t>
            </a:r>
            <a:r>
              <a:rPr lang="ru-RU" dirty="0" err="1"/>
              <a:t>що</a:t>
            </a:r>
            <a:r>
              <a:rPr lang="ru-RU" dirty="0"/>
              <a:t> тонус симпатичного </a:t>
            </a:r>
            <a:r>
              <a:rPr lang="ru-RU" dirty="0" err="1"/>
              <a:t>відділу</a:t>
            </a:r>
            <a:r>
              <a:rPr lang="ru-RU" dirty="0"/>
              <a:t> </a:t>
            </a:r>
            <a:r>
              <a:rPr lang="ru-RU" dirty="0" err="1"/>
              <a:t>вегетативної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і </a:t>
            </a:r>
            <a:r>
              <a:rPr lang="ru-RU" dirty="0" err="1"/>
              <a:t>відповідно</a:t>
            </a:r>
            <a:r>
              <a:rPr lang="ru-RU" dirty="0"/>
              <a:t> частота </a:t>
            </a:r>
            <a:r>
              <a:rPr lang="ru-RU" dirty="0" err="1"/>
              <a:t>серцевих</a:t>
            </a:r>
            <a:r>
              <a:rPr lang="ru-RU" dirty="0"/>
              <a:t> </a:t>
            </a:r>
            <a:r>
              <a:rPr lang="ru-RU" dirty="0" err="1"/>
              <a:t>скорочень</a:t>
            </a:r>
            <a:r>
              <a:rPr lang="ru-RU" dirty="0"/>
              <a:t> </a:t>
            </a:r>
            <a:r>
              <a:rPr lang="ru-RU" dirty="0" err="1"/>
              <a:t>збільшуються</a:t>
            </a:r>
            <a:r>
              <a:rPr lang="ru-RU" dirty="0"/>
              <a:t> при </a:t>
            </a:r>
            <a:r>
              <a:rPr lang="ru-RU" dirty="0" err="1"/>
              <a:t>переході</a:t>
            </a:r>
            <a:r>
              <a:rPr lang="ru-RU" dirty="0"/>
              <a:t> з горизонтального </a:t>
            </a:r>
            <a:r>
              <a:rPr lang="ru-RU" dirty="0" err="1"/>
              <a:t>положення</a:t>
            </a:r>
            <a:r>
              <a:rPr lang="ru-RU" dirty="0"/>
              <a:t> (</a:t>
            </a:r>
            <a:r>
              <a:rPr lang="ru-RU" dirty="0" err="1"/>
              <a:t>кліностатика</a:t>
            </a:r>
            <a:r>
              <a:rPr lang="ru-RU" dirty="0"/>
              <a:t>) у </a:t>
            </a:r>
            <a:r>
              <a:rPr lang="ru-RU" dirty="0" err="1"/>
              <a:t>вертикальне</a:t>
            </a:r>
            <a:r>
              <a:rPr lang="ru-RU" dirty="0"/>
              <a:t> (</a:t>
            </a:r>
            <a:r>
              <a:rPr lang="ru-RU" dirty="0" err="1"/>
              <a:t>ортостатика</a:t>
            </a:r>
            <a:r>
              <a:rPr lang="ru-RU" dirty="0" smtClean="0"/>
              <a:t>).</a:t>
            </a:r>
            <a:endParaRPr lang="ru-RU" dirty="0" smtClean="0"/>
          </a:p>
          <a:p>
            <a:pPr marL="0" indent="0">
              <a:buNone/>
            </a:pPr>
            <a:r>
              <a:rPr lang="uk-UA" i="1" u="sng" dirty="0" smtClean="0"/>
              <a:t>Процедура проведення: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в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лежачи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3-5 </a:t>
            </a:r>
            <a:r>
              <a:rPr lang="ru-RU" dirty="0" err="1"/>
              <a:t>хв</a:t>
            </a:r>
            <a:r>
              <a:rPr lang="ru-RU" dirty="0"/>
              <a:t>. у </a:t>
            </a:r>
            <a:r>
              <a:rPr lang="ru-RU" dirty="0" err="1"/>
              <a:t>досліджуваного</a:t>
            </a:r>
            <a:r>
              <a:rPr lang="ru-RU" dirty="0"/>
              <a:t> </a:t>
            </a:r>
            <a:r>
              <a:rPr lang="ru-RU" dirty="0" err="1"/>
              <a:t>підраховують</a:t>
            </a:r>
            <a:r>
              <a:rPr lang="ru-RU" dirty="0"/>
              <a:t> частоту пульсу за 15 сек. і результат </a:t>
            </a:r>
            <a:r>
              <a:rPr lang="ru-RU" dirty="0" err="1"/>
              <a:t>помножують</a:t>
            </a:r>
            <a:r>
              <a:rPr lang="ru-RU" dirty="0"/>
              <a:t> на 4. Тим самим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вихідну</a:t>
            </a:r>
            <a:r>
              <a:rPr lang="ru-RU" dirty="0"/>
              <a:t> частоту </a:t>
            </a:r>
            <a:r>
              <a:rPr lang="ru-RU" dirty="0" err="1"/>
              <a:t>серцевих</a:t>
            </a:r>
            <a:r>
              <a:rPr lang="ru-RU" dirty="0"/>
              <a:t> </a:t>
            </a:r>
            <a:r>
              <a:rPr lang="ru-RU" dirty="0" err="1"/>
              <a:t>скорочень</a:t>
            </a:r>
            <a:r>
              <a:rPr lang="ru-RU" dirty="0"/>
              <a:t> за 1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досліджуваний</a:t>
            </a:r>
            <a:r>
              <a:rPr lang="ru-RU" dirty="0"/>
              <a:t> </a:t>
            </a:r>
            <a:r>
              <a:rPr lang="ru-RU" dirty="0" err="1"/>
              <a:t>повільно</a:t>
            </a:r>
            <a:r>
              <a:rPr lang="ru-RU" dirty="0"/>
              <a:t> (за 2-3 сек.) </a:t>
            </a:r>
            <a:r>
              <a:rPr lang="ru-RU" dirty="0" err="1"/>
              <a:t>встає</a:t>
            </a:r>
            <a:r>
              <a:rPr lang="ru-RU" dirty="0"/>
              <a:t>.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переходу у </a:t>
            </a:r>
            <a:r>
              <a:rPr lang="ru-RU" dirty="0" err="1"/>
              <a:t>вертикальне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, а </a:t>
            </a:r>
            <a:r>
              <a:rPr lang="ru-RU" dirty="0" err="1"/>
              <a:t>потім</a:t>
            </a:r>
            <a:r>
              <a:rPr lang="ru-RU" dirty="0"/>
              <a:t> через 3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стояння</a:t>
            </a:r>
            <a:r>
              <a:rPr lang="ru-RU" dirty="0"/>
              <a:t> (</a:t>
            </a:r>
            <a:r>
              <a:rPr lang="ru-RU" dirty="0" err="1"/>
              <a:t>тобто</a:t>
            </a:r>
            <a:r>
              <a:rPr lang="ru-RU" dirty="0"/>
              <a:t> коли </a:t>
            </a:r>
            <a:r>
              <a:rPr lang="ru-RU" dirty="0" err="1"/>
              <a:t>показник</a:t>
            </a:r>
            <a:r>
              <a:rPr lang="ru-RU" dirty="0"/>
              <a:t> ЧСС </a:t>
            </a:r>
            <a:r>
              <a:rPr lang="ru-RU" dirty="0" err="1"/>
              <a:t>стабілізується</a:t>
            </a:r>
            <a:r>
              <a:rPr lang="ru-RU" dirty="0"/>
              <a:t>) у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знов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частоту </a:t>
            </a:r>
            <a:r>
              <a:rPr lang="ru-RU" dirty="0" err="1"/>
              <a:t>серцевих</a:t>
            </a:r>
            <a:r>
              <a:rPr lang="ru-RU" dirty="0"/>
              <a:t> </a:t>
            </a:r>
            <a:r>
              <a:rPr lang="ru-RU" dirty="0" err="1"/>
              <a:t>скорочень</a:t>
            </a:r>
            <a:r>
              <a:rPr lang="ru-RU" dirty="0"/>
              <a:t> (за </a:t>
            </a:r>
            <a:r>
              <a:rPr lang="ru-RU" dirty="0" err="1"/>
              <a:t>даними</a:t>
            </a:r>
            <a:r>
              <a:rPr lang="ru-RU" dirty="0"/>
              <a:t> пульсу за 15 сек., </a:t>
            </a:r>
            <a:r>
              <a:rPr lang="ru-RU" dirty="0" err="1"/>
              <a:t>помноженими</a:t>
            </a:r>
            <a:r>
              <a:rPr lang="ru-RU" dirty="0"/>
              <a:t> на 4).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Нормальною </a:t>
            </a:r>
            <a:r>
              <a:rPr lang="ru-RU" dirty="0" err="1"/>
              <a:t>реакцією</a:t>
            </a:r>
            <a:r>
              <a:rPr lang="ru-RU" dirty="0"/>
              <a:t> на пробу є </a:t>
            </a:r>
            <a:r>
              <a:rPr lang="ru-RU" dirty="0" err="1"/>
              <a:t>збільшення</a:t>
            </a:r>
            <a:r>
              <a:rPr lang="ru-RU" dirty="0"/>
              <a:t> ЧСС на 10-16 </a:t>
            </a:r>
            <a:r>
              <a:rPr lang="ru-RU" dirty="0" err="1"/>
              <a:t>ударів</a:t>
            </a:r>
            <a:r>
              <a:rPr lang="ru-RU" dirty="0"/>
              <a:t> за 1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підйому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стабілізації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через 3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стояння</a:t>
            </a:r>
            <a:r>
              <a:rPr lang="ru-RU" dirty="0"/>
              <a:t> ЧСС </a:t>
            </a:r>
            <a:r>
              <a:rPr lang="ru-RU" dirty="0" err="1"/>
              <a:t>дещо</a:t>
            </a:r>
            <a:r>
              <a:rPr lang="ru-RU" dirty="0"/>
              <a:t> </a:t>
            </a:r>
            <a:r>
              <a:rPr lang="ru-RU" dirty="0" err="1"/>
              <a:t>зменшується</a:t>
            </a:r>
            <a:r>
              <a:rPr lang="ru-RU" dirty="0"/>
              <a:t>, але на 6-10 </a:t>
            </a:r>
            <a:r>
              <a:rPr lang="ru-RU" dirty="0" err="1"/>
              <a:t>ударів</a:t>
            </a:r>
            <a:r>
              <a:rPr lang="ru-RU" dirty="0"/>
              <a:t> за 1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вища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у горизонтальному </a:t>
            </a:r>
            <a:r>
              <a:rPr lang="ru-RU" dirty="0" err="1"/>
              <a:t>положенні</a:t>
            </a:r>
            <a:r>
              <a:rPr lang="ru-RU" dirty="0"/>
              <a:t>. </a:t>
            </a:r>
            <a:r>
              <a:rPr lang="ru-RU" dirty="0" err="1"/>
              <a:t>Сильніша</a:t>
            </a:r>
            <a:r>
              <a:rPr lang="ru-RU" dirty="0"/>
              <a:t> </a:t>
            </a:r>
            <a:r>
              <a:rPr lang="ru-RU" dirty="0" err="1"/>
              <a:t>реакція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 про </a:t>
            </a:r>
            <a:r>
              <a:rPr lang="ru-RU" dirty="0" err="1"/>
              <a:t>підвищену</a:t>
            </a:r>
            <a:r>
              <a:rPr lang="ru-RU" dirty="0"/>
              <a:t> </a:t>
            </a:r>
            <a:r>
              <a:rPr lang="ru-RU" dirty="0" err="1"/>
              <a:t>реактивність</a:t>
            </a:r>
            <a:r>
              <a:rPr lang="ru-RU" dirty="0"/>
              <a:t> </a:t>
            </a:r>
            <a:r>
              <a:rPr lang="ru-RU" dirty="0" err="1"/>
              <a:t>симпатичної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вегетативної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притаманне</a:t>
            </a:r>
            <a:r>
              <a:rPr lang="ru-RU" dirty="0"/>
              <a:t> </a:t>
            </a:r>
            <a:r>
              <a:rPr lang="ru-RU" dirty="0" err="1"/>
              <a:t>недостатньо</a:t>
            </a:r>
            <a:r>
              <a:rPr lang="ru-RU" dirty="0"/>
              <a:t> </a:t>
            </a:r>
            <a:r>
              <a:rPr lang="ru-RU" dirty="0" err="1"/>
              <a:t>тренованим</a:t>
            </a:r>
            <a:r>
              <a:rPr lang="ru-RU" dirty="0"/>
              <a:t> особам. </a:t>
            </a:r>
            <a:r>
              <a:rPr lang="ru-RU" dirty="0" err="1"/>
              <a:t>Слабша</a:t>
            </a:r>
            <a:r>
              <a:rPr lang="ru-RU" dirty="0"/>
              <a:t> </a:t>
            </a:r>
            <a:r>
              <a:rPr lang="ru-RU" dirty="0" err="1"/>
              <a:t>реакція</a:t>
            </a:r>
            <a:r>
              <a:rPr lang="ru-RU" dirty="0"/>
              <a:t> </a:t>
            </a:r>
            <a:r>
              <a:rPr lang="ru-RU" dirty="0" err="1"/>
              <a:t>спостерігається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зниженої</a:t>
            </a:r>
            <a:r>
              <a:rPr lang="ru-RU" dirty="0"/>
              <a:t> </a:t>
            </a:r>
            <a:r>
              <a:rPr lang="ru-RU" dirty="0" err="1"/>
              <a:t>реактивності</a:t>
            </a:r>
            <a:r>
              <a:rPr lang="ru-RU" dirty="0"/>
              <a:t> </a:t>
            </a:r>
            <a:r>
              <a:rPr lang="ru-RU" dirty="0" err="1"/>
              <a:t>симпатичної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і </a:t>
            </a:r>
            <a:r>
              <a:rPr lang="ru-RU" dirty="0" err="1"/>
              <a:t>підвищеного</a:t>
            </a:r>
            <a:r>
              <a:rPr lang="ru-RU" dirty="0"/>
              <a:t> тонусу </a:t>
            </a:r>
            <a:r>
              <a:rPr lang="ru-RU" dirty="0" err="1"/>
              <a:t>парасимпатичної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вегетативної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</a:t>
            </a:r>
            <a:r>
              <a:rPr lang="ru-RU" dirty="0" err="1"/>
              <a:t>Слабша</a:t>
            </a:r>
            <a:r>
              <a:rPr lang="ru-RU" dirty="0"/>
              <a:t> </a:t>
            </a:r>
            <a:r>
              <a:rPr lang="ru-RU" dirty="0" err="1"/>
              <a:t>реакція</a:t>
            </a:r>
            <a:r>
              <a:rPr lang="ru-RU" dirty="0"/>
              <a:t>, як правило, </a:t>
            </a:r>
            <a:r>
              <a:rPr lang="ru-RU" dirty="0" err="1"/>
              <a:t>супроводжує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стану </a:t>
            </a:r>
            <a:r>
              <a:rPr lang="ru-RU" dirty="0" err="1"/>
              <a:t>тренованості</a:t>
            </a:r>
            <a:r>
              <a:rPr lang="ru-RU" dirty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0243" y="428770"/>
            <a:ext cx="8596668" cy="3880773"/>
          </a:xfrm>
        </p:spPr>
        <p:txBody>
          <a:bodyPr/>
          <a:lstStyle/>
          <a:p>
            <a:r>
              <a:rPr lang="uk-UA" dirty="0" smtClean="0"/>
              <a:t>3. Проба з фізичним навантаженням.</a:t>
            </a:r>
            <a:endParaRPr lang="uk-UA" dirty="0" smtClean="0"/>
          </a:p>
          <a:p>
            <a:pPr marL="0" indent="0">
              <a:buNone/>
            </a:pPr>
            <a:r>
              <a:rPr lang="uk-UA" i="1" u="sng" dirty="0" smtClean="0"/>
              <a:t>Процедура </a:t>
            </a:r>
            <a:r>
              <a:rPr lang="uk-UA" i="1" u="sng" dirty="0"/>
              <a:t>проведення: </a:t>
            </a:r>
            <a:r>
              <a:rPr lang="uk-UA" dirty="0"/>
              <a:t>Досліджуваний підраховує пульс, потім виконує 20 присідань за ЗО с і знову підраховує пульс. У здорових людей пульс часті­шає не більш, ніж на ЗО % від вихідної величини і по­вертається до неї не пізніше, ніж через З хвилини.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87344" y="457199"/>
            <a:ext cx="2041929" cy="42025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457199"/>
            <a:ext cx="8969202" cy="5584163"/>
          </a:xfrm>
        </p:spPr>
        <p:txBody>
          <a:bodyPr>
            <a:normAutofit/>
          </a:bodyPr>
          <a:lstStyle/>
          <a:p>
            <a:r>
              <a:rPr lang="ru-RU" dirty="0" smtClean="0"/>
              <a:t>4. </a:t>
            </a:r>
            <a:r>
              <a:rPr lang="ru-RU" dirty="0" err="1" smtClean="0"/>
              <a:t>Функціональна</a:t>
            </a:r>
            <a:r>
              <a:rPr lang="ru-RU" dirty="0" smtClean="0"/>
              <a:t> </a:t>
            </a:r>
            <a:r>
              <a:rPr lang="ru-RU" dirty="0"/>
              <a:t>проба </a:t>
            </a:r>
            <a:r>
              <a:rPr lang="ru-RU" dirty="0" err="1"/>
              <a:t>Руф’є-Діксона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i="1" u="sng" dirty="0" smtClean="0"/>
              <a:t>Процедура проведення:  </a:t>
            </a:r>
            <a:r>
              <a:rPr lang="ru-RU" dirty="0" err="1"/>
              <a:t>Піддослідний</a:t>
            </a:r>
            <a:r>
              <a:rPr lang="ru-RU" dirty="0"/>
              <a:t> </a:t>
            </a:r>
            <a:r>
              <a:rPr lang="ru-RU" dirty="0" err="1"/>
              <a:t>лягає</a:t>
            </a:r>
            <a:r>
              <a:rPr lang="ru-RU" dirty="0"/>
              <a:t> на спину, через 5 </a:t>
            </a:r>
            <a:r>
              <a:rPr lang="ru-RU" dirty="0" err="1"/>
              <a:t>хвилин</a:t>
            </a:r>
            <a:r>
              <a:rPr lang="ru-RU" dirty="0"/>
              <a:t> </a:t>
            </a:r>
            <a:r>
              <a:rPr lang="ru-RU" dirty="0" err="1"/>
              <a:t>підраховують</a:t>
            </a:r>
            <a:r>
              <a:rPr lang="ru-RU" dirty="0"/>
              <a:t> пульс за 15 секунд, </a:t>
            </a:r>
            <a:r>
              <a:rPr lang="ru-RU" dirty="0" err="1"/>
              <a:t>далі</a:t>
            </a:r>
            <a:r>
              <a:rPr lang="ru-RU" dirty="0"/>
              <a:t> </a:t>
            </a:r>
            <a:r>
              <a:rPr lang="ru-RU" dirty="0" err="1"/>
              <a:t>перераховують</a:t>
            </a:r>
            <a:r>
              <a:rPr lang="ru-RU" dirty="0"/>
              <a:t> ЧСС за 1 </a:t>
            </a:r>
            <a:r>
              <a:rPr lang="ru-RU" dirty="0" err="1"/>
              <a:t>хвилину</a:t>
            </a:r>
            <a:r>
              <a:rPr lang="ru-RU" dirty="0"/>
              <a:t>(Р1).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піддослідний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30 </a:t>
            </a:r>
            <a:r>
              <a:rPr lang="ru-RU" dirty="0" err="1"/>
              <a:t>присідань</a:t>
            </a:r>
            <a:r>
              <a:rPr lang="ru-RU" dirty="0"/>
              <a:t> за 45 секунд, </a:t>
            </a:r>
            <a:r>
              <a:rPr lang="ru-RU" dirty="0" err="1"/>
              <a:t>знову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горизонтальне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і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підраховують</a:t>
            </a:r>
            <a:r>
              <a:rPr lang="ru-RU" dirty="0"/>
              <a:t> число </a:t>
            </a:r>
            <a:r>
              <a:rPr lang="ru-RU" dirty="0" err="1"/>
              <a:t>пульсових</a:t>
            </a:r>
            <a:r>
              <a:rPr lang="ru-RU" dirty="0"/>
              <a:t> </a:t>
            </a:r>
            <a:r>
              <a:rPr lang="ru-RU" dirty="0" err="1"/>
              <a:t>ударів</a:t>
            </a:r>
            <a:r>
              <a:rPr lang="ru-RU" dirty="0"/>
              <a:t> за 15 секунд ( </a:t>
            </a:r>
            <a:r>
              <a:rPr lang="ru-RU" dirty="0" err="1"/>
              <a:t>отриманий</a:t>
            </a:r>
            <a:r>
              <a:rPr lang="ru-RU" dirty="0"/>
              <a:t> результат </a:t>
            </a:r>
            <a:r>
              <a:rPr lang="ru-RU" dirty="0" err="1"/>
              <a:t>перераховують</a:t>
            </a:r>
            <a:r>
              <a:rPr lang="ru-RU" dirty="0"/>
              <a:t> за 1 </a:t>
            </a:r>
            <a:r>
              <a:rPr lang="ru-RU" dirty="0" err="1"/>
              <a:t>хвилину</a:t>
            </a:r>
            <a:r>
              <a:rPr lang="ru-RU" dirty="0"/>
              <a:t> Р2).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підрахунок</a:t>
            </a:r>
            <a:r>
              <a:rPr lang="ru-RU" dirty="0"/>
              <a:t> ЧСС </a:t>
            </a:r>
            <a:r>
              <a:rPr lang="ru-RU" dirty="0" err="1"/>
              <a:t>виконують</a:t>
            </a:r>
            <a:r>
              <a:rPr lang="ru-RU" dirty="0"/>
              <a:t> за </a:t>
            </a:r>
            <a:r>
              <a:rPr lang="ru-RU" dirty="0" err="1"/>
              <a:t>останні</a:t>
            </a:r>
            <a:r>
              <a:rPr lang="ru-RU" dirty="0"/>
              <a:t> 15 секунд 1-ої </a:t>
            </a:r>
            <a:r>
              <a:rPr lang="ru-RU" dirty="0" err="1"/>
              <a:t>хвилини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(Р3).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індекс</a:t>
            </a:r>
            <a:r>
              <a:rPr lang="ru-RU" dirty="0"/>
              <a:t> </a:t>
            </a:r>
            <a:r>
              <a:rPr lang="ru-RU" dirty="0" err="1"/>
              <a:t>Руф’є</a:t>
            </a:r>
            <a:r>
              <a:rPr lang="ru-RU" dirty="0"/>
              <a:t>-Диксона за формулою:</a:t>
            </a:r>
            <a:endParaRPr lang="ru-RU" dirty="0"/>
          </a:p>
          <a:p>
            <a:pPr marL="0" indent="0">
              <a:buNone/>
            </a:pPr>
            <a:r>
              <a:rPr lang="ru-RU" i="1" u="sng" dirty="0" smtClean="0"/>
              <a:t>ІРД </a:t>
            </a:r>
            <a:r>
              <a:rPr lang="ru-RU" i="1" u="sng" dirty="0"/>
              <a:t>= (Р2-70)+ (Р3-Р1) : 10</a:t>
            </a:r>
            <a:endParaRPr lang="ru-RU" i="1" u="sng" dirty="0"/>
          </a:p>
          <a:p>
            <a:pPr marL="0" indent="0">
              <a:buNone/>
            </a:pPr>
            <a:r>
              <a:rPr lang="ru-RU" i="1" u="sng" dirty="0" err="1" smtClean="0"/>
              <a:t>Функціональний</a:t>
            </a:r>
            <a:r>
              <a:rPr lang="ru-RU" i="1" u="sng" dirty="0" smtClean="0"/>
              <a:t> </a:t>
            </a:r>
            <a:r>
              <a:rPr lang="ru-RU" i="1" u="sng" dirty="0"/>
              <a:t>стан </a:t>
            </a:r>
            <a:r>
              <a:rPr lang="ru-RU" i="1" u="sng" dirty="0" err="1"/>
              <a:t>серцево-судинної</a:t>
            </a:r>
            <a:r>
              <a:rPr lang="ru-RU" i="1" u="sng" dirty="0"/>
              <a:t> </a:t>
            </a:r>
            <a:r>
              <a:rPr lang="ru-RU" i="1" u="sng" dirty="0" err="1"/>
              <a:t>системи</a:t>
            </a:r>
            <a:r>
              <a:rPr lang="ru-RU" i="1" u="sng" dirty="0"/>
              <a:t> </a:t>
            </a:r>
            <a:r>
              <a:rPr lang="ru-RU" i="1" u="sng" dirty="0" err="1"/>
              <a:t>оцінюють</a:t>
            </a:r>
            <a:r>
              <a:rPr lang="ru-RU" i="1" u="sng" dirty="0"/>
              <a:t> по </a:t>
            </a:r>
            <a:r>
              <a:rPr lang="ru-RU" i="1" u="sng" dirty="0" err="1"/>
              <a:t>величині</a:t>
            </a:r>
            <a:r>
              <a:rPr lang="ru-RU" i="1" u="sng" dirty="0"/>
              <a:t> </a:t>
            </a:r>
            <a:r>
              <a:rPr lang="ru-RU" i="1" u="sng" dirty="0" err="1"/>
              <a:t>індексу</a:t>
            </a:r>
            <a:r>
              <a:rPr lang="ru-RU" i="1" u="sng" dirty="0" smtClean="0"/>
              <a:t>:</a:t>
            </a:r>
            <a:endParaRPr lang="ru-RU" i="1" u="sng" dirty="0" smtClean="0"/>
          </a:p>
          <a:p>
            <a:pPr marL="0" indent="0">
              <a:buNone/>
            </a:pPr>
            <a:r>
              <a:rPr lang="ru-RU" i="1" u="sng" dirty="0" smtClean="0"/>
              <a:t> </a:t>
            </a:r>
            <a:r>
              <a:rPr lang="ru-RU" i="1" u="sng" dirty="0"/>
              <a:t>до 2,9 – добре</a:t>
            </a:r>
            <a:endParaRPr lang="ru-RU" i="1" u="sng" dirty="0"/>
          </a:p>
          <a:p>
            <a:pPr marL="0" indent="0">
              <a:buNone/>
            </a:pPr>
            <a:r>
              <a:rPr lang="ru-RU" i="1" u="sng" dirty="0" smtClean="0"/>
              <a:t>3-6 </a:t>
            </a:r>
            <a:r>
              <a:rPr lang="ru-RU" i="1" u="sng" dirty="0"/>
              <a:t>- </a:t>
            </a:r>
            <a:r>
              <a:rPr lang="ru-RU" i="1" u="sng" dirty="0" err="1"/>
              <a:t>середнє</a:t>
            </a:r>
            <a:endParaRPr lang="ru-RU" i="1" u="sng" dirty="0"/>
          </a:p>
          <a:p>
            <a:pPr marL="0" indent="0">
              <a:buNone/>
            </a:pPr>
            <a:r>
              <a:rPr lang="ru-RU" i="1" u="sng" dirty="0" smtClean="0"/>
              <a:t>6-8 </a:t>
            </a:r>
            <a:r>
              <a:rPr lang="ru-RU" i="1" u="sng" dirty="0"/>
              <a:t>- </a:t>
            </a:r>
            <a:r>
              <a:rPr lang="ru-RU" i="1" u="sng" dirty="0" err="1"/>
              <a:t>задовільне</a:t>
            </a:r>
            <a:endParaRPr lang="ru-RU" i="1" u="sng" dirty="0"/>
          </a:p>
          <a:p>
            <a:pPr marL="0" indent="0">
              <a:buNone/>
            </a:pPr>
            <a:r>
              <a:rPr lang="ru-RU" i="1" u="sng" dirty="0" err="1" smtClean="0"/>
              <a:t>більш</a:t>
            </a:r>
            <a:r>
              <a:rPr lang="ru-RU" i="1" u="sng" dirty="0" smtClean="0"/>
              <a:t> </a:t>
            </a:r>
            <a:r>
              <a:rPr lang="ru-RU" i="1" u="sng" dirty="0"/>
              <a:t>8 – </a:t>
            </a:r>
            <a:r>
              <a:rPr lang="ru-RU" i="1" u="sng" dirty="0" err="1"/>
              <a:t>незадовільне</a:t>
            </a:r>
            <a:r>
              <a:rPr lang="ru-RU" i="1" u="sng" dirty="0"/>
              <a:t>.</a:t>
            </a:r>
            <a:endParaRPr lang="ru-RU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11283</Words>
  <Application>WPS Presentation</Application>
  <PresentationFormat>Широкоэкранный</PresentationFormat>
  <Paragraphs>132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Arial</vt:lpstr>
      <vt:lpstr>SimSun</vt:lpstr>
      <vt:lpstr>Wingdings</vt:lpstr>
      <vt:lpstr>Wingdings 3</vt:lpstr>
      <vt:lpstr>Arial</vt:lpstr>
      <vt:lpstr>Times New Roman</vt:lpstr>
      <vt:lpstr>Trebuchet MS</vt:lpstr>
      <vt:lpstr>Microsoft YaHei</vt:lpstr>
      <vt:lpstr>Arial Unicode MS</vt:lpstr>
      <vt:lpstr>Calibri</vt:lpstr>
      <vt:lpstr>Аспект</vt:lpstr>
      <vt:lpstr>Засоби та методи реабілітаційного обстеження при порушеннях діяльності ССС</vt:lpstr>
      <vt:lpstr>До засобів та методів реабілітаційного обстеження відносять:</vt:lpstr>
      <vt:lpstr>1. Опитування</vt:lpstr>
      <vt:lpstr>2. Антропометрія</vt:lpstr>
      <vt:lpstr>3.Пальпація, перкусія, аускультація  </vt:lpstr>
      <vt:lpstr>4. Функціональні тести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4. Спірографія</vt:lpstr>
      <vt:lpstr>PowerPoint 演示文稿</vt:lpstr>
      <vt:lpstr>5. Пікфлоуметрія</vt:lpstr>
      <vt:lpstr>6. Пульсоксиметрія</vt:lpstr>
      <vt:lpstr>7. Вимірювання артеріального тиску.</vt:lpstr>
      <vt:lpstr>PowerPoint 演示文稿</vt:lpstr>
      <vt:lpstr>PowerPoint 演示文稿</vt:lpstr>
      <vt:lpstr>PowerPoint 演示文稿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Natasha</dc:creator>
  <cp:lastModifiedBy>User</cp:lastModifiedBy>
  <cp:revision>16</cp:revision>
  <dcterms:created xsi:type="dcterms:W3CDTF">2019-10-17T15:58:00Z</dcterms:created>
  <dcterms:modified xsi:type="dcterms:W3CDTF">2023-09-10T21:33:39Z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B0BAE42113084B0C9B3E3F303C05C50E_13</vt:lpwstr>
  </property>
  <property fmtid="{D5CDD505-2E9C-101B-9397-08002B2CF9AE}" pid="3" name="KSOProductBuildVer">
    <vt:lpwstr>1049-12.2.0.13201</vt:lpwstr>
  </property>
</Properties>
</file>