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7" r:id="rId2"/>
    <p:sldId id="259" r:id="rId3"/>
    <p:sldId id="260" r:id="rId4"/>
    <p:sldId id="261" r:id="rId5"/>
    <p:sldId id="273" r:id="rId6"/>
    <p:sldId id="274" r:id="rId7"/>
    <p:sldId id="271" r:id="rId8"/>
    <p:sldId id="272" r:id="rId9"/>
    <p:sldId id="262" r:id="rId10"/>
    <p:sldId id="263" r:id="rId11"/>
    <p:sldId id="275" r:id="rId12"/>
    <p:sldId id="276" r:id="rId13"/>
    <p:sldId id="277" r:id="rId14"/>
    <p:sldId id="278" r:id="rId15"/>
    <p:sldId id="27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6CD118B0-16DB-45A8-B481-004A53ED73D6}">
          <p14:sldIdLst>
            <p14:sldId id="257"/>
            <p14:sldId id="259"/>
            <p14:sldId id="260"/>
            <p14:sldId id="261"/>
            <p14:sldId id="273"/>
            <p14:sldId id="274"/>
            <p14:sldId id="271"/>
            <p14:sldId id="272"/>
            <p14:sldId id="262"/>
            <p14:sldId id="263"/>
            <p14:sldId id="275"/>
            <p14:sldId id="276"/>
            <p14:sldId id="277"/>
            <p14:sldId id="278"/>
            <p14:sldId id="279"/>
          </p14:sldIdLst>
        </p14:section>
        <p14:section name="Раздел без заголовка" id="{37BA6E40-501D-4997-9039-31DED3122C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3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A47F6B-1DFD-44C4-AC4B-8DF9146FA8BB}" type="datetimeFigureOut">
              <a:rPr lang="ru-RU" smtClean="0"/>
              <a:t>18.09.2025</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7313D5-069C-4FAE-9B25-351E5161AF61}" type="slidenum">
              <a:rPr lang="ru-RU" smtClean="0"/>
              <a:t>‹№›</a:t>
            </a:fld>
            <a:endParaRPr lang="ru-RU" dirty="0"/>
          </a:p>
        </p:txBody>
      </p:sp>
    </p:spTree>
    <p:extLst>
      <p:ext uri="{BB962C8B-B14F-4D97-AF65-F5344CB8AC3E}">
        <p14:creationId xmlns:p14="http://schemas.microsoft.com/office/powerpoint/2010/main" val="368485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307313D5-069C-4FAE-9B25-351E5161AF61}" type="slidenum">
              <a:rPr lang="ru-RU" smtClean="0"/>
              <a:t>2</a:t>
            </a:fld>
            <a:endParaRPr lang="ru-RU" dirty="0"/>
          </a:p>
        </p:txBody>
      </p:sp>
    </p:spTree>
    <p:extLst>
      <p:ext uri="{BB962C8B-B14F-4D97-AF65-F5344CB8AC3E}">
        <p14:creationId xmlns:p14="http://schemas.microsoft.com/office/powerpoint/2010/main" val="14529493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18.09.2025</a:t>
            </a:fld>
            <a:endParaRPr lang="ru-RU" dirty="0"/>
          </a:p>
        </p:txBody>
      </p:sp>
      <p:sp>
        <p:nvSpPr>
          <p:cNvPr id="5" name="Footer Placeholder 4"/>
          <p:cNvSpPr>
            <a:spLocks noGrp="1"/>
          </p:cNvSpPr>
          <p:nvPr>
            <p:ph type="ftr" sz="quarter" idx="11"/>
          </p:nvPr>
        </p:nvSpPr>
        <p:spPr>
          <a:xfrm>
            <a:off x="1127124" y="329307"/>
            <a:ext cx="5943668" cy="309201"/>
          </a:xfrm>
        </p:spPr>
        <p:txBody>
          <a:bodyPr/>
          <a:lstStyle/>
          <a:p>
            <a:endParaRPr lang="ru-RU" dirty="0"/>
          </a:p>
        </p:txBody>
      </p:sp>
      <p:sp>
        <p:nvSpPr>
          <p:cNvPr id="6" name="Slide Number Placeholder 5"/>
          <p:cNvSpPr>
            <a:spLocks noGrp="1"/>
          </p:cNvSpPr>
          <p:nvPr>
            <p:ph type="sldNum" sz="quarter" idx="12"/>
          </p:nvPr>
        </p:nvSpPr>
        <p:spPr>
          <a:xfrm>
            <a:off x="9924392" y="134930"/>
            <a:ext cx="811019" cy="503578"/>
          </a:xfrm>
        </p:spPr>
        <p:txBody>
          <a:bodyPr/>
          <a:lstStyle/>
          <a:p>
            <a:fld id="{F4E73523-02A4-4411-9157-805C7BA735E6}" type="slidenum">
              <a:rPr lang="ru-RU" smtClean="0"/>
              <a:t>‹№›</a:t>
            </a:fld>
            <a:endParaRPr lang="ru-RU"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79288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18.09.2025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87034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18.09.2025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51576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sz="1200"/>
            </a:lvl1pPr>
          </a:lstStyle>
          <a:p>
            <a:fld id="{4002B8BD-2B3B-44F9-8BA4-97D2EDCA0B41}" type="datetimeFigureOut">
              <a:rPr lang="ru-RU" smtClean="0"/>
              <a:t>18.09.2025</a:t>
            </a:fld>
            <a:endParaRPr lang="ru-RU" dirty="0"/>
          </a:p>
        </p:txBody>
      </p:sp>
      <p:sp>
        <p:nvSpPr>
          <p:cNvPr id="5" name="Footer Placeholder 4"/>
          <p:cNvSpPr>
            <a:spLocks noGrp="1"/>
          </p:cNvSpPr>
          <p:nvPr>
            <p:ph type="ftr" sz="quarter" idx="11"/>
          </p:nvPr>
        </p:nvSpPr>
        <p:spPr/>
        <p:txBody>
          <a:bodyPr/>
          <a:lstStyle>
            <a:lvl1pPr>
              <a:defRPr sz="1200"/>
            </a:lvl1pPr>
          </a:lstStyle>
          <a:p>
            <a:endParaRPr lang="ru-RU" dirty="0"/>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47316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002B8BD-2B3B-44F9-8BA4-97D2EDCA0B41}" type="datetimeFigureOut">
              <a:rPr lang="ru-RU" smtClean="0"/>
              <a:t>18.09.2025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86004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002B8BD-2B3B-44F9-8BA4-97D2EDCA0B41}" type="datetimeFigureOut">
              <a:rPr lang="ru-RU" smtClean="0"/>
              <a:t>18.09.2025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96724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29166" y="2974448"/>
            <a:ext cx="4645152" cy="24938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094337" y="2971669"/>
            <a:ext cx="4645152" cy="248719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002B8BD-2B3B-44F9-8BA4-97D2EDCA0B41}" type="datetimeFigureOut">
              <a:rPr lang="ru-RU" smtClean="0"/>
              <a:t>18.09.2025</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F4E73523-02A4-4411-9157-805C7BA735E6}" type="slidenum">
              <a:rPr lang="ru-RU" smtClean="0"/>
              <a:t>‹№›</a:t>
            </a:fld>
            <a:endParaRPr lang="ru-RU"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88151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002B8BD-2B3B-44F9-8BA4-97D2EDCA0B41}" type="datetimeFigureOut">
              <a:rPr lang="ru-RU" smtClean="0"/>
              <a:t>18.09.2025</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F4E73523-02A4-4411-9157-805C7BA735E6}" type="slidenum">
              <a:rPr lang="ru-RU" smtClean="0"/>
              <a:t>‹№›</a:t>
            </a:fld>
            <a:endParaRPr lang="ru-RU"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46746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2B8BD-2B3B-44F9-8BA4-97D2EDCA0B41}" type="datetimeFigureOut">
              <a:rPr lang="ru-RU" smtClean="0"/>
              <a:t>18.09.2025</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F4E73523-02A4-4411-9157-805C7BA735E6}" type="slidenum">
              <a:rPr lang="ru-RU" smtClean="0"/>
              <a:t>‹№›</a:t>
            </a:fld>
            <a:endParaRPr lang="ru-RU" dirty="0"/>
          </a:p>
        </p:txBody>
      </p:sp>
    </p:spTree>
    <p:extLst>
      <p:ext uri="{BB962C8B-B14F-4D97-AF65-F5344CB8AC3E}">
        <p14:creationId xmlns:p14="http://schemas.microsoft.com/office/powerpoint/2010/main" val="208133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002B8BD-2B3B-44F9-8BA4-97D2EDCA0B41}" type="datetimeFigureOut">
              <a:rPr lang="ru-RU" smtClean="0"/>
              <a:t>18.09.2025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92599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002B8BD-2B3B-44F9-8BA4-97D2EDCA0B41}" type="datetimeFigureOut">
              <a:rPr lang="ru-RU" smtClean="0"/>
              <a:t>18.09.2025</a:t>
            </a:fld>
            <a:endParaRPr lang="ru-RU" dirty="0"/>
          </a:p>
        </p:txBody>
      </p:sp>
      <p:sp>
        <p:nvSpPr>
          <p:cNvPr id="6" name="Footer Placeholder 5"/>
          <p:cNvSpPr>
            <a:spLocks noGrp="1"/>
          </p:cNvSpPr>
          <p:nvPr>
            <p:ph type="ftr" sz="quarter" idx="11"/>
          </p:nvPr>
        </p:nvSpPr>
        <p:spPr>
          <a:xfrm>
            <a:off x="1125300" y="318640"/>
            <a:ext cx="4877818" cy="320931"/>
          </a:xfrm>
        </p:spPr>
        <p:txBody>
          <a:bodyPr/>
          <a:lstStyle/>
          <a:p>
            <a:endParaRPr lang="ru-RU" dirty="0"/>
          </a:p>
        </p:txBody>
      </p:sp>
      <p:sp>
        <p:nvSpPr>
          <p:cNvPr id="7" name="Slide Number Placeholder 6"/>
          <p:cNvSpPr>
            <a:spLocks noGrp="1"/>
          </p:cNvSpPr>
          <p:nvPr>
            <p:ph type="sldNum" sz="quarter" idx="12"/>
          </p:nvPr>
        </p:nvSpPr>
        <p:spPr>
          <a:xfrm>
            <a:off x="6176794" y="137408"/>
            <a:ext cx="811019" cy="503578"/>
          </a:xfrm>
        </p:spPr>
        <p:txBody>
          <a:bodyPr/>
          <a:lstStyle/>
          <a:p>
            <a:fld id="{F4E73523-02A4-4411-9157-805C7BA735E6}" type="slidenum">
              <a:rPr lang="ru-RU" smtClean="0"/>
              <a:t>‹№›</a:t>
            </a:fld>
            <a:endParaRPr lang="ru-RU"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68700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002B8BD-2B3B-44F9-8BA4-97D2EDCA0B41}" type="datetimeFigureOut">
              <a:rPr lang="ru-RU" smtClean="0"/>
              <a:t>18.09.2025</a:t>
            </a:fld>
            <a:endParaRPr lang="ru-RU"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F4E73523-02A4-4411-9157-805C7BA735E6}" type="slidenum">
              <a:rPr lang="ru-RU" smtClean="0"/>
              <a:t>‹№›</a:t>
            </a:fld>
            <a:endParaRPr lang="ru-RU" dirty="0"/>
          </a:p>
        </p:txBody>
      </p:sp>
    </p:spTree>
    <p:extLst>
      <p:ext uri="{BB962C8B-B14F-4D97-AF65-F5344CB8AC3E}">
        <p14:creationId xmlns:p14="http://schemas.microsoft.com/office/powerpoint/2010/main" val="1404965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F162F5-F9A0-465F-B5AD-606ECBFE0A50}"/>
              </a:ext>
            </a:extLst>
          </p:cNvPr>
          <p:cNvSpPr>
            <a:spLocks noGrp="1"/>
          </p:cNvSpPr>
          <p:nvPr>
            <p:ph type="title"/>
          </p:nvPr>
        </p:nvSpPr>
        <p:spPr>
          <a:xfrm>
            <a:off x="783771" y="804519"/>
            <a:ext cx="10271083" cy="4635227"/>
          </a:xfrm>
        </p:spPr>
        <p:txBody>
          <a:bodyPr>
            <a:normAutofit fontScale="90000"/>
          </a:bodyPr>
          <a:lstStyle/>
          <a:p>
            <a:pPr algn="ctr"/>
            <a:br>
              <a:rPr lang="uk-UA" sz="4400" dirty="0">
                <a:latin typeface="Times New Roman" panose="02020603050405020304" pitchFamily="18" charset="0"/>
                <a:cs typeface="Times New Roman" panose="02020603050405020304" pitchFamily="18" charset="0"/>
              </a:rPr>
            </a:br>
            <a:br>
              <a:rPr lang="uk-UA" sz="4400" dirty="0">
                <a:latin typeface="Times New Roman" panose="02020603050405020304" pitchFamily="18" charset="0"/>
                <a:cs typeface="Times New Roman" panose="02020603050405020304" pitchFamily="18" charset="0"/>
              </a:rPr>
            </a:br>
            <a:r>
              <a:rPr lang="uk-UA" sz="4400" b="1" dirty="0">
                <a:latin typeface="Times New Roman" panose="02020603050405020304" pitchFamily="18" charset="0"/>
                <a:cs typeface="Times New Roman" panose="02020603050405020304" pitchFamily="18" charset="0"/>
              </a:rPr>
              <a:t>ВСТУП ДО НАВЧАЛЬНОЇ ДИСЦИПЛІНИ «ІНСТИТУЦІОНАЛЬНА СОЦІОЛОГІЯ»</a:t>
            </a:r>
            <a:br>
              <a:rPr lang="ru-RU" dirty="0"/>
            </a:br>
            <a:br>
              <a:rPr lang="ru-RU" dirty="0"/>
            </a:br>
            <a:endParaRPr lang="ru-RU"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9111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EE99F-DA60-4EB3-887B-AA9EC0826AF3}"/>
              </a:ext>
            </a:extLst>
          </p:cNvPr>
          <p:cNvSpPr>
            <a:spLocks noGrp="1"/>
          </p:cNvSpPr>
          <p:nvPr>
            <p:ph type="title"/>
          </p:nvPr>
        </p:nvSpPr>
        <p:spPr>
          <a:xfrm>
            <a:off x="167951" y="114053"/>
            <a:ext cx="12024049" cy="6053481"/>
          </a:xfrm>
        </p:spPr>
        <p:txBody>
          <a:bodyPr>
            <a:normAutofit fontScale="90000"/>
          </a:bodyPr>
          <a:lstStyle/>
          <a:p>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a:t>
            </a:r>
            <a:br>
              <a:rPr lang="ru-RU" dirty="0"/>
            </a:br>
            <a:br>
              <a:rPr lang="ru-RU" dirty="0">
                <a:latin typeface="Times New Roman" panose="02020603050405020304" pitchFamily="18" charset="0"/>
                <a:cs typeface="Times New Roman" panose="02020603050405020304" pitchFamily="18" charset="0"/>
              </a:rPr>
            </a:br>
            <a:r>
              <a:rPr lang="uk-UA" sz="2900" i="1" dirty="0">
                <a:latin typeface="Times New Roman" panose="02020603050405020304" pitchFamily="18" charset="0"/>
                <a:cs typeface="Times New Roman" panose="02020603050405020304" pitchFamily="18" charset="0"/>
              </a:rPr>
              <a:t>Неоінституціоналізм.</a:t>
            </a:r>
            <a:r>
              <a:rPr lang="uk-UA" sz="2900" dirty="0">
                <a:latin typeface="Times New Roman" panose="02020603050405020304" pitchFamily="18" charset="0"/>
                <a:cs typeface="Times New Roman" panose="02020603050405020304" pitchFamily="18" charset="0"/>
              </a:rPr>
              <a:t> Реалістичний підхід. Розгляд діяльності як обміну. Будь-яка сфера розглядається за аналогією зі ринком. Рішення приймаються в умовах невизначеності та ризику, включають елементи раціональності та ірраціональності. Може включати аналіз колективної дії, груп, об’єднаних певною ознакою. Група може розглядатись як окрема одиниця аналізу.</a:t>
            </a:r>
            <a:br>
              <a:rPr lang="ru-RU" sz="2900" dirty="0">
                <a:latin typeface="Times New Roman" panose="02020603050405020304" pitchFamily="18" charset="0"/>
                <a:cs typeface="Times New Roman" panose="02020603050405020304" pitchFamily="18" charset="0"/>
              </a:rPr>
            </a:br>
            <a:r>
              <a:rPr lang="uk-UA" sz="2900" i="1" dirty="0">
                <a:latin typeface="Times New Roman" panose="02020603050405020304" pitchFamily="18" charset="0"/>
                <a:cs typeface="Times New Roman" panose="02020603050405020304" pitchFamily="18" charset="0"/>
              </a:rPr>
              <a:t>Новий інституціоналізм.</a:t>
            </a:r>
            <a:r>
              <a:rPr lang="uk-UA" sz="2900" dirty="0">
                <a:latin typeface="Times New Roman" panose="02020603050405020304" pitchFamily="18" charset="0"/>
                <a:cs typeface="Times New Roman" panose="02020603050405020304" pitchFamily="18" charset="0"/>
              </a:rPr>
              <a:t> Під соціальним інститутом розуміються «правила гри», створені людиною з метою встановлення певних обмежень дії, регуляції взаємовідносин та системи контроля за її дотриманням. Вони утворюють структуру мотивів та зменшують загальний рівень невизначеності. Розподіл інститутів на формальні (створені уповноваженими особами та цілеспрямовано ними підтримуються) та неформальні (кодекси поведінки). Формалізація передбачає зниження витрат та введення єдиних стандартів.</a:t>
            </a:r>
            <a:br>
              <a:rPr lang="ru-RU" dirty="0"/>
            </a:b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037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EE99F-DA60-4EB3-887B-AA9EC0826AF3}"/>
              </a:ext>
            </a:extLst>
          </p:cNvPr>
          <p:cNvSpPr>
            <a:spLocks noGrp="1"/>
          </p:cNvSpPr>
          <p:nvPr>
            <p:ph type="title"/>
          </p:nvPr>
        </p:nvSpPr>
        <p:spPr>
          <a:xfrm>
            <a:off x="167951" y="114053"/>
            <a:ext cx="12024049" cy="6053481"/>
          </a:xfrm>
        </p:spPr>
        <p:txBody>
          <a:bodyPr>
            <a:normAutofit/>
          </a:bodyPr>
          <a:lstStyle/>
          <a:p>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a:t>
            </a:r>
            <a:br>
              <a:rPr lang="ru-RU" dirty="0"/>
            </a:br>
            <a:r>
              <a:rPr lang="uk-UA" dirty="0">
                <a:latin typeface="Times New Roman" panose="02020603050405020304" pitchFamily="18" charset="0"/>
                <a:cs typeface="Times New Roman" panose="02020603050405020304" pitchFamily="18" charset="0"/>
              </a:rPr>
              <a:t>СРСР </a:t>
            </a:r>
            <a:br>
              <a:rPr lang="uk-UA"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Соціальний інститут визначався як сукупність норм права, які охоплюють широке коло соціальних відносин. Інститут розглядався як комплекс норм, що регулює однорідні суспільні відносини.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60ті роки ХХст. – під інститутом розуміються відносно стійкі типи та форми соціальної практики, за допомогою яких організується суспільне життя та забезпечується усталеність зв’язків і відносин в межах соціально оргнізованого суспільства. Це не тільки сукупність осіб та організацій, але й набір соціально орієнтованих стандартів поведінки в типових ситуаціях. Акцент – на мікрорівні досліджень.</a:t>
            </a:r>
            <a:br>
              <a:rPr lang="ru-RU" dirty="0"/>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91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EE99F-DA60-4EB3-887B-AA9EC0826AF3}"/>
              </a:ext>
            </a:extLst>
          </p:cNvPr>
          <p:cNvSpPr>
            <a:spLocks noGrp="1"/>
          </p:cNvSpPr>
          <p:nvPr>
            <p:ph type="title"/>
          </p:nvPr>
        </p:nvSpPr>
        <p:spPr>
          <a:xfrm>
            <a:off x="472751" y="123578"/>
            <a:ext cx="12024049" cy="6477247"/>
          </a:xfrm>
        </p:spPr>
        <p:txBody>
          <a:bodyPr>
            <a:normAutofit fontScale="90000"/>
          </a:bodyPr>
          <a:lstStyle/>
          <a:p>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a:t>
            </a:r>
            <a:br>
              <a:rPr lang="ru-RU" dirty="0"/>
            </a:br>
            <a:r>
              <a:rPr lang="uk-UA" sz="3000" b="1" dirty="0">
                <a:latin typeface="Times New Roman" panose="02020603050405020304" pitchFamily="18" charset="0"/>
                <a:cs typeface="Times New Roman" panose="02020603050405020304" pitchFamily="18" charset="0"/>
              </a:rPr>
              <a:t>Американська школа </a:t>
            </a:r>
            <a:r>
              <a:rPr lang="uk-UA" sz="3000" dirty="0">
                <a:latin typeface="Times New Roman" panose="02020603050405020304" pitchFamily="18" charset="0"/>
                <a:cs typeface="Times New Roman" panose="02020603050405020304" pitchFamily="18" charset="0"/>
              </a:rPr>
              <a:t>– форми людської взаємодії розглядаються як обмін між суб’єктами. </a:t>
            </a:r>
            <a:br>
              <a:rPr lang="ru-RU" sz="3000" dirty="0">
                <a:latin typeface="Times New Roman" panose="02020603050405020304" pitchFamily="18" charset="0"/>
                <a:cs typeface="Times New Roman" panose="02020603050405020304" pitchFamily="18" charset="0"/>
              </a:rPr>
            </a:br>
            <a:r>
              <a:rPr lang="uk-UA" sz="3000" dirty="0">
                <a:latin typeface="Times New Roman" panose="02020603050405020304" pitchFamily="18" charset="0"/>
                <a:cs typeface="Times New Roman" panose="02020603050405020304" pitchFamily="18" charset="0"/>
              </a:rPr>
              <a:t>Сучасні школи:</a:t>
            </a:r>
            <a:br>
              <a:rPr lang="ru-RU" sz="3000" dirty="0">
                <a:latin typeface="Times New Roman" panose="02020603050405020304" pitchFamily="18" charset="0"/>
                <a:cs typeface="Times New Roman" panose="02020603050405020304" pitchFamily="18" charset="0"/>
              </a:rPr>
            </a:br>
            <a:r>
              <a:rPr lang="uk-UA" sz="3000" dirty="0">
                <a:latin typeface="Times New Roman" panose="02020603050405020304" pitchFamily="18" charset="0"/>
                <a:cs typeface="Times New Roman" panose="02020603050405020304" pitchFamily="18" charset="0"/>
              </a:rPr>
              <a:t>1) розглядають інститути як зовнішній набір правил, які виконують функцію обмеження;</a:t>
            </a:r>
            <a:br>
              <a:rPr lang="ru-RU" sz="3000" dirty="0">
                <a:latin typeface="Times New Roman" panose="02020603050405020304" pitchFamily="18" charset="0"/>
                <a:cs typeface="Times New Roman" panose="02020603050405020304" pitchFamily="18" charset="0"/>
              </a:rPr>
            </a:br>
            <a:r>
              <a:rPr lang="uk-UA" sz="3000" dirty="0">
                <a:latin typeface="Times New Roman" panose="02020603050405020304" pitchFamily="18" charset="0"/>
                <a:cs typeface="Times New Roman" panose="02020603050405020304" pitchFamily="18" charset="0"/>
              </a:rPr>
              <a:t>2) виступають умовами/обмеженнями для взаємовигідного обміну;</a:t>
            </a:r>
            <a:br>
              <a:rPr lang="ru-RU" sz="3000" dirty="0">
                <a:latin typeface="Times New Roman" panose="02020603050405020304" pitchFamily="18" charset="0"/>
                <a:cs typeface="Times New Roman" panose="02020603050405020304" pitchFamily="18" charset="0"/>
              </a:rPr>
            </a:br>
            <a:r>
              <a:rPr lang="uk-UA" sz="3000" dirty="0">
                <a:latin typeface="Times New Roman" panose="02020603050405020304" pitchFamily="18" charset="0"/>
                <a:cs typeface="Times New Roman" panose="02020603050405020304" pitchFamily="18" charset="0"/>
              </a:rPr>
              <a:t>3) встановлює межі діяльності.</a:t>
            </a:r>
            <a:br>
              <a:rPr lang="ru-RU" sz="3000" dirty="0">
                <a:latin typeface="Times New Roman" panose="02020603050405020304" pitchFamily="18" charset="0"/>
                <a:cs typeface="Times New Roman" panose="02020603050405020304" pitchFamily="18" charset="0"/>
              </a:rPr>
            </a:br>
            <a:r>
              <a:rPr lang="uk-UA" sz="3000" i="1" dirty="0">
                <a:latin typeface="Times New Roman" panose="02020603050405020304" pitchFamily="18" charset="0"/>
                <a:cs typeface="Times New Roman" panose="02020603050405020304" pitchFamily="18" charset="0"/>
              </a:rPr>
              <a:t>Рівні дослідження соціальних інститутів:</a:t>
            </a:r>
            <a:br>
              <a:rPr lang="ru-RU" sz="3000" b="1" dirty="0">
                <a:latin typeface="Times New Roman" panose="02020603050405020304" pitchFamily="18" charset="0"/>
                <a:cs typeface="Times New Roman" panose="02020603050405020304" pitchFamily="18" charset="0"/>
              </a:rPr>
            </a:br>
            <a:r>
              <a:rPr lang="uk-UA" sz="3000" dirty="0">
                <a:latin typeface="Times New Roman" panose="02020603050405020304" pitchFamily="18" charset="0"/>
                <a:cs typeface="Times New Roman" panose="02020603050405020304" pitchFamily="18" charset="0"/>
              </a:rPr>
              <a:t>1 – мікрорівень – опис соціальних практик, які у майбутньому інституціоналізуються та починають формувати простір соціальних обмежень, вподобань та можливостей;</a:t>
            </a:r>
            <a:br>
              <a:rPr lang="ru-RU" sz="3000" b="1" dirty="0">
                <a:latin typeface="Times New Roman" panose="02020603050405020304" pitchFamily="18" charset="0"/>
                <a:cs typeface="Times New Roman" panose="02020603050405020304" pitchFamily="18" charset="0"/>
              </a:rPr>
            </a:br>
            <a:r>
              <a:rPr lang="uk-UA" sz="3000" dirty="0">
                <a:latin typeface="Times New Roman" panose="02020603050405020304" pitchFamily="18" charset="0"/>
                <a:cs typeface="Times New Roman" panose="02020603050405020304" pitchFamily="18" charset="0"/>
              </a:rPr>
              <a:t>2 – макрорівень – виділення базових інститутів, як утворюють соцієтальну природу суспільства.</a:t>
            </a:r>
            <a:br>
              <a:rPr lang="ru-RU" b="1" dirty="0"/>
            </a:br>
            <a:br>
              <a:rPr lang="ru-RU" dirty="0"/>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5069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EE99F-DA60-4EB3-887B-AA9EC0826AF3}"/>
              </a:ext>
            </a:extLst>
          </p:cNvPr>
          <p:cNvSpPr>
            <a:spLocks noGrp="1"/>
          </p:cNvSpPr>
          <p:nvPr>
            <p:ph type="title"/>
          </p:nvPr>
        </p:nvSpPr>
        <p:spPr>
          <a:xfrm>
            <a:off x="472751" y="123578"/>
            <a:ext cx="12024049" cy="6477247"/>
          </a:xfrm>
        </p:spPr>
        <p:txBody>
          <a:bodyPr>
            <a:normAutofit fontScale="90000"/>
          </a:bodyPr>
          <a:lstStyle/>
          <a:p>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a:t>
            </a:r>
            <a:br>
              <a:rPr lang="ru-RU" dirty="0"/>
            </a:br>
            <a:r>
              <a:rPr lang="ru-RU" b="1" dirty="0">
                <a:latin typeface="Times New Roman" panose="02020603050405020304" pitchFamily="18" charset="0"/>
                <a:cs typeface="Times New Roman" panose="02020603050405020304" pitchFamily="18" charset="0"/>
              </a:rPr>
              <a:t>Питання 4</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Інститут сприймається не як абстрактна схема та ідеальний стандарт поведінки, а як правило, яке регулює практики повсякденної діяльності та підтримує них.</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Інститут фіксує топологічні характеристики дії, пов’язані із дотриманням або недотриманням правил.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Структура соціального інституту за Н.Флігстіним:</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інституційні утворення, які дозволяють агентам здійснювати діяльність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мотиваційна структура агентів, яка спонукає їх до дії</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засоби контроля</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Вертикальна інтеграція визначає механізми, за допомогою яких встановлюються межі діяльності + система транзакцій.</a:t>
            </a:r>
            <a:br>
              <a:rPr lang="ru-RU" dirty="0"/>
            </a:br>
            <a:br>
              <a:rPr lang="ru-RU" b="1" dirty="0"/>
            </a:br>
            <a:br>
              <a:rPr lang="ru-RU" dirty="0"/>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2967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EE99F-DA60-4EB3-887B-AA9EC0826AF3}"/>
              </a:ext>
            </a:extLst>
          </p:cNvPr>
          <p:cNvSpPr>
            <a:spLocks noGrp="1"/>
          </p:cNvSpPr>
          <p:nvPr>
            <p:ph type="title"/>
          </p:nvPr>
        </p:nvSpPr>
        <p:spPr>
          <a:xfrm>
            <a:off x="472751" y="123578"/>
            <a:ext cx="12024049" cy="6477247"/>
          </a:xfrm>
        </p:spPr>
        <p:txBody>
          <a:bodyPr>
            <a:normAutofit/>
          </a:bodyPr>
          <a:lstStyle/>
          <a:p>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a:t>
            </a:r>
            <a:br>
              <a:rPr lang="ru-RU" dirty="0"/>
            </a:br>
            <a:r>
              <a:rPr lang="uk-UA" dirty="0">
                <a:latin typeface="Times New Roman" panose="02020603050405020304" pitchFamily="18" charset="0"/>
                <a:cs typeface="Times New Roman" panose="02020603050405020304" pitchFamily="18" charset="0"/>
              </a:rPr>
              <a:t>Ефективність інститутів.</a:t>
            </a:r>
            <a:br>
              <a:rPr lang="uk-UA"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Функціонування інститутів пов’язано із ненульовими транзакційними витратами. Це додаткові витрати, пов’язані зі підтримкою процесу обміну. Це офіційні та неофіційні витрати, пов’язані з отриманням та позбавленням прав, отриманням привілейів. Як правило, ефективність традиційно вимірюється величиною витрат. Проблема ідентифікації, тому що додаткові витрати можуть приносити додаткові прибутки у майбутньому.</a:t>
            </a:r>
            <a:br>
              <a:rPr lang="ru-RU" dirty="0"/>
            </a:br>
            <a:br>
              <a:rPr lang="ru-RU" dirty="0"/>
            </a:br>
            <a:br>
              <a:rPr lang="ru-RU" b="1" dirty="0"/>
            </a:br>
            <a:br>
              <a:rPr lang="ru-RU" dirty="0"/>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4306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EE99F-DA60-4EB3-887B-AA9EC0826AF3}"/>
              </a:ext>
            </a:extLst>
          </p:cNvPr>
          <p:cNvSpPr>
            <a:spLocks noGrp="1"/>
          </p:cNvSpPr>
          <p:nvPr>
            <p:ph type="title"/>
          </p:nvPr>
        </p:nvSpPr>
        <p:spPr>
          <a:xfrm>
            <a:off x="472751" y="123578"/>
            <a:ext cx="12024049" cy="6477247"/>
          </a:xfrm>
        </p:spPr>
        <p:txBody>
          <a:bodyPr>
            <a:normAutofit fontScale="90000"/>
          </a:bodyPr>
          <a:lstStyle/>
          <a:p>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a:t>
            </a:r>
            <a:br>
              <a:rPr lang="ru-RU" dirty="0"/>
            </a:br>
            <a:r>
              <a:rPr lang="ru-RU" sz="3600" b="1" dirty="0">
                <a:latin typeface="Times New Roman" panose="02020603050405020304" pitchFamily="18" charset="0"/>
                <a:cs typeface="Times New Roman" panose="02020603050405020304" pitchFamily="18" charset="0"/>
              </a:rPr>
              <a:t>Складові ефективносіт СІ</a:t>
            </a:r>
            <a:br>
              <a:rPr lang="ru-RU" sz="3600" b="1"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вигода за слідування/порушення правила</a:t>
            </a:r>
            <a:br>
              <a:rPr lang="ru-RU" sz="3600" dirty="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ступінь формалізації правила</a:t>
            </a:r>
            <a:br>
              <a:rPr lang="ru-RU" sz="3600" dirty="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прозорість правила</a:t>
            </a:r>
            <a:br>
              <a:rPr lang="ru-RU" sz="3600" dirty="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складність дотримання</a:t>
            </a:r>
            <a:br>
              <a:rPr lang="ru-RU" sz="3600" dirty="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відповідність довгостроковим інтересам суб’єкта</a:t>
            </a:r>
            <a:br>
              <a:rPr lang="ru-RU" sz="3600" dirty="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ступінь всезагальності/специфічності</a:t>
            </a:r>
            <a:br>
              <a:rPr lang="ru-RU" sz="3600" dirty="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вкоріненість правила</a:t>
            </a:r>
            <a:br>
              <a:rPr lang="ru-RU" sz="3600" dirty="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справедливість правила</a:t>
            </a:r>
            <a:br>
              <a:rPr lang="ru-RU" dirty="0"/>
            </a:br>
            <a:br>
              <a:rPr lang="ru-RU" dirty="0"/>
            </a:br>
            <a:br>
              <a:rPr lang="ru-RU" dirty="0"/>
            </a:br>
            <a:br>
              <a:rPr lang="ru-RU" b="1" dirty="0"/>
            </a:br>
            <a:br>
              <a:rPr lang="ru-RU" dirty="0"/>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7235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C9E743-2D76-4EB4-A77C-8B13815E9AC1}"/>
              </a:ext>
            </a:extLst>
          </p:cNvPr>
          <p:cNvSpPr>
            <a:spLocks noGrp="1"/>
          </p:cNvSpPr>
          <p:nvPr>
            <p:ph type="title"/>
          </p:nvPr>
        </p:nvSpPr>
        <p:spPr>
          <a:xfrm>
            <a:off x="690465" y="851172"/>
            <a:ext cx="11150082" cy="3930377"/>
          </a:xfrm>
        </p:spPr>
        <p:txBody>
          <a:bodyPr>
            <a:normAutofit/>
          </a:bodyPr>
          <a:lstStyle/>
          <a:p>
            <a:br>
              <a:rPr lang="uk-UA" dirty="0">
                <a:latin typeface="Times New Roman" panose="02020603050405020304" pitchFamily="18" charset="0"/>
                <a:ea typeface="Times New Roman" panose="02020603050405020304" pitchFamily="18" charset="0"/>
              </a:rPr>
            </a:br>
            <a:r>
              <a:rPr lang="uk-UA" b="1" dirty="0">
                <a:latin typeface="Times New Roman" panose="02020603050405020304" pitchFamily="18" charset="0"/>
                <a:ea typeface="Times New Roman" panose="02020603050405020304" pitchFamily="18" charset="0"/>
              </a:rPr>
              <a:t>План.</a:t>
            </a:r>
            <a:br>
              <a:rPr lang="uk-UA" dirty="0">
                <a:latin typeface="Times New Roman" panose="02020603050405020304" pitchFamily="18" charset="0"/>
                <a:ea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1. Зародження інституціональної соціології.</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2. </a:t>
            </a:r>
            <a:r>
              <a:rPr lang="uk-UA" noProof="1">
                <a:latin typeface="Times New Roman" panose="02020603050405020304" pitchFamily="18" charset="0"/>
                <a:cs typeface="Times New Roman" panose="02020603050405020304" pitchFamily="18" charset="0"/>
              </a:rPr>
              <a:t>Етнометодологічні</a:t>
            </a:r>
            <a:r>
              <a:rPr lang="uk-UA" dirty="0">
                <a:latin typeface="Times New Roman" panose="02020603050405020304" pitchFamily="18" charset="0"/>
                <a:cs typeface="Times New Roman" panose="02020603050405020304" pitchFamily="18" charset="0"/>
              </a:rPr>
              <a:t> дослідження соціальних інститутів.</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3. Сучасне розуміння соціальних інститутів.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4. Нова інституційна теорія.</a:t>
            </a:r>
            <a:br>
              <a:rPr lang="ru-RU" dirty="0"/>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3069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EC93F2-D592-401F-B2CD-4F3A15E6468E}"/>
              </a:ext>
            </a:extLst>
          </p:cNvPr>
          <p:cNvSpPr>
            <a:spLocks noGrp="1"/>
          </p:cNvSpPr>
          <p:nvPr>
            <p:ph type="title"/>
          </p:nvPr>
        </p:nvSpPr>
        <p:spPr>
          <a:xfrm>
            <a:off x="177281" y="356649"/>
            <a:ext cx="11374016" cy="5663151"/>
          </a:xfrm>
        </p:spPr>
        <p:txBody>
          <a:bodyPr>
            <a:normAutofit fontScale="90000"/>
          </a:bodyPr>
          <a:lstStyle/>
          <a:p>
            <a:br>
              <a:rPr lang="uk-UA" dirty="0">
                <a:latin typeface="Times New Roman" panose="02020603050405020304" pitchFamily="18" charset="0"/>
                <a:cs typeface="Times New Roman" panose="02020603050405020304" pitchFamily="18" charset="0"/>
              </a:rPr>
            </a:br>
            <a:r>
              <a:rPr lang="uk-UA" sz="2700" b="1" dirty="0">
                <a:latin typeface="Times New Roman" panose="02020603050405020304" pitchFamily="18" charset="0"/>
                <a:cs typeface="Times New Roman" panose="02020603050405020304" pitchFamily="18" charset="0"/>
              </a:rPr>
              <a:t>Питання 1.</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a:t>
            </a:r>
            <a:r>
              <a:rPr lang="uk-UA" sz="2700" noProof="1">
                <a:latin typeface="Times New Roman" panose="02020603050405020304" pitchFamily="18" charset="0"/>
                <a:cs typeface="Times New Roman" panose="02020603050405020304" pitchFamily="18" charset="0"/>
              </a:rPr>
              <a:t>Інституціоналізм – напрям соціальних досліджень, в межах якого суспільство розглядається як комплекс інститутів. Інтереси суспільства розглядаються як первинні.</a:t>
            </a:r>
            <a:br>
              <a:rPr lang="uk-UA" sz="2700" noProof="1">
                <a:latin typeface="Times New Roman" panose="02020603050405020304" pitchFamily="18" charset="0"/>
                <a:cs typeface="Times New Roman" panose="02020603050405020304" pitchFamily="18" charset="0"/>
              </a:rPr>
            </a:br>
            <a:r>
              <a:rPr lang="uk-UA" sz="2700" noProof="1">
                <a:latin typeface="Times New Roman" panose="02020603050405020304" pitchFamily="18" charset="0"/>
                <a:cs typeface="Times New Roman" panose="02020603050405020304" pitchFamily="18" charset="0"/>
              </a:rPr>
              <a:t>Поява – ХІХ-ХХст., тяжіння до органіцизму, еволюціонізму та соціальної антропології. Як правило, носив теоретичний та узагальнюючий характер. </a:t>
            </a:r>
            <a:br>
              <a:rPr lang="uk-UA" sz="2700" noProof="1">
                <a:latin typeface="Times New Roman" panose="02020603050405020304" pitchFamily="18" charset="0"/>
                <a:cs typeface="Times New Roman" panose="02020603050405020304" pitchFamily="18" charset="0"/>
              </a:rPr>
            </a:br>
            <a:r>
              <a:rPr lang="uk-UA" sz="2700" noProof="1">
                <a:latin typeface="Times New Roman" panose="02020603050405020304" pitchFamily="18" charset="0"/>
                <a:cs typeface="Times New Roman" panose="02020603050405020304" pitchFamily="18" charset="0"/>
              </a:rPr>
              <a:t>Органіцизм (Г. Спенсер): суспільні зміни є наслідком соціального прогресу та загального розвитку. Положення органіцизму:</a:t>
            </a:r>
            <a:br>
              <a:rPr lang="uk-UA" sz="2700" noProof="1">
                <a:latin typeface="Times New Roman" panose="02020603050405020304" pitchFamily="18" charset="0"/>
                <a:cs typeface="Times New Roman" panose="02020603050405020304" pitchFamily="18" charset="0"/>
              </a:rPr>
            </a:br>
            <a:r>
              <a:rPr lang="uk-UA" sz="2700" noProof="1">
                <a:latin typeface="Times New Roman" panose="02020603050405020304" pitchFamily="18" charset="0"/>
                <a:cs typeface="Times New Roman" panose="02020603050405020304" pitchFamily="18" charset="0"/>
              </a:rPr>
              <a:t>1 – як і всякий орган, інститут слугує загальним потребам;</a:t>
            </a:r>
            <a:br>
              <a:rPr lang="uk-UA" sz="2700" noProof="1">
                <a:latin typeface="Times New Roman" panose="02020603050405020304" pitchFamily="18" charset="0"/>
                <a:cs typeface="Times New Roman" panose="02020603050405020304" pitchFamily="18" charset="0"/>
              </a:rPr>
            </a:br>
            <a:r>
              <a:rPr lang="uk-UA" sz="2700" noProof="1">
                <a:latin typeface="Times New Roman" panose="02020603050405020304" pitchFamily="18" charset="0"/>
                <a:cs typeface="Times New Roman" panose="02020603050405020304" pitchFamily="18" charset="0"/>
              </a:rPr>
              <a:t>2 – прогрес суспільства виражається через прогрес інститутів;</a:t>
            </a:r>
            <a:br>
              <a:rPr lang="uk-UA" sz="2700" noProof="1">
                <a:latin typeface="Times New Roman" panose="02020603050405020304" pitchFamily="18" charset="0"/>
                <a:cs typeface="Times New Roman" panose="02020603050405020304" pitchFamily="18" charset="0"/>
              </a:rPr>
            </a:br>
            <a:r>
              <a:rPr lang="uk-UA" sz="2700" noProof="1">
                <a:latin typeface="Times New Roman" panose="02020603050405020304" pitchFamily="18" charset="0"/>
                <a:cs typeface="Times New Roman" panose="02020603050405020304" pitchFamily="18" charset="0"/>
              </a:rPr>
              <a:t>3 – стабільність інституту є більш бажаною, ніж його швидка зміна.</a:t>
            </a:r>
            <a:br>
              <a:rPr lang="uk-UA" sz="2700" noProof="1">
                <a:latin typeface="Times New Roman" panose="02020603050405020304" pitchFamily="18" charset="0"/>
                <a:cs typeface="Times New Roman" panose="02020603050405020304" pitchFamily="18" charset="0"/>
              </a:rPr>
            </a:br>
            <a:r>
              <a:rPr lang="uk-UA" sz="2700" noProof="1">
                <a:latin typeface="Times New Roman" panose="02020603050405020304" pitchFamily="18" charset="0"/>
                <a:cs typeface="Times New Roman" panose="02020603050405020304" pitchFamily="18" charset="0"/>
              </a:rPr>
              <a:t>Соціальний інститут збільшує шанси суспільства на виживання, оскільки призводить до мінімізації витрат та сприяє швидким соціальним змінам. Це «культурне розв’язання проблем колективного життя». </a:t>
            </a:r>
            <a:br>
              <a:rPr lang="uk-UA" noProof="1">
                <a:latin typeface="Times New Roman" panose="02020603050405020304" pitchFamily="18" charset="0"/>
                <a:cs typeface="Times New Roman" panose="02020603050405020304" pitchFamily="18" charset="0"/>
              </a:rPr>
            </a:br>
            <a:br>
              <a:rPr lang="ru-RU" dirty="0"/>
            </a:b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365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833B29-A48D-4C85-84AB-692CB44572D4}"/>
              </a:ext>
            </a:extLst>
          </p:cNvPr>
          <p:cNvSpPr>
            <a:spLocks noGrp="1"/>
          </p:cNvSpPr>
          <p:nvPr>
            <p:ph type="title"/>
          </p:nvPr>
        </p:nvSpPr>
        <p:spPr>
          <a:xfrm>
            <a:off x="0" y="-74645"/>
            <a:ext cx="11952513" cy="6932646"/>
          </a:xfrm>
        </p:spPr>
        <p:txBody>
          <a:bodyPr>
            <a:normAutofit fontScale="90000"/>
          </a:bodyPr>
          <a:lstStyle/>
          <a:p>
            <a:br>
              <a:rPr lang="uk-UA"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Т.Веблен – принцип кумулятивної причинності: розвиток є результатом взаємодії різних феноменів, які посилюють один одне. Дії окремого суб’єкта є непрогнозованими в силу того, що неможливо врахувати весь комплекс факторів, який діє на нього. </a:t>
            </a:r>
            <a:br>
              <a:rPr lang="uk-UA"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Т.Веблен «Теорія дозвільного класу» - перше монографічне дослідження, засноване на послідовному застосування інституційної методології. Соціальний інститут розглянуто як продукт природнього відбору. </a:t>
            </a: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1918 – Уілтон Гамільтон вводить поняття «інституціоналізм». Соціальний інститут – розповсюджений спосіб мислення та дії, закріплений у звичаях групи та народу. Інститут характеризують стійкі процедури, виражають загальну згоду. В якості інститутів виступають одночасно і звичаї, і держава, і організації.</a:t>
            </a:r>
            <a:br>
              <a:rPr lang="ru-RU" dirty="0"/>
            </a:br>
            <a:br>
              <a:rPr lang="ru-RU" dirty="0">
                <a:latin typeface="Times New Roman" panose="02020603050405020304" pitchFamily="18" charset="0"/>
                <a:cs typeface="Times New Roman" panose="02020603050405020304" pitchFamily="18" charset="0"/>
              </a:rPr>
            </a:br>
            <a:br>
              <a:rPr lang="ru-RU" dirty="0"/>
            </a:br>
            <a:br>
              <a:rPr lang="ru-RU" sz="2700" dirty="0">
                <a:latin typeface="Times New Roman" panose="02020603050405020304" pitchFamily="18" charset="0"/>
                <a:cs typeface="Times New Roman" panose="02020603050405020304" pitchFamily="18" charset="0"/>
              </a:rPr>
            </a:br>
            <a:endParaRPr lang="ru-RU"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6324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0E3A7F-B86C-44F9-ACD4-7395E644EA6D}"/>
              </a:ext>
            </a:extLst>
          </p:cNvPr>
          <p:cNvSpPr>
            <a:spLocks noGrp="1"/>
          </p:cNvSpPr>
          <p:nvPr>
            <p:ph type="title"/>
          </p:nvPr>
        </p:nvSpPr>
        <p:spPr>
          <a:xfrm>
            <a:off x="628650" y="953324"/>
            <a:ext cx="11249025" cy="5009326"/>
          </a:xfrm>
        </p:spPr>
        <p:txBody>
          <a:bodyPr>
            <a:normAutofit fontScale="90000"/>
          </a:bodyPr>
          <a:lstStyle/>
          <a:p>
            <a:r>
              <a:rPr lang="uk-UA" sz="2900" b="1" dirty="0">
                <a:latin typeface="Times New Roman" panose="02020603050405020304" pitchFamily="18" charset="0"/>
                <a:cs typeface="Times New Roman" panose="02020603050405020304" pitchFamily="18" charset="0"/>
              </a:rPr>
              <a:t>Дж. Коммонс </a:t>
            </a:r>
            <a:r>
              <a:rPr lang="uk-UA" sz="2900" dirty="0">
                <a:latin typeface="Times New Roman" panose="02020603050405020304" pitchFamily="18" charset="0"/>
                <a:cs typeface="Times New Roman" panose="02020603050405020304" pitchFamily="18" charset="0"/>
              </a:rPr>
              <a:t>«Інституційна економіка» (1924) основний упор робив на правові категорії, юридичні установи, що визначають розвиток економіки. Особливу увагу він приділяв ролі корпорацій, профспілок і політичних партій у процедурі встановлення узгодженості в діях індивідів.</a:t>
            </a:r>
            <a:br>
              <a:rPr lang="ru-RU" sz="2900" dirty="0">
                <a:latin typeface="Times New Roman" panose="02020603050405020304" pitchFamily="18" charset="0"/>
                <a:cs typeface="Times New Roman" panose="02020603050405020304" pitchFamily="18" charset="0"/>
              </a:rPr>
            </a:br>
            <a:br>
              <a:rPr lang="ru-RU" sz="2900" dirty="0">
                <a:latin typeface="Times New Roman" panose="02020603050405020304" pitchFamily="18" charset="0"/>
                <a:cs typeface="Times New Roman" panose="02020603050405020304" pitchFamily="18" charset="0"/>
              </a:rPr>
            </a:br>
            <a:r>
              <a:rPr lang="uk-UA" sz="2900" dirty="0">
                <a:latin typeface="Times New Roman" panose="02020603050405020304" pitchFamily="18" charset="0"/>
                <a:cs typeface="Times New Roman" panose="02020603050405020304" pitchFamily="18" charset="0"/>
              </a:rPr>
              <a:t>В основі економічної теорії Дж. Коммонса лежить поняття </a:t>
            </a:r>
            <a:r>
              <a:rPr lang="uk-UA" sz="2900" i="1" dirty="0">
                <a:latin typeface="Times New Roman" panose="02020603050405020304" pitchFamily="18" charset="0"/>
                <a:cs typeface="Times New Roman" panose="02020603050405020304" pitchFamily="18" charset="0"/>
              </a:rPr>
              <a:t>угоди.</a:t>
            </a:r>
            <a:r>
              <a:rPr lang="uk-UA" sz="2900" dirty="0">
                <a:latin typeface="Times New Roman" panose="02020603050405020304" pitchFamily="18" charset="0"/>
                <a:cs typeface="Times New Roman" panose="02020603050405020304" pitchFamily="18" charset="0"/>
              </a:rPr>
              <a:t> Угода розуміється як: 1) конфлікт інтересів; 2) усвідомлення взаємозалежності цих конфліктних інтересів; 3) дозвіл конфлікту угоди. Роль арбітра беруть на себе правові структури держави. Воно є не тільки арбітром, але і силою, що примушує до виконання взятих сторонами зобов'язань. У підсумку, на думку Дж. Коммонса, існуючий порядок зміниться не технократизмом, як у Т.Веблена, а </a:t>
            </a:r>
            <a:r>
              <a:rPr lang="uk-UA" sz="2900" i="1" dirty="0">
                <a:latin typeface="Times New Roman" panose="02020603050405020304" pitchFamily="18" charset="0"/>
                <a:cs typeface="Times New Roman" panose="02020603050405020304" pitchFamily="18" charset="0"/>
              </a:rPr>
              <a:t>адміністративним капіталізмом.</a:t>
            </a:r>
            <a:br>
              <a:rPr lang="ru-RU" dirty="0"/>
            </a:br>
            <a:br>
              <a:rPr lang="ru-RU" dirty="0"/>
            </a:br>
            <a:br>
              <a:rPr lang="uk-UA"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2545686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69D214-6B12-4DD8-914A-CF4C80FB859B}"/>
              </a:ext>
            </a:extLst>
          </p:cNvPr>
          <p:cNvSpPr>
            <a:spLocks noGrp="1"/>
          </p:cNvSpPr>
          <p:nvPr>
            <p:ph type="title"/>
          </p:nvPr>
        </p:nvSpPr>
        <p:spPr>
          <a:xfrm>
            <a:off x="561976" y="953324"/>
            <a:ext cx="10877550" cy="4645043"/>
          </a:xfrm>
        </p:spPr>
        <p:txBody>
          <a:bodyPr>
            <a:normAutofit fontScale="90000"/>
          </a:bodyPr>
          <a:lstStyle/>
          <a:p>
            <a:r>
              <a:rPr lang="uk-UA" sz="2400" b="1" dirty="0">
                <a:latin typeface="Times New Roman" panose="02020603050405020304" pitchFamily="18" charset="0"/>
                <a:cs typeface="Times New Roman" panose="02020603050405020304" pitchFamily="18" charset="0"/>
              </a:rPr>
              <a:t>У.Мітчел</a:t>
            </a:r>
            <a:r>
              <a:rPr lang="uk-UA" sz="2400" dirty="0">
                <a:latin typeface="Times New Roman" panose="02020603050405020304" pitchFamily="18" charset="0"/>
                <a:cs typeface="Times New Roman" panose="02020603050405020304" pitchFamily="18" charset="0"/>
              </a:rPr>
              <a:t>, «Ділові цикли» - вперше проаналізував інституційні процеси за допомогою математичного інструментарію (продемонстрував розрив між динамікою промислового виробництва та динамікою цін). Відстоював позицію ірраціональності індивіда та різниці між реальною поведінкою та ідеальною нормативною (довів, що мистецтво «робити гроші» значно випередило формування здатності до їх раціонального витрачання).</a:t>
            </a:r>
            <a:br>
              <a:rPr lang="ru-RU" sz="2400" dirty="0">
                <a:latin typeface="Times New Roman" panose="02020603050405020304" pitchFamily="18" charset="0"/>
                <a:cs typeface="Times New Roman" panose="02020603050405020304" pitchFamily="18" charset="0"/>
              </a:rPr>
            </a:br>
            <a:br>
              <a:rPr lang="ru-RU" sz="2400" dirty="0">
                <a:latin typeface="Times New Roman" panose="02020603050405020304" pitchFamily="18" charset="0"/>
                <a:cs typeface="Times New Roman" panose="02020603050405020304" pitchFamily="18" charset="0"/>
              </a:rPr>
            </a:br>
            <a:r>
              <a:rPr lang="uk-UA" sz="2400" b="1" dirty="0">
                <a:latin typeface="Times New Roman" panose="02020603050405020304" pitchFamily="18" charset="0"/>
                <a:cs typeface="Times New Roman" panose="02020603050405020304" pitchFamily="18" charset="0"/>
              </a:rPr>
              <a:t>Д.Норт</a:t>
            </a:r>
            <a:r>
              <a:rPr lang="uk-UA" sz="2400" dirty="0">
                <a:latin typeface="Times New Roman" panose="02020603050405020304" pitchFamily="18" charset="0"/>
                <a:cs typeface="Times New Roman" panose="02020603050405020304" pitchFamily="18" charset="0"/>
              </a:rPr>
              <a:t> – інститут виступає сукупністю «правил гри» в суспільстві, які організують взаємодію між людьми та структурують стимули обміну во всіх його сферах. Виступає системою деперсоніфікованих відносин. Інститут розглядається не як юридична організація, а як регулятор суспільних відносин в цілому. </a:t>
            </a:r>
            <a:br>
              <a:rPr lang="ru-RU" sz="2400" dirty="0">
                <a:latin typeface="Times New Roman" panose="02020603050405020304" pitchFamily="18" charset="0"/>
                <a:cs typeface="Times New Roman" panose="02020603050405020304" pitchFamily="18" charset="0"/>
              </a:rPr>
            </a:br>
            <a:br>
              <a:rPr lang="ru-RU" sz="2400" dirty="0">
                <a:latin typeface="Times New Roman" panose="02020603050405020304" pitchFamily="18" charset="0"/>
                <a:cs typeface="Times New Roman" panose="02020603050405020304" pitchFamily="18" charset="0"/>
              </a:rPr>
            </a:br>
            <a:r>
              <a:rPr lang="uk-UA" sz="2400" b="1" dirty="0">
                <a:latin typeface="Times New Roman" panose="02020603050405020304" pitchFamily="18" charset="0"/>
                <a:cs typeface="Times New Roman" panose="02020603050405020304" pitchFamily="18" charset="0"/>
              </a:rPr>
              <a:t>Дж.Гелбрейт, </a:t>
            </a:r>
            <a:r>
              <a:rPr lang="uk-UA" sz="2400" dirty="0">
                <a:latin typeface="Times New Roman" panose="02020603050405020304" pitchFamily="18" charset="0"/>
                <a:cs typeface="Times New Roman" panose="02020603050405020304" pitchFamily="18" charset="0"/>
              </a:rPr>
              <a:t>«Нове індустріальне суспільство»: формується нова ланка – техноструктура, відповідна за монополізацію знань.</a:t>
            </a:r>
            <a:br>
              <a:rPr lang="ru-RU" dirty="0"/>
            </a:br>
            <a:br>
              <a:rPr lang="ru-RU" dirty="0"/>
            </a:br>
            <a:endParaRPr lang="ru-RU" dirty="0"/>
          </a:p>
        </p:txBody>
      </p:sp>
    </p:spTree>
    <p:extLst>
      <p:ext uri="{BB962C8B-B14F-4D97-AF65-F5344CB8AC3E}">
        <p14:creationId xmlns:p14="http://schemas.microsoft.com/office/powerpoint/2010/main" val="1379888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F5541C-2446-4BA8-B823-468B873075A3}"/>
              </a:ext>
            </a:extLst>
          </p:cNvPr>
          <p:cNvSpPr>
            <a:spLocks noGrp="1"/>
          </p:cNvSpPr>
          <p:nvPr>
            <p:ph type="title"/>
          </p:nvPr>
        </p:nvSpPr>
        <p:spPr>
          <a:xfrm>
            <a:off x="619126" y="953324"/>
            <a:ext cx="11134724" cy="4775672"/>
          </a:xfrm>
        </p:spPr>
        <p:txBody>
          <a:bodyPr>
            <a:normAutofit fontScale="90000"/>
          </a:bodyPr>
          <a:lstStyle/>
          <a:p>
            <a:r>
              <a:rPr lang="ru-RU" b="1" dirty="0">
                <a:latin typeface="Times New Roman" panose="02020603050405020304" pitchFamily="18" charset="0"/>
                <a:cs typeface="Times New Roman" panose="02020603050405020304" pitchFamily="18" charset="0"/>
              </a:rPr>
              <a:t>Питання 2</a:t>
            </a:r>
            <a:br>
              <a:rPr lang="ru-RU" b="1"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1. </a:t>
            </a:r>
            <a:r>
              <a:rPr lang="uk-UA" dirty="0">
                <a:latin typeface="Times New Roman" panose="02020603050405020304" pitchFamily="18" charset="0"/>
                <a:cs typeface="Times New Roman" panose="02020603050405020304" pitchFamily="18" charset="0"/>
              </a:rPr>
              <a:t>Інститут праці. Співбесіда при наймі на роботу.</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2. </a:t>
            </a:r>
            <a:r>
              <a:rPr lang="uk-UA" dirty="0">
                <a:latin typeface="Times New Roman" panose="02020603050405020304" pitchFamily="18" charset="0"/>
                <a:cs typeface="Times New Roman" panose="02020603050405020304" pitchFamily="18" charset="0"/>
              </a:rPr>
              <a:t>Переговори керівників.</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3. </a:t>
            </a:r>
            <a:r>
              <a:rPr lang="uk-UA" dirty="0">
                <a:latin typeface="Times New Roman" panose="02020603050405020304" pitchFamily="18" charset="0"/>
                <a:cs typeface="Times New Roman" panose="02020603050405020304" pitchFamily="18" charset="0"/>
              </a:rPr>
              <a:t>Телефонні звернення до центрів з надзвичайних ситуацій. </a:t>
            </a:r>
            <a:br>
              <a:rPr lang="uk-UA"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4. Структура </a:t>
            </a:r>
            <a:r>
              <a:rPr lang="ru-RU" dirty="0">
                <a:latin typeface="Times New Roman" panose="02020603050405020304" pitchFamily="18" charset="0"/>
                <a:cs typeface="Times New Roman" panose="02020603050405020304" pitchFamily="18" charset="0"/>
              </a:rPr>
              <a:t>р</a:t>
            </a:r>
            <a:r>
              <a:rPr lang="uk-UA" dirty="0">
                <a:latin typeface="Times New Roman" panose="02020603050405020304" pitchFamily="18" charset="0"/>
                <a:cs typeface="Times New Roman" panose="02020603050405020304" pitchFamily="18" charset="0"/>
              </a:rPr>
              <a:t>озв’язання конфліктів за допомогою посередників.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5. </a:t>
            </a:r>
            <a:r>
              <a:rPr lang="uk-UA" dirty="0">
                <a:latin typeface="Times New Roman" panose="02020603050405020304" pitchFamily="18" charset="0"/>
                <a:cs typeface="Times New Roman" panose="02020603050405020304" pitchFamily="18" charset="0"/>
              </a:rPr>
              <a:t>Процедура обмеження ескалації конфлікту.</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6. </a:t>
            </a:r>
            <a:r>
              <a:rPr lang="uk-UA" dirty="0">
                <a:latin typeface="Times New Roman" panose="02020603050405020304" pitchFamily="18" charset="0"/>
                <a:cs typeface="Times New Roman" panose="02020603050405020304" pitchFamily="18" charset="0"/>
              </a:rPr>
              <a:t>Інституціоналізація соціальної та нормативної взаємодії.</a:t>
            </a:r>
            <a:br>
              <a:rPr lang="ru-RU" dirty="0"/>
            </a:br>
            <a:br>
              <a:rPr lang="ru-RU" dirty="0"/>
            </a:br>
            <a:br>
              <a:rPr lang="uk-UA"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465330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E515A6-3D49-4304-BD13-6FEA994DD8C8}"/>
              </a:ext>
            </a:extLst>
          </p:cNvPr>
          <p:cNvSpPr>
            <a:spLocks noGrp="1"/>
          </p:cNvSpPr>
          <p:nvPr>
            <p:ph type="title"/>
          </p:nvPr>
        </p:nvSpPr>
        <p:spPr>
          <a:xfrm>
            <a:off x="495300" y="953324"/>
            <a:ext cx="11010900" cy="5161726"/>
          </a:xfrm>
        </p:spPr>
        <p:txBody>
          <a:bodyPr>
            <a:normAutofit fontScale="90000"/>
          </a:bodyPr>
          <a:lstStyle/>
          <a:p>
            <a:r>
              <a:rPr lang="uk-UA" sz="2700" b="1" dirty="0">
                <a:latin typeface="Times New Roman" panose="02020603050405020304" pitchFamily="18" charset="0"/>
                <a:cs typeface="Times New Roman" panose="02020603050405020304" pitchFamily="18" charset="0"/>
              </a:rPr>
              <a:t>Питання 3</a:t>
            </a:r>
            <a:br>
              <a:rPr lang="uk-UA" sz="2700" b="1"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Наприкінці ХХ ст. розвиток інституціональної соціології тісно пов’язаний із так званою новою економічною соціологією. Специфіка – тлумачення соціальних інститутів через їх юридичне втілення (оскільки економічні інститути в сучасному суспільстві саме так і функціонують). Акцент – на домінуванні інституціональних явищ та процесів в суспільстві.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Специфіка інституційної концепції економіки:</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1 – орієнтація на юридичні інститути;</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2 – розкол на старий та новий інституціоналізм;</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3 – концепції відрізняються яскраво вираженими культурними та ідеологічними особливостями, детермінованими соціокультурним простором конкретної країни;</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4 – соціальний інститут розглядається як атрибут суспільства;</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5 – орієнтація на емпіричні дослідження та поглиблений інтерес до «окремих випадків»;</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6 – комплексний міждисциплінарний підхід.</a:t>
            </a:r>
            <a:br>
              <a:rPr lang="ru-RU" dirty="0"/>
            </a:br>
            <a:endParaRPr lang="ru-RU" sz="2700" dirty="0"/>
          </a:p>
        </p:txBody>
      </p:sp>
    </p:spTree>
    <p:extLst>
      <p:ext uri="{BB962C8B-B14F-4D97-AF65-F5344CB8AC3E}">
        <p14:creationId xmlns:p14="http://schemas.microsoft.com/office/powerpoint/2010/main" val="2143626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9A481A-03CF-4664-BA9D-0D88FE4ACFB5}"/>
              </a:ext>
            </a:extLst>
          </p:cNvPr>
          <p:cNvSpPr>
            <a:spLocks noGrp="1"/>
          </p:cNvSpPr>
          <p:nvPr>
            <p:ph type="title"/>
          </p:nvPr>
        </p:nvSpPr>
        <p:spPr>
          <a:xfrm>
            <a:off x="323850" y="335903"/>
            <a:ext cx="11749961" cy="5607698"/>
          </a:xfrm>
        </p:spPr>
        <p:txBody>
          <a:bodyPr>
            <a:normAutofit fontScale="90000"/>
          </a:bodyPr>
          <a:lstStyle/>
          <a:p>
            <a:br>
              <a:rPr lang="uk-UA" b="1"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60-70ті ХХст. </a:t>
            </a:r>
            <a:br>
              <a:rPr lang="ru-RU" b="1"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1 – соціальні інститути необхідні для здійснення соціального контроля</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2 – форми соціальних інститутів у різних суспільствах мінливі та залежать від історичних моделей культури</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3 – соціальні інститути взаємопов’язані, тому зміни в одних інститутах «тягнуть» за собою зміни в інших</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4 – соціальні інститути є відображенням потреб суспільства та зразків групової повденіки</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5 – інституціональні зміни можуть трансформувати вектор розвитку суспільтва в цілому</a:t>
            </a:r>
            <a:br>
              <a:rPr lang="ru-RU" dirty="0"/>
            </a:br>
            <a:br>
              <a:rPr lang="uk-UA"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br>
              <a:rPr lang="ru-RU" sz="3000" dirty="0">
                <a:latin typeface="Times New Roman" panose="02020603050405020304" pitchFamily="18" charset="0"/>
                <a:cs typeface="Times New Roman" panose="02020603050405020304" pitchFamily="18" charset="0"/>
              </a:rPr>
            </a:b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9936912"/>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Галерея">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1327</TotalTime>
  <Words>1390</Words>
  <Application>Microsoft Office PowerPoint</Application>
  <PresentationFormat>Широкий екран</PresentationFormat>
  <Paragraphs>16</Paragraphs>
  <Slides>15</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15</vt:i4>
      </vt:variant>
    </vt:vector>
  </HeadingPairs>
  <TitlesOfParts>
    <vt:vector size="20" baseType="lpstr">
      <vt:lpstr>Arial</vt:lpstr>
      <vt:lpstr>Calibri</vt:lpstr>
      <vt:lpstr>Century Gothic</vt:lpstr>
      <vt:lpstr>Times New Roman</vt:lpstr>
      <vt:lpstr>Галерея</vt:lpstr>
      <vt:lpstr>  ВСТУП ДО НАВЧАЛЬНОЇ ДИСЦИПЛІНИ «ІНСТИТУЦІОНАЛЬНА СОЦІОЛОГІЯ»  </vt:lpstr>
      <vt:lpstr> План.  1. Зародження інституціональної соціології. 2. Етнометодологічні дослідження соціальних інститутів. 3. Сучасне розуміння соціальних інститутів.  4. Нова інституційна теорія. </vt:lpstr>
      <vt:lpstr> Питання 1.  Інституціоналізм – напрям соціальних досліджень, в межах якого суспільство розглядається як комплекс інститутів. Інтереси суспільства розглядаються як первинні. Поява – ХІХ-ХХст., тяжіння до органіцизму, еволюціонізму та соціальної антропології. Як правило, носив теоретичний та узагальнюючий характер.  Органіцизм (Г. Спенсер): суспільні зміни є наслідком соціального прогресу та загального розвитку. Положення органіцизму: 1 – як і всякий орган, інститут слугує загальним потребам; 2 – прогрес суспільства виражається через прогрес інститутів; 3 – стабільність інституту є більш бажаною, ніж його швидка зміна. Соціальний інститут збільшує шанси суспільства на виживання, оскільки призводить до мінімізації витрат та сприяє швидким соціальним змінам. Це «культурне розв’язання проблем колективного життя».    </vt:lpstr>
      <vt:lpstr>  Т.Веблен – принцип кумулятивної причинності: розвиток є результатом взаємодії різних феноменів, які посилюють один одне. Дії окремого суб’єкта є непрогнозованими в силу того, що неможливо врахувати весь комплекс факторів, який діє на нього.  Т.Веблен «Теорія дозвільного класу» - перше монографічне дослідження, засноване на послідовному застосування інституційної методології. Соціальний інститут розглянуто як продукт природнього відбору.   1918 – Уілтон Гамільтон вводить поняття «інституціоналізм». Соціальний інститут – розповсюджений спосіб мислення та дії, закріплений у звичаях групи та народу. Інститут характеризують стійкі процедури, виражають загальну згоду. В якості інститутів виступають одночасно і звичаї, і держава, і організації.    </vt:lpstr>
      <vt:lpstr>Дж. Коммонс «Інституційна економіка» (1924) основний упор робив на правові категорії, юридичні установи, що визначають розвиток економіки. Особливу увагу він приділяв ролі корпорацій, профспілок і політичних партій у процедурі встановлення узгодженості в діях індивідів.  В основі економічної теорії Дж. Коммонса лежить поняття угоди. Угода розуміється як: 1) конфлікт інтересів; 2) усвідомлення взаємозалежності цих конфліктних інтересів; 3) дозвіл конфлікту угоди. Роль арбітра беруть на себе правові структури держави. Воно є не тільки арбітром, але і силою, що примушує до виконання взятих сторонами зобов'язань. У підсумку, на думку Дж. Коммонса, існуючий порядок зміниться не технократизмом, як у Т.Веблена, а адміністративним капіталізмом.     </vt:lpstr>
      <vt:lpstr>У.Мітчел, «Ділові цикли» - вперше проаналізував інституційні процеси за допомогою математичного інструментарію (продемонстрував розрив між динамікою промислового виробництва та динамікою цін). Відстоював позицію ірраціональності індивіда та різниці між реальною поведінкою та ідеальною нормативною (довів, що мистецтво «робити гроші» значно випередило формування здатності до їх раціонального витрачання).  Д.Норт – інститут виступає сукупністю «правил гри» в суспільстві, які організують взаємодію між людьми та структурують стимули обміну во всіх його сферах. Виступає системою деперсоніфікованих відносин. Інститут розглядається не як юридична організація, а як регулятор суспільних відносин в цілому.   Дж.Гелбрейт, «Нове індустріальне суспільство»: формується нова ланка – техноструктура, відповідна за монополізацію знань.  </vt:lpstr>
      <vt:lpstr>Питання 2  1. Інститут праці. Співбесіда при наймі на роботу. 2. Переговори керівників. 3. Телефонні звернення до центрів з надзвичайних ситуацій.  4. Структура розв’язання конфліктів за допомогою посередників.  5. Процедура обмеження ескалації конфлікту. 6. Інституціоналізація соціальної та нормативної взаємодії.   </vt:lpstr>
      <vt:lpstr>Питання 3 Наприкінці ХХ ст. розвиток інституціональної соціології тісно пов’язаний із так званою новою економічною соціологією. Специфіка – тлумачення соціальних інститутів через їх юридичне втілення (оскільки економічні інститути в сучасному суспільстві саме так і функціонують). Акцент – на домінуванні інституціональних явищ та процесів в суспільстві.  Специфіка інституційної концепції економіки: 1 – орієнтація на юридичні інститути; 2 – розкол на старий та новий інституціоналізм; 3 – концепції відрізняються яскраво вираженими культурними та ідеологічними особливостями, детермінованими соціокультурним простором конкретної країни; 4 – соціальний інститут розглядається як атрибут суспільства; 5 – орієнтація на емпіричні дослідження та поглиблений інтерес до «окремих випадків»; 6 – комплексний міждисциплінарний підхід. </vt:lpstr>
      <vt:lpstr>  60-70ті ХХст.   1 – соціальні інститути необхідні для здійснення соціального контроля 2 – форми соціальних інститутів у різних суспільствах мінливі та залежать від історичних моделей культури 3 – соціальні інститути взаємопов’язані, тому зміни в одних інститутах «тягнуть» за собою зміни в інших 4 – соціальні інститути є відображенням потреб суспільства та зразків групової повденіки 5 – інституціональні зміни можуть трансформувати вектор розвитку суспільтва в цілому      </vt:lpstr>
      <vt:lpstr>    Неоінституціоналізм. Реалістичний підхід. Розгляд діяльності як обміну. Будь-яка сфера розглядається за аналогією зі ринком. Рішення приймаються в умовах невизначеності та ризику, включають елементи раціональності та ірраціональності. Може включати аналіз колективної дії, груп, об’єднаних певною ознакою. Група може розглядатись як окрема одиниця аналізу. Новий інституціоналізм. Під соціальним інститутом розуміються «правила гри», створені людиною з метою встановлення певних обмежень дії, регуляції взаємовідносин та системи контроля за її дотриманням. Вони утворюють структуру мотивів та зменшують загальний рівень невизначеності. Розподіл інститутів на формальні (створені уповноваженими особами та цілеспрямовано ними підтримуються) та неформальні (кодекси поведінки). Формалізація передбачає зниження витрат та введення єдиних стандартів.  </vt:lpstr>
      <vt:lpstr>   СРСР  Соціальний інститут визначався як сукупність норм права, які охоплюють широке коло соціальних відносин. Інститут розглядався як комплекс норм, що регулює однорідні суспільні відносини.  60ті роки ХХст. – під інститутом розуміються відносно стійкі типи та форми соціальної практики, за допомогою яких організується суспільне життя та забезпечується усталеність зв’язків і відносин в межах соціально оргнізованого суспільства. Це не тільки сукупність осіб та організацій, але й набір соціально орієнтованих стандартів поведінки в типових ситуаціях. Акцент – на мікрорівні досліджень. </vt:lpstr>
      <vt:lpstr>   Американська школа – форми людської взаємодії розглядаються як обмін між суб’єктами.  Сучасні школи: 1) розглядають інститути як зовнішній набір правил, які виконують функцію обмеження; 2) виступають умовами/обмеженнями для взаємовигідного обміну; 3) встановлює межі діяльності. Рівні дослідження соціальних інститутів: 1 – мікрорівень – опис соціальних практик, які у майбутньому інституціоналізуються та починають формувати простір соціальних обмежень, вподобань та можливостей; 2 – макрорівень – виділення базових інститутів, як утворюють соцієтальну природу суспільства.  </vt:lpstr>
      <vt:lpstr>   Питання 4 Інститут сприймається не як абстрактна схема та ідеальний стандарт поведінки, а як правило, яке регулює практики повсякденної діяльності та підтримує них. Інститут фіксує топологічні характеристики дії, пов’язані із дотриманням або недотриманням правил.  Структура соціального інституту за Н.Флігстіним: - інституційні утворення, які дозволяють агентам здійснювати діяльність  - мотиваційна структура агентів, яка спонукає їх до дії - засоби контроля Вертикальна інтеграція визначає механізми, за допомогою яких встановлюються межі діяльності + система транзакцій.   </vt:lpstr>
      <vt:lpstr>   Ефективність інститутів.  Функціонування інститутів пов’язано із ненульовими транзакційними витратами. Це додаткові витрати, пов’язані зі підтримкою процесу обміну. Це офіційні та неофіційні витрати, пов’язані з отриманням та позбавленням прав, отриманням привілейів. Як правило, ефективність традиційно вимірюється величиною витрат. Проблема ідентифікації, тому що додаткові витрати можуть приносити додаткові прибутки у майбутньому.    </vt:lpstr>
      <vt:lpstr>   Складові ефективносіт СІ  - вигода за слідування/порушення правила - ступінь формалізації правила - прозорість правила - складність дотримання - відповідність довгостроковим інтересам суб’єкта - ступінь всезагальності/специфічності - вкоріненість правила - справедливість правила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соціологія як наука</dc:title>
  <dc:creator>user</dc:creator>
  <cp:lastModifiedBy>user</cp:lastModifiedBy>
  <cp:revision>24</cp:revision>
  <dcterms:created xsi:type="dcterms:W3CDTF">2019-01-24T09:36:20Z</dcterms:created>
  <dcterms:modified xsi:type="dcterms:W3CDTF">2025-09-18T19:08:35Z</dcterms:modified>
</cp:coreProperties>
</file>