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7" r:id="rId2"/>
    <p:sldId id="256" r:id="rId3"/>
    <p:sldId id="258" r:id="rId4"/>
    <p:sldId id="259" r:id="rId5"/>
    <p:sldId id="260" r:id="rId6"/>
    <p:sldId id="279" r:id="rId7"/>
    <p:sldId id="280" r:id="rId8"/>
    <p:sldId id="261" r:id="rId9"/>
    <p:sldId id="28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78" r:id="rId18"/>
    <p:sldId id="269" r:id="rId19"/>
    <p:sldId id="270" r:id="rId20"/>
    <p:sldId id="271" r:id="rId21"/>
    <p:sldId id="272" r:id="rId22"/>
    <p:sldId id="273" r:id="rId23"/>
    <p:sldId id="274" r:id="rId24"/>
    <p:sldId id="283" r:id="rId25"/>
    <p:sldId id="284" r:id="rId26"/>
    <p:sldId id="285" r:id="rId27"/>
    <p:sldId id="286" r:id="rId28"/>
    <p:sldId id="287" r:id="rId29"/>
    <p:sldId id="282" r:id="rId30"/>
    <p:sldId id="275" r:id="rId31"/>
    <p:sldId id="276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195448-0F81-4771-A0CB-781A1EAA833C}" type="doc">
      <dgm:prSet loTypeId="urn:microsoft.com/office/officeart/2005/8/layout/vList2" loCatId="list" qsTypeId="urn:microsoft.com/office/officeart/2005/8/quickstyle/3d3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A8A0CEE-E350-42A4-8290-22D8FD82CDEB}">
      <dgm:prSet/>
      <dgm:spPr/>
      <dgm:t>
        <a:bodyPr/>
        <a:lstStyle/>
        <a:p>
          <a:pPr rtl="0"/>
          <a:r>
            <a:rPr lang="ru-RU" b="1" baseline="0" smtClean="0"/>
            <a:t>План гуманітарних потреб та реагування</a:t>
          </a:r>
          <a:r>
            <a:rPr lang="ru-RU" baseline="0" smtClean="0"/>
            <a:t>, координація за яким забезпечується Офісом ООН з координації гуманітарних справ (ОСНА) </a:t>
          </a:r>
          <a:endParaRPr lang="ru-RU"/>
        </a:p>
      </dgm:t>
    </dgm:pt>
    <dgm:pt modelId="{132AE8EC-DB97-4AF1-8B35-B926BC17ED71}" type="parTrans" cxnId="{3DD1F93D-761A-437A-A8AB-FBA0D0B6C824}">
      <dgm:prSet/>
      <dgm:spPr/>
      <dgm:t>
        <a:bodyPr/>
        <a:lstStyle/>
        <a:p>
          <a:endParaRPr lang="ru-RU"/>
        </a:p>
      </dgm:t>
    </dgm:pt>
    <dgm:pt modelId="{E0E6E22D-32D8-4CD0-9FD5-417FA8D137BA}" type="sibTrans" cxnId="{3DD1F93D-761A-437A-A8AB-FBA0D0B6C824}">
      <dgm:prSet/>
      <dgm:spPr/>
      <dgm:t>
        <a:bodyPr/>
        <a:lstStyle/>
        <a:p>
          <a:endParaRPr lang="ru-RU"/>
        </a:p>
      </dgm:t>
    </dgm:pt>
    <dgm:pt modelId="{8FE3B2E8-34CA-4487-91E4-34EB88BACD92}">
      <dgm:prSet/>
      <dgm:spPr/>
      <dgm:t>
        <a:bodyPr/>
        <a:lstStyle/>
        <a:p>
          <a:pPr rtl="0"/>
          <a:r>
            <a:rPr lang="ru-RU" b="1" baseline="0" smtClean="0"/>
            <a:t>Регіональний план реагування на ситуацію біженців з України </a:t>
          </a:r>
          <a:r>
            <a:rPr lang="ru-RU" baseline="0" smtClean="0"/>
            <a:t>(</a:t>
          </a:r>
          <a:r>
            <a:rPr lang="en-GB" baseline="0" smtClean="0"/>
            <a:t>Regional Refugee Response Plan /</a:t>
          </a:r>
          <a:r>
            <a:rPr lang="ru-RU" baseline="0" smtClean="0"/>
            <a:t>РПР), яким опікується Управління Верховного комісара ООН у справах біженців (УВКБ) зі штаб-квартирою в Женеві</a:t>
          </a:r>
          <a:endParaRPr lang="ru-RU"/>
        </a:p>
      </dgm:t>
    </dgm:pt>
    <dgm:pt modelId="{DA7B8459-0032-455A-9C82-8EF6E8841ACF}" type="parTrans" cxnId="{CA854135-6F8C-41EC-A9BF-8C1B232ED28B}">
      <dgm:prSet/>
      <dgm:spPr/>
      <dgm:t>
        <a:bodyPr/>
        <a:lstStyle/>
        <a:p>
          <a:endParaRPr lang="ru-RU"/>
        </a:p>
      </dgm:t>
    </dgm:pt>
    <dgm:pt modelId="{E894A2BC-5B53-4706-81D3-C9B2D934D972}" type="sibTrans" cxnId="{CA854135-6F8C-41EC-A9BF-8C1B232ED28B}">
      <dgm:prSet/>
      <dgm:spPr/>
      <dgm:t>
        <a:bodyPr/>
        <a:lstStyle/>
        <a:p>
          <a:endParaRPr lang="ru-RU"/>
        </a:p>
      </dgm:t>
    </dgm:pt>
    <dgm:pt modelId="{5BBEFD39-1DC7-4DD7-8897-B1679D29FBE6}" type="pres">
      <dgm:prSet presAssocID="{08195448-0F81-4771-A0CB-781A1EAA833C}" presName="linear" presStyleCnt="0">
        <dgm:presLayoutVars>
          <dgm:animLvl val="lvl"/>
          <dgm:resizeHandles val="exact"/>
        </dgm:presLayoutVars>
      </dgm:prSet>
      <dgm:spPr/>
    </dgm:pt>
    <dgm:pt modelId="{4BF45273-2753-4574-966E-3A8472263396}" type="pres">
      <dgm:prSet presAssocID="{6A8A0CEE-E350-42A4-8290-22D8FD82CDE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F1B6717-9D81-404B-80B5-A47163722CF4}" type="pres">
      <dgm:prSet presAssocID="{E0E6E22D-32D8-4CD0-9FD5-417FA8D137BA}" presName="spacer" presStyleCnt="0"/>
      <dgm:spPr/>
    </dgm:pt>
    <dgm:pt modelId="{C2B02E67-6004-42A0-8804-9564E18A683C}" type="pres">
      <dgm:prSet presAssocID="{8FE3B2E8-34CA-4487-91E4-34EB88BACD92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C257A9A-804C-4BC1-8ECC-ADC0F7489D20}" type="presOf" srcId="{8FE3B2E8-34CA-4487-91E4-34EB88BACD92}" destId="{C2B02E67-6004-42A0-8804-9564E18A683C}" srcOrd="0" destOrd="0" presId="urn:microsoft.com/office/officeart/2005/8/layout/vList2"/>
    <dgm:cxn modelId="{6FC4B29F-0DAC-4BCB-BA0C-C19A7A4E2010}" type="presOf" srcId="{6A8A0CEE-E350-42A4-8290-22D8FD82CDEB}" destId="{4BF45273-2753-4574-966E-3A8472263396}" srcOrd="0" destOrd="0" presId="urn:microsoft.com/office/officeart/2005/8/layout/vList2"/>
    <dgm:cxn modelId="{3DD1F93D-761A-437A-A8AB-FBA0D0B6C824}" srcId="{08195448-0F81-4771-A0CB-781A1EAA833C}" destId="{6A8A0CEE-E350-42A4-8290-22D8FD82CDEB}" srcOrd="0" destOrd="0" parTransId="{132AE8EC-DB97-4AF1-8B35-B926BC17ED71}" sibTransId="{E0E6E22D-32D8-4CD0-9FD5-417FA8D137BA}"/>
    <dgm:cxn modelId="{CA854135-6F8C-41EC-A9BF-8C1B232ED28B}" srcId="{08195448-0F81-4771-A0CB-781A1EAA833C}" destId="{8FE3B2E8-34CA-4487-91E4-34EB88BACD92}" srcOrd="1" destOrd="0" parTransId="{DA7B8459-0032-455A-9C82-8EF6E8841ACF}" sibTransId="{E894A2BC-5B53-4706-81D3-C9B2D934D972}"/>
    <dgm:cxn modelId="{6C7D62AB-8EBA-41CC-8672-FFAD49683B15}" type="presOf" srcId="{08195448-0F81-4771-A0CB-781A1EAA833C}" destId="{5BBEFD39-1DC7-4DD7-8897-B1679D29FBE6}" srcOrd="0" destOrd="0" presId="urn:microsoft.com/office/officeart/2005/8/layout/vList2"/>
    <dgm:cxn modelId="{DE59A116-BE8E-467A-8660-CAA2B6FCA40B}" type="presParOf" srcId="{5BBEFD39-1DC7-4DD7-8897-B1679D29FBE6}" destId="{4BF45273-2753-4574-966E-3A8472263396}" srcOrd="0" destOrd="0" presId="urn:microsoft.com/office/officeart/2005/8/layout/vList2"/>
    <dgm:cxn modelId="{67F46197-544C-41B1-98E8-ACD581BC57FC}" type="presParOf" srcId="{5BBEFD39-1DC7-4DD7-8897-B1679D29FBE6}" destId="{BF1B6717-9D81-404B-80B5-A47163722CF4}" srcOrd="1" destOrd="0" presId="urn:microsoft.com/office/officeart/2005/8/layout/vList2"/>
    <dgm:cxn modelId="{72745B62-6696-4A5A-87A1-8780553C733D}" type="presParOf" srcId="{5BBEFD39-1DC7-4DD7-8897-B1679D29FBE6}" destId="{C2B02E67-6004-42A0-8804-9564E18A683C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F45273-2753-4574-966E-3A8472263396}">
      <dsp:nvSpPr>
        <dsp:cNvPr id="0" name=""/>
        <dsp:cNvSpPr/>
      </dsp:nvSpPr>
      <dsp:spPr>
        <a:xfrm>
          <a:off x="0" y="414225"/>
          <a:ext cx="7239000" cy="19743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baseline="0" smtClean="0"/>
            <a:t>План гуманітарних потреб та реагування</a:t>
          </a:r>
          <a:r>
            <a:rPr lang="ru-RU" sz="2400" kern="1200" baseline="0" smtClean="0"/>
            <a:t>, координація за яким забезпечується Офісом ООН з координації гуманітарних справ (ОСНА) </a:t>
          </a:r>
          <a:endParaRPr lang="ru-RU" sz="2400" kern="1200"/>
        </a:p>
      </dsp:txBody>
      <dsp:txXfrm>
        <a:off x="96381" y="510606"/>
        <a:ext cx="7046238" cy="1781612"/>
      </dsp:txXfrm>
    </dsp:sp>
    <dsp:sp modelId="{C2B02E67-6004-42A0-8804-9564E18A683C}">
      <dsp:nvSpPr>
        <dsp:cNvPr id="0" name=""/>
        <dsp:cNvSpPr/>
      </dsp:nvSpPr>
      <dsp:spPr>
        <a:xfrm>
          <a:off x="0" y="2457720"/>
          <a:ext cx="7239000" cy="19743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baseline="0" smtClean="0"/>
            <a:t>Регіональний план реагування на ситуацію біженців з України </a:t>
          </a:r>
          <a:r>
            <a:rPr lang="ru-RU" sz="2400" kern="1200" baseline="0" smtClean="0"/>
            <a:t>(</a:t>
          </a:r>
          <a:r>
            <a:rPr lang="en-GB" sz="2400" kern="1200" baseline="0" smtClean="0"/>
            <a:t>Regional Refugee Response Plan /</a:t>
          </a:r>
          <a:r>
            <a:rPr lang="ru-RU" sz="2400" kern="1200" baseline="0" smtClean="0"/>
            <a:t>РПР), яким опікується Управління Верховного комісара ООН у справах біженців (УВКБ) зі штаб-квартирою в Женеві</a:t>
          </a:r>
          <a:endParaRPr lang="ru-RU" sz="2400" kern="1200"/>
        </a:p>
      </dsp:txBody>
      <dsp:txXfrm>
        <a:off x="96381" y="2554101"/>
        <a:ext cx="7046238" cy="17816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fts.unocha.org/plans/1177/summary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УКРАЇНА ТА ООН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Desktop\Flag_of_the_United_Nations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605213"/>
            <a:ext cx="3143250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3729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участь в </a:t>
            </a:r>
            <a:r>
              <a:rPr lang="ru-RU" dirty="0" err="1"/>
              <a:t>операціях</a:t>
            </a:r>
            <a:r>
              <a:rPr lang="ru-RU" dirty="0"/>
              <a:t> ООН з </a:t>
            </a:r>
            <a:r>
              <a:rPr lang="ru-RU" dirty="0" err="1"/>
              <a:t>підтримання</a:t>
            </a:r>
            <a:r>
              <a:rPr lang="ru-RU" dirty="0"/>
              <a:t> </a:t>
            </a:r>
            <a:r>
              <a:rPr lang="ru-RU" dirty="0" smtClean="0"/>
              <a:t>миру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До початку </a:t>
            </a:r>
            <a:r>
              <a:rPr lang="ru-RU" dirty="0" err="1"/>
              <a:t>війни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300 </a:t>
            </a:r>
            <a:r>
              <a:rPr lang="ru-RU" dirty="0" err="1"/>
              <a:t>українських</a:t>
            </a:r>
            <a:r>
              <a:rPr lang="ru-RU" dirty="0"/>
              <a:t> </a:t>
            </a:r>
            <a:r>
              <a:rPr lang="ru-RU" dirty="0" err="1"/>
              <a:t>блакитних</a:t>
            </a:r>
            <a:r>
              <a:rPr lang="ru-RU" dirty="0"/>
              <a:t> </a:t>
            </a:r>
            <a:r>
              <a:rPr lang="ru-RU" dirty="0" err="1"/>
              <a:t>шоломів</a:t>
            </a:r>
            <a:r>
              <a:rPr lang="ru-RU" dirty="0"/>
              <a:t> </a:t>
            </a:r>
            <a:r>
              <a:rPr lang="ru-RU" dirty="0" err="1"/>
              <a:t>виконували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у </a:t>
            </a:r>
            <a:r>
              <a:rPr lang="ru-RU" dirty="0" err="1"/>
              <a:t>складі</a:t>
            </a:r>
            <a:r>
              <a:rPr lang="ru-RU" dirty="0"/>
              <a:t> 6 </a:t>
            </a:r>
            <a:r>
              <a:rPr lang="ru-RU" dirty="0" err="1"/>
              <a:t>місіи</a:t>
            </a:r>
            <a:r>
              <a:rPr lang="ru-RU" dirty="0"/>
              <a:t>̆ </a:t>
            </a:r>
            <a:r>
              <a:rPr lang="ru-RU" dirty="0" smtClean="0"/>
              <a:t>ООН</a:t>
            </a:r>
          </a:p>
          <a:p>
            <a:r>
              <a:rPr lang="ru-RU" dirty="0" err="1" smtClean="0"/>
              <a:t>національнии</a:t>
            </a:r>
            <a:r>
              <a:rPr lang="ru-RU" dirty="0"/>
              <a:t>̆ контингент, </a:t>
            </a:r>
            <a:r>
              <a:rPr lang="ru-RU" dirty="0" err="1"/>
              <a:t>зокрема</a:t>
            </a:r>
            <a:r>
              <a:rPr lang="ru-RU" dirty="0"/>
              <a:t> 18-й </a:t>
            </a:r>
            <a:r>
              <a:rPr lang="ru-RU" dirty="0" err="1"/>
              <a:t>окремий</a:t>
            </a:r>
            <a:r>
              <a:rPr lang="ru-RU" dirty="0"/>
              <a:t> </a:t>
            </a:r>
            <a:r>
              <a:rPr lang="ru-RU" dirty="0" err="1"/>
              <a:t>вертолітний</a:t>
            </a:r>
            <a:r>
              <a:rPr lang="ru-RU" dirty="0"/>
              <a:t> </a:t>
            </a:r>
            <a:r>
              <a:rPr lang="ru-RU" dirty="0" err="1"/>
              <a:t>загін</a:t>
            </a:r>
            <a:r>
              <a:rPr lang="ru-RU" dirty="0"/>
              <a:t>,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важливою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Місіі</a:t>
            </a:r>
            <a:r>
              <a:rPr lang="ru-RU" dirty="0"/>
              <a:t>̈ ООН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стабілізаціі</a:t>
            </a:r>
            <a:r>
              <a:rPr lang="ru-RU" dirty="0"/>
              <a:t>̈ в </a:t>
            </a:r>
            <a:r>
              <a:rPr lang="ru-RU" dirty="0" err="1"/>
              <a:t>Демократичніи</a:t>
            </a:r>
            <a:r>
              <a:rPr lang="ru-RU" dirty="0"/>
              <a:t>̆ </a:t>
            </a:r>
            <a:r>
              <a:rPr lang="ru-RU" dirty="0" err="1"/>
              <a:t>Республіці</a:t>
            </a:r>
            <a:r>
              <a:rPr lang="ru-RU" dirty="0"/>
              <a:t> Конго.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7680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обговорення</a:t>
            </a:r>
            <a:r>
              <a:rPr lang="ru-RU" dirty="0" smtClean="0"/>
              <a:t> </a:t>
            </a:r>
            <a:r>
              <a:rPr lang="ru-RU" dirty="0"/>
              <a:t>широкого кола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проблематика </a:t>
            </a:r>
            <a:r>
              <a:rPr lang="ru-RU" dirty="0" err="1"/>
              <a:t>роззброєння</a:t>
            </a:r>
            <a:r>
              <a:rPr lang="ru-RU" dirty="0"/>
              <a:t>, </a:t>
            </a:r>
            <a:r>
              <a:rPr lang="ru-RU" dirty="0" smtClean="0"/>
              <a:t>контроль </a:t>
            </a:r>
            <a:r>
              <a:rPr lang="ru-RU" dirty="0"/>
              <a:t>над </a:t>
            </a:r>
            <a:r>
              <a:rPr lang="ru-RU" dirty="0" err="1" smtClean="0"/>
              <a:t>озброєнням</a:t>
            </a:r>
            <a:r>
              <a:rPr lang="ru-RU" dirty="0" smtClean="0"/>
              <a:t>, </a:t>
            </a:r>
            <a:r>
              <a:rPr lang="ru-RU" dirty="0" err="1" smtClean="0"/>
              <a:t>нерозповсюдження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кібербезпека</a:t>
            </a:r>
            <a:r>
              <a:rPr lang="ru-RU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3318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сфера </a:t>
            </a:r>
            <a:r>
              <a:rPr lang="ru-RU" dirty="0"/>
              <a:t>прав </a:t>
            </a:r>
            <a:r>
              <a:rPr lang="ru-RU" dirty="0" err="1" smtClean="0"/>
              <a:t>людини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26942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err="1" smtClean="0"/>
              <a:t>Україна</a:t>
            </a:r>
            <a:r>
              <a:rPr lang="ru-RU" dirty="0" smtClean="0"/>
              <a:t> </a:t>
            </a:r>
            <a:r>
              <a:rPr lang="ru-RU" dirty="0" err="1" smtClean="0"/>
              <a:t>підписала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Міжнародний</a:t>
            </a:r>
            <a:r>
              <a:rPr lang="ru-RU" dirty="0" smtClean="0"/>
              <a:t> пакт </a:t>
            </a:r>
            <a:r>
              <a:rPr lang="ru-RU" dirty="0"/>
              <a:t>про </a:t>
            </a:r>
            <a:r>
              <a:rPr lang="ru-RU" dirty="0" err="1"/>
              <a:t>громадянські</a:t>
            </a:r>
            <a:r>
              <a:rPr lang="ru-RU" dirty="0"/>
              <a:t> та </a:t>
            </a:r>
            <a:r>
              <a:rPr lang="ru-RU" dirty="0" err="1"/>
              <a:t>політичні</a:t>
            </a:r>
            <a:r>
              <a:rPr lang="ru-RU" dirty="0"/>
              <a:t> </a:t>
            </a:r>
            <a:r>
              <a:rPr lang="ru-RU" dirty="0" smtClean="0"/>
              <a:t>права</a:t>
            </a:r>
          </a:p>
          <a:p>
            <a:r>
              <a:rPr lang="ru-RU" dirty="0" err="1" smtClean="0"/>
              <a:t>Міжнародний</a:t>
            </a:r>
            <a:r>
              <a:rPr lang="ru-RU" dirty="0" smtClean="0"/>
              <a:t> пакт </a:t>
            </a:r>
            <a:r>
              <a:rPr lang="ru-RU" dirty="0"/>
              <a:t>про </a:t>
            </a:r>
            <a:r>
              <a:rPr lang="ru-RU" dirty="0" err="1"/>
              <a:t>економічні</a:t>
            </a:r>
            <a:r>
              <a:rPr lang="ru-RU" dirty="0"/>
              <a:t>, </a:t>
            </a:r>
            <a:r>
              <a:rPr lang="ru-RU" dirty="0" err="1"/>
              <a:t>соціальні</a:t>
            </a:r>
            <a:r>
              <a:rPr lang="ru-RU" dirty="0"/>
              <a:t> і </a:t>
            </a:r>
            <a:r>
              <a:rPr lang="ru-RU" dirty="0" err="1"/>
              <a:t>культурні</a:t>
            </a:r>
            <a:r>
              <a:rPr lang="ru-RU" dirty="0"/>
              <a:t> </a:t>
            </a:r>
            <a:r>
              <a:rPr lang="ru-RU" dirty="0" smtClean="0"/>
              <a:t>права</a:t>
            </a:r>
          </a:p>
          <a:p>
            <a:r>
              <a:rPr lang="ru-RU" dirty="0" err="1" smtClean="0"/>
              <a:t>Міжнародну</a:t>
            </a:r>
            <a:r>
              <a:rPr lang="ru-RU" dirty="0" smtClean="0"/>
              <a:t> </a:t>
            </a:r>
            <a:r>
              <a:rPr lang="ru-RU" dirty="0" err="1" smtClean="0"/>
              <a:t>конвенцію</a:t>
            </a:r>
            <a:r>
              <a:rPr lang="ru-RU" dirty="0" smtClean="0"/>
              <a:t> </a:t>
            </a:r>
            <a:r>
              <a:rPr lang="ru-RU" dirty="0"/>
              <a:t>з </a:t>
            </a:r>
            <a:r>
              <a:rPr lang="ru-RU" dirty="0" err="1"/>
              <a:t>ліквідації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форм </a:t>
            </a:r>
            <a:r>
              <a:rPr lang="ru-RU" dirty="0" err="1"/>
              <a:t>расової</a:t>
            </a:r>
            <a:r>
              <a:rPr lang="ru-RU" dirty="0"/>
              <a:t> </a:t>
            </a:r>
            <a:r>
              <a:rPr lang="ru-RU" dirty="0" err="1"/>
              <a:t>дискримінації</a:t>
            </a:r>
            <a:endParaRPr lang="ru-RU" dirty="0"/>
          </a:p>
        </p:txBody>
      </p:sp>
      <p:pic>
        <p:nvPicPr>
          <p:cNvPr id="6146" name="Picture 2" descr="C:\Users\User\Desktop\завантаженн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365104"/>
            <a:ext cx="4309095" cy="1944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79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головування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1997 р. </a:t>
            </a:r>
            <a:r>
              <a:rPr lang="ru-RU" dirty="0" err="1"/>
              <a:t>Міністра</a:t>
            </a:r>
            <a:r>
              <a:rPr lang="ru-RU" dirty="0"/>
              <a:t> </a:t>
            </a:r>
            <a:r>
              <a:rPr lang="ru-RU" dirty="0" err="1"/>
              <a:t>закордонних</a:t>
            </a:r>
            <a:r>
              <a:rPr lang="ru-RU" dirty="0"/>
              <a:t> справ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Г.Й.Удовенка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обрано</a:t>
            </a:r>
            <a:r>
              <a:rPr lang="ru-RU" dirty="0"/>
              <a:t> на посаду </a:t>
            </a:r>
            <a:r>
              <a:rPr lang="ru-RU" dirty="0" err="1"/>
              <a:t>Голови</a:t>
            </a:r>
            <a:r>
              <a:rPr lang="ru-RU" dirty="0"/>
              <a:t> 52-ї </a:t>
            </a:r>
            <a:r>
              <a:rPr lang="ru-RU" dirty="0" err="1"/>
              <a:t>сесії</a:t>
            </a:r>
            <a:r>
              <a:rPr lang="ru-RU" dirty="0"/>
              <a:t> </a:t>
            </a:r>
            <a:r>
              <a:rPr lang="ru-RU" dirty="0" err="1"/>
              <a:t>Генеральної</a:t>
            </a:r>
            <a:r>
              <a:rPr lang="ru-RU" dirty="0"/>
              <a:t> </a:t>
            </a:r>
            <a:r>
              <a:rPr lang="ru-RU" dirty="0" err="1"/>
              <a:t>Асамблеї</a:t>
            </a:r>
            <a:r>
              <a:rPr lang="ru-RU" dirty="0"/>
              <a:t> ООН – </a:t>
            </a:r>
            <a:r>
              <a:rPr lang="ru-RU" dirty="0" err="1"/>
              <a:t>найвищу</a:t>
            </a:r>
            <a:r>
              <a:rPr lang="ru-RU" dirty="0"/>
              <a:t> посаду в </a:t>
            </a:r>
            <a:r>
              <a:rPr lang="ru-RU" dirty="0" err="1" smtClean="0"/>
              <a:t>Організації</a:t>
            </a:r>
            <a:endParaRPr lang="ru-RU" dirty="0"/>
          </a:p>
        </p:txBody>
      </p:sp>
      <p:pic>
        <p:nvPicPr>
          <p:cNvPr id="4098" name="Picture 2" descr="C:\Users\User\Desktop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238" y="3549650"/>
            <a:ext cx="3914154" cy="2975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85684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Членство в органах ООН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Україна</a:t>
            </a:r>
            <a:r>
              <a:rPr lang="ru-RU" dirty="0" smtClean="0"/>
              <a:t> </a:t>
            </a:r>
            <a:r>
              <a:rPr lang="ru-RU" dirty="0" err="1"/>
              <a:t>сім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 </a:t>
            </a:r>
            <a:r>
              <a:rPr lang="ru-RU" dirty="0" err="1"/>
              <a:t>обиралася</a:t>
            </a:r>
            <a:r>
              <a:rPr lang="ru-RU" dirty="0"/>
              <a:t> членом </a:t>
            </a:r>
            <a:r>
              <a:rPr lang="ru-RU" dirty="0" err="1"/>
              <a:t>Економічної</a:t>
            </a:r>
            <a:r>
              <a:rPr lang="ru-RU" dirty="0"/>
              <a:t> і </a:t>
            </a:r>
            <a:r>
              <a:rPr lang="ru-RU" dirty="0" err="1"/>
              <a:t>Соціальної</a:t>
            </a:r>
            <a:r>
              <a:rPr lang="ru-RU" dirty="0"/>
              <a:t> Ради ООН (</a:t>
            </a:r>
            <a:r>
              <a:rPr lang="ru-RU" dirty="0" err="1"/>
              <a:t>востаннє</a:t>
            </a:r>
            <a:r>
              <a:rPr lang="ru-RU" dirty="0"/>
              <a:t> – на </a:t>
            </a:r>
            <a:r>
              <a:rPr lang="ru-RU" dirty="0" err="1"/>
              <a:t>період</a:t>
            </a:r>
            <a:r>
              <a:rPr lang="ru-RU" dirty="0"/>
              <a:t> 2019-2021 </a:t>
            </a:r>
            <a:r>
              <a:rPr lang="ru-RU" dirty="0" err="1"/>
              <a:t>рр</a:t>
            </a:r>
            <a:r>
              <a:rPr lang="ru-RU" dirty="0" smtClean="0"/>
              <a:t>.)</a:t>
            </a:r>
            <a:r>
              <a:rPr lang="ru-RU" dirty="0"/>
              <a:t> </a:t>
            </a:r>
            <a:r>
              <a:rPr lang="ru-RU" dirty="0" err="1"/>
              <a:t>Постійний</a:t>
            </a:r>
            <a:r>
              <a:rPr lang="ru-RU" dirty="0"/>
              <a:t> </a:t>
            </a:r>
            <a:r>
              <a:rPr lang="ru-RU" dirty="0" err="1"/>
              <a:t>представник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при ООН </a:t>
            </a:r>
            <a:r>
              <a:rPr lang="ru-RU" dirty="0" err="1"/>
              <a:t>Сергій</a:t>
            </a:r>
            <a:r>
              <a:rPr lang="ru-RU" dirty="0"/>
              <a:t> </a:t>
            </a:r>
            <a:r>
              <a:rPr lang="ru-RU" dirty="0" err="1"/>
              <a:t>Кислиця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Віце</a:t>
            </a:r>
            <a:r>
              <a:rPr lang="ru-RU" dirty="0"/>
              <a:t>-головою </a:t>
            </a:r>
            <a:r>
              <a:rPr lang="ru-RU" dirty="0" smtClean="0"/>
              <a:t>Ради ООН</a:t>
            </a:r>
          </a:p>
          <a:p>
            <a:r>
              <a:rPr lang="ru-RU" dirty="0" err="1" smtClean="0"/>
              <a:t>чотири</a:t>
            </a:r>
            <a:r>
              <a:rPr lang="ru-RU" dirty="0" smtClean="0"/>
              <a:t> </a:t>
            </a:r>
            <a:r>
              <a:rPr lang="ru-RU" dirty="0"/>
              <a:t>– членом Ради ООН з прав </a:t>
            </a:r>
            <a:r>
              <a:rPr lang="ru-RU" dirty="0" err="1"/>
              <a:t>людини</a:t>
            </a:r>
            <a:r>
              <a:rPr lang="ru-RU" dirty="0"/>
              <a:t> (</a:t>
            </a:r>
            <a:r>
              <a:rPr lang="ru-RU" dirty="0" err="1"/>
              <a:t>востаннє</a:t>
            </a:r>
            <a:r>
              <a:rPr lang="ru-RU" dirty="0"/>
              <a:t> </a:t>
            </a:r>
            <a:r>
              <a:rPr lang="ru-RU" dirty="0" err="1"/>
              <a:t>переобрано</a:t>
            </a:r>
            <a:r>
              <a:rPr lang="ru-RU" dirty="0"/>
              <a:t> на </a:t>
            </a:r>
            <a:r>
              <a:rPr lang="ru-RU" dirty="0" err="1"/>
              <a:t>період</a:t>
            </a:r>
            <a:r>
              <a:rPr lang="ru-RU" dirty="0"/>
              <a:t> 2021-2023 </a:t>
            </a:r>
            <a:r>
              <a:rPr lang="ru-RU" dirty="0" err="1"/>
              <a:t>рр</a:t>
            </a:r>
            <a:r>
              <a:rPr lang="ru-RU" dirty="0" smtClean="0"/>
              <a:t>.)</a:t>
            </a:r>
          </a:p>
          <a:p>
            <a:r>
              <a:rPr lang="ru-RU" dirty="0" smtClean="0"/>
              <a:t>одного </a:t>
            </a:r>
            <a:r>
              <a:rPr lang="ru-RU" dirty="0"/>
              <a:t>разу – </a:t>
            </a:r>
            <a:r>
              <a:rPr lang="ru-RU" dirty="0" err="1"/>
              <a:t>Комісії</a:t>
            </a:r>
            <a:r>
              <a:rPr lang="ru-RU" dirty="0"/>
              <a:t> ООН з </a:t>
            </a:r>
            <a:r>
              <a:rPr lang="ru-RU" dirty="0" err="1"/>
              <a:t>миробудівництва</a:t>
            </a:r>
            <a:r>
              <a:rPr lang="ru-RU" dirty="0"/>
              <a:t> (2011-2012 </a:t>
            </a:r>
            <a:r>
              <a:rPr lang="ru-RU" dirty="0" err="1"/>
              <a:t>рр</a:t>
            </a:r>
            <a:r>
              <a:rPr lang="ru-RU" dirty="0"/>
              <a:t>. та </a:t>
            </a:r>
            <a:r>
              <a:rPr lang="ru-RU" dirty="0" err="1"/>
              <a:t>віце-головування</a:t>
            </a:r>
            <a:r>
              <a:rPr lang="ru-RU" dirty="0"/>
              <a:t> у 2011 р.).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812101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Членство в органах ООН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Виконавча</a:t>
            </a:r>
            <a:r>
              <a:rPr lang="ru-RU" dirty="0" smtClean="0"/>
              <a:t> рада </a:t>
            </a:r>
            <a:r>
              <a:rPr lang="ru-RU" dirty="0"/>
              <a:t>ПРООН/ЮНФПА/ЮНОПС на </a:t>
            </a:r>
            <a:r>
              <a:rPr lang="ru-RU" dirty="0" err="1"/>
              <a:t>період</a:t>
            </a:r>
            <a:r>
              <a:rPr lang="ru-RU" dirty="0"/>
              <a:t> 2022-2024 </a:t>
            </a:r>
            <a:r>
              <a:rPr lang="ru-RU" dirty="0" err="1"/>
              <a:t>рр</a:t>
            </a:r>
            <a:r>
              <a:rPr lang="ru-RU" dirty="0"/>
              <a:t>. (</a:t>
            </a:r>
            <a:r>
              <a:rPr lang="ru-RU" dirty="0" err="1" smtClean="0"/>
              <a:t>віцеголовування</a:t>
            </a:r>
            <a:r>
              <a:rPr lang="ru-RU" dirty="0" smtClean="0"/>
              <a:t>)</a:t>
            </a:r>
          </a:p>
          <a:p>
            <a:r>
              <a:rPr lang="ru-RU" dirty="0" err="1" smtClean="0"/>
              <a:t>Виконавча</a:t>
            </a:r>
            <a:r>
              <a:rPr lang="ru-RU" dirty="0" smtClean="0"/>
              <a:t> рада </a:t>
            </a:r>
            <a:r>
              <a:rPr lang="ru-RU" dirty="0"/>
              <a:t>ООН-</a:t>
            </a:r>
            <a:r>
              <a:rPr lang="ru-RU" dirty="0" err="1"/>
              <a:t>Жінки</a:t>
            </a:r>
            <a:r>
              <a:rPr lang="ru-RU" dirty="0"/>
              <a:t> на </a:t>
            </a:r>
            <a:r>
              <a:rPr lang="ru-RU" dirty="0" err="1"/>
              <a:t>період</a:t>
            </a:r>
            <a:r>
              <a:rPr lang="ru-RU" dirty="0"/>
              <a:t> 2022-2024 </a:t>
            </a:r>
            <a:r>
              <a:rPr lang="ru-RU" dirty="0" err="1"/>
              <a:t>рр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Комісія</a:t>
            </a:r>
            <a:r>
              <a:rPr lang="ru-RU" dirty="0" smtClean="0"/>
              <a:t> </a:t>
            </a:r>
            <a:r>
              <a:rPr lang="ru-RU" dirty="0"/>
              <a:t>ООН з права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 (ЮНСІТРАЛ) на </a:t>
            </a:r>
            <a:r>
              <a:rPr lang="ru-RU" dirty="0" err="1"/>
              <a:t>період</a:t>
            </a:r>
            <a:r>
              <a:rPr lang="ru-RU" dirty="0"/>
              <a:t> 2019-2025 </a:t>
            </a:r>
            <a:r>
              <a:rPr lang="ru-RU" dirty="0" err="1"/>
              <a:t>рр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Комісія</a:t>
            </a:r>
            <a:r>
              <a:rPr lang="ru-RU" dirty="0" smtClean="0"/>
              <a:t> </a:t>
            </a:r>
            <a:r>
              <a:rPr lang="ru-RU" dirty="0"/>
              <a:t>з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на </a:t>
            </a:r>
            <a:r>
              <a:rPr lang="ru-RU" dirty="0" err="1"/>
              <a:t>період</a:t>
            </a:r>
            <a:r>
              <a:rPr lang="ru-RU" dirty="0"/>
              <a:t> 2019-2023 </a:t>
            </a:r>
            <a:r>
              <a:rPr lang="ru-RU" dirty="0" err="1" smtClean="0"/>
              <a:t>рр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Комісія</a:t>
            </a:r>
            <a:r>
              <a:rPr lang="ru-RU" dirty="0" smtClean="0"/>
              <a:t> </a:t>
            </a:r>
            <a:r>
              <a:rPr lang="ru-RU" dirty="0"/>
              <a:t>ООН з </a:t>
            </a:r>
            <a:r>
              <a:rPr lang="ru-RU" dirty="0" err="1"/>
              <a:t>народонаселення</a:t>
            </a:r>
            <a:r>
              <a:rPr lang="ru-RU" dirty="0"/>
              <a:t> та </a:t>
            </a:r>
            <a:r>
              <a:rPr lang="ru-RU" dirty="0" err="1"/>
              <a:t>розвитку</a:t>
            </a:r>
            <a:r>
              <a:rPr lang="ru-RU" dirty="0"/>
              <a:t> на </a:t>
            </a:r>
            <a:r>
              <a:rPr lang="ru-RU" dirty="0" err="1"/>
              <a:t>період</a:t>
            </a:r>
            <a:r>
              <a:rPr lang="ru-RU" dirty="0"/>
              <a:t> 2020-2024 </a:t>
            </a:r>
            <a:r>
              <a:rPr lang="ru-RU" dirty="0" err="1" smtClean="0"/>
              <a:t>рр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Комісія</a:t>
            </a:r>
            <a:r>
              <a:rPr lang="ru-RU" dirty="0" smtClean="0"/>
              <a:t> </a:t>
            </a:r>
            <a:r>
              <a:rPr lang="ru-RU" dirty="0"/>
              <a:t>ООН з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на </a:t>
            </a:r>
            <a:r>
              <a:rPr lang="ru-RU" dirty="0" err="1"/>
              <a:t>період</a:t>
            </a:r>
            <a:r>
              <a:rPr lang="ru-RU" dirty="0"/>
              <a:t> 2020-2023 </a:t>
            </a:r>
            <a:r>
              <a:rPr lang="ru-RU" dirty="0" err="1"/>
              <a:t>рр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00412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членство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Комісія</a:t>
            </a:r>
            <a:r>
              <a:rPr lang="ru-RU" dirty="0" smtClean="0"/>
              <a:t> </a:t>
            </a:r>
            <a:r>
              <a:rPr lang="ru-RU" dirty="0"/>
              <a:t>ООН </a:t>
            </a:r>
            <a:r>
              <a:rPr lang="ru-RU" dirty="0" err="1"/>
              <a:t>зі</a:t>
            </a:r>
            <a:r>
              <a:rPr lang="ru-RU" dirty="0"/>
              <a:t> статусу </a:t>
            </a:r>
            <a:r>
              <a:rPr lang="ru-RU" dirty="0" err="1"/>
              <a:t>жінок</a:t>
            </a:r>
            <a:r>
              <a:rPr lang="ru-RU" dirty="0"/>
              <a:t> на </a:t>
            </a:r>
            <a:r>
              <a:rPr lang="ru-RU" dirty="0" err="1"/>
              <a:t>період</a:t>
            </a:r>
            <a:r>
              <a:rPr lang="ru-RU" dirty="0"/>
              <a:t> 2023-2027 </a:t>
            </a:r>
            <a:r>
              <a:rPr lang="ru-RU" dirty="0" err="1"/>
              <a:t>рр</a:t>
            </a:r>
            <a:r>
              <a:rPr lang="ru-RU" dirty="0"/>
              <a:t>. (</a:t>
            </a:r>
            <a:r>
              <a:rPr lang="ru-RU" dirty="0" err="1"/>
              <a:t>вибори</a:t>
            </a:r>
            <a:r>
              <a:rPr lang="ru-RU" dirty="0"/>
              <a:t> </a:t>
            </a:r>
            <a:r>
              <a:rPr lang="ru-RU" dirty="0" err="1"/>
              <a:t>відбулися</a:t>
            </a:r>
            <a:r>
              <a:rPr lang="ru-RU" dirty="0"/>
              <a:t> у 2022 р</a:t>
            </a:r>
            <a:r>
              <a:rPr lang="ru-RU" dirty="0" smtClean="0"/>
              <a:t>.)</a:t>
            </a:r>
          </a:p>
          <a:p>
            <a:r>
              <a:rPr lang="ru-RU" dirty="0" err="1" smtClean="0"/>
              <a:t>Статистична</a:t>
            </a:r>
            <a:r>
              <a:rPr lang="ru-RU" dirty="0" smtClean="0"/>
              <a:t> </a:t>
            </a:r>
            <a:r>
              <a:rPr lang="ru-RU" dirty="0" err="1" smtClean="0"/>
              <a:t>комісія</a:t>
            </a:r>
            <a:r>
              <a:rPr lang="ru-RU" dirty="0" smtClean="0"/>
              <a:t> </a:t>
            </a:r>
            <a:r>
              <a:rPr lang="ru-RU" dirty="0"/>
              <a:t>ООН на </a:t>
            </a:r>
            <a:r>
              <a:rPr lang="ru-RU" dirty="0" err="1"/>
              <a:t>період</a:t>
            </a:r>
            <a:r>
              <a:rPr lang="ru-RU" dirty="0"/>
              <a:t> 2024-2027 </a:t>
            </a:r>
            <a:r>
              <a:rPr lang="ru-RU" dirty="0" err="1"/>
              <a:t>рр</a:t>
            </a:r>
            <a:r>
              <a:rPr lang="ru-RU" dirty="0"/>
              <a:t>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3728504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перспективи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Україну</a:t>
            </a:r>
            <a:r>
              <a:rPr lang="ru-RU" dirty="0" smtClean="0"/>
              <a:t> </a:t>
            </a:r>
            <a:r>
              <a:rPr lang="ru-RU" dirty="0"/>
              <a:t>представлено на </a:t>
            </a:r>
            <a:r>
              <a:rPr lang="ru-RU" dirty="0" err="1"/>
              <a:t>вибори</a:t>
            </a:r>
            <a:r>
              <a:rPr lang="ru-RU" dirty="0"/>
              <a:t> до складу </a:t>
            </a:r>
            <a:endParaRPr lang="ru-RU" dirty="0" smtClean="0"/>
          </a:p>
          <a:p>
            <a:r>
              <a:rPr lang="ru-RU" dirty="0" err="1" smtClean="0"/>
              <a:t>Економічної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соціальної</a:t>
            </a:r>
            <a:r>
              <a:rPr lang="ru-RU" dirty="0"/>
              <a:t> ради ООН на </a:t>
            </a:r>
            <a:r>
              <a:rPr lang="ru-RU" dirty="0" err="1"/>
              <a:t>період</a:t>
            </a:r>
            <a:r>
              <a:rPr lang="ru-RU" dirty="0"/>
              <a:t> 2026-2028 </a:t>
            </a:r>
            <a:r>
              <a:rPr lang="ru-RU" dirty="0" err="1"/>
              <a:t>рр</a:t>
            </a:r>
            <a:r>
              <a:rPr lang="ru-RU" dirty="0"/>
              <a:t>. (</a:t>
            </a:r>
            <a:r>
              <a:rPr lang="ru-RU" dirty="0" err="1"/>
              <a:t>вибори</a:t>
            </a:r>
            <a:r>
              <a:rPr lang="ru-RU" dirty="0"/>
              <a:t> у 2025 р</a:t>
            </a:r>
            <a:r>
              <a:rPr lang="ru-RU" dirty="0" smtClean="0"/>
              <a:t>.)</a:t>
            </a:r>
          </a:p>
          <a:p>
            <a:r>
              <a:rPr lang="ru-RU" dirty="0" smtClean="0"/>
              <a:t> </a:t>
            </a:r>
            <a:r>
              <a:rPr lang="ru-RU" dirty="0"/>
              <a:t>Ради ООН з прав </a:t>
            </a:r>
            <a:r>
              <a:rPr lang="ru-RU" dirty="0" err="1"/>
              <a:t>людини</a:t>
            </a:r>
            <a:r>
              <a:rPr lang="ru-RU" dirty="0"/>
              <a:t> на </a:t>
            </a:r>
            <a:r>
              <a:rPr lang="ru-RU" dirty="0" err="1"/>
              <a:t>період</a:t>
            </a:r>
            <a:r>
              <a:rPr lang="ru-RU" dirty="0"/>
              <a:t> 2027-2029 </a:t>
            </a:r>
            <a:r>
              <a:rPr lang="ru-RU" dirty="0" err="1"/>
              <a:t>рр</a:t>
            </a:r>
            <a:r>
              <a:rPr lang="ru-RU" dirty="0"/>
              <a:t>. (</a:t>
            </a:r>
            <a:r>
              <a:rPr lang="ru-RU" dirty="0" err="1"/>
              <a:t>вибори</a:t>
            </a:r>
            <a:r>
              <a:rPr lang="ru-RU" dirty="0"/>
              <a:t> у 2026 р</a:t>
            </a:r>
            <a:r>
              <a:rPr lang="ru-RU" dirty="0" smtClean="0"/>
              <a:t>.)</a:t>
            </a:r>
          </a:p>
          <a:p>
            <a:r>
              <a:rPr lang="ru-RU" dirty="0" smtClean="0"/>
              <a:t>Ради </a:t>
            </a:r>
            <a:r>
              <a:rPr lang="ru-RU" dirty="0" err="1"/>
              <a:t>Безпеки</a:t>
            </a:r>
            <a:r>
              <a:rPr lang="ru-RU" dirty="0"/>
              <a:t> ООН на </a:t>
            </a:r>
            <a:r>
              <a:rPr lang="ru-RU" dirty="0" err="1"/>
              <a:t>період</a:t>
            </a:r>
            <a:r>
              <a:rPr lang="ru-RU" dirty="0"/>
              <a:t> 2046-2047 </a:t>
            </a:r>
            <a:r>
              <a:rPr lang="ru-RU" dirty="0" err="1"/>
              <a:t>рр</a:t>
            </a:r>
            <a:r>
              <a:rPr lang="ru-RU" dirty="0"/>
              <a:t>. (</a:t>
            </a:r>
            <a:r>
              <a:rPr lang="ru-RU" dirty="0" err="1"/>
              <a:t>вибори</a:t>
            </a:r>
            <a:r>
              <a:rPr lang="ru-RU" dirty="0"/>
              <a:t> у 2045 р</a:t>
            </a:r>
            <a:r>
              <a:rPr lang="ru-RU" dirty="0" smtClean="0"/>
              <a:t>.)</a:t>
            </a:r>
          </a:p>
          <a:p>
            <a:r>
              <a:rPr lang="ru-RU" dirty="0" smtClean="0"/>
              <a:t>на </a:t>
            </a:r>
            <a:r>
              <a:rPr lang="ru-RU" dirty="0"/>
              <a:t>посаду </a:t>
            </a:r>
            <a:r>
              <a:rPr lang="ru-RU" dirty="0" err="1"/>
              <a:t>Голови</a:t>
            </a:r>
            <a:r>
              <a:rPr lang="ru-RU" dirty="0"/>
              <a:t> 102-ї </a:t>
            </a:r>
            <a:r>
              <a:rPr lang="ru-RU" dirty="0" err="1"/>
              <a:t>сесії</a:t>
            </a:r>
            <a:r>
              <a:rPr lang="ru-RU" dirty="0"/>
              <a:t> </a:t>
            </a:r>
            <a:r>
              <a:rPr lang="ru-RU" dirty="0" err="1"/>
              <a:t>Генеральної</a:t>
            </a:r>
            <a:r>
              <a:rPr lang="ru-RU" dirty="0"/>
              <a:t> </a:t>
            </a:r>
            <a:r>
              <a:rPr lang="ru-RU" dirty="0" err="1"/>
              <a:t>Асамблеї</a:t>
            </a:r>
            <a:r>
              <a:rPr lang="ru-RU" dirty="0"/>
              <a:t> ООН (</a:t>
            </a:r>
            <a:r>
              <a:rPr lang="ru-RU" dirty="0" err="1"/>
              <a:t>вибори</a:t>
            </a:r>
            <a:r>
              <a:rPr lang="ru-RU" dirty="0"/>
              <a:t> у 2047 р.).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49343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Подолання </a:t>
            </a:r>
            <a:r>
              <a:rPr lang="ru-RU" dirty="0" err="1"/>
              <a:t>кліматичних</a:t>
            </a:r>
            <a:r>
              <a:rPr lang="ru-RU" dirty="0"/>
              <a:t> </a:t>
            </a:r>
            <a:r>
              <a:rPr lang="ru-RU" dirty="0" err="1"/>
              <a:t>змін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учасник</a:t>
            </a:r>
            <a:r>
              <a:rPr lang="ru-RU" dirty="0" smtClean="0"/>
              <a:t> </a:t>
            </a:r>
            <a:r>
              <a:rPr lang="ru-RU" dirty="0" err="1"/>
              <a:t>Рамкової</a:t>
            </a:r>
            <a:r>
              <a:rPr lang="ru-RU" dirty="0"/>
              <a:t> </a:t>
            </a:r>
            <a:r>
              <a:rPr lang="ru-RU" dirty="0" err="1"/>
              <a:t>конвенції</a:t>
            </a:r>
            <a:r>
              <a:rPr lang="ru-RU" dirty="0"/>
              <a:t> ООН про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клімату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Кіотського</a:t>
            </a:r>
            <a:r>
              <a:rPr lang="ru-RU" dirty="0"/>
              <a:t> </a:t>
            </a:r>
            <a:r>
              <a:rPr lang="ru-RU" dirty="0" smtClean="0"/>
              <a:t>протоколу</a:t>
            </a:r>
          </a:p>
          <a:p>
            <a:r>
              <a:rPr lang="ru-RU" dirty="0" err="1" smtClean="0"/>
              <a:t>Україна</a:t>
            </a:r>
            <a:r>
              <a:rPr lang="ru-RU" dirty="0" smtClean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перших </a:t>
            </a:r>
            <a:r>
              <a:rPr lang="ru-RU" dirty="0" err="1"/>
              <a:t>країн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у 2016 р. </a:t>
            </a:r>
            <a:r>
              <a:rPr lang="ru-RU" dirty="0" err="1"/>
              <a:t>ратифікували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глобальний</a:t>
            </a:r>
            <a:r>
              <a:rPr lang="ru-RU" dirty="0"/>
              <a:t> </a:t>
            </a:r>
            <a:r>
              <a:rPr lang="ru-RU" dirty="0" err="1"/>
              <a:t>кліматичний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– </a:t>
            </a:r>
            <a:r>
              <a:rPr lang="ru-RU" dirty="0" err="1"/>
              <a:t>Паризьку</a:t>
            </a:r>
            <a:r>
              <a:rPr lang="ru-RU" dirty="0"/>
              <a:t> угоду.</a:t>
            </a:r>
            <a:endParaRPr lang="ru-RU" dirty="0"/>
          </a:p>
        </p:txBody>
      </p:sp>
      <p:pic>
        <p:nvPicPr>
          <p:cNvPr id="7170" name="Picture 2" descr="C:\Users\User\Desktop\завантаження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751" y="3717032"/>
            <a:ext cx="6624736" cy="2924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27502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Рамкова</a:t>
            </a:r>
            <a:r>
              <a:rPr lang="ru-RU" dirty="0" smtClean="0"/>
              <a:t> </a:t>
            </a:r>
            <a:r>
              <a:rPr lang="ru-RU" dirty="0" err="1" smtClean="0"/>
              <a:t>програма</a:t>
            </a:r>
            <a:r>
              <a:rPr lang="ru-RU" dirty="0" smtClean="0"/>
              <a:t> </a:t>
            </a:r>
            <a:r>
              <a:rPr lang="ru-RU" dirty="0"/>
              <a:t>партнерства Уряду </a:t>
            </a:r>
            <a:r>
              <a:rPr lang="ru-RU" dirty="0" err="1"/>
              <a:t>України</a:t>
            </a:r>
            <a:r>
              <a:rPr lang="ru-RU" dirty="0"/>
              <a:t> - ООН на 2018-2022 </a:t>
            </a:r>
            <a:r>
              <a:rPr lang="ru-RU" dirty="0" err="1"/>
              <a:t>рр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</a:t>
            </a:r>
            <a:r>
              <a:rPr lang="ru-RU" dirty="0"/>
              <a:t>) </a:t>
            </a:r>
            <a:r>
              <a:rPr lang="ru-RU" dirty="0" err="1"/>
              <a:t>стале</a:t>
            </a:r>
            <a:r>
              <a:rPr lang="ru-RU" dirty="0"/>
              <a:t> </a:t>
            </a:r>
            <a:r>
              <a:rPr lang="ru-RU" dirty="0" err="1"/>
              <a:t>економічне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, </a:t>
            </a:r>
            <a:r>
              <a:rPr lang="ru-RU" dirty="0" err="1"/>
              <a:t>навколишнє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 і </a:t>
            </a:r>
            <a:r>
              <a:rPr lang="ru-RU" dirty="0" err="1" smtClean="0"/>
              <a:t>зайнятість</a:t>
            </a:r>
            <a:endParaRPr lang="ru-RU" dirty="0"/>
          </a:p>
          <a:p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err="1"/>
              <a:t>рівний</a:t>
            </a:r>
            <a:r>
              <a:rPr lang="ru-RU" dirty="0"/>
              <a:t> доступ до </a:t>
            </a:r>
            <a:r>
              <a:rPr lang="ru-RU" dirty="0" err="1"/>
              <a:t>якісних</a:t>
            </a:r>
            <a:r>
              <a:rPr lang="ru-RU" dirty="0"/>
              <a:t> та </a:t>
            </a:r>
            <a:r>
              <a:rPr lang="ru-RU" dirty="0" err="1"/>
              <a:t>інклюзивних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і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 smtClean="0"/>
              <a:t>захисту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dirty="0" err="1"/>
              <a:t>демократичне</a:t>
            </a:r>
            <a:r>
              <a:rPr lang="ru-RU" dirty="0"/>
              <a:t> </a:t>
            </a:r>
            <a:r>
              <a:rPr lang="ru-RU" dirty="0" err="1"/>
              <a:t>врядування</a:t>
            </a:r>
            <a:r>
              <a:rPr lang="ru-RU" dirty="0"/>
              <a:t>, верховенство </a:t>
            </a:r>
            <a:r>
              <a:rPr lang="ru-RU" dirty="0" smtClean="0"/>
              <a:t>права</a:t>
            </a:r>
          </a:p>
          <a:p>
            <a:r>
              <a:rPr lang="ru-RU" dirty="0" smtClean="0"/>
              <a:t>4</a:t>
            </a:r>
            <a:r>
              <a:rPr lang="ru-RU" dirty="0"/>
              <a:t>) </a:t>
            </a:r>
            <a:r>
              <a:rPr lang="ru-RU" dirty="0" err="1"/>
              <a:t>безпека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соціальна</a:t>
            </a:r>
            <a:r>
              <a:rPr lang="ru-RU" dirty="0"/>
              <a:t> </a:t>
            </a:r>
            <a:r>
              <a:rPr lang="ru-RU" dirty="0" err="1"/>
              <a:t>єдність</a:t>
            </a:r>
            <a:r>
              <a:rPr lang="ru-RU" dirty="0"/>
              <a:t> і </a:t>
            </a:r>
            <a:r>
              <a:rPr lang="ru-RU" dirty="0" err="1"/>
              <a:t>відновлення</a:t>
            </a:r>
            <a:r>
              <a:rPr lang="ru-RU" dirty="0"/>
              <a:t> з </a:t>
            </a:r>
            <a:r>
              <a:rPr lang="ru-RU" dirty="0" err="1"/>
              <a:t>особливим</a:t>
            </a:r>
            <a:r>
              <a:rPr lang="ru-RU" dirty="0"/>
              <a:t> акцентом на </a:t>
            </a:r>
            <a:r>
              <a:rPr lang="ru-RU" dirty="0" err="1" smtClean="0"/>
              <a:t>Сході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009639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Співзасновниця</a:t>
            </a:r>
            <a:r>
              <a:rPr lang="uk-UA" dirty="0" smtClean="0"/>
              <a:t> ООН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1945 </a:t>
            </a:r>
            <a:r>
              <a:rPr lang="ru-RU" b="1" dirty="0"/>
              <a:t>р. </a:t>
            </a:r>
            <a:r>
              <a:rPr lang="ru-RU" b="1" dirty="0" smtClean="0"/>
              <a:t>- </a:t>
            </a:r>
            <a:r>
              <a:rPr lang="ru-RU" dirty="0" err="1" smtClean="0"/>
              <a:t>делегація</a:t>
            </a:r>
            <a:r>
              <a:rPr lang="ru-RU" dirty="0" smtClean="0"/>
              <a:t> </a:t>
            </a:r>
            <a:r>
              <a:rPr lang="ru-RU" dirty="0" err="1"/>
              <a:t>України</a:t>
            </a:r>
            <a:r>
              <a:rPr lang="ru-RU" dirty="0"/>
              <a:t> взяла </a:t>
            </a:r>
            <a:r>
              <a:rPr lang="ru-RU" dirty="0" err="1"/>
              <a:t>активну</a:t>
            </a:r>
            <a:r>
              <a:rPr lang="ru-RU" dirty="0"/>
              <a:t> участь у </a:t>
            </a:r>
            <a:r>
              <a:rPr lang="ru-RU" dirty="0" err="1"/>
              <a:t>Конференції</a:t>
            </a:r>
            <a:r>
              <a:rPr lang="ru-RU" dirty="0"/>
              <a:t> в Сан-Франциско, </a:t>
            </a:r>
            <a:r>
              <a:rPr lang="ru-RU" dirty="0" err="1"/>
              <a:t>зробивши</a:t>
            </a:r>
            <a:r>
              <a:rPr lang="ru-RU" dirty="0"/>
              <a:t> </a:t>
            </a:r>
            <a:r>
              <a:rPr lang="ru-RU" dirty="0" err="1"/>
              <a:t>вагомий</a:t>
            </a:r>
            <a:r>
              <a:rPr lang="ru-RU" dirty="0"/>
              <a:t> </a:t>
            </a:r>
            <a:r>
              <a:rPr lang="ru-RU" dirty="0" err="1"/>
              <a:t>внесок</a:t>
            </a:r>
            <a:r>
              <a:rPr lang="ru-RU" dirty="0"/>
              <a:t> у </a:t>
            </a:r>
            <a:r>
              <a:rPr lang="ru-RU" dirty="0" err="1"/>
              <a:t>розробку</a:t>
            </a:r>
            <a:r>
              <a:rPr lang="ru-RU" dirty="0"/>
              <a:t> Статуту ООН </a:t>
            </a:r>
            <a:endParaRPr lang="ru-RU" dirty="0" smtClean="0"/>
          </a:p>
          <a:p>
            <a:r>
              <a:rPr lang="ru-RU" dirty="0" smtClean="0"/>
              <a:t>До </a:t>
            </a:r>
            <a:r>
              <a:rPr lang="ru-RU" dirty="0"/>
              <a:t>1991 р</a:t>
            </a:r>
            <a:r>
              <a:rPr lang="ru-RU" dirty="0" smtClean="0"/>
              <a:t>. </a:t>
            </a:r>
            <a:r>
              <a:rPr lang="ru-RU" dirty="0" err="1" smtClean="0"/>
              <a:t>Україна</a:t>
            </a:r>
            <a:r>
              <a:rPr lang="ru-RU" dirty="0" smtClean="0"/>
              <a:t> </a:t>
            </a:r>
            <a:r>
              <a:rPr lang="ru-RU" dirty="0"/>
              <a:t>мала в ООН </a:t>
            </a:r>
            <a:r>
              <a:rPr lang="ru-RU" dirty="0" err="1"/>
              <a:t>власне</a:t>
            </a:r>
            <a:r>
              <a:rPr lang="ru-RU" dirty="0"/>
              <a:t> </a:t>
            </a:r>
            <a:r>
              <a:rPr lang="ru-RU" dirty="0" err="1"/>
              <a:t>представництво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де-юре </a:t>
            </a:r>
            <a:r>
              <a:rPr lang="ru-RU" dirty="0" err="1"/>
              <a:t>незалежної</a:t>
            </a:r>
            <a:r>
              <a:rPr lang="ru-RU" dirty="0"/>
              <a:t> </a:t>
            </a:r>
            <a:r>
              <a:rPr lang="ru-RU" dirty="0" err="1" smtClean="0"/>
              <a:t>країни</a:t>
            </a:r>
            <a:endParaRPr lang="ru-RU" dirty="0"/>
          </a:p>
          <a:p>
            <a:r>
              <a:rPr lang="ru-RU" dirty="0" smtClean="0"/>
              <a:t>Член Ради </a:t>
            </a:r>
            <a:r>
              <a:rPr lang="ru-RU" dirty="0" err="1" smtClean="0"/>
              <a:t>Безпеки</a:t>
            </a:r>
            <a:r>
              <a:rPr lang="ru-RU" dirty="0" smtClean="0"/>
              <a:t> ООН(1948-1949</a:t>
            </a:r>
            <a:r>
              <a:rPr lang="ru-RU" dirty="0"/>
              <a:t>, 1984-1985, 2000-2001, 2016-2017 </a:t>
            </a:r>
            <a:r>
              <a:rPr lang="ru-RU" dirty="0" err="1"/>
              <a:t>рр</a:t>
            </a:r>
            <a:r>
              <a:rPr lang="ru-RU" dirty="0" smtClean="0"/>
              <a:t>.)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75442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співпраця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Починаючи</a:t>
            </a:r>
            <a:r>
              <a:rPr lang="ru-RU" dirty="0"/>
              <a:t> з 2014 р.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оперативної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ООН (УВКБ, УКГП, ПРООН, ВООЗ, ЮНФПА, ЮНІСЕФ та </a:t>
            </a:r>
            <a:r>
              <a:rPr lang="ru-RU" dirty="0" err="1"/>
              <a:t>ін</a:t>
            </a:r>
            <a:r>
              <a:rPr lang="ru-RU" dirty="0"/>
              <a:t>.) </a:t>
            </a:r>
            <a:r>
              <a:rPr lang="ru-RU" dirty="0" err="1"/>
              <a:t>посилили</a:t>
            </a:r>
            <a:r>
              <a:rPr lang="ru-RU" dirty="0"/>
              <a:t> свою </a:t>
            </a:r>
            <a:r>
              <a:rPr lang="ru-RU" dirty="0" err="1"/>
              <a:t>співпрацю</a:t>
            </a:r>
            <a:r>
              <a:rPr lang="ru-RU" dirty="0"/>
              <a:t> з Урядом </a:t>
            </a:r>
            <a:r>
              <a:rPr lang="ru-RU" dirty="0" err="1"/>
              <a:t>України</a:t>
            </a:r>
            <a:r>
              <a:rPr lang="ru-RU" dirty="0"/>
              <a:t>, надавали </a:t>
            </a:r>
            <a:r>
              <a:rPr lang="ru-RU" dirty="0" err="1"/>
              <a:t>гуманітарну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 та </a:t>
            </a:r>
            <a:r>
              <a:rPr lang="ru-RU" dirty="0" err="1"/>
              <a:t>реалізовували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проекти</a:t>
            </a:r>
            <a:r>
              <a:rPr lang="ru-RU" dirty="0"/>
              <a:t>,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подолання</a:t>
            </a:r>
            <a:r>
              <a:rPr lang="ru-RU" dirty="0"/>
              <a:t> </a:t>
            </a:r>
            <a:r>
              <a:rPr lang="ru-RU" dirty="0" err="1"/>
              <a:t>наслідків</a:t>
            </a:r>
            <a:r>
              <a:rPr lang="ru-RU" dirty="0"/>
              <a:t> </a:t>
            </a:r>
            <a:r>
              <a:rPr lang="ru-RU" dirty="0" err="1"/>
              <a:t>агресії</a:t>
            </a:r>
            <a:r>
              <a:rPr lang="ru-RU" dirty="0"/>
              <a:t> РФ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endParaRPr lang="ru-RU" dirty="0"/>
          </a:p>
        </p:txBody>
      </p:sp>
      <p:pic>
        <p:nvPicPr>
          <p:cNvPr id="8194" name="Picture 2" descr="C:\Users\User\Desktop\завантаження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008" y="4509120"/>
            <a:ext cx="4176464" cy="2242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19034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плани</a:t>
            </a:r>
            <a:r>
              <a:rPr lang="ru-RU" dirty="0"/>
              <a:t> </a:t>
            </a:r>
            <a:r>
              <a:rPr lang="ru-RU" dirty="0" err="1"/>
              <a:t>гуманітарного</a:t>
            </a:r>
            <a:r>
              <a:rPr lang="ru-RU" dirty="0"/>
              <a:t> </a:t>
            </a:r>
            <a:r>
              <a:rPr lang="ru-RU" dirty="0" err="1"/>
              <a:t>реагування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base"/>
            <a:r>
              <a:rPr lang="ru-RU" b="1" dirty="0" err="1" smtClean="0">
                <a:solidFill>
                  <a:srgbClr val="FF0000"/>
                </a:solidFill>
              </a:rPr>
              <a:t>забезпечення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гуманітарного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реагування</a:t>
            </a:r>
            <a:r>
              <a:rPr lang="ru-RU" b="1" dirty="0">
                <a:solidFill>
                  <a:srgbClr val="FF0000"/>
                </a:solidFill>
              </a:rPr>
              <a:t> на </a:t>
            </a:r>
            <a:r>
              <a:rPr lang="ru-RU" b="1" dirty="0" err="1">
                <a:solidFill>
                  <a:srgbClr val="FF0000"/>
                </a:solidFill>
              </a:rPr>
              <a:t>повномасштабне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вторгнення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рф</a:t>
            </a:r>
            <a:r>
              <a:rPr lang="ru-RU" b="1" dirty="0">
                <a:solidFill>
                  <a:srgbClr val="FF0000"/>
                </a:solidFill>
              </a:rPr>
              <a:t> в </a:t>
            </a:r>
            <a:r>
              <a:rPr lang="ru-RU" b="1" dirty="0" err="1" smtClean="0">
                <a:solidFill>
                  <a:srgbClr val="FF0000"/>
                </a:solidFill>
              </a:rPr>
              <a:t>Україну</a:t>
            </a:r>
            <a:endParaRPr lang="ru-RU" b="1" dirty="0" smtClean="0">
              <a:solidFill>
                <a:srgbClr val="FF0000"/>
              </a:solidFill>
            </a:endParaRPr>
          </a:p>
          <a:p>
            <a:pPr fontAlgn="base"/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/>
              <a:t>початку </a:t>
            </a:r>
            <a:r>
              <a:rPr lang="ru-RU" dirty="0" err="1"/>
              <a:t>повномасштабного</a:t>
            </a:r>
            <a:r>
              <a:rPr lang="ru-RU" dirty="0"/>
              <a:t> </a:t>
            </a:r>
            <a:r>
              <a:rPr lang="ru-RU" dirty="0" err="1"/>
              <a:t>вторгнення</a:t>
            </a:r>
            <a:r>
              <a:rPr lang="ru-RU" dirty="0"/>
              <a:t> </a:t>
            </a:r>
            <a:r>
              <a:rPr lang="ru-RU" dirty="0" err="1"/>
              <a:t>росії</a:t>
            </a:r>
            <a:r>
              <a:rPr lang="ru-RU" dirty="0"/>
              <a:t> 24 лютого 2022 року </a:t>
            </a:r>
            <a:r>
              <a:rPr lang="ru-RU" dirty="0" err="1"/>
              <a:t>мобілізація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для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гуманітарної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ООН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в рамках </a:t>
            </a:r>
            <a:r>
              <a:rPr lang="ru-RU" dirty="0" err="1"/>
              <a:t>Екстреного</a:t>
            </a:r>
            <a:r>
              <a:rPr lang="ru-RU" dirty="0"/>
              <a:t> </a:t>
            </a:r>
            <a:r>
              <a:rPr lang="ru-RU" dirty="0" err="1"/>
              <a:t>звернення</a:t>
            </a:r>
            <a:r>
              <a:rPr lang="ru-RU" dirty="0"/>
              <a:t> (</a:t>
            </a:r>
            <a:r>
              <a:rPr lang="en-GB" dirty="0"/>
              <a:t>Flash Appeal) </a:t>
            </a:r>
            <a:r>
              <a:rPr lang="ru-RU" dirty="0"/>
              <a:t>у рамках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2022 року на </a:t>
            </a:r>
            <a:r>
              <a:rPr lang="ru-RU" dirty="0" err="1"/>
              <a:t>цілі</a:t>
            </a:r>
            <a:r>
              <a:rPr lang="ru-RU" dirty="0"/>
              <a:t> </a:t>
            </a:r>
            <a:r>
              <a:rPr lang="ru-RU" dirty="0" err="1"/>
              <a:t>гуманітарного</a:t>
            </a:r>
            <a:r>
              <a:rPr lang="ru-RU" dirty="0"/>
              <a:t> </a:t>
            </a:r>
            <a:r>
              <a:rPr lang="ru-RU" dirty="0" err="1"/>
              <a:t>реагування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мобілізовано</a:t>
            </a:r>
            <a:r>
              <a:rPr lang="ru-RU" dirty="0"/>
              <a:t> 3,775 млрд. дол. США </a:t>
            </a:r>
            <a:r>
              <a:rPr lang="ru-RU" dirty="0" err="1"/>
              <a:t>або</a:t>
            </a:r>
            <a:r>
              <a:rPr lang="ru-RU" dirty="0"/>
              <a:t> 88%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запланованих</a:t>
            </a:r>
            <a:r>
              <a:rPr lang="ru-RU" dirty="0"/>
              <a:t> потреб (4,3 млрд. дол. США). </a:t>
            </a:r>
            <a:r>
              <a:rPr lang="ru-RU" dirty="0" err="1"/>
              <a:t>Зібрані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включають</a:t>
            </a:r>
            <a:r>
              <a:rPr lang="ru-RU" dirty="0"/>
              <a:t> 60 млн дол США, </a:t>
            </a:r>
            <a:r>
              <a:rPr lang="ru-RU" dirty="0" err="1"/>
              <a:t>виділені</a:t>
            </a:r>
            <a:r>
              <a:rPr lang="ru-RU" dirty="0"/>
              <a:t> </a:t>
            </a:r>
            <a:r>
              <a:rPr lang="ru-RU" dirty="0" err="1"/>
              <a:t>Генсекретарем</a:t>
            </a:r>
            <a:r>
              <a:rPr lang="ru-RU" dirty="0"/>
              <a:t> ООН з Центрального фонду </a:t>
            </a:r>
            <a:r>
              <a:rPr lang="ru-RU" dirty="0" err="1"/>
              <a:t>реагування</a:t>
            </a:r>
            <a:r>
              <a:rPr lang="ru-RU" dirty="0"/>
              <a:t> на </a:t>
            </a:r>
            <a:r>
              <a:rPr lang="ru-RU" dirty="0" err="1"/>
              <a:t>надзвичайні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ООН,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розподілені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агенціями</a:t>
            </a:r>
            <a:r>
              <a:rPr lang="ru-RU" dirty="0"/>
              <a:t> ООН, та 172 млн дол США з </a:t>
            </a:r>
            <a:r>
              <a:rPr lang="ru-RU" dirty="0" err="1"/>
              <a:t>Гуманітарного</a:t>
            </a:r>
            <a:r>
              <a:rPr lang="ru-RU" dirty="0"/>
              <a:t> фонду для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80570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напрями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 smtClean="0"/>
              <a:t>допомога</a:t>
            </a:r>
            <a:r>
              <a:rPr lang="ru-RU" dirty="0" smtClean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забезпеченням</a:t>
            </a:r>
            <a:r>
              <a:rPr lang="ru-RU" dirty="0"/>
              <a:t> </a:t>
            </a:r>
            <a:r>
              <a:rPr lang="ru-RU" dirty="0" err="1"/>
              <a:t>місцем</a:t>
            </a:r>
            <a:r>
              <a:rPr lang="ru-RU" dirty="0"/>
              <a:t> для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критично предметами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, </a:t>
            </a:r>
            <a:r>
              <a:rPr lang="ru-RU" dirty="0" err="1"/>
              <a:t>включно</a:t>
            </a:r>
            <a:r>
              <a:rPr lang="ru-RU" dirty="0"/>
              <a:t> з </a:t>
            </a:r>
            <a:r>
              <a:rPr lang="ru-RU" dirty="0" err="1"/>
              <a:t>одягом</a:t>
            </a:r>
            <a:r>
              <a:rPr lang="ru-RU" dirty="0"/>
              <a:t>, </a:t>
            </a:r>
            <a:r>
              <a:rPr lang="ru-RU" dirty="0" err="1"/>
              <a:t>опалювальними</a:t>
            </a:r>
            <a:r>
              <a:rPr lang="ru-RU" dirty="0"/>
              <a:t> </a:t>
            </a:r>
            <a:r>
              <a:rPr lang="ru-RU" dirty="0" err="1"/>
              <a:t>приладами</a:t>
            </a:r>
            <a:r>
              <a:rPr lang="ru-RU" dirty="0"/>
              <a:t> та </a:t>
            </a:r>
            <a:r>
              <a:rPr lang="ru-RU" dirty="0" err="1"/>
              <a:t>іншими</a:t>
            </a:r>
            <a:r>
              <a:rPr lang="ru-RU" dirty="0"/>
              <a:t> товарами, </a:t>
            </a:r>
            <a:r>
              <a:rPr lang="ru-RU" dirty="0" err="1"/>
              <a:t>необхідними</a:t>
            </a:r>
            <a:r>
              <a:rPr lang="ru-RU" dirty="0"/>
              <a:t> для </a:t>
            </a:r>
            <a:r>
              <a:rPr lang="ru-RU" dirty="0" err="1"/>
              <a:t>підготовки</a:t>
            </a:r>
            <a:r>
              <a:rPr lang="ru-RU" dirty="0"/>
              <a:t> до </a:t>
            </a:r>
            <a:r>
              <a:rPr lang="ru-RU" dirty="0" err="1" smtClean="0"/>
              <a:t>зими</a:t>
            </a:r>
            <a:endParaRPr lang="ru-RU" dirty="0" smtClean="0"/>
          </a:p>
          <a:p>
            <a:r>
              <a:rPr lang="ru-RU" dirty="0" smtClean="0"/>
              <a:t>вода </a:t>
            </a:r>
            <a:r>
              <a:rPr lang="ru-RU" dirty="0"/>
              <a:t>й </a:t>
            </a:r>
            <a:r>
              <a:rPr lang="ru-RU" dirty="0" err="1"/>
              <a:t>предмети</a:t>
            </a:r>
            <a:r>
              <a:rPr lang="ru-RU" dirty="0"/>
              <a:t> </a:t>
            </a:r>
            <a:r>
              <a:rPr lang="ru-RU" dirty="0" err="1"/>
              <a:t>гігієни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err="1" smtClean="0"/>
              <a:t>харчові</a:t>
            </a:r>
            <a:r>
              <a:rPr lang="ru-RU" dirty="0" smtClean="0"/>
              <a:t> </a:t>
            </a:r>
            <a:r>
              <a:rPr lang="ru-RU" dirty="0" err="1"/>
              <a:t>продукти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err="1" smtClean="0"/>
              <a:t>медичні</a:t>
            </a:r>
            <a:r>
              <a:rPr lang="ru-RU" dirty="0" smtClean="0"/>
              <a:t> </a:t>
            </a:r>
            <a:r>
              <a:rPr lang="ru-RU" dirty="0" err="1"/>
              <a:t>послуги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err="1" smtClean="0"/>
              <a:t>грошова</a:t>
            </a:r>
            <a:r>
              <a:rPr lang="ru-RU" dirty="0" smtClean="0"/>
              <a:t> </a:t>
            </a:r>
            <a:r>
              <a:rPr lang="ru-RU" dirty="0" err="1" smtClean="0"/>
              <a:t>допомога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послуги</a:t>
            </a:r>
            <a:r>
              <a:rPr lang="ru-RU" dirty="0" smtClean="0"/>
              <a:t> </a:t>
            </a:r>
            <a:r>
              <a:rPr lang="ru-RU" dirty="0" err="1"/>
              <a:t>соціально</a:t>
            </a:r>
            <a:r>
              <a:rPr lang="ru-RU" dirty="0"/>
              <a:t>-правового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err="1" smtClean="0"/>
              <a:t>генератори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лікарень</a:t>
            </a:r>
            <a:r>
              <a:rPr lang="ru-RU" dirty="0"/>
              <a:t>, </a:t>
            </a:r>
            <a:r>
              <a:rPr lang="ru-RU" dirty="0" err="1"/>
              <a:t>шкіл</a:t>
            </a:r>
            <a:r>
              <a:rPr lang="ru-RU" dirty="0"/>
              <a:t>, </a:t>
            </a:r>
            <a:r>
              <a:rPr lang="ru-RU" dirty="0" err="1"/>
              <a:t>пунктів</a:t>
            </a:r>
            <a:r>
              <a:rPr lang="ru-RU" dirty="0"/>
              <a:t> </a:t>
            </a:r>
            <a:r>
              <a:rPr lang="ru-RU" dirty="0" err="1"/>
              <a:t>обігріву</a:t>
            </a:r>
            <a:r>
              <a:rPr lang="ru-RU" dirty="0"/>
              <a:t> та </a:t>
            </a:r>
            <a:r>
              <a:rPr lang="ru-RU" dirty="0" err="1"/>
              <a:t>колективних</a:t>
            </a:r>
            <a:r>
              <a:rPr lang="ru-RU" dirty="0"/>
              <a:t> </a:t>
            </a:r>
            <a:r>
              <a:rPr lang="ru-RU" dirty="0" err="1"/>
              <a:t>центрів</a:t>
            </a:r>
            <a:r>
              <a:rPr lang="ru-RU" dirty="0"/>
              <a:t> </a:t>
            </a:r>
            <a:r>
              <a:rPr lang="ru-RU" dirty="0" err="1" smtClean="0"/>
              <a:t>розміщення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79348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err="1"/>
              <a:t>програми</a:t>
            </a:r>
            <a:r>
              <a:rPr lang="ru-RU" sz="2400" dirty="0"/>
              <a:t> </a:t>
            </a:r>
            <a:r>
              <a:rPr lang="ru-RU" sz="2400" dirty="0" err="1"/>
              <a:t>багатоцільової</a:t>
            </a:r>
            <a:r>
              <a:rPr lang="ru-RU" sz="2400" dirty="0"/>
              <a:t> </a:t>
            </a:r>
            <a:r>
              <a:rPr lang="ru-RU" sz="2400" dirty="0" err="1"/>
              <a:t>грошової</a:t>
            </a:r>
            <a:r>
              <a:rPr lang="ru-RU" sz="2400" dirty="0"/>
              <a:t> </a:t>
            </a:r>
            <a:r>
              <a:rPr lang="ru-RU" sz="2400" dirty="0" err="1"/>
              <a:t>допомоги</a:t>
            </a:r>
            <a:r>
              <a:rPr lang="ru-RU" sz="2400" dirty="0"/>
              <a:t> та </a:t>
            </a:r>
            <a:r>
              <a:rPr lang="ru-RU" sz="2400" dirty="0" err="1"/>
              <a:t>інших</a:t>
            </a:r>
            <a:r>
              <a:rPr lang="ru-RU" sz="2400" dirty="0"/>
              <a:t> </a:t>
            </a:r>
            <a:r>
              <a:rPr lang="ru-RU" sz="2400" dirty="0" err="1"/>
              <a:t>видів</a:t>
            </a:r>
            <a:r>
              <a:rPr lang="ru-RU" sz="2400" dirty="0"/>
              <a:t> </a:t>
            </a:r>
            <a:r>
              <a:rPr lang="ru-RU" sz="2400" dirty="0" err="1"/>
              <a:t>допомоги</a:t>
            </a:r>
            <a:r>
              <a:rPr lang="ru-RU" sz="2400" dirty="0"/>
              <a:t> </a:t>
            </a:r>
            <a:r>
              <a:rPr lang="ru-RU" sz="2400" dirty="0" err="1"/>
              <a:t>громадянам</a:t>
            </a:r>
            <a:r>
              <a:rPr lang="ru-RU" sz="2400" dirty="0"/>
              <a:t> </a:t>
            </a:r>
            <a:r>
              <a:rPr lang="ru-RU" sz="2400" dirty="0" err="1"/>
              <a:t>України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ru-RU" dirty="0" err="1" smtClean="0"/>
              <a:t>підписано</a:t>
            </a:r>
            <a:r>
              <a:rPr lang="ru-RU" dirty="0" smtClean="0"/>
              <a:t> </a:t>
            </a:r>
            <a:r>
              <a:rPr lang="ru-RU" dirty="0" err="1"/>
              <a:t>двосторонні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з УВКБ, ЮНІСЕФ, </a:t>
            </a:r>
            <a:r>
              <a:rPr lang="ru-RU" dirty="0" err="1"/>
              <a:t>Всесвітньою</a:t>
            </a:r>
            <a:r>
              <a:rPr lang="ru-RU" dirty="0"/>
              <a:t> </a:t>
            </a:r>
            <a:r>
              <a:rPr lang="ru-RU" dirty="0" err="1"/>
              <a:t>продовольчою</a:t>
            </a:r>
            <a:r>
              <a:rPr lang="ru-RU" dirty="0"/>
              <a:t> </a:t>
            </a:r>
            <a:r>
              <a:rPr lang="ru-RU" dirty="0" err="1"/>
              <a:t>програмою</a:t>
            </a:r>
            <a:r>
              <a:rPr lang="ru-RU" dirty="0"/>
              <a:t> ООН, </a:t>
            </a:r>
            <a:r>
              <a:rPr lang="ru-RU" dirty="0" err="1"/>
              <a:t>Міжнародною</a:t>
            </a:r>
            <a:r>
              <a:rPr lang="ru-RU" dirty="0"/>
              <a:t> </a:t>
            </a:r>
            <a:r>
              <a:rPr lang="ru-RU" dirty="0" err="1"/>
              <a:t>організацією</a:t>
            </a:r>
            <a:r>
              <a:rPr lang="ru-RU" dirty="0"/>
              <a:t> з </a:t>
            </a:r>
            <a:r>
              <a:rPr lang="ru-RU" dirty="0" err="1" smtClean="0"/>
              <a:t>міграції</a:t>
            </a:r>
            <a:endParaRPr lang="ru-RU" dirty="0" smtClean="0"/>
          </a:p>
          <a:p>
            <a:pPr fontAlgn="base"/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/>
              <a:t>системи</a:t>
            </a:r>
            <a:r>
              <a:rPr lang="ru-RU" dirty="0"/>
              <a:t> ООН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укладають</a:t>
            </a:r>
            <a:r>
              <a:rPr lang="ru-RU" dirty="0"/>
              <a:t> </a:t>
            </a:r>
            <a:r>
              <a:rPr lang="ru-RU" dirty="0" err="1"/>
              <a:t>меморандуми</a:t>
            </a:r>
            <a:r>
              <a:rPr lang="ru-RU" dirty="0"/>
              <a:t> про </a:t>
            </a:r>
            <a:r>
              <a:rPr lang="ru-RU" dirty="0" err="1"/>
              <a:t>співробітництво</a:t>
            </a:r>
            <a:r>
              <a:rPr lang="ru-RU" dirty="0"/>
              <a:t> з </a:t>
            </a:r>
            <a:r>
              <a:rPr lang="ru-RU" dirty="0" err="1"/>
              <a:t>обласними</a:t>
            </a:r>
            <a:r>
              <a:rPr lang="ru-RU" dirty="0"/>
              <a:t> </a:t>
            </a:r>
            <a:r>
              <a:rPr lang="ru-RU" dirty="0" err="1"/>
              <a:t>державними</a:t>
            </a:r>
            <a:r>
              <a:rPr lang="ru-RU" dirty="0"/>
              <a:t> </a:t>
            </a:r>
            <a:r>
              <a:rPr lang="ru-RU" dirty="0" err="1"/>
              <a:t>адміністраціями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За </a:t>
            </a:r>
            <a:r>
              <a:rPr lang="ru-RU" dirty="0" err="1"/>
              <a:t>окремим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Регіональним</a:t>
            </a:r>
            <a:r>
              <a:rPr lang="ru-RU" b="1" dirty="0">
                <a:solidFill>
                  <a:srgbClr val="FF0000"/>
                </a:solidFill>
              </a:rPr>
              <a:t> планом </a:t>
            </a:r>
            <a:r>
              <a:rPr lang="ru-RU" b="1" dirty="0" err="1">
                <a:solidFill>
                  <a:srgbClr val="FF0000"/>
                </a:solidFill>
              </a:rPr>
              <a:t>реагування</a:t>
            </a:r>
            <a:r>
              <a:rPr lang="ru-RU" b="1" dirty="0">
                <a:solidFill>
                  <a:srgbClr val="FF0000"/>
                </a:solidFill>
              </a:rPr>
              <a:t> для </a:t>
            </a:r>
            <a:r>
              <a:rPr lang="ru-RU" b="1" dirty="0" err="1">
                <a:solidFill>
                  <a:srgbClr val="FF0000"/>
                </a:solidFill>
              </a:rPr>
              <a:t>допомоги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біженцям</a:t>
            </a:r>
            <a:r>
              <a:rPr lang="ru-RU" b="1" dirty="0">
                <a:solidFill>
                  <a:srgbClr val="FF0000"/>
                </a:solidFill>
              </a:rPr>
              <a:t> (</a:t>
            </a:r>
            <a:r>
              <a:rPr lang="en-GB" b="1" dirty="0">
                <a:solidFill>
                  <a:srgbClr val="FF0000"/>
                </a:solidFill>
              </a:rPr>
              <a:t>Regional Refugee Response Plan),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опікується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Верховного </a:t>
            </a:r>
            <a:r>
              <a:rPr lang="ru-RU" dirty="0" err="1"/>
              <a:t>комісара</a:t>
            </a:r>
            <a:r>
              <a:rPr lang="ru-RU" dirty="0"/>
              <a:t> ООН у справах </a:t>
            </a:r>
            <a:r>
              <a:rPr lang="ru-RU" dirty="0" err="1"/>
              <a:t>біженців</a:t>
            </a:r>
            <a:r>
              <a:rPr lang="ru-RU" dirty="0"/>
              <a:t>,  </a:t>
            </a:r>
            <a:r>
              <a:rPr lang="ru-RU" dirty="0" err="1"/>
              <a:t>мобілізовано</a:t>
            </a:r>
            <a:r>
              <a:rPr lang="ru-RU" dirty="0"/>
              <a:t> 1,85 млрд. дол США. </a:t>
            </a:r>
            <a:r>
              <a:rPr lang="ru-RU" dirty="0" err="1"/>
              <a:t>Цей</a:t>
            </a:r>
            <a:r>
              <a:rPr lang="ru-RU" dirty="0"/>
              <a:t> план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сусіднім</a:t>
            </a:r>
            <a:r>
              <a:rPr lang="ru-RU" dirty="0"/>
              <a:t> з </a:t>
            </a:r>
            <a:r>
              <a:rPr lang="ru-RU" dirty="0" err="1"/>
              <a:t>Україною</a:t>
            </a:r>
            <a:r>
              <a:rPr lang="ru-RU" dirty="0"/>
              <a:t> державам,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приймають</a:t>
            </a:r>
            <a:r>
              <a:rPr lang="ru-RU" dirty="0"/>
              <a:t> </a:t>
            </a:r>
            <a:r>
              <a:rPr lang="ru-RU" dirty="0" err="1"/>
              <a:t>біженців</a:t>
            </a:r>
            <a:r>
              <a:rPr lang="ru-RU" dirty="0"/>
              <a:t> з </a:t>
            </a:r>
            <a:r>
              <a:rPr lang="ru-RU" dirty="0" err="1" smtClean="0"/>
              <a:t>України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97703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err="1" smtClean="0"/>
              <a:t>надання</a:t>
            </a:r>
            <a:r>
              <a:rPr lang="ru-RU" sz="2400" dirty="0" smtClean="0"/>
              <a:t> </a:t>
            </a:r>
            <a:r>
              <a:rPr lang="ru-RU" sz="2400" dirty="0" err="1"/>
              <a:t>гуманітарної</a:t>
            </a:r>
            <a:r>
              <a:rPr lang="ru-RU" sz="2400" dirty="0"/>
              <a:t> </a:t>
            </a:r>
            <a:r>
              <a:rPr lang="ru-RU" sz="2400" dirty="0" err="1"/>
              <a:t>допомоги</a:t>
            </a:r>
            <a:r>
              <a:rPr lang="ru-RU" sz="2400" dirty="0"/>
              <a:t> </a:t>
            </a:r>
            <a:r>
              <a:rPr lang="ru-RU" sz="2400" dirty="0" err="1"/>
              <a:t>Україні</a:t>
            </a:r>
            <a:r>
              <a:rPr lang="ru-RU" sz="2400" dirty="0"/>
              <a:t> </a:t>
            </a:r>
            <a:r>
              <a:rPr lang="ru-RU" sz="2400" dirty="0" err="1"/>
              <a:t>відбувається</a:t>
            </a:r>
            <a:r>
              <a:rPr lang="ru-RU" sz="2400" dirty="0"/>
              <a:t> за </a:t>
            </a:r>
            <a:r>
              <a:rPr lang="ru-RU" sz="2400" dirty="0" err="1" smtClean="0"/>
              <a:t>двома</a:t>
            </a:r>
            <a:r>
              <a:rPr lang="ru-RU" sz="2400" dirty="0" smtClean="0"/>
              <a:t> </a:t>
            </a:r>
            <a:r>
              <a:rPr lang="ru-RU" sz="2400" dirty="0" err="1"/>
              <a:t>основними</a:t>
            </a:r>
            <a:r>
              <a:rPr lang="ru-RU" sz="2400" dirty="0"/>
              <a:t> </a:t>
            </a:r>
            <a:r>
              <a:rPr lang="ru-RU" sz="2400" dirty="0" err="1"/>
              <a:t>надзвичайними</a:t>
            </a:r>
            <a:r>
              <a:rPr lang="ru-RU" sz="2400" dirty="0"/>
              <a:t> </a:t>
            </a:r>
            <a:r>
              <a:rPr lang="ru-RU" sz="2400" dirty="0" err="1"/>
              <a:t>зверненнями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4727159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33419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571184" cy="114300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Згідно</a:t>
            </a:r>
            <a:r>
              <a:rPr lang="ru-RU" dirty="0"/>
              <a:t> з Планом </a:t>
            </a:r>
            <a:r>
              <a:rPr lang="ru-RU" dirty="0" err="1"/>
              <a:t>гуманітарних</a:t>
            </a:r>
            <a:r>
              <a:rPr lang="ru-RU" dirty="0"/>
              <a:t> потреб на 2025 </a:t>
            </a:r>
            <a:r>
              <a:rPr lang="ru-RU" dirty="0" err="1"/>
              <a:t>рік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base"/>
            <a:r>
              <a:rPr lang="ru-RU" dirty="0" smtClean="0"/>
              <a:t>ООН </a:t>
            </a:r>
            <a:r>
              <a:rPr lang="ru-RU" dirty="0" err="1"/>
              <a:t>оцінює</a:t>
            </a:r>
            <a:r>
              <a:rPr lang="ru-RU" dirty="0"/>
              <a:t> потреби для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гуманітарної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у </a:t>
            </a:r>
            <a:r>
              <a:rPr lang="ru-RU" dirty="0" err="1"/>
              <a:t>розмірі</a:t>
            </a:r>
            <a:r>
              <a:rPr lang="ru-RU" dirty="0"/>
              <a:t> </a:t>
            </a:r>
            <a:r>
              <a:rPr lang="ru-RU" b="1" dirty="0"/>
              <a:t>2,63 млн. дол. США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 15%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у 2024 р. (3,1 млрд дол. США).</a:t>
            </a:r>
            <a:r>
              <a:rPr lang="ru-RU" b="1" dirty="0"/>
              <a:t> </a:t>
            </a:r>
            <a:r>
              <a:rPr lang="ru-RU" dirty="0" err="1"/>
              <a:t>Планується</a:t>
            </a:r>
            <a:r>
              <a:rPr lang="ru-RU" dirty="0"/>
              <a:t> </a:t>
            </a:r>
            <a:r>
              <a:rPr lang="ru-RU" dirty="0" err="1"/>
              <a:t>охопити</a:t>
            </a:r>
            <a:r>
              <a:rPr lang="ru-RU" dirty="0"/>
              <a:t>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допомогою</a:t>
            </a:r>
            <a:r>
              <a:rPr lang="ru-RU" dirty="0"/>
              <a:t> </a:t>
            </a:r>
            <a:r>
              <a:rPr lang="ru-RU" b="1" dirty="0"/>
              <a:t>6 млн. людей</a:t>
            </a:r>
            <a:r>
              <a:rPr lang="ru-RU" dirty="0"/>
              <a:t> в </a:t>
            </a:r>
            <a:r>
              <a:rPr lang="ru-RU" dirty="0" err="1"/>
              <a:t>Україні</a:t>
            </a:r>
            <a:r>
              <a:rPr lang="ru-RU" dirty="0"/>
              <a:t>. </a:t>
            </a:r>
            <a:r>
              <a:rPr lang="ru-RU" dirty="0" err="1"/>
              <a:t>Водночас</a:t>
            </a:r>
            <a:r>
              <a:rPr lang="ru-RU" dirty="0"/>
              <a:t>, за </a:t>
            </a:r>
            <a:r>
              <a:rPr lang="ru-RU" dirty="0" err="1"/>
              <a:t>оцінками</a:t>
            </a:r>
            <a:r>
              <a:rPr lang="ru-RU" dirty="0"/>
              <a:t> ООН </a:t>
            </a:r>
            <a:r>
              <a:rPr lang="ru-RU" dirty="0" err="1"/>
              <a:t>загалом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dirty="0" err="1"/>
              <a:t>потребуватимуть</a:t>
            </a:r>
            <a:r>
              <a:rPr lang="ru-RU" dirty="0"/>
              <a:t> </a:t>
            </a:r>
            <a:r>
              <a:rPr lang="ru-RU" b="1" dirty="0"/>
              <a:t>12,7 млн. </a:t>
            </a:r>
            <a:r>
              <a:rPr lang="ru-RU" b="1" dirty="0" err="1"/>
              <a:t>осіб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31,2% </a:t>
            </a:r>
            <a:r>
              <a:rPr lang="ru-RU" b="1" dirty="0" err="1"/>
              <a:t>населення</a:t>
            </a:r>
            <a:r>
              <a:rPr lang="ru-RU" dirty="0"/>
              <a:t> </a:t>
            </a:r>
            <a:r>
              <a:rPr lang="ru-RU" dirty="0" err="1"/>
              <a:t>країни</a:t>
            </a:r>
            <a:r>
              <a:rPr lang="ru-RU" dirty="0"/>
              <a:t> (</a:t>
            </a:r>
            <a:r>
              <a:rPr lang="ru-RU" dirty="0" err="1"/>
              <a:t>включно</a:t>
            </a:r>
            <a:r>
              <a:rPr lang="ru-RU" dirty="0"/>
              <a:t> з 2 млн. </a:t>
            </a:r>
            <a:r>
              <a:rPr lang="ru-RU" dirty="0" err="1"/>
              <a:t>дітей</a:t>
            </a:r>
            <a:r>
              <a:rPr lang="ru-RU" dirty="0"/>
              <a:t>). З них 2,8 </a:t>
            </a:r>
            <a:r>
              <a:rPr lang="ru-RU" dirty="0" err="1"/>
              <a:t>мільйона</a:t>
            </a:r>
            <a:r>
              <a:rPr lang="ru-RU" dirty="0"/>
              <a:t> є </a:t>
            </a:r>
            <a:r>
              <a:rPr lang="ru-RU" dirty="0" err="1"/>
              <a:t>вимушеними</a:t>
            </a:r>
            <a:r>
              <a:rPr lang="ru-RU" dirty="0"/>
              <a:t> </a:t>
            </a:r>
            <a:r>
              <a:rPr lang="ru-RU" dirty="0" err="1"/>
              <a:t>переселенцями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потребують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, а 9,9 </a:t>
            </a:r>
            <a:r>
              <a:rPr lang="ru-RU" dirty="0" err="1"/>
              <a:t>мільйона</a:t>
            </a:r>
            <a:r>
              <a:rPr lang="ru-RU" dirty="0"/>
              <a:t> — </a:t>
            </a:r>
            <a:r>
              <a:rPr lang="ru-RU" dirty="0" err="1"/>
              <a:t>непереміщеними</a:t>
            </a:r>
            <a:r>
              <a:rPr lang="ru-RU" dirty="0"/>
              <a:t> людьми,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найбільше</a:t>
            </a:r>
            <a:r>
              <a:rPr lang="ru-RU" dirty="0"/>
              <a:t> </a:t>
            </a:r>
            <a:r>
              <a:rPr lang="ru-RU" dirty="0" err="1"/>
              <a:t>постраждали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, </a:t>
            </a:r>
            <a:r>
              <a:rPr lang="ru-RU" dirty="0" err="1"/>
              <a:t>включно</a:t>
            </a:r>
            <a:r>
              <a:rPr lang="ru-RU" dirty="0"/>
              <a:t> з людьми,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повернулися</a:t>
            </a:r>
            <a:r>
              <a:rPr lang="ru-RU" dirty="0"/>
              <a:t> до </a:t>
            </a:r>
            <a:r>
              <a:rPr lang="ru-RU" dirty="0" err="1"/>
              <a:t>місць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. </a:t>
            </a:r>
            <a:r>
              <a:rPr lang="ru-RU" dirty="0" err="1"/>
              <a:t>Концентрація</a:t>
            </a:r>
            <a:r>
              <a:rPr lang="ru-RU" dirty="0"/>
              <a:t> людей,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потребують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, </a:t>
            </a:r>
            <a:r>
              <a:rPr lang="ru-RU" dirty="0" err="1"/>
              <a:t>залишається</a:t>
            </a:r>
            <a:r>
              <a:rPr lang="ru-RU" dirty="0"/>
              <a:t> </a:t>
            </a:r>
            <a:r>
              <a:rPr lang="ru-RU" dirty="0" err="1"/>
              <a:t>високою</a:t>
            </a:r>
            <a:r>
              <a:rPr lang="ru-RU" dirty="0"/>
              <a:t> в </a:t>
            </a:r>
            <a:r>
              <a:rPr lang="ru-RU" dirty="0" err="1"/>
              <a:t>східних</a:t>
            </a:r>
            <a:r>
              <a:rPr lang="ru-RU" dirty="0"/>
              <a:t>, </a:t>
            </a:r>
            <a:r>
              <a:rPr lang="ru-RU" dirty="0" err="1"/>
              <a:t>північних</a:t>
            </a:r>
            <a:r>
              <a:rPr lang="ru-RU" dirty="0"/>
              <a:t> і </a:t>
            </a:r>
            <a:r>
              <a:rPr lang="ru-RU" dirty="0" err="1"/>
              <a:t>південних</a:t>
            </a:r>
            <a:r>
              <a:rPr lang="ru-RU" dirty="0"/>
              <a:t> </a:t>
            </a:r>
            <a:r>
              <a:rPr lang="ru-RU" dirty="0" smtClean="0"/>
              <a:t>областях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4452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кластер </a:t>
            </a:r>
            <a:r>
              <a:rPr lang="ru-RU" dirty="0"/>
              <a:t>№ 1 (ЦК </a:t>
            </a:r>
            <a:r>
              <a:rPr lang="ru-RU" dirty="0" smtClean="0"/>
              <a:t>1)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fontAlgn="base"/>
            <a:r>
              <a:rPr lang="ru-RU" dirty="0"/>
              <a:t> </a:t>
            </a:r>
            <a:r>
              <a:rPr lang="ru-RU" dirty="0" err="1"/>
              <a:t>реагування</a:t>
            </a:r>
            <a:r>
              <a:rPr lang="ru-RU" dirty="0"/>
              <a:t> на </a:t>
            </a:r>
            <a:r>
              <a:rPr lang="ru-RU" dirty="0" err="1"/>
              <a:t>надзвичайні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та </a:t>
            </a:r>
            <a:r>
              <a:rPr lang="ru-RU" dirty="0" err="1"/>
              <a:t>координування</a:t>
            </a:r>
            <a:r>
              <a:rPr lang="ru-RU" dirty="0"/>
              <a:t> </a:t>
            </a:r>
            <a:r>
              <a:rPr lang="ru-RU" dirty="0" err="1"/>
              <a:t>міжсекторальної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в </a:t>
            </a:r>
            <a:r>
              <a:rPr lang="ru-RU" dirty="0" err="1"/>
              <a:t>місцях</a:t>
            </a:r>
            <a:r>
              <a:rPr lang="ru-RU" dirty="0"/>
              <a:t> </a:t>
            </a:r>
            <a:r>
              <a:rPr lang="ru-RU" dirty="0" err="1"/>
              <a:t>тимчасового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і </a:t>
            </a:r>
            <a:r>
              <a:rPr lang="ru-RU" dirty="0" err="1"/>
              <a:t>транзитних</a:t>
            </a:r>
            <a:r>
              <a:rPr lang="ru-RU" dirty="0"/>
              <a:t> центрах для </a:t>
            </a:r>
            <a:r>
              <a:rPr lang="ru-RU" dirty="0" err="1"/>
              <a:t>задоволення</a:t>
            </a:r>
            <a:r>
              <a:rPr lang="ru-RU" dirty="0"/>
              <a:t> критично </a:t>
            </a:r>
            <a:r>
              <a:rPr lang="ru-RU" dirty="0" err="1"/>
              <a:t>важливих</a:t>
            </a:r>
            <a:r>
              <a:rPr lang="ru-RU" dirty="0"/>
              <a:t> потреб та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мінімальних</a:t>
            </a:r>
            <a:r>
              <a:rPr lang="ru-RU" dirty="0"/>
              <a:t> </a:t>
            </a:r>
            <a:r>
              <a:rPr lang="ru-RU" dirty="0" err="1"/>
              <a:t>стандартів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й </a:t>
            </a:r>
            <a:r>
              <a:rPr lang="ru-RU" dirty="0" err="1"/>
              <a:t>гідності</a:t>
            </a:r>
            <a:r>
              <a:rPr lang="ru-RU" dirty="0"/>
              <a:t>.</a:t>
            </a:r>
          </a:p>
          <a:p>
            <a:pPr fontAlgn="base"/>
            <a:r>
              <a:rPr lang="ru-RU" b="1" dirty="0" err="1"/>
              <a:t>Допомога</a:t>
            </a:r>
            <a:r>
              <a:rPr lang="ru-RU" b="1" dirty="0"/>
              <a:t> </a:t>
            </a:r>
            <a:r>
              <a:rPr lang="ru-RU" b="1" dirty="0" err="1"/>
              <a:t>включатиме</a:t>
            </a:r>
            <a:r>
              <a:rPr lang="ru-RU" b="1" dirty="0"/>
              <a:t> </a:t>
            </a:r>
            <a:r>
              <a:rPr lang="ru-RU" b="1" dirty="0" err="1"/>
              <a:t>такі</a:t>
            </a:r>
            <a:r>
              <a:rPr lang="ru-RU" b="1" dirty="0"/>
              <a:t> </a:t>
            </a:r>
            <a:r>
              <a:rPr lang="ru-RU" b="1" dirty="0" err="1"/>
              <a:t>напрями</a:t>
            </a:r>
            <a:r>
              <a:rPr lang="ru-RU" b="1" dirty="0"/>
              <a:t> для ЦК 1 (</a:t>
            </a:r>
            <a:r>
              <a:rPr lang="ru-RU" b="1" dirty="0" err="1"/>
              <a:t>із</a:t>
            </a:r>
            <a:r>
              <a:rPr lang="ru-RU" b="1" dirty="0"/>
              <a:t> </a:t>
            </a:r>
            <a:r>
              <a:rPr lang="ru-RU" b="1" dirty="0" err="1"/>
              <a:t>запланованими</a:t>
            </a:r>
            <a:r>
              <a:rPr lang="ru-RU" b="1" dirty="0"/>
              <a:t> бюджетами):</a:t>
            </a:r>
            <a:endParaRPr lang="ru-RU" dirty="0"/>
          </a:p>
          <a:p>
            <a:pPr fontAlgn="base"/>
            <a:r>
              <a:rPr lang="ru-RU" dirty="0"/>
              <a:t>–  </a:t>
            </a:r>
            <a:r>
              <a:rPr lang="ru-RU" dirty="0" err="1"/>
              <a:t>своєчасне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необхідної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, </a:t>
            </a:r>
            <a:r>
              <a:rPr lang="ru-RU" dirty="0" err="1"/>
              <a:t>включно</a:t>
            </a:r>
            <a:r>
              <a:rPr lang="ru-RU" dirty="0"/>
              <a:t> з </a:t>
            </a:r>
            <a:r>
              <a:rPr lang="ru-RU" dirty="0" err="1"/>
              <a:t>розвитком</a:t>
            </a:r>
            <a:r>
              <a:rPr lang="ru-RU" dirty="0"/>
              <a:t> </a:t>
            </a:r>
            <a:r>
              <a:rPr lang="ru-RU" dirty="0" err="1"/>
              <a:t>рятівних</a:t>
            </a:r>
            <a:r>
              <a:rPr lang="ru-RU" dirty="0"/>
              <a:t> </a:t>
            </a:r>
            <a:r>
              <a:rPr lang="ru-RU" dirty="0" err="1"/>
              <a:t>життєвих</a:t>
            </a:r>
            <a:r>
              <a:rPr lang="ru-RU" dirty="0"/>
              <a:t> </a:t>
            </a:r>
            <a:r>
              <a:rPr lang="ru-RU" dirty="0" err="1"/>
              <a:t>навичок</a:t>
            </a:r>
            <a:r>
              <a:rPr lang="ru-RU" dirty="0"/>
              <a:t>, </a:t>
            </a:r>
            <a:r>
              <a:rPr lang="ru-RU" dirty="0" err="1"/>
              <a:t>дітям</a:t>
            </a:r>
            <a:r>
              <a:rPr lang="ru-RU" dirty="0"/>
              <a:t> та </a:t>
            </a:r>
            <a:r>
              <a:rPr lang="ru-RU" dirty="0" err="1"/>
              <a:t>вчителям</a:t>
            </a:r>
            <a:r>
              <a:rPr lang="ru-RU" dirty="0"/>
              <a:t> з-</a:t>
            </a:r>
            <a:r>
              <a:rPr lang="ru-RU" dirty="0" err="1"/>
              <a:t>поміж</a:t>
            </a:r>
            <a:r>
              <a:rPr lang="ru-RU" dirty="0"/>
              <a:t> </a:t>
            </a:r>
            <a:r>
              <a:rPr lang="ru-RU" dirty="0" err="1"/>
              <a:t>переміщених</a:t>
            </a:r>
            <a:r>
              <a:rPr lang="ru-RU" dirty="0"/>
              <a:t> та </a:t>
            </a:r>
            <a:r>
              <a:rPr lang="ru-RU" dirty="0" err="1"/>
              <a:t>постраждалих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 </a:t>
            </a:r>
            <a:r>
              <a:rPr lang="ru-RU" dirty="0" err="1"/>
              <a:t>непереміщених</a:t>
            </a:r>
            <a:r>
              <a:rPr lang="ru-RU" dirty="0"/>
              <a:t> людей, </a:t>
            </a:r>
            <a:r>
              <a:rPr lang="ru-RU" dirty="0" err="1"/>
              <a:t>ураховуючи</a:t>
            </a:r>
            <a:r>
              <a:rPr lang="ru-RU" dirty="0"/>
              <a:t> </a:t>
            </a:r>
            <a:r>
              <a:rPr lang="ru-RU" dirty="0" err="1"/>
              <a:t>гендерні</a:t>
            </a:r>
            <a:r>
              <a:rPr lang="ru-RU" dirty="0"/>
              <a:t>, </a:t>
            </a:r>
            <a:r>
              <a:rPr lang="ru-RU" dirty="0" err="1"/>
              <a:t>вікові</a:t>
            </a:r>
            <a:r>
              <a:rPr lang="ru-RU" dirty="0"/>
              <a:t> та </a:t>
            </a:r>
            <a:r>
              <a:rPr lang="ru-RU" dirty="0" err="1"/>
              <a:t>інклюзивні</a:t>
            </a:r>
            <a:r>
              <a:rPr lang="ru-RU" dirty="0"/>
              <a:t> </a:t>
            </a:r>
            <a:r>
              <a:rPr lang="ru-RU" dirty="0" err="1"/>
              <a:t>підходи</a:t>
            </a:r>
            <a:r>
              <a:rPr lang="ru-RU" dirty="0"/>
              <a:t>, з </a:t>
            </a:r>
            <a:r>
              <a:rPr lang="ru-RU" dirty="0" err="1"/>
              <a:t>дотриманням</a:t>
            </a:r>
            <a:r>
              <a:rPr lang="ru-RU" dirty="0"/>
              <a:t> </a:t>
            </a:r>
            <a:r>
              <a:rPr lang="ru-RU" dirty="0" err="1"/>
              <a:t>гуманітарних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 - 36,7 млн дол. США для потреб 830 тис </a:t>
            </a:r>
            <a:r>
              <a:rPr lang="ru-RU" dirty="0" err="1"/>
              <a:t>осіб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–  </a:t>
            </a:r>
            <a:r>
              <a:rPr lang="ru-RU" dirty="0" err="1"/>
              <a:t>охорона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 - 131 млн дол. США для потреб 3 млн </a:t>
            </a:r>
            <a:r>
              <a:rPr lang="ru-RU" dirty="0" err="1"/>
              <a:t>осіб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–  </a:t>
            </a:r>
            <a:r>
              <a:rPr lang="ru-RU" dirty="0" err="1"/>
              <a:t>моніторинг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МТП і </a:t>
            </a:r>
            <a:r>
              <a:rPr lang="ru-RU" dirty="0" err="1"/>
              <a:t>перенаправлення</a:t>
            </a:r>
            <a:r>
              <a:rPr lang="ru-RU" dirty="0"/>
              <a:t> для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- 1,2 млн дол. США для потреб 78,9 тис </a:t>
            </a:r>
            <a:r>
              <a:rPr lang="ru-RU" dirty="0" err="1"/>
              <a:t>осіб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–  </a:t>
            </a:r>
            <a:r>
              <a:rPr lang="ru-RU" dirty="0" err="1"/>
              <a:t>освіта</a:t>
            </a:r>
            <a:r>
              <a:rPr lang="ru-RU" dirty="0"/>
              <a:t> - 85,2 млн дол. США для потреб 879 тис </a:t>
            </a:r>
            <a:r>
              <a:rPr lang="ru-RU" dirty="0" err="1"/>
              <a:t>осіб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–  догляд та </a:t>
            </a:r>
            <a:r>
              <a:rPr lang="ru-RU" dirty="0" err="1"/>
              <a:t>обслуговування</a:t>
            </a:r>
            <a:r>
              <a:rPr lang="ru-RU" dirty="0"/>
              <a:t> - 7,2 млн дол США (23,7 тис </a:t>
            </a:r>
            <a:r>
              <a:rPr lang="ru-RU" dirty="0" err="1"/>
              <a:t>осіб</a:t>
            </a:r>
            <a:r>
              <a:rPr lang="ru-RU" dirty="0"/>
              <a:t>);</a:t>
            </a:r>
          </a:p>
          <a:p>
            <a:pPr fontAlgn="base"/>
            <a:r>
              <a:rPr lang="ru-RU" dirty="0"/>
              <a:t>–  </a:t>
            </a:r>
            <a:r>
              <a:rPr lang="ru-RU" dirty="0" err="1"/>
              <a:t>предмети</a:t>
            </a:r>
            <a:r>
              <a:rPr lang="ru-RU" dirty="0"/>
              <a:t>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та </a:t>
            </a:r>
            <a:r>
              <a:rPr lang="ru-RU" dirty="0" err="1"/>
              <a:t>устаткування</a:t>
            </a:r>
            <a:r>
              <a:rPr lang="ru-RU" dirty="0"/>
              <a:t> для </a:t>
            </a:r>
            <a:r>
              <a:rPr lang="ru-RU" dirty="0" err="1"/>
              <a:t>спільного</a:t>
            </a:r>
            <a:r>
              <a:rPr lang="ru-RU" dirty="0"/>
              <a:t> та </a:t>
            </a:r>
            <a:r>
              <a:rPr lang="ru-RU" dirty="0" err="1"/>
              <a:t>індивідуального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 2,9 млн дол. США для потреб 44,9 тис </a:t>
            </a:r>
            <a:r>
              <a:rPr lang="ru-RU" dirty="0" err="1"/>
              <a:t>осіб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–  </a:t>
            </a:r>
            <a:r>
              <a:rPr lang="ru-RU" dirty="0" err="1"/>
              <a:t>дрібний</a:t>
            </a:r>
            <a:r>
              <a:rPr lang="ru-RU" dirty="0"/>
              <a:t> ремонт у рамках </a:t>
            </a:r>
            <a:r>
              <a:rPr lang="ru-RU" dirty="0" err="1"/>
              <a:t>підготовки</a:t>
            </a:r>
            <a:r>
              <a:rPr lang="ru-RU" dirty="0"/>
              <a:t> до </a:t>
            </a:r>
            <a:r>
              <a:rPr lang="ru-RU" dirty="0" err="1"/>
              <a:t>зими</a:t>
            </a:r>
            <a:r>
              <a:rPr lang="ru-RU" dirty="0"/>
              <a:t> - 1,4 млн дол. США для потреб 8,1 тис </a:t>
            </a:r>
            <a:r>
              <a:rPr lang="ru-RU" dirty="0" err="1"/>
              <a:t>осіб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–  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опалення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зими</a:t>
            </a:r>
            <a:r>
              <a:rPr lang="ru-RU" dirty="0"/>
              <a:t>,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та </a:t>
            </a:r>
            <a:r>
              <a:rPr lang="ru-RU" dirty="0" err="1"/>
              <a:t>палива</a:t>
            </a:r>
            <a:r>
              <a:rPr lang="ru-RU" dirty="0"/>
              <a:t> - 2,1 млн дол. США для потреб 8,3 тис </a:t>
            </a:r>
            <a:r>
              <a:rPr lang="ru-RU" dirty="0" err="1"/>
              <a:t>осіб</a:t>
            </a:r>
            <a:r>
              <a:rPr lang="ru-RU" dirty="0"/>
              <a:t>.</a:t>
            </a:r>
          </a:p>
          <a:p>
            <a:pPr fontAlgn="base"/>
            <a:r>
              <a:rPr lang="ru-RU" dirty="0" smtClean="0"/>
              <a:t>5175 </a:t>
            </a:r>
            <a:r>
              <a:rPr lang="ru-RU" dirty="0" err="1"/>
              <a:t>генераторів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: 1810 – </a:t>
            </a:r>
            <a:r>
              <a:rPr lang="ru-RU" dirty="0" err="1"/>
              <a:t>Міжнародною</a:t>
            </a:r>
            <a:r>
              <a:rPr lang="ru-RU" dirty="0"/>
              <a:t> </a:t>
            </a:r>
            <a:r>
              <a:rPr lang="ru-RU" dirty="0" err="1"/>
              <a:t>організацією</a:t>
            </a:r>
            <a:r>
              <a:rPr lang="ru-RU" dirty="0"/>
              <a:t> </a:t>
            </a:r>
            <a:r>
              <a:rPr lang="ru-RU" dirty="0" err="1"/>
              <a:t>міграції</a:t>
            </a:r>
            <a:r>
              <a:rPr lang="ru-RU" dirty="0"/>
              <a:t>, 1081 – </a:t>
            </a:r>
            <a:r>
              <a:rPr lang="ru-RU" dirty="0" err="1"/>
              <a:t>Управлінням</a:t>
            </a:r>
            <a:r>
              <a:rPr lang="ru-RU" dirty="0"/>
              <a:t> ООН з </a:t>
            </a:r>
            <a:r>
              <a:rPr lang="ru-RU" dirty="0" err="1"/>
              <a:t>обслуговування</a:t>
            </a:r>
            <a:r>
              <a:rPr lang="ru-RU" dirty="0"/>
              <a:t> </a:t>
            </a:r>
            <a:r>
              <a:rPr lang="ru-RU" dirty="0" err="1"/>
              <a:t>проєктів</a:t>
            </a:r>
            <a:r>
              <a:rPr lang="ru-RU" dirty="0"/>
              <a:t> (</a:t>
            </a:r>
            <a:r>
              <a:rPr lang="en-GB" dirty="0"/>
              <a:t>UNOPS), 411 – </a:t>
            </a:r>
            <a:r>
              <a:rPr lang="ru-RU" dirty="0" err="1"/>
              <a:t>Всесвітньою</a:t>
            </a:r>
            <a:r>
              <a:rPr lang="ru-RU" dirty="0"/>
              <a:t> </a:t>
            </a:r>
            <a:r>
              <a:rPr lang="ru-RU" dirty="0" err="1"/>
              <a:t>організацією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, 352 – </a:t>
            </a:r>
            <a:r>
              <a:rPr lang="ru-RU" dirty="0" err="1"/>
              <a:t>Управлінням</a:t>
            </a:r>
            <a:r>
              <a:rPr lang="ru-RU" dirty="0"/>
              <a:t>  ООН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біженців</a:t>
            </a:r>
            <a:r>
              <a:rPr lang="ru-RU" dirty="0"/>
              <a:t> (</a:t>
            </a:r>
            <a:r>
              <a:rPr lang="en-GB" dirty="0"/>
              <a:t>UNHCR), 329 – </a:t>
            </a:r>
            <a:r>
              <a:rPr lang="ru-RU" dirty="0" err="1"/>
              <a:t>Програмою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ООН (</a:t>
            </a:r>
            <a:r>
              <a:rPr lang="en-GB" dirty="0"/>
              <a:t>UNDP), 321 – </a:t>
            </a:r>
            <a:r>
              <a:rPr lang="ru-RU" dirty="0" err="1"/>
              <a:t>Дитячим</a:t>
            </a:r>
            <a:r>
              <a:rPr lang="ru-RU" dirty="0"/>
              <a:t> фондом ООН (</a:t>
            </a:r>
            <a:r>
              <a:rPr lang="en-GB" dirty="0"/>
              <a:t>UNICEF).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26813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кластер </a:t>
            </a:r>
            <a:r>
              <a:rPr lang="ru-RU" dirty="0"/>
              <a:t>№ 2 (ЦК 2)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ru-RU" dirty="0" err="1" smtClean="0"/>
              <a:t>підтримка</a:t>
            </a:r>
            <a:r>
              <a:rPr lang="ru-RU" dirty="0" smtClean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вразливих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, </a:t>
            </a:r>
            <a:r>
              <a:rPr lang="ru-RU" dirty="0" err="1"/>
              <a:t>безпеки</a:t>
            </a:r>
            <a:r>
              <a:rPr lang="ru-RU" dirty="0"/>
              <a:t> й </a:t>
            </a:r>
            <a:r>
              <a:rPr lang="ru-RU" dirty="0" err="1"/>
              <a:t>поваги</a:t>
            </a:r>
            <a:r>
              <a:rPr lang="ru-RU" dirty="0"/>
              <a:t> до </a:t>
            </a:r>
            <a:r>
              <a:rPr lang="ru-RU" dirty="0" err="1"/>
              <a:t>гідності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залучення</a:t>
            </a:r>
            <a:r>
              <a:rPr lang="ru-RU" dirty="0"/>
              <a:t> громад. </a:t>
            </a:r>
            <a:r>
              <a:rPr lang="ru-RU" dirty="0" err="1"/>
              <a:t>Передбачається</a:t>
            </a:r>
            <a:r>
              <a:rPr lang="ru-RU" dirty="0"/>
              <a:t> </a:t>
            </a:r>
            <a:r>
              <a:rPr lang="ru-RU" dirty="0" err="1"/>
              <a:t>виділення</a:t>
            </a:r>
            <a:r>
              <a:rPr lang="ru-RU" dirty="0"/>
              <a:t> </a:t>
            </a:r>
            <a:r>
              <a:rPr lang="ru-RU" dirty="0" err="1"/>
              <a:t>фінансування</a:t>
            </a:r>
            <a:r>
              <a:rPr lang="ru-RU" dirty="0"/>
              <a:t> за </a:t>
            </a:r>
            <a:r>
              <a:rPr lang="ru-RU" dirty="0" err="1"/>
              <a:t>нижчезазначеними</a:t>
            </a:r>
            <a:r>
              <a:rPr lang="ru-RU" dirty="0"/>
              <a:t> </a:t>
            </a:r>
            <a:r>
              <a:rPr lang="ru-RU" dirty="0" err="1"/>
              <a:t>напрямками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–  </a:t>
            </a:r>
            <a:r>
              <a:rPr lang="ru-RU" dirty="0" err="1"/>
              <a:t>соціально-правовий</a:t>
            </a:r>
            <a:r>
              <a:rPr lang="ru-RU" dirty="0"/>
              <a:t> </a:t>
            </a:r>
            <a:r>
              <a:rPr lang="ru-RU" dirty="0" err="1"/>
              <a:t>захист</a:t>
            </a:r>
            <a:r>
              <a:rPr lang="ru-RU" dirty="0"/>
              <a:t> – 445 млн дол. США для потреб 3,8 млн </a:t>
            </a:r>
            <a:r>
              <a:rPr lang="ru-RU" dirty="0" err="1"/>
              <a:t>осіб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–  </a:t>
            </a:r>
            <a:r>
              <a:rPr lang="ru-RU" dirty="0" err="1"/>
              <a:t>боротьба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гендерно </a:t>
            </a:r>
            <a:r>
              <a:rPr lang="ru-RU" dirty="0" err="1"/>
              <a:t>зумовленим</a:t>
            </a:r>
            <a:r>
              <a:rPr lang="ru-RU" dirty="0"/>
              <a:t> </a:t>
            </a:r>
            <a:r>
              <a:rPr lang="ru-RU" dirty="0" err="1"/>
              <a:t>насильством</a:t>
            </a:r>
            <a:r>
              <a:rPr lang="ru-RU" dirty="0"/>
              <a:t> - 58 млн дол. США для потреб 0,7 млн </a:t>
            </a:r>
            <a:r>
              <a:rPr lang="ru-RU" dirty="0" err="1"/>
              <a:t>осіб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–  </a:t>
            </a:r>
            <a:r>
              <a:rPr lang="ru-RU" dirty="0" err="1"/>
              <a:t>протимінна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– 86 млн дол. США для потреб 1,4 млн </a:t>
            </a:r>
            <a:r>
              <a:rPr lang="ru-RU" dirty="0" err="1"/>
              <a:t>осіб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–  </a:t>
            </a:r>
            <a:r>
              <a:rPr lang="ru-RU" dirty="0" err="1"/>
              <a:t>підтримка</a:t>
            </a:r>
            <a:r>
              <a:rPr lang="ru-RU" dirty="0"/>
              <a:t> </a:t>
            </a:r>
            <a:r>
              <a:rPr lang="ru-RU" dirty="0" err="1"/>
              <a:t>безпечного</a:t>
            </a:r>
            <a:r>
              <a:rPr lang="ru-RU" dirty="0"/>
              <a:t> </a:t>
            </a:r>
            <a:r>
              <a:rPr lang="ru-RU" dirty="0" err="1"/>
              <a:t>спільного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МТП і структур </a:t>
            </a:r>
            <a:r>
              <a:rPr lang="ru-RU" dirty="0" err="1"/>
              <a:t>управління</a:t>
            </a:r>
            <a:r>
              <a:rPr lang="ru-RU" dirty="0"/>
              <a:t>- 1,6 млн дол. США для потреб 78,9 тис </a:t>
            </a:r>
            <a:r>
              <a:rPr lang="ru-RU" dirty="0" err="1"/>
              <a:t>осіб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–  заходи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керівництвом</a:t>
            </a:r>
            <a:r>
              <a:rPr lang="ru-RU" dirty="0"/>
              <a:t> громад 1,5 млн дол США для потреб 31,5 тис </a:t>
            </a:r>
            <a:r>
              <a:rPr lang="ru-RU" dirty="0" err="1"/>
              <a:t>осіб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–  </a:t>
            </a:r>
            <a:r>
              <a:rPr lang="ru-RU" dirty="0" err="1"/>
              <a:t>розбудова</a:t>
            </a:r>
            <a:r>
              <a:rPr lang="ru-RU" dirty="0"/>
              <a:t> </a:t>
            </a:r>
            <a:r>
              <a:rPr lang="ru-RU" dirty="0" err="1"/>
              <a:t>спроможностей</a:t>
            </a:r>
            <a:r>
              <a:rPr lang="ru-RU" dirty="0"/>
              <a:t> </a:t>
            </a:r>
            <a:r>
              <a:rPr lang="ru-RU" dirty="0" err="1"/>
              <a:t>керівників</a:t>
            </a:r>
            <a:r>
              <a:rPr lang="ru-RU" dirty="0"/>
              <a:t> МТП, </a:t>
            </a:r>
            <a:r>
              <a:rPr lang="ru-RU" dirty="0" err="1"/>
              <a:t>внутрішньо</a:t>
            </a:r>
            <a:r>
              <a:rPr lang="ru-RU" dirty="0"/>
              <a:t> </a:t>
            </a:r>
            <a:r>
              <a:rPr lang="ru-RU" dirty="0" err="1"/>
              <a:t>переміщених</a:t>
            </a:r>
            <a:r>
              <a:rPr lang="ru-RU" dirty="0"/>
              <a:t> людей і персоналу </a:t>
            </a:r>
            <a:r>
              <a:rPr lang="ru-RU" dirty="0" err="1"/>
              <a:t>гуманітарних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 – 60 тис дол. США для потреб 600 </a:t>
            </a:r>
            <a:r>
              <a:rPr lang="ru-RU" dirty="0" err="1"/>
              <a:t>осіб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09986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кластер </a:t>
            </a:r>
            <a:r>
              <a:rPr lang="ru-RU" dirty="0"/>
              <a:t>№ 3 (ЦК 3)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ru-RU" dirty="0" err="1" smtClean="0"/>
              <a:t>сприяння</a:t>
            </a:r>
            <a:r>
              <a:rPr lang="ru-RU" dirty="0" smtClean="0"/>
              <a:t>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сталими</a:t>
            </a:r>
            <a:r>
              <a:rPr lang="ru-RU" dirty="0"/>
              <a:t> </a:t>
            </a:r>
            <a:r>
              <a:rPr lang="ru-RU" dirty="0" err="1"/>
              <a:t>рішеннями</a:t>
            </a:r>
            <a:r>
              <a:rPr lang="ru-RU" dirty="0"/>
              <a:t>, </a:t>
            </a:r>
            <a:r>
              <a:rPr lang="ru-RU" dirty="0" err="1"/>
              <a:t>включно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забезпеченням</a:t>
            </a:r>
            <a:r>
              <a:rPr lang="ru-RU" dirty="0"/>
              <a:t> </a:t>
            </a:r>
            <a:r>
              <a:rPr lang="ru-RU" dirty="0" err="1"/>
              <a:t>вразливих</a:t>
            </a:r>
            <a:r>
              <a:rPr lang="ru-RU" dirty="0"/>
              <a:t> </a:t>
            </a:r>
            <a:r>
              <a:rPr lang="ru-RU" dirty="0" err="1"/>
              <a:t>мешканців</a:t>
            </a:r>
            <a:r>
              <a:rPr lang="ru-RU" dirty="0"/>
              <a:t> МТП </a:t>
            </a:r>
            <a:r>
              <a:rPr lang="ru-RU" dirty="0" err="1"/>
              <a:t>житлом</a:t>
            </a:r>
            <a:r>
              <a:rPr lang="ru-RU" dirty="0"/>
              <a:t> </a:t>
            </a:r>
            <a:r>
              <a:rPr lang="ru-RU" dirty="0" err="1"/>
              <a:t>прийнятної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й </a:t>
            </a:r>
            <a:r>
              <a:rPr lang="ru-RU" dirty="0" err="1"/>
              <a:t>наданням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критично </a:t>
            </a:r>
            <a:r>
              <a:rPr lang="ru-RU" dirty="0" err="1"/>
              <a:t>важливих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стосуватимуться</a:t>
            </a:r>
            <a:r>
              <a:rPr lang="ru-RU" dirty="0"/>
              <a:t> </a:t>
            </a:r>
            <a:r>
              <a:rPr lang="ru-RU" dirty="0" err="1"/>
              <a:t>окреслених</a:t>
            </a:r>
            <a:r>
              <a:rPr lang="ru-RU" dirty="0"/>
              <a:t> </a:t>
            </a:r>
            <a:r>
              <a:rPr lang="ru-RU" dirty="0" err="1"/>
              <a:t>напрямків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–  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житлом</a:t>
            </a:r>
            <a:r>
              <a:rPr lang="ru-RU" dirty="0"/>
              <a:t> і </a:t>
            </a:r>
            <a:r>
              <a:rPr lang="ru-RU" dirty="0" err="1"/>
              <a:t>непродовольчими</a:t>
            </a:r>
            <a:r>
              <a:rPr lang="ru-RU" dirty="0"/>
              <a:t> товарами – 545 млн дол. США для потреб 3 млн </a:t>
            </a:r>
            <a:r>
              <a:rPr lang="ru-RU" dirty="0" err="1"/>
              <a:t>осіб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–  </a:t>
            </a:r>
            <a:r>
              <a:rPr lang="ru-RU" dirty="0" err="1"/>
              <a:t>водопостачання</a:t>
            </a:r>
            <a:r>
              <a:rPr lang="ru-RU" dirty="0"/>
              <a:t>, </a:t>
            </a:r>
            <a:r>
              <a:rPr lang="ru-RU" dirty="0" err="1"/>
              <a:t>санітарія</a:t>
            </a:r>
            <a:r>
              <a:rPr lang="ru-RU" dirty="0"/>
              <a:t> та </a:t>
            </a:r>
            <a:r>
              <a:rPr lang="ru-RU" dirty="0" err="1"/>
              <a:t>гігієна</a:t>
            </a:r>
            <a:r>
              <a:rPr lang="ru-RU" dirty="0"/>
              <a:t> – 365 млн дол. США для потреб 4,3 млн </a:t>
            </a:r>
            <a:r>
              <a:rPr lang="ru-RU" dirty="0" err="1"/>
              <a:t>осіб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–  </a:t>
            </a:r>
            <a:r>
              <a:rPr lang="ru-RU" dirty="0" err="1"/>
              <a:t>визначення</a:t>
            </a:r>
            <a:r>
              <a:rPr lang="ru-RU" dirty="0"/>
              <a:t> складу </a:t>
            </a:r>
            <a:r>
              <a:rPr lang="ru-RU" dirty="0" err="1"/>
              <a:t>мешканців</a:t>
            </a:r>
            <a:r>
              <a:rPr lang="ru-RU" dirty="0"/>
              <a:t> МТП і </a:t>
            </a:r>
            <a:r>
              <a:rPr lang="ru-RU" dirty="0" err="1"/>
              <a:t>їхнє</a:t>
            </a:r>
            <a:r>
              <a:rPr lang="ru-RU" dirty="0"/>
              <a:t> </a:t>
            </a:r>
            <a:r>
              <a:rPr lang="ru-RU" dirty="0" err="1"/>
              <a:t>залучення</a:t>
            </a:r>
            <a:r>
              <a:rPr lang="ru-RU" dirty="0"/>
              <a:t> для </a:t>
            </a:r>
            <a:r>
              <a:rPr lang="ru-RU" dirty="0" err="1"/>
              <a:t>пошуку</a:t>
            </a:r>
            <a:r>
              <a:rPr lang="ru-RU" dirty="0"/>
              <a:t> </a:t>
            </a:r>
            <a:r>
              <a:rPr lang="ru-RU" dirty="0" err="1"/>
              <a:t>довгострокових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- 0,6 млн дол. США для потреб 3 тис </a:t>
            </a:r>
            <a:r>
              <a:rPr lang="ru-RU" dirty="0" err="1"/>
              <a:t>осіб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Станом на 17.03.2025 в рамках плану ОСНА </a:t>
            </a:r>
            <a:r>
              <a:rPr lang="ru-RU" dirty="0" err="1"/>
              <a:t>зібрано</a:t>
            </a:r>
            <a:r>
              <a:rPr lang="ru-RU" dirty="0"/>
              <a:t> 440,6</a:t>
            </a:r>
            <a:r>
              <a:rPr lang="ru-RU" dirty="0">
                <a:hlinkClick r:id="rId2"/>
              </a:rPr>
              <a:t> млн. </a:t>
            </a:r>
            <a:r>
              <a:rPr lang="ru-RU" dirty="0" err="1">
                <a:hlinkClick r:id="rId2"/>
              </a:rPr>
              <a:t>або</a:t>
            </a:r>
            <a:r>
              <a:rPr lang="ru-RU" dirty="0">
                <a:hlinkClick r:id="rId2"/>
              </a:rPr>
              <a:t> 16,7%</a:t>
            </a:r>
            <a:r>
              <a:rPr lang="ru-RU" dirty="0"/>
              <a:t> 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загальних</a:t>
            </a:r>
            <a:r>
              <a:rPr lang="ru-RU" dirty="0"/>
              <a:t> потреб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81665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Фінансова допомога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Загалом</a:t>
            </a:r>
            <a:r>
              <a:rPr lang="ru-RU" dirty="0"/>
              <a:t> за час </a:t>
            </a:r>
            <a:r>
              <a:rPr lang="ru-RU" dirty="0" err="1"/>
              <a:t>повномасштабної</a:t>
            </a:r>
            <a:r>
              <a:rPr lang="ru-RU" dirty="0"/>
              <a:t> </a:t>
            </a:r>
            <a:r>
              <a:rPr lang="ru-RU" dirty="0" err="1"/>
              <a:t>агресії</a:t>
            </a:r>
            <a:r>
              <a:rPr lang="ru-RU" dirty="0"/>
              <a:t> </a:t>
            </a:r>
            <a:r>
              <a:rPr lang="ru-RU" dirty="0" smtClean="0"/>
              <a:t>РФ </a:t>
            </a:r>
            <a:r>
              <a:rPr lang="ru-RU" dirty="0" err="1"/>
              <a:t>Україні</a:t>
            </a:r>
            <a:r>
              <a:rPr lang="ru-RU" dirty="0"/>
              <a:t> по </a:t>
            </a:r>
            <a:r>
              <a:rPr lang="ru-RU" dirty="0" err="1"/>
              <a:t>лінії</a:t>
            </a:r>
            <a:r>
              <a:rPr lang="ru-RU" dirty="0"/>
              <a:t> ООН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надано</a:t>
            </a:r>
            <a:r>
              <a:rPr lang="ru-RU" dirty="0"/>
              <a:t> </a:t>
            </a:r>
            <a:r>
              <a:rPr lang="ru-RU" dirty="0" err="1"/>
              <a:t>гуманітарної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на суму </a:t>
            </a:r>
            <a:r>
              <a:rPr lang="ru-RU" dirty="0" err="1"/>
              <a:t>понад</a:t>
            </a:r>
            <a:r>
              <a:rPr lang="ru-RU" dirty="0"/>
              <a:t> 10 млрд. дол. </a:t>
            </a:r>
            <a:r>
              <a:rPr lang="ru-RU" dirty="0" smtClean="0"/>
              <a:t>США</a:t>
            </a:r>
            <a:endParaRPr lang="ru-RU" dirty="0"/>
          </a:p>
        </p:txBody>
      </p:sp>
      <p:pic>
        <p:nvPicPr>
          <p:cNvPr id="3074" name="Picture 2" descr="C:\Users\User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356992"/>
            <a:ext cx="4991447" cy="2880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298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err="1"/>
              <a:t>зміцнення</a:t>
            </a:r>
            <a:r>
              <a:rPr lang="ru-RU" sz="2800" dirty="0"/>
              <a:t> ООН як центру </a:t>
            </a:r>
            <a:r>
              <a:rPr lang="ru-RU" sz="2800" dirty="0" err="1"/>
              <a:t>багатосторонніх</a:t>
            </a:r>
            <a:r>
              <a:rPr lang="ru-RU" sz="2800" dirty="0"/>
              <a:t> </a:t>
            </a:r>
            <a:r>
              <a:rPr lang="ru-RU" sz="2800" dirty="0" err="1"/>
              <a:t>зусиль</a:t>
            </a:r>
            <a:r>
              <a:rPr lang="ru-RU" sz="2800" dirty="0"/>
              <a:t> у </a:t>
            </a:r>
            <a:r>
              <a:rPr lang="ru-RU" sz="2800" dirty="0" err="1"/>
              <a:t>вирішенні</a:t>
            </a:r>
            <a:r>
              <a:rPr lang="ru-RU" sz="2800" dirty="0"/>
              <a:t> </a:t>
            </a:r>
            <a:r>
              <a:rPr lang="ru-RU" sz="2800" dirty="0" err="1"/>
              <a:t>складних</a:t>
            </a:r>
            <a:r>
              <a:rPr lang="ru-RU" sz="2800" dirty="0"/>
              <a:t> та </a:t>
            </a:r>
            <a:r>
              <a:rPr lang="ru-RU" sz="2800" dirty="0" err="1"/>
              <a:t>комплексних</a:t>
            </a:r>
            <a:r>
              <a:rPr lang="ru-RU" sz="2800" dirty="0"/>
              <a:t> </a:t>
            </a:r>
            <a:r>
              <a:rPr lang="ru-RU" sz="2800" dirty="0" err="1"/>
              <a:t>викликів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9416"/>
            <a:ext cx="4114800" cy="4846320"/>
          </a:xfrm>
        </p:spPr>
        <p:txBody>
          <a:bodyPr>
            <a:normAutofit fontScale="92500"/>
          </a:bodyPr>
          <a:lstStyle/>
          <a:p>
            <a:r>
              <a:rPr lang="ru-RU" dirty="0" err="1" smtClean="0"/>
              <a:t>Україна</a:t>
            </a:r>
            <a:r>
              <a:rPr lang="ru-RU" dirty="0" smtClean="0"/>
              <a:t> </a:t>
            </a:r>
            <a:r>
              <a:rPr lang="ru-RU" dirty="0" err="1" smtClean="0"/>
              <a:t>реаліує</a:t>
            </a:r>
            <a:r>
              <a:rPr lang="ru-RU" dirty="0" smtClean="0"/>
              <a:t> </a:t>
            </a:r>
            <a:r>
              <a:rPr lang="ru-RU" dirty="0" err="1" smtClean="0"/>
              <a:t>підсумкові</a:t>
            </a:r>
            <a:r>
              <a:rPr lang="ru-RU" dirty="0" smtClean="0"/>
              <a:t> </a:t>
            </a:r>
            <a:r>
              <a:rPr lang="ru-RU" dirty="0" err="1" smtClean="0"/>
              <a:t>документи</a:t>
            </a:r>
            <a:r>
              <a:rPr lang="ru-RU" dirty="0" smtClean="0"/>
              <a:t> </a:t>
            </a:r>
            <a:r>
              <a:rPr lang="ru-RU" dirty="0" err="1"/>
              <a:t>самітів</a:t>
            </a:r>
            <a:r>
              <a:rPr lang="ru-RU" dirty="0"/>
              <a:t> ООН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сталого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реформування</a:t>
            </a:r>
            <a:r>
              <a:rPr lang="ru-RU" dirty="0"/>
              <a:t> ООН, </a:t>
            </a:r>
            <a:r>
              <a:rPr lang="ru-RU" dirty="0" err="1"/>
              <a:t>зокрема</a:t>
            </a:r>
            <a:r>
              <a:rPr lang="ru-RU" dirty="0"/>
              <a:t> Ради </a:t>
            </a:r>
            <a:r>
              <a:rPr lang="ru-RU" dirty="0" err="1"/>
              <a:t>Безпеки</a:t>
            </a:r>
            <a:r>
              <a:rPr lang="ru-RU" dirty="0"/>
              <a:t>,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посилення</a:t>
            </a:r>
            <a:r>
              <a:rPr lang="ru-RU" dirty="0"/>
              <a:t> </a:t>
            </a:r>
            <a:r>
              <a:rPr lang="ru-RU" dirty="0" err="1"/>
              <a:t>ролі</a:t>
            </a:r>
            <a:r>
              <a:rPr lang="ru-RU" dirty="0"/>
              <a:t> ГА ООН як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представницького</a:t>
            </a:r>
            <a:r>
              <a:rPr lang="ru-RU" dirty="0"/>
              <a:t> </a:t>
            </a:r>
            <a:r>
              <a:rPr lang="ru-RU" dirty="0" err="1"/>
              <a:t>політичного</a:t>
            </a:r>
            <a:r>
              <a:rPr lang="ru-RU" dirty="0"/>
              <a:t> органу </a:t>
            </a:r>
            <a:r>
              <a:rPr lang="ru-RU" dirty="0" err="1" smtClean="0"/>
              <a:t>світу</a:t>
            </a:r>
            <a:endParaRPr lang="ru-RU" dirty="0"/>
          </a:p>
        </p:txBody>
      </p:sp>
      <p:pic>
        <p:nvPicPr>
          <p:cNvPr id="2050" name="Picture 2" descr="C:\Users\User\Desktop\General_Assembly_of_the_United_Nation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276872"/>
            <a:ext cx="4042420" cy="438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34113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пом’якшення</a:t>
            </a:r>
            <a:r>
              <a:rPr lang="ru-RU" dirty="0"/>
              <a:t> та </a:t>
            </a:r>
            <a:r>
              <a:rPr lang="ru-RU" dirty="0" err="1"/>
              <a:t>мінімізація</a:t>
            </a:r>
            <a:r>
              <a:rPr lang="ru-RU" dirty="0"/>
              <a:t> </a:t>
            </a:r>
            <a:r>
              <a:rPr lang="ru-RU" dirty="0" err="1"/>
              <a:t>довготермінових</a:t>
            </a:r>
            <a:r>
              <a:rPr lang="ru-RU" dirty="0"/>
              <a:t> </a:t>
            </a:r>
            <a:r>
              <a:rPr lang="ru-RU" dirty="0" err="1"/>
              <a:t>наслідків</a:t>
            </a:r>
            <a:r>
              <a:rPr lang="ru-RU" dirty="0"/>
              <a:t> </a:t>
            </a:r>
            <a:r>
              <a:rPr lang="ru-RU" dirty="0" err="1"/>
              <a:t>Чорнобильської</a:t>
            </a:r>
            <a:r>
              <a:rPr lang="ru-RU" dirty="0"/>
              <a:t> </a:t>
            </a:r>
            <a:r>
              <a:rPr lang="ru-RU" dirty="0" err="1"/>
              <a:t>катастрофи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Починаючи</a:t>
            </a:r>
            <a:r>
              <a:rPr lang="ru-RU" dirty="0" smtClean="0"/>
              <a:t> </a:t>
            </a:r>
            <a:r>
              <a:rPr lang="ru-RU" dirty="0"/>
              <a:t>з 1990 р. Генеральною </a:t>
            </a:r>
            <a:r>
              <a:rPr lang="ru-RU" dirty="0" err="1"/>
              <a:t>Асамблеєю</a:t>
            </a:r>
            <a:r>
              <a:rPr lang="ru-RU" dirty="0"/>
              <a:t> ООН </a:t>
            </a:r>
            <a:r>
              <a:rPr lang="ru-RU" dirty="0" err="1"/>
              <a:t>схвалюється</a:t>
            </a:r>
            <a:r>
              <a:rPr lang="ru-RU" dirty="0"/>
              <a:t> </a:t>
            </a:r>
            <a:r>
              <a:rPr lang="ru-RU" dirty="0" err="1"/>
              <a:t>резолюція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зміцнення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співробітництва</a:t>
            </a:r>
            <a:r>
              <a:rPr lang="ru-RU" dirty="0"/>
              <a:t> та </a:t>
            </a:r>
            <a:r>
              <a:rPr lang="ru-RU" dirty="0" err="1"/>
              <a:t>координація</a:t>
            </a:r>
            <a:r>
              <a:rPr lang="ru-RU" dirty="0"/>
              <a:t> </a:t>
            </a:r>
            <a:r>
              <a:rPr lang="ru-RU" dirty="0" err="1"/>
              <a:t>зусиль</a:t>
            </a:r>
            <a:r>
              <a:rPr lang="ru-RU" dirty="0"/>
              <a:t> у </a:t>
            </a:r>
            <a:r>
              <a:rPr lang="ru-RU" dirty="0" err="1"/>
              <a:t>справі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, </a:t>
            </a:r>
            <a:r>
              <a:rPr lang="ru-RU" dirty="0" err="1"/>
              <a:t>пом’якшення</a:t>
            </a:r>
            <a:r>
              <a:rPr lang="ru-RU" dirty="0"/>
              <a:t> та </a:t>
            </a:r>
            <a:r>
              <a:rPr lang="ru-RU" dirty="0" err="1"/>
              <a:t>мінімізації</a:t>
            </a:r>
            <a:r>
              <a:rPr lang="ru-RU" dirty="0"/>
              <a:t> </a:t>
            </a:r>
            <a:r>
              <a:rPr lang="ru-RU" dirty="0" err="1"/>
              <a:t>наслідків</a:t>
            </a:r>
            <a:r>
              <a:rPr lang="ru-RU" dirty="0"/>
              <a:t> </a:t>
            </a:r>
            <a:r>
              <a:rPr lang="ru-RU" dirty="0" err="1"/>
              <a:t>Чорнобильської</a:t>
            </a:r>
            <a:r>
              <a:rPr lang="ru-RU" dirty="0"/>
              <a:t> </a:t>
            </a:r>
            <a:r>
              <a:rPr lang="ru-RU" dirty="0" err="1"/>
              <a:t>катастрофи</a:t>
            </a:r>
            <a:r>
              <a:rPr lang="ru-RU" dirty="0"/>
              <a:t> (з 1993 р. – на </a:t>
            </a:r>
            <a:r>
              <a:rPr lang="ru-RU" dirty="0" err="1"/>
              <a:t>дворічній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, а з 2007 р. – на </a:t>
            </a:r>
            <a:r>
              <a:rPr lang="ru-RU" dirty="0" err="1"/>
              <a:t>трирічній</a:t>
            </a:r>
            <a:r>
              <a:rPr lang="ru-RU" dirty="0" smtClean="0"/>
              <a:t>)</a:t>
            </a:r>
            <a:r>
              <a:rPr lang="ru-RU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85644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чорнобиль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Наразі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 ООН до проблем </a:t>
            </a:r>
            <a:r>
              <a:rPr lang="ru-RU" dirty="0" err="1"/>
              <a:t>Чорнобиля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перегляді</a:t>
            </a:r>
            <a:r>
              <a:rPr lang="ru-RU" dirty="0"/>
              <a:t> та </a:t>
            </a:r>
            <a:r>
              <a:rPr lang="ru-RU" dirty="0" err="1"/>
              <a:t>відновленні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проєктів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призупинені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початку </a:t>
            </a:r>
            <a:r>
              <a:rPr lang="ru-RU" dirty="0" err="1"/>
              <a:t>повномасштабного</a:t>
            </a:r>
            <a:r>
              <a:rPr lang="ru-RU" dirty="0"/>
              <a:t> </a:t>
            </a:r>
            <a:r>
              <a:rPr lang="ru-RU" dirty="0" err="1"/>
              <a:t>вторгнення</a:t>
            </a:r>
            <a:r>
              <a:rPr lang="ru-RU" dirty="0"/>
              <a:t> </a:t>
            </a:r>
            <a:r>
              <a:rPr lang="ru-RU" dirty="0" err="1"/>
              <a:t>рф</a:t>
            </a:r>
            <a:r>
              <a:rPr lang="ru-RU" dirty="0"/>
              <a:t> в </a:t>
            </a:r>
            <a:r>
              <a:rPr lang="ru-RU" dirty="0" err="1"/>
              <a:t>Україну</a:t>
            </a:r>
            <a:r>
              <a:rPr lang="ru-RU" dirty="0"/>
              <a:t>, у </a:t>
            </a:r>
            <a:r>
              <a:rPr lang="ru-RU" dirty="0" err="1"/>
              <a:t>т.ч</a:t>
            </a:r>
            <a:r>
              <a:rPr lang="ru-RU" dirty="0"/>
              <a:t>. </a:t>
            </a:r>
            <a:r>
              <a:rPr lang="ru-RU" dirty="0" err="1"/>
              <a:t>тимчасової</a:t>
            </a:r>
            <a:r>
              <a:rPr lang="ru-RU" dirty="0"/>
              <a:t> </a:t>
            </a:r>
            <a:r>
              <a:rPr lang="ru-RU" dirty="0" err="1"/>
              <a:t>окупації</a:t>
            </a:r>
            <a:r>
              <a:rPr lang="ru-RU" dirty="0"/>
              <a:t> ЧАЕС та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відчуження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тривала</a:t>
            </a:r>
            <a:r>
              <a:rPr lang="ru-RU" dirty="0"/>
              <a:t> до 31 </a:t>
            </a:r>
            <a:r>
              <a:rPr lang="ru-RU" dirty="0" err="1"/>
              <a:t>березня</a:t>
            </a:r>
            <a:r>
              <a:rPr lang="ru-RU" dirty="0"/>
              <a:t> 2022 року з метою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гуманітарної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та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соціально-економічного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постраждалих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8749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протидія</a:t>
            </a:r>
            <a:r>
              <a:rPr lang="ru-RU" dirty="0"/>
              <a:t> </a:t>
            </a:r>
            <a:r>
              <a:rPr lang="ru-RU" dirty="0" err="1"/>
              <a:t>російській</a:t>
            </a:r>
            <a:r>
              <a:rPr lang="ru-RU" dirty="0"/>
              <a:t> </a:t>
            </a:r>
            <a:r>
              <a:rPr lang="ru-RU" dirty="0" err="1"/>
              <a:t>агресії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ru-RU" dirty="0" err="1" smtClean="0"/>
              <a:t>ухвалення</a:t>
            </a:r>
            <a:r>
              <a:rPr lang="ru-RU" dirty="0" smtClean="0"/>
              <a:t> </a:t>
            </a:r>
            <a:r>
              <a:rPr lang="ru-RU" dirty="0"/>
              <a:t>Генеральною </a:t>
            </a:r>
            <a:r>
              <a:rPr lang="ru-RU" dirty="0" err="1"/>
              <a:t>Асамблеєю</a:t>
            </a:r>
            <a:r>
              <a:rPr lang="ru-RU" dirty="0"/>
              <a:t> ООН </a:t>
            </a:r>
            <a:r>
              <a:rPr lang="ru-RU" dirty="0" err="1"/>
              <a:t>резолюцій</a:t>
            </a:r>
            <a:r>
              <a:rPr lang="ru-RU" dirty="0"/>
              <a:t> 68/262 (27.03.2014) «</a:t>
            </a:r>
            <a:r>
              <a:rPr lang="ru-RU" dirty="0" err="1"/>
              <a:t>Територіальна</a:t>
            </a:r>
            <a:r>
              <a:rPr lang="ru-RU" dirty="0"/>
              <a:t> </a:t>
            </a:r>
            <a:r>
              <a:rPr lang="ru-RU" dirty="0" err="1"/>
              <a:t>цілісність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 smtClean="0"/>
              <a:t>»;</a:t>
            </a:r>
          </a:p>
          <a:p>
            <a:pPr fontAlgn="base"/>
            <a:r>
              <a:rPr lang="ru-RU" dirty="0" smtClean="0"/>
              <a:t> </a:t>
            </a:r>
            <a:r>
              <a:rPr lang="ru-RU" dirty="0"/>
              <a:t>71/205 (19.12.2016), 72/190 (19.12.2017), 73/263 (22.12.2018), 74/168 (18.12.2019), 75/192 (16.12.2020), 76/179 (16.12.2021) та 77/229 (15.12.2022) «</a:t>
            </a:r>
            <a:r>
              <a:rPr lang="ru-RU" dirty="0" err="1"/>
              <a:t>Ситуація</a:t>
            </a:r>
            <a:r>
              <a:rPr lang="ru-RU" dirty="0"/>
              <a:t> з правами </a:t>
            </a:r>
            <a:r>
              <a:rPr lang="ru-RU" dirty="0" err="1"/>
              <a:t>людини</a:t>
            </a:r>
            <a:r>
              <a:rPr lang="ru-RU" dirty="0"/>
              <a:t> на </a:t>
            </a:r>
            <a:r>
              <a:rPr lang="ru-RU" dirty="0" err="1"/>
              <a:t>тимчасово</a:t>
            </a:r>
            <a:r>
              <a:rPr lang="ru-RU" dirty="0"/>
              <a:t> </a:t>
            </a:r>
            <a:r>
              <a:rPr lang="ru-RU" dirty="0" err="1"/>
              <a:t>окупованих</a:t>
            </a:r>
            <a:r>
              <a:rPr lang="ru-RU" dirty="0"/>
              <a:t> </a:t>
            </a:r>
            <a:r>
              <a:rPr lang="ru-RU" dirty="0" err="1"/>
              <a:t>Автономній</a:t>
            </a:r>
            <a:r>
              <a:rPr lang="ru-RU" dirty="0"/>
              <a:t> </a:t>
            </a:r>
            <a:r>
              <a:rPr lang="ru-RU" dirty="0" err="1"/>
              <a:t>Республіці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 та </a:t>
            </a:r>
            <a:r>
              <a:rPr lang="ru-RU" dirty="0" err="1"/>
              <a:t>місті</a:t>
            </a:r>
            <a:r>
              <a:rPr lang="ru-RU" dirty="0"/>
              <a:t> Севастополь, </a:t>
            </a:r>
            <a:r>
              <a:rPr lang="ru-RU" dirty="0" err="1"/>
              <a:t>Україна</a:t>
            </a:r>
            <a:r>
              <a:rPr lang="ru-RU" dirty="0"/>
              <a:t>»; </a:t>
            </a:r>
            <a:endParaRPr lang="ru-RU" dirty="0" smtClean="0"/>
          </a:p>
          <a:p>
            <a:pPr fontAlgn="base"/>
            <a:r>
              <a:rPr lang="ru-RU" dirty="0" smtClean="0"/>
              <a:t>73/194 </a:t>
            </a:r>
            <a:r>
              <a:rPr lang="ru-RU" dirty="0"/>
              <a:t>(17.12.2018), 74/17 (09.12.2019), 75/29 (07.12.2020), 76/70 (09.12.2021) «Проблема </a:t>
            </a:r>
            <a:r>
              <a:rPr lang="ru-RU" dirty="0" err="1"/>
              <a:t>мілітаризації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 та </a:t>
            </a:r>
            <a:r>
              <a:rPr lang="ru-RU" dirty="0" err="1"/>
              <a:t>міста</a:t>
            </a:r>
            <a:r>
              <a:rPr lang="ru-RU" dirty="0"/>
              <a:t> Севастополя, </a:t>
            </a:r>
            <a:r>
              <a:rPr lang="ru-RU" dirty="0" err="1"/>
              <a:t>Україна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 </a:t>
            </a:r>
            <a:r>
              <a:rPr lang="ru-RU" dirty="0" err="1"/>
              <a:t>Чорного</a:t>
            </a:r>
            <a:r>
              <a:rPr lang="ru-RU" dirty="0"/>
              <a:t> та </a:t>
            </a:r>
            <a:r>
              <a:rPr lang="ru-RU" dirty="0" err="1"/>
              <a:t>Азовського</a:t>
            </a:r>
            <a:r>
              <a:rPr lang="ru-RU" dirty="0"/>
              <a:t> </a:t>
            </a:r>
            <a:r>
              <a:rPr lang="ru-RU" dirty="0" err="1" smtClean="0"/>
              <a:t>морів</a:t>
            </a:r>
            <a:r>
              <a:rPr lang="ru-RU" dirty="0" smtClean="0"/>
              <a:t>»</a:t>
            </a:r>
          </a:p>
          <a:p>
            <a:pPr fontAlgn="base"/>
            <a:r>
              <a:rPr lang="ru-RU" dirty="0" err="1" smtClean="0"/>
              <a:t>включення</a:t>
            </a:r>
            <a:r>
              <a:rPr lang="ru-RU" dirty="0" smtClean="0"/>
              <a:t> </a:t>
            </a:r>
            <a:r>
              <a:rPr lang="ru-RU" dirty="0"/>
              <a:t>до порядку денного 73-ї, 74-ї, 75-ї та 76-ї </a:t>
            </a:r>
            <a:r>
              <a:rPr lang="ru-RU" dirty="0" err="1"/>
              <a:t>сесій</a:t>
            </a:r>
            <a:r>
              <a:rPr lang="ru-RU" dirty="0"/>
              <a:t> ГА ООН пункту порядку денного «</a:t>
            </a:r>
            <a:r>
              <a:rPr lang="ru-RU" dirty="0" err="1"/>
              <a:t>Ситуація</a:t>
            </a:r>
            <a:r>
              <a:rPr lang="ru-RU" dirty="0"/>
              <a:t> на </a:t>
            </a:r>
            <a:r>
              <a:rPr lang="ru-RU" dirty="0" err="1"/>
              <a:t>тимчасово</a:t>
            </a:r>
            <a:r>
              <a:rPr lang="ru-RU" dirty="0"/>
              <a:t> </a:t>
            </a:r>
            <a:r>
              <a:rPr lang="ru-RU" dirty="0" err="1"/>
              <a:t>окупованих</a:t>
            </a:r>
            <a:r>
              <a:rPr lang="ru-RU" dirty="0"/>
              <a:t> </a:t>
            </a:r>
            <a:r>
              <a:rPr lang="ru-RU" dirty="0" err="1"/>
              <a:t>територіях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», </a:t>
            </a:r>
            <a:r>
              <a:rPr lang="ru-RU" dirty="0" err="1"/>
              <a:t>розгляд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відбувся</a:t>
            </a:r>
            <a:r>
              <a:rPr lang="ru-RU" dirty="0"/>
              <a:t> 20 лютого 2019 р., 20 лютого 2020 р., 23 лютого 2021 р. та 23 лютого 2022 р. </a:t>
            </a:r>
            <a:r>
              <a:rPr lang="ru-RU" dirty="0" err="1"/>
              <a:t>відповідно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9210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протидія</a:t>
            </a:r>
            <a:r>
              <a:rPr lang="ru-RU" dirty="0"/>
              <a:t> </a:t>
            </a:r>
            <a:r>
              <a:rPr lang="ru-RU" dirty="0" err="1"/>
              <a:t>російській</a:t>
            </a:r>
            <a:r>
              <a:rPr lang="ru-RU" dirty="0"/>
              <a:t> </a:t>
            </a:r>
            <a:r>
              <a:rPr lang="ru-RU" dirty="0" err="1"/>
              <a:t>агресії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base"/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/>
              <a:t>час </a:t>
            </a:r>
            <a:r>
              <a:rPr lang="ru-RU" dirty="0" err="1"/>
              <a:t>невідкладного</a:t>
            </a:r>
            <a:r>
              <a:rPr lang="ru-RU" dirty="0"/>
              <a:t> </a:t>
            </a:r>
            <a:r>
              <a:rPr lang="ru-RU" dirty="0" err="1"/>
              <a:t>засідання</a:t>
            </a:r>
            <a:r>
              <a:rPr lang="ru-RU" dirty="0"/>
              <a:t> РБ ООН 27 лютого 2022 року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прийнята</a:t>
            </a:r>
            <a:r>
              <a:rPr lang="ru-RU" dirty="0"/>
              <a:t> </a:t>
            </a:r>
            <a:r>
              <a:rPr lang="ru-RU" dirty="0" err="1"/>
              <a:t>процедурна</a:t>
            </a:r>
            <a:r>
              <a:rPr lang="ru-RU" dirty="0"/>
              <a:t> </a:t>
            </a:r>
            <a:r>
              <a:rPr lang="ru-RU" dirty="0" err="1"/>
              <a:t>резолюція</a:t>
            </a:r>
            <a:r>
              <a:rPr lang="ru-RU" dirty="0"/>
              <a:t> 2623 (2022), яка дозволила </a:t>
            </a:r>
            <a:r>
              <a:rPr lang="ru-RU" dirty="0" err="1"/>
              <a:t>ухвалити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скликання</a:t>
            </a:r>
            <a:r>
              <a:rPr lang="ru-RU" dirty="0"/>
              <a:t> </a:t>
            </a:r>
            <a:r>
              <a:rPr lang="ru-RU" b="1" dirty="0">
                <a:solidFill>
                  <a:srgbClr val="FF0000"/>
                </a:solidFill>
              </a:rPr>
              <a:t>11-ї </a:t>
            </a:r>
            <a:r>
              <a:rPr lang="ru-RU" b="1" dirty="0" err="1">
                <a:solidFill>
                  <a:srgbClr val="FF0000"/>
                </a:solidFill>
              </a:rPr>
              <a:t>Надзвичайної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спеціальної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сесії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Генеральної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Асамблеї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ООН</a:t>
            </a:r>
            <a:r>
              <a:rPr lang="ru-RU" dirty="0" smtClean="0"/>
              <a:t>. </a:t>
            </a:r>
            <a:r>
              <a:rPr lang="ru-RU" dirty="0" err="1"/>
              <a:t>Скликання</a:t>
            </a:r>
            <a:r>
              <a:rPr lang="ru-RU" dirty="0"/>
              <a:t> НСС </a:t>
            </a:r>
            <a:r>
              <a:rPr lang="ru-RU" dirty="0" err="1"/>
              <a:t>відбулося</a:t>
            </a:r>
            <a:r>
              <a:rPr lang="ru-RU" dirty="0"/>
              <a:t> через </a:t>
            </a:r>
            <a:r>
              <a:rPr lang="ru-RU" dirty="0" err="1"/>
              <a:t>застосування</a:t>
            </a:r>
            <a:r>
              <a:rPr lang="ru-RU" dirty="0"/>
              <a:t> вето РФ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голосування</a:t>
            </a:r>
            <a:r>
              <a:rPr lang="ru-RU" dirty="0"/>
              <a:t> </a:t>
            </a:r>
            <a:r>
              <a:rPr lang="ru-RU" dirty="0" err="1"/>
              <a:t>резолюції</a:t>
            </a:r>
            <a:r>
              <a:rPr lang="ru-RU" dirty="0"/>
              <a:t> РБ ООН про </a:t>
            </a:r>
            <a:r>
              <a:rPr lang="ru-RU" dirty="0" err="1"/>
              <a:t>засудження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агресії</a:t>
            </a:r>
            <a:r>
              <a:rPr lang="ru-RU" dirty="0"/>
              <a:t> та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(</a:t>
            </a:r>
            <a:r>
              <a:rPr lang="en-GB" dirty="0"/>
              <a:t>S/2022/155 </a:t>
            </a:r>
            <a:r>
              <a:rPr lang="ru-RU" dirty="0" err="1"/>
              <a:t>від</a:t>
            </a:r>
            <a:r>
              <a:rPr lang="ru-RU" dirty="0"/>
              <a:t> 25 лютого 2022).</a:t>
            </a:r>
          </a:p>
          <a:p>
            <a:pPr fontAlgn="base"/>
            <a:r>
              <a:rPr lang="ru-RU" dirty="0">
                <a:solidFill>
                  <a:srgbClr val="FF0000"/>
                </a:solidFill>
              </a:rPr>
              <a:t>В рамках </a:t>
            </a:r>
            <a:r>
              <a:rPr lang="ru-RU" dirty="0" err="1">
                <a:solidFill>
                  <a:srgbClr val="FF0000"/>
                </a:solidFill>
              </a:rPr>
              <a:t>роботи</a:t>
            </a:r>
            <a:r>
              <a:rPr lang="ru-RU" dirty="0">
                <a:solidFill>
                  <a:srgbClr val="FF0000"/>
                </a:solidFill>
              </a:rPr>
              <a:t> 11-ї НСС </a:t>
            </a:r>
            <a:r>
              <a:rPr lang="ru-RU" dirty="0" err="1">
                <a:solidFill>
                  <a:srgbClr val="FF0000"/>
                </a:solidFill>
              </a:rPr>
              <a:t>відбулося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схвалення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резолюцій</a:t>
            </a:r>
            <a:r>
              <a:rPr lang="ru-RU" dirty="0">
                <a:solidFill>
                  <a:srgbClr val="FF0000"/>
                </a:solidFill>
              </a:rPr>
              <a:t>:</a:t>
            </a:r>
          </a:p>
          <a:p>
            <a:pPr fontAlgn="base"/>
            <a:r>
              <a:rPr lang="ru-RU" dirty="0"/>
              <a:t>1. «</a:t>
            </a:r>
            <a:r>
              <a:rPr lang="ru-RU" dirty="0" err="1"/>
              <a:t>Агресія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» (</a:t>
            </a:r>
            <a:r>
              <a:rPr lang="ru-RU" dirty="0" err="1"/>
              <a:t>схвалена</a:t>
            </a:r>
            <a:r>
              <a:rPr lang="ru-RU" dirty="0"/>
              <a:t> 2 </a:t>
            </a:r>
            <a:r>
              <a:rPr lang="ru-RU" dirty="0" err="1"/>
              <a:t>березня</a:t>
            </a:r>
            <a:r>
              <a:rPr lang="ru-RU" dirty="0"/>
              <a:t> 2022 року).</a:t>
            </a:r>
          </a:p>
          <a:p>
            <a:pPr fontAlgn="base"/>
            <a:r>
              <a:rPr lang="ru-RU" dirty="0"/>
              <a:t>2. «</a:t>
            </a:r>
            <a:r>
              <a:rPr lang="ru-RU" dirty="0" err="1"/>
              <a:t>Гуманітарні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агресії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» (</a:t>
            </a:r>
            <a:r>
              <a:rPr lang="ru-RU" dirty="0" err="1"/>
              <a:t>схвалена</a:t>
            </a:r>
            <a:r>
              <a:rPr lang="ru-RU" dirty="0"/>
              <a:t> 24 </a:t>
            </a:r>
            <a:r>
              <a:rPr lang="ru-RU" dirty="0" err="1"/>
              <a:t>березня</a:t>
            </a:r>
            <a:r>
              <a:rPr lang="ru-RU" dirty="0"/>
              <a:t> 2022 року).</a:t>
            </a:r>
          </a:p>
          <a:p>
            <a:pPr fontAlgn="base"/>
            <a:r>
              <a:rPr lang="ru-RU" dirty="0"/>
              <a:t>3. «</a:t>
            </a:r>
            <a:r>
              <a:rPr lang="ru-RU" dirty="0" err="1"/>
              <a:t>Призупинення</a:t>
            </a:r>
            <a:r>
              <a:rPr lang="ru-RU" dirty="0"/>
              <a:t> прав членства </a:t>
            </a:r>
            <a:r>
              <a:rPr lang="ru-RU" dirty="0" err="1"/>
              <a:t>російської</a:t>
            </a:r>
            <a:r>
              <a:rPr lang="ru-RU" dirty="0"/>
              <a:t> </a:t>
            </a:r>
            <a:r>
              <a:rPr lang="ru-RU" dirty="0" err="1"/>
              <a:t>федерації</a:t>
            </a:r>
            <a:r>
              <a:rPr lang="ru-RU" dirty="0"/>
              <a:t> в </a:t>
            </a:r>
            <a:r>
              <a:rPr lang="ru-RU" dirty="0" err="1"/>
              <a:t>Раді</a:t>
            </a:r>
            <a:r>
              <a:rPr lang="ru-RU" dirty="0"/>
              <a:t> ООН з прав </a:t>
            </a:r>
            <a:r>
              <a:rPr lang="ru-RU" dirty="0" err="1"/>
              <a:t>людини</a:t>
            </a:r>
            <a:r>
              <a:rPr lang="ru-RU" dirty="0"/>
              <a:t>» (</a:t>
            </a:r>
            <a:r>
              <a:rPr lang="ru-RU" dirty="0" err="1"/>
              <a:t>схвалена</a:t>
            </a:r>
            <a:r>
              <a:rPr lang="ru-RU" dirty="0"/>
              <a:t> 7 </a:t>
            </a:r>
            <a:r>
              <a:rPr lang="ru-RU" dirty="0" err="1"/>
              <a:t>квітня</a:t>
            </a:r>
            <a:r>
              <a:rPr lang="ru-RU" dirty="0"/>
              <a:t> 2022 року).</a:t>
            </a:r>
          </a:p>
          <a:p>
            <a:pPr fontAlgn="base"/>
            <a:r>
              <a:rPr lang="ru-RU" dirty="0"/>
              <a:t>4. «</a:t>
            </a:r>
            <a:r>
              <a:rPr lang="ru-RU" dirty="0" err="1"/>
              <a:t>Територіальна</a:t>
            </a:r>
            <a:r>
              <a:rPr lang="ru-RU" dirty="0"/>
              <a:t> </a:t>
            </a:r>
            <a:r>
              <a:rPr lang="ru-RU" dirty="0" err="1"/>
              <a:t>цілісність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: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 Статуту ООН» (</a:t>
            </a:r>
            <a:r>
              <a:rPr lang="ru-RU" dirty="0" err="1"/>
              <a:t>схвалена</a:t>
            </a:r>
            <a:r>
              <a:rPr lang="ru-RU" dirty="0"/>
              <a:t> 12 </a:t>
            </a:r>
            <a:r>
              <a:rPr lang="ru-RU" dirty="0" err="1"/>
              <a:t>жовтня</a:t>
            </a:r>
            <a:r>
              <a:rPr lang="ru-RU" dirty="0"/>
              <a:t> 2022 року).</a:t>
            </a:r>
          </a:p>
          <a:p>
            <a:pPr fontAlgn="base"/>
            <a:r>
              <a:rPr lang="ru-RU" dirty="0"/>
              <a:t>5. «</a:t>
            </a: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/>
              <a:t>відшкодуванню</a:t>
            </a:r>
            <a:r>
              <a:rPr lang="ru-RU" dirty="0"/>
              <a:t> та </a:t>
            </a:r>
            <a:r>
              <a:rPr lang="ru-RU" dirty="0" err="1"/>
              <a:t>репараціям</a:t>
            </a:r>
            <a:r>
              <a:rPr lang="ru-RU" dirty="0"/>
              <a:t> за </a:t>
            </a:r>
            <a:r>
              <a:rPr lang="ru-RU" dirty="0" err="1"/>
              <a:t>агресію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» (</a:t>
            </a:r>
            <a:r>
              <a:rPr lang="ru-RU" dirty="0" err="1"/>
              <a:t>схвалена</a:t>
            </a:r>
            <a:r>
              <a:rPr lang="ru-RU" dirty="0"/>
              <a:t> 14 листопада 2022 року).</a:t>
            </a:r>
          </a:p>
          <a:p>
            <a:pPr fontAlgn="base"/>
            <a:r>
              <a:rPr lang="ru-RU" dirty="0"/>
              <a:t>6. «</a:t>
            </a:r>
            <a:r>
              <a:rPr lang="ru-RU" dirty="0" err="1"/>
              <a:t>Принципи</a:t>
            </a:r>
            <a:r>
              <a:rPr lang="ru-RU" dirty="0"/>
              <a:t> Статуту ООН, </a:t>
            </a:r>
            <a:r>
              <a:rPr lang="ru-RU" dirty="0" err="1"/>
              <a:t>які</a:t>
            </a:r>
            <a:r>
              <a:rPr lang="ru-RU" dirty="0"/>
              <a:t> лежать в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всеохоплюючого</a:t>
            </a:r>
            <a:r>
              <a:rPr lang="ru-RU" dirty="0"/>
              <a:t>, справедливого та </a:t>
            </a:r>
            <a:r>
              <a:rPr lang="ru-RU" dirty="0" err="1"/>
              <a:t>тривалого</a:t>
            </a:r>
            <a:r>
              <a:rPr lang="ru-RU" dirty="0"/>
              <a:t> миру в </a:t>
            </a:r>
            <a:r>
              <a:rPr lang="ru-RU" dirty="0" err="1"/>
              <a:t>Україні</a:t>
            </a:r>
            <a:r>
              <a:rPr lang="ru-RU" dirty="0"/>
              <a:t>» (</a:t>
            </a:r>
            <a:r>
              <a:rPr lang="ru-RU" dirty="0" err="1"/>
              <a:t>схвалена</a:t>
            </a:r>
            <a:r>
              <a:rPr lang="ru-RU" dirty="0"/>
              <a:t> 23 лютого 2023 року).</a:t>
            </a:r>
          </a:p>
        </p:txBody>
      </p:sp>
    </p:spTree>
    <p:extLst>
      <p:ext uri="{BB962C8B-B14F-4D97-AF65-F5344CB8AC3E}">
        <p14:creationId xmlns:p14="http://schemas.microsoft.com/office/powerpoint/2010/main" val="920091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ru-RU" dirty="0"/>
              <a:t>7.  «</a:t>
            </a:r>
            <a:r>
              <a:rPr lang="ru-RU" dirty="0" err="1"/>
              <a:t>Просування</a:t>
            </a:r>
            <a:r>
              <a:rPr lang="ru-RU" dirty="0"/>
              <a:t> </a:t>
            </a:r>
            <a:r>
              <a:rPr lang="ru-RU" dirty="0" err="1"/>
              <a:t>всеохоплюючого</a:t>
            </a:r>
            <a:r>
              <a:rPr lang="ru-RU" dirty="0"/>
              <a:t>, справедливого та </a:t>
            </a:r>
            <a:r>
              <a:rPr lang="ru-RU" dirty="0" err="1"/>
              <a:t>сталого</a:t>
            </a:r>
            <a:r>
              <a:rPr lang="ru-RU" dirty="0"/>
              <a:t> миру в </a:t>
            </a:r>
            <a:r>
              <a:rPr lang="ru-RU" dirty="0" err="1"/>
              <a:t>Україні</a:t>
            </a:r>
            <a:r>
              <a:rPr lang="ru-RU" dirty="0"/>
              <a:t>» (</a:t>
            </a:r>
            <a:r>
              <a:rPr lang="ru-RU" dirty="0" err="1"/>
              <a:t>ухвалена</a:t>
            </a:r>
            <a:r>
              <a:rPr lang="ru-RU" dirty="0"/>
              <a:t> 24 лютого 2025 року).</a:t>
            </a:r>
          </a:p>
          <a:p>
            <a:pPr fontAlgn="base"/>
            <a:r>
              <a:rPr lang="ru-RU" dirty="0"/>
              <a:t>8. «Шлях до миру» (внесена </a:t>
            </a:r>
            <a:r>
              <a:rPr lang="ru-RU" dirty="0" err="1"/>
              <a:t>делегацією</a:t>
            </a:r>
            <a:r>
              <a:rPr lang="ru-RU" dirty="0"/>
              <a:t> США як альтернативна </a:t>
            </a:r>
            <a:r>
              <a:rPr lang="ru-RU" dirty="0" err="1"/>
              <a:t>українській</a:t>
            </a:r>
            <a:r>
              <a:rPr lang="ru-RU" dirty="0"/>
              <a:t> «</a:t>
            </a:r>
            <a:r>
              <a:rPr lang="ru-RU" dirty="0" err="1"/>
              <a:t>Просування</a:t>
            </a:r>
            <a:r>
              <a:rPr lang="ru-RU" dirty="0"/>
              <a:t> </a:t>
            </a:r>
            <a:r>
              <a:rPr lang="ru-RU" dirty="0" err="1"/>
              <a:t>всеохоплюючого</a:t>
            </a:r>
            <a:r>
              <a:rPr lang="ru-RU" dirty="0"/>
              <a:t>, справедливого та </a:t>
            </a:r>
            <a:r>
              <a:rPr lang="ru-RU" dirty="0" err="1"/>
              <a:t>сталого</a:t>
            </a:r>
            <a:r>
              <a:rPr lang="ru-RU" dirty="0"/>
              <a:t> миру в </a:t>
            </a:r>
            <a:r>
              <a:rPr lang="ru-RU" dirty="0" err="1"/>
              <a:t>Україні</a:t>
            </a:r>
            <a:r>
              <a:rPr lang="ru-RU" dirty="0"/>
              <a:t>»); </a:t>
            </a:r>
            <a:r>
              <a:rPr lang="ru-RU" dirty="0" err="1"/>
              <a:t>ухвалена</a:t>
            </a:r>
            <a:r>
              <a:rPr lang="ru-RU" dirty="0"/>
              <a:t> 24 лютого 2025 року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включених</a:t>
            </a:r>
            <a:r>
              <a:rPr lang="ru-RU" dirty="0"/>
              <a:t> до </a:t>
            </a:r>
            <a:r>
              <a:rPr lang="ru-RU" dirty="0" err="1"/>
              <a:t>її</a:t>
            </a:r>
            <a:r>
              <a:rPr lang="ru-RU" dirty="0"/>
              <a:t> проєкту </a:t>
            </a:r>
            <a:r>
              <a:rPr lang="ru-RU" dirty="0" err="1"/>
              <a:t>трьох</a:t>
            </a:r>
            <a:r>
              <a:rPr lang="ru-RU" dirty="0"/>
              <a:t> поправок, </a:t>
            </a:r>
            <a:r>
              <a:rPr lang="ru-RU" dirty="0" err="1"/>
              <a:t>внесених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держав-</a:t>
            </a:r>
            <a:r>
              <a:rPr lang="ru-RU" dirty="0" err="1"/>
              <a:t>партнерів</a:t>
            </a:r>
            <a:r>
              <a:rPr lang="ru-RU" dirty="0"/>
              <a:t> на </a:t>
            </a:r>
            <a:r>
              <a:rPr lang="ru-RU" dirty="0" err="1"/>
              <a:t>чолі</a:t>
            </a:r>
            <a:r>
              <a:rPr lang="ru-RU" dirty="0"/>
              <a:t> з </a:t>
            </a:r>
            <a:r>
              <a:rPr lang="ru-RU" dirty="0" err="1"/>
              <a:t>Францією</a:t>
            </a:r>
            <a:r>
              <a:rPr lang="ru-RU" dirty="0"/>
              <a:t>, </a:t>
            </a:r>
            <a:r>
              <a:rPr lang="ru-RU" dirty="0" err="1"/>
              <a:t>якими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слова «</a:t>
            </a:r>
            <a:r>
              <a:rPr lang="ru-RU" i="1" dirty="0" err="1"/>
              <a:t>російсько-український</a:t>
            </a:r>
            <a:r>
              <a:rPr lang="ru-RU" i="1" dirty="0"/>
              <a:t> </a:t>
            </a:r>
            <a:r>
              <a:rPr lang="ru-RU" i="1" dirty="0" err="1"/>
              <a:t>конфлікт</a:t>
            </a:r>
            <a:r>
              <a:rPr lang="ru-RU" dirty="0"/>
              <a:t>» </a:t>
            </a:r>
            <a:r>
              <a:rPr lang="ru-RU" dirty="0" err="1"/>
              <a:t>замінено</a:t>
            </a:r>
            <a:r>
              <a:rPr lang="ru-RU" dirty="0"/>
              <a:t> словами «</a:t>
            </a:r>
            <a:r>
              <a:rPr lang="ru-RU" i="1" dirty="0" err="1"/>
              <a:t>повномасштабне</a:t>
            </a:r>
            <a:r>
              <a:rPr lang="ru-RU" i="1" dirty="0"/>
              <a:t> </a:t>
            </a:r>
            <a:r>
              <a:rPr lang="ru-RU" i="1" dirty="0" err="1"/>
              <a:t>вторгнення</a:t>
            </a:r>
            <a:r>
              <a:rPr lang="ru-RU" i="1" dirty="0"/>
              <a:t> </a:t>
            </a:r>
            <a:r>
              <a:rPr lang="ru-RU" i="1" dirty="0" err="1"/>
              <a:t>Російської</a:t>
            </a:r>
            <a:r>
              <a:rPr lang="ru-RU" i="1" dirty="0"/>
              <a:t> </a:t>
            </a:r>
            <a:r>
              <a:rPr lang="ru-RU" i="1" dirty="0" err="1"/>
              <a:t>Федерації</a:t>
            </a:r>
            <a:r>
              <a:rPr lang="ru-RU" i="1" dirty="0"/>
              <a:t> в </a:t>
            </a:r>
            <a:r>
              <a:rPr lang="ru-RU" i="1" dirty="0" err="1"/>
              <a:t>Україну</a:t>
            </a:r>
            <a:r>
              <a:rPr lang="ru-RU" dirty="0"/>
              <a:t>» й додано параграф «</a:t>
            </a:r>
            <a:r>
              <a:rPr lang="ru-RU" i="1" dirty="0" err="1"/>
              <a:t>Підтверджуючи</a:t>
            </a:r>
            <a:r>
              <a:rPr lang="ru-RU" i="1" dirty="0"/>
              <a:t> свою </a:t>
            </a:r>
            <a:r>
              <a:rPr lang="ru-RU" i="1" dirty="0" err="1"/>
              <a:t>відданість</a:t>
            </a:r>
            <a:r>
              <a:rPr lang="ru-RU" i="1" dirty="0"/>
              <a:t> </a:t>
            </a:r>
            <a:r>
              <a:rPr lang="ru-RU" i="1" dirty="0" err="1"/>
              <a:t>суверенітету</a:t>
            </a:r>
            <a:r>
              <a:rPr lang="ru-RU" i="1" dirty="0"/>
              <a:t>, </a:t>
            </a:r>
            <a:r>
              <a:rPr lang="ru-RU" i="1" dirty="0" err="1"/>
              <a:t>незалежності</a:t>
            </a:r>
            <a:r>
              <a:rPr lang="ru-RU" i="1" dirty="0"/>
              <a:t>, </a:t>
            </a:r>
            <a:r>
              <a:rPr lang="ru-RU" i="1" dirty="0" err="1"/>
              <a:t>єдності</a:t>
            </a:r>
            <a:r>
              <a:rPr lang="ru-RU" i="1" dirty="0"/>
              <a:t> та </a:t>
            </a:r>
            <a:r>
              <a:rPr lang="ru-RU" i="1" dirty="0" err="1"/>
              <a:t>територіальній</a:t>
            </a:r>
            <a:r>
              <a:rPr lang="ru-RU" i="1" dirty="0"/>
              <a:t> </a:t>
            </a:r>
            <a:r>
              <a:rPr lang="ru-RU" i="1" dirty="0" err="1"/>
              <a:t>цілісності</a:t>
            </a:r>
            <a:r>
              <a:rPr lang="ru-RU" i="1" dirty="0"/>
              <a:t> </a:t>
            </a:r>
            <a:r>
              <a:rPr lang="ru-RU" i="1" dirty="0" err="1"/>
              <a:t>України</a:t>
            </a:r>
            <a:r>
              <a:rPr lang="ru-RU" i="1" dirty="0"/>
              <a:t> в межах </a:t>
            </a:r>
            <a:r>
              <a:rPr lang="ru-RU" i="1" dirty="0" err="1"/>
              <a:t>її</a:t>
            </a:r>
            <a:r>
              <a:rPr lang="ru-RU" i="1" dirty="0"/>
              <a:t> </a:t>
            </a:r>
            <a:r>
              <a:rPr lang="ru-RU" i="1" dirty="0" err="1"/>
              <a:t>міжнародно</a:t>
            </a:r>
            <a:r>
              <a:rPr lang="ru-RU" i="1" dirty="0"/>
              <a:t> </a:t>
            </a:r>
            <a:r>
              <a:rPr lang="ru-RU" i="1" dirty="0" err="1"/>
              <a:t>визнаних</a:t>
            </a:r>
            <a:r>
              <a:rPr lang="ru-RU" i="1" dirty="0"/>
              <a:t> </a:t>
            </a:r>
            <a:r>
              <a:rPr lang="ru-RU" i="1" dirty="0" err="1"/>
              <a:t>кордонів</a:t>
            </a:r>
            <a:r>
              <a:rPr lang="ru-RU" i="1" dirty="0"/>
              <a:t>, </a:t>
            </a:r>
            <a:r>
              <a:rPr lang="ru-RU" i="1" dirty="0" err="1"/>
              <a:t>включаючи</a:t>
            </a:r>
            <a:r>
              <a:rPr lang="ru-RU" i="1" dirty="0"/>
              <a:t> </a:t>
            </a:r>
            <a:r>
              <a:rPr lang="ru-RU" i="1" dirty="0" err="1"/>
              <a:t>її</a:t>
            </a:r>
            <a:r>
              <a:rPr lang="ru-RU" i="1" dirty="0"/>
              <a:t> </a:t>
            </a:r>
            <a:r>
              <a:rPr lang="ru-RU" i="1" dirty="0" err="1"/>
              <a:t>територіальні</a:t>
            </a:r>
            <a:r>
              <a:rPr lang="ru-RU" i="1" dirty="0"/>
              <a:t> </a:t>
            </a:r>
            <a:r>
              <a:rPr lang="ru-RU" i="1" dirty="0" smtClean="0"/>
              <a:t>води</a:t>
            </a:r>
            <a:r>
              <a:rPr lang="ru-RU" dirty="0" smtClean="0"/>
              <a:t>»).</a:t>
            </a:r>
            <a:endParaRPr lang="ru-RU" dirty="0"/>
          </a:p>
          <a:p>
            <a:r>
              <a:rPr lang="ru-RU" dirty="0" err="1">
                <a:solidFill>
                  <a:srgbClr val="FF0000"/>
                </a:solidFill>
              </a:rPr>
              <a:t>Резолюція</a:t>
            </a:r>
            <a:r>
              <a:rPr lang="ru-RU" dirty="0">
                <a:solidFill>
                  <a:srgbClr val="FF0000"/>
                </a:solidFill>
              </a:rPr>
              <a:t> Ради </a:t>
            </a:r>
            <a:r>
              <a:rPr lang="ru-RU" dirty="0" err="1">
                <a:solidFill>
                  <a:srgbClr val="FF0000"/>
                </a:solidFill>
              </a:rPr>
              <a:t>Безпеки</a:t>
            </a:r>
            <a:r>
              <a:rPr lang="ru-RU" dirty="0">
                <a:solidFill>
                  <a:srgbClr val="FF0000"/>
                </a:solidFill>
              </a:rPr>
              <a:t> ООН 2774 (2025) </a:t>
            </a:r>
            <a:r>
              <a:rPr lang="ru-RU" dirty="0" err="1">
                <a:solidFill>
                  <a:srgbClr val="FF0000"/>
                </a:solidFill>
              </a:rPr>
              <a:t>наразі</a:t>
            </a:r>
            <a:r>
              <a:rPr lang="ru-RU" dirty="0">
                <a:solidFill>
                  <a:srgbClr val="FF0000"/>
                </a:solidFill>
              </a:rPr>
              <a:t> є </a:t>
            </a:r>
            <a:r>
              <a:rPr lang="ru-RU" dirty="0" err="1">
                <a:solidFill>
                  <a:srgbClr val="FF0000"/>
                </a:solidFill>
              </a:rPr>
              <a:t>єдиним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рішенням</a:t>
            </a:r>
            <a:r>
              <a:rPr lang="ru-RU" dirty="0">
                <a:solidFill>
                  <a:srgbClr val="FF0000"/>
                </a:solidFill>
              </a:rPr>
              <a:t>, яке </a:t>
            </a:r>
            <a:r>
              <a:rPr lang="ru-RU" dirty="0" err="1">
                <a:solidFill>
                  <a:srgbClr val="FF0000"/>
                </a:solidFill>
              </a:rPr>
              <a:t>ухвалене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Радбезом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від</a:t>
            </a:r>
            <a:r>
              <a:rPr lang="ru-RU" dirty="0">
                <a:solidFill>
                  <a:srgbClr val="FF0000"/>
                </a:solidFill>
              </a:rPr>
              <a:t> початку </a:t>
            </a:r>
            <a:r>
              <a:rPr lang="ru-RU" dirty="0" err="1">
                <a:solidFill>
                  <a:srgbClr val="FF0000"/>
                </a:solidFill>
              </a:rPr>
              <a:t>повномасштабного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вторгнення</a:t>
            </a:r>
            <a:r>
              <a:rPr lang="ru-RU" dirty="0">
                <a:solidFill>
                  <a:srgbClr val="FF0000"/>
                </a:solidFill>
              </a:rPr>
              <a:t> РФ в </a:t>
            </a:r>
            <a:r>
              <a:rPr lang="ru-RU" dirty="0" err="1">
                <a:solidFill>
                  <a:srgbClr val="FF0000"/>
                </a:solidFill>
              </a:rPr>
              <a:t>Україну</a:t>
            </a:r>
            <a:r>
              <a:rPr lang="ru-RU" dirty="0">
                <a:solidFill>
                  <a:srgbClr val="FF0000"/>
                </a:solidFill>
              </a:rPr>
              <a:t>.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76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МЗС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9416"/>
            <a:ext cx="5004048" cy="484632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МЗС </a:t>
            </a:r>
            <a:r>
              <a:rPr lang="ru-RU" dirty="0" err="1"/>
              <a:t>забезпечило</a:t>
            </a:r>
            <a:r>
              <a:rPr lang="ru-RU" dirty="0"/>
              <a:t> </a:t>
            </a:r>
            <a:r>
              <a:rPr lang="ru-RU" dirty="0" err="1"/>
              <a:t>включення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пункту «</a:t>
            </a:r>
            <a:r>
              <a:rPr lang="ru-RU" dirty="0" err="1"/>
              <a:t>Підтримання</a:t>
            </a:r>
            <a:r>
              <a:rPr lang="ru-RU" dirty="0"/>
              <a:t> миру та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» до порядку денного Ради </a:t>
            </a:r>
            <a:r>
              <a:rPr lang="ru-RU" dirty="0" err="1"/>
              <a:t>Безпеки</a:t>
            </a:r>
            <a:r>
              <a:rPr lang="ru-RU" dirty="0"/>
              <a:t> ООН,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надало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Раді</a:t>
            </a:r>
            <a:r>
              <a:rPr lang="ru-RU" dirty="0"/>
              <a:t> </a:t>
            </a:r>
            <a:r>
              <a:rPr lang="ru-RU" dirty="0" err="1"/>
              <a:t>розглядати</a:t>
            </a:r>
            <a:r>
              <a:rPr lang="ru-RU" dirty="0"/>
              <a:t> за потреби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, </a:t>
            </a:r>
            <a:r>
              <a:rPr lang="ru-RU" dirty="0" err="1"/>
              <a:t>пов’язані</a:t>
            </a:r>
            <a:r>
              <a:rPr lang="ru-RU" dirty="0"/>
              <a:t> з миром та </a:t>
            </a:r>
            <a:r>
              <a:rPr lang="ru-RU" dirty="0" err="1"/>
              <a:t>безпекою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проблематику </a:t>
            </a:r>
            <a:r>
              <a:rPr lang="ru-RU" dirty="0" err="1"/>
              <a:t>агресії</a:t>
            </a:r>
            <a:r>
              <a:rPr lang="ru-RU" dirty="0"/>
              <a:t> РФ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безпекових</a:t>
            </a:r>
            <a:r>
              <a:rPr lang="ru-RU" dirty="0"/>
              <a:t> </a:t>
            </a:r>
            <a:r>
              <a:rPr lang="ru-RU" dirty="0" err="1"/>
              <a:t>гарантій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завершення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 з РФ та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стабільного</a:t>
            </a:r>
            <a:r>
              <a:rPr lang="ru-RU" dirty="0"/>
              <a:t> миру і </a:t>
            </a:r>
            <a:r>
              <a:rPr lang="ru-RU" dirty="0" err="1"/>
              <a:t>відбудови</a:t>
            </a:r>
            <a:r>
              <a:rPr lang="ru-RU" dirty="0"/>
              <a:t> </a:t>
            </a:r>
            <a:r>
              <a:rPr lang="ru-RU" dirty="0" err="1" smtClean="0"/>
              <a:t>України</a:t>
            </a:r>
            <a:endParaRPr lang="ru-RU" dirty="0"/>
          </a:p>
        </p:txBody>
      </p:sp>
      <p:pic>
        <p:nvPicPr>
          <p:cNvPr id="5122" name="Picture 2" descr="C:\Users\Use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560" y="188640"/>
            <a:ext cx="3960440" cy="4097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1171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Діяльність ООН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base"/>
            <a:r>
              <a:rPr lang="ru-RU" dirty="0" err="1" smtClean="0"/>
              <a:t>Залучення</a:t>
            </a:r>
            <a:r>
              <a:rPr lang="ru-RU" dirty="0" smtClean="0"/>
              <a:t> ООН </a:t>
            </a:r>
            <a:r>
              <a:rPr lang="ru-RU" dirty="0"/>
              <a:t>до </a:t>
            </a:r>
            <a:r>
              <a:rPr lang="ru-RU" b="1" dirty="0">
                <a:solidFill>
                  <a:srgbClr val="FF0000"/>
                </a:solidFill>
              </a:rPr>
              <a:t>переговорного </a:t>
            </a:r>
            <a:r>
              <a:rPr lang="ru-RU" b="1" dirty="0" err="1">
                <a:solidFill>
                  <a:srgbClr val="FF0000"/>
                </a:solidFill>
              </a:rPr>
              <a:t>процесу</a:t>
            </a:r>
            <a:r>
              <a:rPr lang="ru-RU" b="1" dirty="0">
                <a:solidFill>
                  <a:srgbClr val="FF0000"/>
                </a:solidFill>
              </a:rPr>
              <a:t> з </a:t>
            </a:r>
            <a:r>
              <a:rPr lang="ru-RU" b="1" dirty="0" err="1">
                <a:solidFill>
                  <a:srgbClr val="FF0000"/>
                </a:solidFill>
              </a:rPr>
              <a:t>евакуації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цивільного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населення</a:t>
            </a:r>
            <a:r>
              <a:rPr lang="ru-RU" b="1" dirty="0">
                <a:solidFill>
                  <a:srgbClr val="FF0000"/>
                </a:solidFill>
              </a:rPr>
              <a:t> та </a:t>
            </a:r>
            <a:r>
              <a:rPr lang="ru-RU" b="1" dirty="0" err="1">
                <a:solidFill>
                  <a:srgbClr val="FF0000"/>
                </a:solidFill>
              </a:rPr>
              <a:t>військових</a:t>
            </a:r>
            <a:r>
              <a:rPr lang="ru-RU" b="1" dirty="0">
                <a:solidFill>
                  <a:srgbClr val="FF0000"/>
                </a:solidFill>
              </a:rPr>
              <a:t> з </a:t>
            </a:r>
            <a:r>
              <a:rPr lang="ru-RU" b="1" dirty="0" err="1">
                <a:solidFill>
                  <a:srgbClr val="FF0000"/>
                </a:solidFill>
              </a:rPr>
              <a:t>Маріуполя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до </a:t>
            </a:r>
            <a:r>
              <a:rPr lang="ru-RU" dirty="0" err="1"/>
              <a:t>переговорів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умов для </a:t>
            </a:r>
            <a:r>
              <a:rPr lang="ru-RU" b="1" dirty="0" err="1">
                <a:solidFill>
                  <a:srgbClr val="FF0000"/>
                </a:solidFill>
              </a:rPr>
              <a:t>експорту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зерна</a:t>
            </a:r>
          </a:p>
          <a:p>
            <a:pPr fontAlgn="base"/>
            <a:r>
              <a:rPr lang="ru-RU" dirty="0" err="1"/>
              <a:t>Секретаріат</a:t>
            </a:r>
            <a:r>
              <a:rPr lang="ru-RU" dirty="0"/>
              <a:t> ООН </a:t>
            </a:r>
            <a:r>
              <a:rPr lang="ru-RU" dirty="0" err="1"/>
              <a:t>був</a:t>
            </a:r>
            <a:r>
              <a:rPr lang="ru-RU" dirty="0"/>
              <a:t> активно </a:t>
            </a:r>
            <a:r>
              <a:rPr lang="ru-RU" dirty="0" err="1"/>
              <a:t>залучений</a:t>
            </a:r>
            <a:r>
              <a:rPr lang="ru-RU" dirty="0"/>
              <a:t> до переговорного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розблокування</a:t>
            </a:r>
            <a:r>
              <a:rPr lang="ru-RU" dirty="0"/>
              <a:t> </a:t>
            </a:r>
            <a:r>
              <a:rPr lang="ru-RU" dirty="0" err="1"/>
              <a:t>експорту</a:t>
            </a:r>
            <a:r>
              <a:rPr lang="ru-RU" dirty="0"/>
              <a:t> з </a:t>
            </a:r>
            <a:r>
              <a:rPr lang="ru-RU" dirty="0" err="1"/>
              <a:t>українських</a:t>
            </a:r>
            <a:r>
              <a:rPr lang="ru-RU" dirty="0"/>
              <a:t> </a:t>
            </a:r>
            <a:r>
              <a:rPr lang="ru-RU" dirty="0" err="1"/>
              <a:t>морських</a:t>
            </a:r>
            <a:r>
              <a:rPr lang="ru-RU" dirty="0"/>
              <a:t> </a:t>
            </a:r>
            <a:r>
              <a:rPr lang="ru-RU" dirty="0" err="1"/>
              <a:t>портів</a:t>
            </a:r>
            <a:r>
              <a:rPr lang="ru-RU" dirty="0"/>
              <a:t>. </a:t>
            </a:r>
            <a:r>
              <a:rPr lang="ru-RU" dirty="0" err="1"/>
              <a:t>Генсекретар</a:t>
            </a:r>
            <a:r>
              <a:rPr lang="ru-RU" dirty="0"/>
              <a:t> ООН </a:t>
            </a:r>
            <a:r>
              <a:rPr lang="ru-RU" dirty="0" err="1"/>
              <a:t>виступив</a:t>
            </a:r>
            <a:r>
              <a:rPr lang="ru-RU" dirty="0"/>
              <a:t> </a:t>
            </a:r>
            <a:r>
              <a:rPr lang="ru-RU" dirty="0" err="1"/>
              <a:t>фасилітатором</a:t>
            </a:r>
            <a:r>
              <a:rPr lang="ru-RU" dirty="0"/>
              <a:t> </a:t>
            </a:r>
            <a:r>
              <a:rPr lang="ru-RU" dirty="0" err="1"/>
              <a:t>Стамбульських</a:t>
            </a:r>
            <a:r>
              <a:rPr lang="ru-RU" dirty="0"/>
              <a:t> </a:t>
            </a:r>
            <a:r>
              <a:rPr lang="ru-RU" dirty="0" err="1"/>
              <a:t>домовленостей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підписані</a:t>
            </a:r>
            <a:r>
              <a:rPr lang="ru-RU" dirty="0"/>
              <a:t> 22 </a:t>
            </a:r>
            <a:r>
              <a:rPr lang="ru-RU" dirty="0" err="1"/>
              <a:t>липня</a:t>
            </a:r>
            <a:r>
              <a:rPr lang="ru-RU" dirty="0"/>
              <a:t> 2022 року в </a:t>
            </a:r>
            <a:r>
              <a:rPr lang="ru-RU" dirty="0" err="1"/>
              <a:t>Туреччині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продовження</a:t>
            </a:r>
            <a:r>
              <a:rPr lang="ru-RU" dirty="0"/>
              <a:t> </a:t>
            </a:r>
            <a:r>
              <a:rPr lang="ru-RU" dirty="0" err="1"/>
              <a:t>Чорноморської</a:t>
            </a:r>
            <a:r>
              <a:rPr lang="ru-RU" dirty="0"/>
              <a:t> </a:t>
            </a:r>
            <a:r>
              <a:rPr lang="ru-RU" dirty="0" err="1"/>
              <a:t>зернової</a:t>
            </a:r>
            <a:r>
              <a:rPr lang="ru-RU" dirty="0"/>
              <a:t> </a:t>
            </a:r>
            <a:r>
              <a:rPr lang="ru-RU" dirty="0" err="1"/>
              <a:t>ініціативи</a:t>
            </a:r>
            <a:r>
              <a:rPr lang="ru-RU" dirty="0"/>
              <a:t> (ЧЗІ) </a:t>
            </a:r>
            <a:r>
              <a:rPr lang="ru-RU" dirty="0" err="1"/>
              <a:t>після</a:t>
            </a:r>
            <a:r>
              <a:rPr lang="ru-RU" dirty="0"/>
              <a:t> 18 листопада 2022 року; 18 </a:t>
            </a:r>
            <a:r>
              <a:rPr lang="ru-RU" dirty="0" err="1"/>
              <a:t>березня</a:t>
            </a:r>
            <a:r>
              <a:rPr lang="ru-RU" dirty="0"/>
              <a:t> 2023 року та 18 </a:t>
            </a:r>
            <a:r>
              <a:rPr lang="ru-RU" dirty="0" err="1"/>
              <a:t>травня</a:t>
            </a:r>
            <a:r>
              <a:rPr lang="ru-RU" dirty="0"/>
              <a:t> 2023 року. 18 </a:t>
            </a:r>
            <a:r>
              <a:rPr lang="ru-RU" dirty="0" err="1"/>
              <a:t>липня</a:t>
            </a:r>
            <a:r>
              <a:rPr lang="ru-RU" dirty="0"/>
              <a:t> 2023 року </a:t>
            </a:r>
            <a:r>
              <a:rPr lang="ru-RU" dirty="0" err="1"/>
              <a:t>реалізація</a:t>
            </a:r>
            <a:r>
              <a:rPr lang="ru-RU" dirty="0"/>
              <a:t> ЧЗІ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припинена</a:t>
            </a:r>
            <a:r>
              <a:rPr lang="ru-RU" dirty="0"/>
              <a:t> через </a:t>
            </a:r>
            <a:r>
              <a:rPr lang="ru-RU" dirty="0" err="1"/>
              <a:t>односторонній</a:t>
            </a:r>
            <a:r>
              <a:rPr lang="ru-RU" dirty="0"/>
              <a:t> </a:t>
            </a:r>
            <a:r>
              <a:rPr lang="ru-RU" dirty="0" err="1"/>
              <a:t>вихід</a:t>
            </a:r>
            <a:r>
              <a:rPr lang="ru-RU" dirty="0"/>
              <a:t> РФ з угоди</a:t>
            </a:r>
            <a:r>
              <a:rPr lang="ru-RU" dirty="0" smtClean="0"/>
              <a:t>.</a:t>
            </a:r>
            <a:endParaRPr lang="ru-RU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436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ru-RU" dirty="0"/>
              <a:t>З </a:t>
            </a:r>
            <a:r>
              <a:rPr lang="ru-RU" dirty="0" err="1"/>
              <a:t>березня</a:t>
            </a:r>
            <a:r>
              <a:rPr lang="ru-RU" dirty="0"/>
              <a:t> 2014 р. в </a:t>
            </a:r>
            <a:r>
              <a:rPr lang="ru-RU" dirty="0" err="1"/>
              <a:t>Україні</a:t>
            </a:r>
            <a:r>
              <a:rPr lang="ru-RU" dirty="0"/>
              <a:t> на </a:t>
            </a:r>
            <a:r>
              <a:rPr lang="ru-RU" dirty="0" err="1"/>
              <a:t>запрошення</a:t>
            </a:r>
            <a:r>
              <a:rPr lang="ru-RU" dirty="0"/>
              <a:t> Уряду </a:t>
            </a:r>
            <a:r>
              <a:rPr lang="ru-RU" dirty="0" err="1"/>
              <a:t>діє</a:t>
            </a:r>
            <a:r>
              <a:rPr lang="ru-RU" dirty="0"/>
              <a:t> </a:t>
            </a:r>
            <a:r>
              <a:rPr lang="ru-RU" dirty="0" err="1"/>
              <a:t>Моніторингова</a:t>
            </a:r>
            <a:r>
              <a:rPr lang="ru-RU" dirty="0"/>
              <a:t> </a:t>
            </a:r>
            <a:r>
              <a:rPr lang="ru-RU" dirty="0" err="1"/>
              <a:t>місія</a:t>
            </a:r>
            <a:r>
              <a:rPr lang="ru-RU" dirty="0"/>
              <a:t> ООН у </a:t>
            </a:r>
            <a:r>
              <a:rPr lang="ru-RU" dirty="0" err="1"/>
              <a:t>галузі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, яка,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b="1" dirty="0" err="1">
                <a:solidFill>
                  <a:srgbClr val="FF0000"/>
                </a:solidFill>
              </a:rPr>
              <a:t>відстежує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ситуацію</a:t>
            </a:r>
            <a:r>
              <a:rPr lang="ru-RU" b="1" dirty="0">
                <a:solidFill>
                  <a:srgbClr val="FF0000"/>
                </a:solidFill>
              </a:rPr>
              <a:t> на </a:t>
            </a:r>
            <a:r>
              <a:rPr lang="ru-RU" b="1" dirty="0" err="1">
                <a:solidFill>
                  <a:srgbClr val="FF0000"/>
                </a:solidFill>
              </a:rPr>
              <a:t>тимчасово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окупованих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територіях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Криму</a:t>
            </a:r>
            <a:r>
              <a:rPr lang="ru-RU" b="1" dirty="0">
                <a:solidFill>
                  <a:srgbClr val="FF0000"/>
                </a:solidFill>
              </a:rPr>
              <a:t>, а </a:t>
            </a:r>
            <a:r>
              <a:rPr lang="ru-RU" b="1" dirty="0" err="1">
                <a:solidFill>
                  <a:srgbClr val="FF0000"/>
                </a:solidFill>
              </a:rPr>
              <a:t>також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Донбасу</a:t>
            </a:r>
            <a:endParaRPr lang="ru-RU" dirty="0"/>
          </a:p>
          <a:p>
            <a:pPr fontAlgn="base"/>
            <a:endParaRPr lang="ru-RU" dirty="0"/>
          </a:p>
          <a:p>
            <a:pPr fontAlgn="base"/>
            <a:r>
              <a:rPr lang="ru-RU" dirty="0" err="1">
                <a:solidFill>
                  <a:srgbClr val="FF0000"/>
                </a:solidFill>
              </a:rPr>
              <a:t>шість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доповідей</a:t>
            </a:r>
            <a:r>
              <a:rPr lang="ru-RU" dirty="0">
                <a:solidFill>
                  <a:srgbClr val="FF0000"/>
                </a:solidFill>
              </a:rPr>
              <a:t> Генерального секретаря ООН «</a:t>
            </a:r>
            <a:r>
              <a:rPr lang="ru-RU" dirty="0" err="1">
                <a:solidFill>
                  <a:srgbClr val="FF0000"/>
                </a:solidFill>
              </a:rPr>
              <a:t>Ситуація</a:t>
            </a:r>
            <a:r>
              <a:rPr lang="ru-RU" dirty="0">
                <a:solidFill>
                  <a:srgbClr val="FF0000"/>
                </a:solidFill>
              </a:rPr>
              <a:t> з правами </a:t>
            </a:r>
            <a:r>
              <a:rPr lang="ru-RU" dirty="0" err="1">
                <a:solidFill>
                  <a:srgbClr val="FF0000"/>
                </a:solidFill>
              </a:rPr>
              <a:t>людини</a:t>
            </a:r>
            <a:r>
              <a:rPr lang="ru-RU" dirty="0">
                <a:solidFill>
                  <a:srgbClr val="FF0000"/>
                </a:solidFill>
              </a:rPr>
              <a:t> в </a:t>
            </a:r>
            <a:r>
              <a:rPr lang="ru-RU" dirty="0" err="1">
                <a:solidFill>
                  <a:srgbClr val="FF0000"/>
                </a:solidFill>
              </a:rPr>
              <a:t>тимчасово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окупованих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Автономній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Республіці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Крим</a:t>
            </a:r>
            <a:r>
              <a:rPr lang="ru-RU" dirty="0">
                <a:solidFill>
                  <a:srgbClr val="FF0000"/>
                </a:solidFill>
              </a:rPr>
              <a:t> та м. </a:t>
            </a:r>
            <a:r>
              <a:rPr lang="ru-RU" dirty="0" err="1">
                <a:solidFill>
                  <a:srgbClr val="FF0000"/>
                </a:solidFill>
              </a:rPr>
              <a:t>Севастополі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Україна</a:t>
            </a:r>
            <a:r>
              <a:rPr lang="ru-RU" dirty="0">
                <a:solidFill>
                  <a:srgbClr val="FF0000"/>
                </a:solidFill>
              </a:rPr>
              <a:t>»,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підготовлені</a:t>
            </a:r>
            <a:r>
              <a:rPr lang="ru-RU" dirty="0"/>
              <a:t> на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однойменних</a:t>
            </a:r>
            <a:r>
              <a:rPr lang="ru-RU" dirty="0"/>
              <a:t> </a:t>
            </a:r>
            <a:r>
              <a:rPr lang="ru-RU" dirty="0" err="1"/>
              <a:t>резолюцій</a:t>
            </a:r>
            <a:r>
              <a:rPr lang="ru-RU" dirty="0"/>
              <a:t> </a:t>
            </a:r>
            <a:r>
              <a:rPr lang="ru-RU" dirty="0" err="1"/>
              <a:t>Генеральної</a:t>
            </a:r>
            <a:r>
              <a:rPr lang="ru-RU" dirty="0"/>
              <a:t> </a:t>
            </a:r>
            <a:r>
              <a:rPr lang="ru-RU" dirty="0" err="1"/>
              <a:t>Асамблеї</a:t>
            </a:r>
            <a:r>
              <a:rPr lang="ru-RU" dirty="0"/>
              <a:t> ООН. </a:t>
            </a:r>
          </a:p>
          <a:p>
            <a:pPr fontAlgn="base"/>
            <a:r>
              <a:rPr lang="ru-RU" dirty="0"/>
              <a:t>У </a:t>
            </a:r>
            <a:r>
              <a:rPr lang="ru-RU" dirty="0" err="1"/>
              <a:t>березні</a:t>
            </a:r>
            <a:r>
              <a:rPr lang="ru-RU" dirty="0"/>
              <a:t> 2022 року Рада ООН з прав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заснувала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Незалежну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міжнародну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комісію</a:t>
            </a:r>
            <a:r>
              <a:rPr lang="ru-RU" b="1" dirty="0">
                <a:solidFill>
                  <a:srgbClr val="FF0000"/>
                </a:solidFill>
              </a:rPr>
              <a:t> ООН з </a:t>
            </a:r>
            <a:r>
              <a:rPr lang="ru-RU" b="1" dirty="0" err="1">
                <a:solidFill>
                  <a:srgbClr val="FF0000"/>
                </a:solidFill>
              </a:rPr>
              <a:t>розслідування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злочинів</a:t>
            </a:r>
            <a:r>
              <a:rPr lang="ru-RU" b="1" dirty="0">
                <a:solidFill>
                  <a:srgbClr val="FF0000"/>
                </a:solidFill>
              </a:rPr>
              <a:t> в </a:t>
            </a:r>
            <a:r>
              <a:rPr lang="ru-RU" b="1" dirty="0" err="1">
                <a:solidFill>
                  <a:srgbClr val="FF0000"/>
                </a:solidFill>
              </a:rPr>
              <a:t>Україні</a:t>
            </a:r>
            <a:r>
              <a:rPr lang="ru-RU" dirty="0"/>
              <a:t>, яка </a:t>
            </a:r>
            <a:r>
              <a:rPr lang="ru-RU" dirty="0" err="1"/>
              <a:t>уповноважена</a:t>
            </a:r>
            <a:r>
              <a:rPr lang="ru-RU" dirty="0"/>
              <a:t> </a:t>
            </a:r>
            <a:r>
              <a:rPr lang="ru-RU" dirty="0" err="1"/>
              <a:t>розслідувати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ймовірні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та </a:t>
            </a:r>
            <a:r>
              <a:rPr lang="ru-RU" dirty="0" err="1"/>
              <a:t>зловживання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 і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гуманітарного</a:t>
            </a:r>
            <a:r>
              <a:rPr lang="ru-RU" dirty="0"/>
              <a:t> права і </a:t>
            </a:r>
            <a:r>
              <a:rPr lang="ru-RU" dirty="0" err="1"/>
              <a:t>пов’язані</a:t>
            </a:r>
            <a:r>
              <a:rPr lang="ru-RU" dirty="0"/>
              <a:t> з ними </a:t>
            </a:r>
            <a:r>
              <a:rPr lang="ru-RU" dirty="0" err="1"/>
              <a:t>злочини</a:t>
            </a:r>
            <a:r>
              <a:rPr lang="ru-RU" dirty="0"/>
              <a:t> в </a:t>
            </a:r>
            <a:r>
              <a:rPr lang="ru-RU" dirty="0" err="1"/>
              <a:t>контексті</a:t>
            </a:r>
            <a:r>
              <a:rPr lang="ru-RU" dirty="0"/>
              <a:t> </a:t>
            </a:r>
            <a:r>
              <a:rPr lang="ru-RU" dirty="0" err="1"/>
              <a:t>агресії</a:t>
            </a:r>
            <a:r>
              <a:rPr lang="ru-RU" dirty="0"/>
              <a:t> </a:t>
            </a:r>
            <a:r>
              <a:rPr lang="ru-RU" dirty="0" err="1"/>
              <a:t>рф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з метою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52039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161</TotalTime>
  <Words>1724</Words>
  <Application>Microsoft Office PowerPoint</Application>
  <PresentationFormat>Экран (4:3)</PresentationFormat>
  <Paragraphs>128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Изящная</vt:lpstr>
      <vt:lpstr>УКРАЇНА ТА ООН</vt:lpstr>
      <vt:lpstr>Співзасновниця ООН</vt:lpstr>
      <vt:lpstr>зміцнення ООН як центру багатосторонніх зусиль у вирішенні складних та комплексних викликів</vt:lpstr>
      <vt:lpstr>протидія російській агресії</vt:lpstr>
      <vt:lpstr>протидія російській агресії</vt:lpstr>
      <vt:lpstr>Презентация PowerPoint</vt:lpstr>
      <vt:lpstr>МЗС</vt:lpstr>
      <vt:lpstr>Діяльність ООН  </vt:lpstr>
      <vt:lpstr>Презентация PowerPoint</vt:lpstr>
      <vt:lpstr>участь в операціях ООН з підтримання миру</vt:lpstr>
      <vt:lpstr>обговорення широкого кола питань міжнародної безпеки</vt:lpstr>
      <vt:lpstr>сфера прав людини</vt:lpstr>
      <vt:lpstr>головування</vt:lpstr>
      <vt:lpstr>Членство в органах ООН</vt:lpstr>
      <vt:lpstr>Членство в органах ООН</vt:lpstr>
      <vt:lpstr>членство</vt:lpstr>
      <vt:lpstr>перспективи</vt:lpstr>
      <vt:lpstr>Подолання кліматичних змін</vt:lpstr>
      <vt:lpstr>Рамкова програма партнерства Уряду України - ООН на 2018-2022 рр.</vt:lpstr>
      <vt:lpstr>співпраця</vt:lpstr>
      <vt:lpstr>плани гуманітарного реагування</vt:lpstr>
      <vt:lpstr>напрями</vt:lpstr>
      <vt:lpstr>програми багатоцільової грошової допомоги та інших видів допомоги громадянам України</vt:lpstr>
      <vt:lpstr>надання гуманітарної допомоги Україні відбувається за двома основними надзвичайними зверненнями</vt:lpstr>
      <vt:lpstr>Згідно з Планом гуманітарних потреб на 2025 рік</vt:lpstr>
      <vt:lpstr>кластер № 1 (ЦК 1)</vt:lpstr>
      <vt:lpstr>кластер № 2 (ЦК 2)</vt:lpstr>
      <vt:lpstr>кластер № 3 (ЦК 3)</vt:lpstr>
      <vt:lpstr>Фінансова допомога</vt:lpstr>
      <vt:lpstr>пом’якшення та мінімізація довготермінових наслідків Чорнобильської катастрофи</vt:lpstr>
      <vt:lpstr>чорнобиль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12</cp:revision>
  <dcterms:created xsi:type="dcterms:W3CDTF">2025-10-02T05:06:17Z</dcterms:created>
  <dcterms:modified xsi:type="dcterms:W3CDTF">2025-10-02T07:58:41Z</dcterms:modified>
</cp:coreProperties>
</file>