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840"/>
  </p:normalViewPr>
  <p:slideViewPr>
    <p:cSldViewPr snapToGrid="0">
      <p:cViewPr varScale="1">
        <p:scale>
          <a:sx n="110" d="100"/>
          <a:sy n="110" d="100"/>
        </p:scale>
        <p:origin x="63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ADA7ABE7-A863-3B40-B093-594946A8DD08}" type="datetimeFigureOut">
              <a:rPr lang="ru-UA" smtClean="0"/>
              <a:t>12.09.2024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24CA0584-2E76-B847-9828-7DC1F14D690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148578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7ABE7-A863-3B40-B093-594946A8DD08}" type="datetimeFigureOut">
              <a:rPr lang="ru-UA" smtClean="0"/>
              <a:t>12.09.2024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A0584-2E76-B847-9828-7DC1F14D690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60943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7ABE7-A863-3B40-B093-594946A8DD08}" type="datetimeFigureOut">
              <a:rPr lang="ru-UA" smtClean="0"/>
              <a:t>12.09.2024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A0584-2E76-B847-9828-7DC1F14D690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6173741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7ABE7-A863-3B40-B093-594946A8DD08}" type="datetimeFigureOut">
              <a:rPr lang="ru-UA" smtClean="0"/>
              <a:t>12.09.2024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A0584-2E76-B847-9828-7DC1F14D690E}" type="slidenum">
              <a:rPr lang="ru-UA" smtClean="0"/>
              <a:t>‹#›</a:t>
            </a:fld>
            <a:endParaRPr lang="ru-UA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15640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7ABE7-A863-3B40-B093-594946A8DD08}" type="datetimeFigureOut">
              <a:rPr lang="ru-UA" smtClean="0"/>
              <a:t>12.09.2024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A0584-2E76-B847-9828-7DC1F14D690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3963094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7ABE7-A863-3B40-B093-594946A8DD08}" type="datetimeFigureOut">
              <a:rPr lang="ru-UA" smtClean="0"/>
              <a:t>12.09.2024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A0584-2E76-B847-9828-7DC1F14D690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6505740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7ABE7-A863-3B40-B093-594946A8DD08}" type="datetimeFigureOut">
              <a:rPr lang="ru-UA" smtClean="0"/>
              <a:t>12.09.2024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A0584-2E76-B847-9828-7DC1F14D690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68234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7ABE7-A863-3B40-B093-594946A8DD08}" type="datetimeFigureOut">
              <a:rPr lang="ru-UA" smtClean="0"/>
              <a:t>12.09.2024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A0584-2E76-B847-9828-7DC1F14D690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051433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7ABE7-A863-3B40-B093-594946A8DD08}" type="datetimeFigureOut">
              <a:rPr lang="ru-UA" smtClean="0"/>
              <a:t>12.09.2024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A0584-2E76-B847-9828-7DC1F14D690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628844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7ABE7-A863-3B40-B093-594946A8DD08}" type="datetimeFigureOut">
              <a:rPr lang="ru-UA" smtClean="0"/>
              <a:t>12.09.2024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A0584-2E76-B847-9828-7DC1F14D690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185958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7ABE7-A863-3B40-B093-594946A8DD08}" type="datetimeFigureOut">
              <a:rPr lang="ru-UA" smtClean="0"/>
              <a:t>12.09.2024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A0584-2E76-B847-9828-7DC1F14D690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94729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7ABE7-A863-3B40-B093-594946A8DD08}" type="datetimeFigureOut">
              <a:rPr lang="ru-UA" smtClean="0"/>
              <a:t>12.09.2024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A0584-2E76-B847-9828-7DC1F14D690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65504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7ABE7-A863-3B40-B093-594946A8DD08}" type="datetimeFigureOut">
              <a:rPr lang="ru-UA" smtClean="0"/>
              <a:t>12.09.2024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A0584-2E76-B847-9828-7DC1F14D690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036708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7ABE7-A863-3B40-B093-594946A8DD08}" type="datetimeFigureOut">
              <a:rPr lang="ru-UA" smtClean="0"/>
              <a:t>12.09.2024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A0584-2E76-B847-9828-7DC1F14D690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49392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7ABE7-A863-3B40-B093-594946A8DD08}" type="datetimeFigureOut">
              <a:rPr lang="ru-UA" smtClean="0"/>
              <a:t>12.09.2024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A0584-2E76-B847-9828-7DC1F14D690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58587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7ABE7-A863-3B40-B093-594946A8DD08}" type="datetimeFigureOut">
              <a:rPr lang="ru-UA" smtClean="0"/>
              <a:t>12.09.2024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A0584-2E76-B847-9828-7DC1F14D690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978842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7ABE7-A863-3B40-B093-594946A8DD08}" type="datetimeFigureOut">
              <a:rPr lang="ru-UA" smtClean="0"/>
              <a:t>12.09.2024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A0584-2E76-B847-9828-7DC1F14D690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354004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A7ABE7-A863-3B40-B093-594946A8DD08}" type="datetimeFigureOut">
              <a:rPr lang="ru-UA" smtClean="0"/>
              <a:t>12.09.2024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CA0584-2E76-B847-9828-7DC1F14D690E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2637602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7" Type="http://schemas.openxmlformats.org/officeDocument/2006/relationships/image" Target="../media/image19.emf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7.bin"/><Relationship Id="rId5" Type="http://schemas.openxmlformats.org/officeDocument/2006/relationships/image" Target="../media/image18.emf"/><Relationship Id="rId4" Type="http://schemas.openxmlformats.org/officeDocument/2006/relationships/oleObject" Target="../embeddings/oleObject16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image" Target="../media/image25.emf"/><Relationship Id="rId3" Type="http://schemas.openxmlformats.org/officeDocument/2006/relationships/image" Target="../media/image20.emf"/><Relationship Id="rId7" Type="http://schemas.openxmlformats.org/officeDocument/2006/relationships/image" Target="../media/image22.emf"/><Relationship Id="rId12" Type="http://schemas.openxmlformats.org/officeDocument/2006/relationships/oleObject" Target="../embeddings/oleObject23.bin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24.emf"/><Relationship Id="rId5" Type="http://schemas.openxmlformats.org/officeDocument/2006/relationships/image" Target="../media/image21.emf"/><Relationship Id="rId15" Type="http://schemas.openxmlformats.org/officeDocument/2006/relationships/image" Target="../media/image26.emf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3.emf"/><Relationship Id="rId14" Type="http://schemas.openxmlformats.org/officeDocument/2006/relationships/oleObject" Target="../embeddings/oleObject24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emf"/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4.emf"/><Relationship Id="rId7" Type="http://schemas.openxmlformats.org/officeDocument/2006/relationships/image" Target="../media/image6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5.e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image" Target="../media/image8.emf"/><Relationship Id="rId7" Type="http://schemas.openxmlformats.org/officeDocument/2006/relationships/image" Target="../media/image10.e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9.e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11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12.emf"/><Relationship Id="rId7" Type="http://schemas.openxmlformats.org/officeDocument/2006/relationships/image" Target="../media/image14.e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6.emf"/><Relationship Id="rId5" Type="http://schemas.openxmlformats.org/officeDocument/2006/relationships/image" Target="../media/image13.e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882F9C-B434-2CDF-8BCB-F14BE304A2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UA" dirty="0"/>
              <a:t>Математичні задачі ГІДРОенергетики</a:t>
            </a:r>
          </a:p>
        </p:txBody>
      </p:sp>
    </p:spTree>
    <p:extLst>
      <p:ext uri="{BB962C8B-B14F-4D97-AF65-F5344CB8AC3E}">
        <p14:creationId xmlns:p14="http://schemas.microsoft.com/office/powerpoint/2010/main" val="27060095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74B7877-ECCF-EBAD-6FF2-C17D93E7AFEA}"/>
              </a:ext>
            </a:extLst>
          </p:cNvPr>
          <p:cNvSpPr txBox="1"/>
          <p:nvPr/>
        </p:nvSpPr>
        <p:spPr>
          <a:xfrm>
            <a:off x="1305044" y="469700"/>
            <a:ext cx="963303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spc="-2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Медіаною (</a:t>
            </a:r>
            <a:r>
              <a:rPr lang="uk-UA" sz="1800" spc="-25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</a:t>
            </a:r>
            <a:r>
              <a:rPr lang="uk-UA" sz="1800" spc="-2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випадкової величини </a:t>
            </a:r>
            <a:r>
              <a:rPr lang="uk-UA" sz="1800" spc="-25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r>
              <a:rPr lang="uk-UA" sz="1800" spc="-2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називається таке її значення</a:t>
            </a: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для якого</a:t>
            </a:r>
            <a:r>
              <a:rPr lang="ru-UA" dirty="0">
                <a:solidFill>
                  <a:schemeClr val="bg1"/>
                </a:solidFill>
                <a:effectLst/>
              </a:rPr>
              <a:t> </a:t>
            </a:r>
            <a:endParaRPr lang="ru-UA" dirty="0">
              <a:solidFill>
                <a:schemeClr val="bg1"/>
              </a:solidFill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C47C08ED-EF3C-E473-88C5-E417A5D542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8962" y="937549"/>
            <a:ext cx="1133047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UA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380E517B-F185-2B7C-92C1-C6C3C631C3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1608360"/>
              </p:ext>
            </p:extLst>
          </p:nvPr>
        </p:nvGraphicFramePr>
        <p:xfrm>
          <a:off x="1469984" y="1241448"/>
          <a:ext cx="1990847" cy="3384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29260800" imgH="4978400" progId="Equation.3">
                  <p:embed/>
                </p:oleObj>
              </mc:Choice>
              <mc:Fallback>
                <p:oleObj r:id="rId2" imgW="29260800" imgH="49784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9984" y="1241448"/>
                        <a:ext cx="1990847" cy="3384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>
            <a:extLst>
              <a:ext uri="{FF2B5EF4-FFF2-40B4-BE49-F238E27FC236}">
                <a16:creationId xmlns:a16="http://schemas.microsoft.com/office/drawing/2014/main" id="{FBB51C48-CBB8-5CCC-AC04-E845B1D209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0657" y="1179963"/>
            <a:ext cx="57740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UA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або </a:t>
            </a:r>
            <a:endParaRPr kumimoji="0" lang="uk-UA" altLang="ru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3E651942-5F2F-1A5F-DCCC-357E997F7C7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5258861"/>
              </p:ext>
            </p:extLst>
          </p:nvPr>
        </p:nvGraphicFramePr>
        <p:xfrm>
          <a:off x="5822065" y="1104957"/>
          <a:ext cx="1519289" cy="4937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23406100" imgH="7607300" progId="Equation.3">
                  <p:embed/>
                </p:oleObj>
              </mc:Choice>
              <mc:Fallback>
                <p:oleObj r:id="rId4" imgW="23406100" imgH="76073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2065" y="1104957"/>
                        <a:ext cx="1519289" cy="49376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AD45B1E6-84C1-0230-98F4-9D41623174A6}"/>
              </a:ext>
            </a:extLst>
          </p:cNvPr>
          <p:cNvSpPr txBox="1"/>
          <p:nvPr/>
        </p:nvSpPr>
        <p:spPr>
          <a:xfrm>
            <a:off x="1197979" y="1742962"/>
            <a:ext cx="10052613" cy="8735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54610" indent="143510" algn="just">
              <a:lnSpc>
                <a:spcPct val="150000"/>
              </a:lnSpc>
            </a:pPr>
            <a:r>
              <a:rPr lang="uk-UA" sz="18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Різниця між максимальним і мінімальним значенням випадкової величини називається </a:t>
            </a:r>
            <a:r>
              <a:rPr lang="uk-UA" sz="1800" i="1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розмахом </a:t>
            </a:r>
            <a:r>
              <a:rPr lang="uk-UA" sz="18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діапазону розсіяння: </a:t>
            </a:r>
            <a:r>
              <a:rPr lang="uk-UA" sz="1800" spc="-55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uk-UA" sz="1800" spc="-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= </a:t>
            </a:r>
            <a:r>
              <a:rPr lang="uk-UA" sz="1800" spc="-55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r>
              <a:rPr lang="uk-UA" sz="1800" spc="-55" baseline="-25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макс</a:t>
            </a:r>
            <a:r>
              <a:rPr lang="uk-UA" sz="1800" spc="-55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| </a:t>
            </a:r>
            <a:r>
              <a:rPr lang="uk-UA" sz="1800" spc="-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uk-UA" sz="1800" spc="-55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r>
              <a:rPr lang="uk-UA" sz="1800" spc="-55" baseline="-25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мін</a:t>
            </a:r>
            <a:r>
              <a:rPr lang="uk-UA" sz="1800" spc="-55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|.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01A7390-B7FE-C03D-4B4C-495B0080E290}"/>
              </a:ext>
            </a:extLst>
          </p:cNvPr>
          <p:cNvSpPr txBox="1"/>
          <p:nvPr/>
        </p:nvSpPr>
        <p:spPr>
          <a:xfrm>
            <a:off x="1251511" y="2843422"/>
            <a:ext cx="99455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Р-квантилем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uk-UA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r>
              <a:rPr lang="uk-UA" sz="1800" baseline="-250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називається значення випадкової величини, </a:t>
            </a:r>
            <a:r>
              <a:rPr lang="uk-UA" sz="1800" spc="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що задовольняє рівнянню: </a:t>
            </a:r>
            <a:endParaRPr lang="ru-UA" dirty="0">
              <a:solidFill>
                <a:schemeClr val="bg1"/>
              </a:solidFill>
            </a:endParaRPr>
          </a:p>
        </p:txBody>
      </p:sp>
      <p:sp>
        <p:nvSpPr>
          <p:cNvPr id="13" name="Rectangle 7">
            <a:extLst>
              <a:ext uri="{FF2B5EF4-FFF2-40B4-BE49-F238E27FC236}">
                <a16:creationId xmlns:a16="http://schemas.microsoft.com/office/drawing/2014/main" id="{CA4440C0-FEF3-9406-7413-2E9E306E29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9215" y="3009417"/>
            <a:ext cx="1387008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UA"/>
          </a:p>
        </p:txBody>
      </p:sp>
      <p:graphicFrame>
        <p:nvGraphicFramePr>
          <p:cNvPr id="14" name="Объект 13">
            <a:extLst>
              <a:ext uri="{FF2B5EF4-FFF2-40B4-BE49-F238E27FC236}">
                <a16:creationId xmlns:a16="http://schemas.microsoft.com/office/drawing/2014/main" id="{7E495FC7-652B-E426-1F40-B9A408178A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7777969"/>
              </p:ext>
            </p:extLst>
          </p:nvPr>
        </p:nvGraphicFramePr>
        <p:xfrm>
          <a:off x="4293938" y="3437269"/>
          <a:ext cx="2760263" cy="3693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6" imgW="41249600" imgH="5562600" progId="Equation.3">
                  <p:embed/>
                </p:oleObj>
              </mc:Choice>
              <mc:Fallback>
                <p:oleObj r:id="rId6" imgW="41249600" imgH="5562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3938" y="3437269"/>
                        <a:ext cx="2760263" cy="36933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6978BF27-A5A5-F486-EED1-EFA6AE888953}"/>
              </a:ext>
            </a:extLst>
          </p:cNvPr>
          <p:cNvSpPr txBox="1"/>
          <p:nvPr/>
        </p:nvSpPr>
        <p:spPr>
          <a:xfrm>
            <a:off x="1197979" y="3919036"/>
            <a:ext cx="783606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3510" algn="just">
              <a:lnSpc>
                <a:spcPct val="150000"/>
              </a:lnSpc>
            </a:pPr>
            <a:r>
              <a:rPr lang="uk-UA" sz="1800" spc="-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Спеціальні </a:t>
            </a:r>
            <a:r>
              <a:rPr lang="uk-UA" sz="1800" spc="-3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квантилі</a:t>
            </a:r>
            <a:r>
              <a:rPr lang="uk-UA" sz="1800" spc="-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1605" algn="just">
              <a:lnSpc>
                <a:spcPct val="150000"/>
              </a:lnSpc>
              <a:spcBef>
                <a:spcPts val="10"/>
              </a:spcBef>
              <a:spcAft>
                <a:spcPts val="0"/>
              </a:spcAft>
            </a:pPr>
            <a:r>
              <a:rPr lang="uk-UA" sz="1800" spc="-4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r>
              <a:rPr lang="uk-UA" sz="1800" spc="-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spc="-4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0,25 </a:t>
            </a:r>
            <a:r>
              <a:rPr lang="uk-UA" sz="1800" spc="-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 </a:t>
            </a:r>
            <a:r>
              <a:rPr lang="uk-UA" sz="1800" spc="-4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r>
              <a:rPr lang="uk-UA" sz="1800" spc="-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spc="-4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0,75</a:t>
            </a:r>
            <a:r>
              <a:rPr lang="uk-UA" sz="1800" spc="-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uk-UA" sz="1800" spc="-4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квартілі</a:t>
            </a:r>
            <a:r>
              <a:rPr lang="uk-UA" sz="1800" spc="-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1605" algn="just">
              <a:lnSpc>
                <a:spcPct val="150000"/>
              </a:lnSpc>
              <a:spcBef>
                <a:spcPts val="25"/>
              </a:spcBef>
              <a:spcAft>
                <a:spcPts val="0"/>
              </a:spcAft>
            </a:pPr>
            <a:r>
              <a:rPr lang="uk-UA" sz="1800" spc="-1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r>
              <a:rPr lang="uk-UA" sz="18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spc="-1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0,50-</a:t>
            </a:r>
            <a:r>
              <a:rPr lang="uk-UA" sz="18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медіана;</a:t>
            </a:r>
            <a:r>
              <a:rPr lang="uk-UA" sz="1800" spc="-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141605" algn="just">
              <a:lnSpc>
                <a:spcPct val="150000"/>
              </a:lnSpc>
              <a:spcBef>
                <a:spcPts val="25"/>
              </a:spcBef>
              <a:spcAft>
                <a:spcPts val="0"/>
              </a:spcAft>
            </a:pPr>
            <a:r>
              <a:rPr lang="uk-UA" sz="1800" spc="-55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r>
              <a:rPr lang="uk-UA" sz="1800" spc="-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spc="-55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0,10</a:t>
            </a:r>
            <a:r>
              <a:rPr lang="uk-UA" sz="1800" spc="-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,х </a:t>
            </a:r>
            <a:r>
              <a:rPr lang="uk-UA" sz="1800" spc="-55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0,20 …</a:t>
            </a:r>
            <a:r>
              <a:rPr lang="uk-UA" sz="1800" spc="-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.,х</a:t>
            </a:r>
            <a:r>
              <a:rPr lang="uk-UA" sz="1800" spc="-55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0,90</a:t>
            </a:r>
            <a:r>
              <a:rPr lang="uk-UA" sz="1800" spc="-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 </a:t>
            </a:r>
            <a:r>
              <a:rPr lang="uk-UA" sz="1800" spc="-55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деціл</a:t>
            </a:r>
            <a:r>
              <a:rPr lang="uk-UA" spc="-55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</a:t>
            </a:r>
            <a:r>
              <a:rPr lang="uk-UA" sz="1800" spc="-5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uk-UA" sz="18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uk-UA" sz="1800" spc="-7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r>
              <a:rPr lang="uk-UA" sz="1800" spc="-7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spc="-70" baseline="-25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0,01</a:t>
            </a:r>
            <a:r>
              <a:rPr lang="uk-UA" sz="1800" spc="-7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,х </a:t>
            </a:r>
            <a:r>
              <a:rPr lang="uk-UA" sz="1800" spc="-70" baseline="-25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0,02</a:t>
            </a:r>
            <a:r>
              <a:rPr lang="uk-UA" sz="1800" spc="-7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…,х</a:t>
            </a:r>
            <a:r>
              <a:rPr lang="uk-UA" sz="1800" spc="-70" baseline="-25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0,99</a:t>
            </a:r>
            <a:r>
              <a:rPr lang="uk-UA" sz="1800" spc="-7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uk-UA" sz="1800" spc="-7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процентілі</a:t>
            </a:r>
            <a:r>
              <a:rPr lang="uk-UA" sz="1800" spc="-7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UA" sz="1600" dirty="0">
                <a:solidFill>
                  <a:schemeClr val="bg1"/>
                </a:solidFill>
                <a:effectLst/>
              </a:rPr>
              <a:t> </a:t>
            </a:r>
            <a:endParaRPr lang="ru-UA" sz="1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7837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5EBC9D3-33B3-7767-CE8A-011265AC23FA}"/>
              </a:ext>
            </a:extLst>
          </p:cNvPr>
          <p:cNvSpPr txBox="1"/>
          <p:nvPr/>
        </p:nvSpPr>
        <p:spPr>
          <a:xfrm>
            <a:off x="827589" y="66304"/>
            <a:ext cx="1067185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Проводилися дослідження впливу </a:t>
            </a:r>
            <a:r>
              <a:rPr lang="uk-UA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відбраковуючих</a:t>
            </a: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spc="-2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випробувань циклічної зміни температур і тривалої температурної </a:t>
            </a:r>
            <a:r>
              <a:rPr lang="uk-UA" sz="1800" spc="-1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дії на міцність гідроенергетичної споруди</a:t>
            </a:r>
            <a:r>
              <a:rPr lang="uk-UA" sz="1200" dirty="0">
                <a:solidFill>
                  <a:schemeClr val="bg1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sz="1800" spc="-1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Одержані дані представлені  в таблиці 1.</a:t>
            </a:r>
            <a:r>
              <a:rPr lang="ru-UA" dirty="0">
                <a:solidFill>
                  <a:schemeClr val="bg1"/>
                </a:solidFill>
                <a:effectLst/>
              </a:rPr>
              <a:t> </a:t>
            </a:r>
            <a:endParaRPr lang="ru-UA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A9AD12-5032-3D36-E5E9-7EF620A486BA}"/>
              </a:ext>
            </a:extLst>
          </p:cNvPr>
          <p:cNvSpPr txBox="1"/>
          <p:nvPr/>
        </p:nvSpPr>
        <p:spPr>
          <a:xfrm>
            <a:off x="3978798" y="989634"/>
            <a:ext cx="61056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spc="3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Таблиця 1 - Результати випробувань</a:t>
            </a:r>
            <a:r>
              <a:rPr lang="ru-UA" dirty="0">
                <a:solidFill>
                  <a:schemeClr val="bg1"/>
                </a:solidFill>
                <a:effectLst/>
              </a:rPr>
              <a:t> </a:t>
            </a:r>
            <a:endParaRPr lang="ru-UA" dirty="0">
              <a:solidFill>
                <a:schemeClr val="bg1"/>
              </a:solidFill>
            </a:endParaRP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5C3CC6E1-6657-C9F8-B887-28FA99E933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9203285"/>
              </p:ext>
            </p:extLst>
          </p:nvPr>
        </p:nvGraphicFramePr>
        <p:xfrm>
          <a:off x="416688" y="1358966"/>
          <a:ext cx="11493660" cy="539278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2917220">
                  <a:extLst>
                    <a:ext uri="{9D8B030D-6E8A-4147-A177-3AD203B41FA5}">
                      <a16:colId xmlns:a16="http://schemas.microsoft.com/office/drawing/2014/main" val="3007738931"/>
                    </a:ext>
                  </a:extLst>
                </a:gridCol>
                <a:gridCol w="2956673">
                  <a:extLst>
                    <a:ext uri="{9D8B030D-6E8A-4147-A177-3AD203B41FA5}">
                      <a16:colId xmlns:a16="http://schemas.microsoft.com/office/drawing/2014/main" val="1036080197"/>
                    </a:ext>
                  </a:extLst>
                </a:gridCol>
                <a:gridCol w="2867321">
                  <a:extLst>
                    <a:ext uri="{9D8B030D-6E8A-4147-A177-3AD203B41FA5}">
                      <a16:colId xmlns:a16="http://schemas.microsoft.com/office/drawing/2014/main" val="1736436463"/>
                    </a:ext>
                  </a:extLst>
                </a:gridCol>
                <a:gridCol w="2752446">
                  <a:extLst>
                    <a:ext uri="{9D8B030D-6E8A-4147-A177-3AD203B41FA5}">
                      <a16:colId xmlns:a16="http://schemas.microsoft.com/office/drawing/2014/main" val="572896201"/>
                    </a:ext>
                  </a:extLst>
                </a:gridCol>
              </a:tblGrid>
              <a:tr h="184148">
                <a:tc grid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Значення руйнуючого зусилля, МПа</a:t>
                      </a:r>
                      <a:endParaRPr lang="ru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1463542"/>
                  </a:ext>
                </a:extLst>
              </a:tr>
              <a:tr h="32146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Перед проведенням випробувань</a:t>
                      </a:r>
                      <a:r>
                        <a:rPr lang="ru-UA" sz="1200" spc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200" spc="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(І)</a:t>
                      </a:r>
                      <a:endParaRPr lang="ru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Після </a:t>
                      </a:r>
                      <a:r>
                        <a:rPr lang="uk-UA" sz="1200" spc="3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відбраковуючих</a:t>
                      </a:r>
                      <a:r>
                        <a:rPr lang="uk-UA" sz="1200" spc="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випробувань (ІІ)</a:t>
                      </a:r>
                      <a:endParaRPr lang="ru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Після тесту на старіння (ІІІ)</a:t>
                      </a:r>
                      <a:endParaRPr lang="ru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Після </a:t>
                      </a:r>
                      <a:r>
                        <a:rPr lang="uk-UA" sz="1200" spc="3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термотренування</a:t>
                      </a:r>
                      <a:r>
                        <a:rPr lang="uk-UA" sz="1200" spc="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(ІV)</a:t>
                      </a:r>
                      <a:endParaRPr lang="ru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extLst>
                  <a:ext uri="{0D108BD9-81ED-4DB2-BD59-A6C34878D82A}">
                    <a16:rowId xmlns:a16="http://schemas.microsoft.com/office/drawing/2014/main" val="2996839498"/>
                  </a:ext>
                </a:extLst>
              </a:tr>
              <a:tr h="1834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0"/>
                        </a:spcBef>
                      </a:pPr>
                      <a:r>
                        <a:rPr lang="uk-UA" sz="1200" spc="-8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</a:t>
                      </a:r>
                      <a:endParaRPr lang="ru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0"/>
                        </a:spcBef>
                      </a:pPr>
                      <a:r>
                        <a:rPr lang="uk-UA" sz="1200" spc="-6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2,1</a:t>
                      </a:r>
                      <a:endParaRPr lang="ru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0"/>
                        </a:spcBef>
                      </a:pPr>
                      <a:r>
                        <a:rPr lang="uk-UA" sz="1200" spc="-4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</a:t>
                      </a:r>
                      <a:endParaRPr lang="ru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10"/>
                        </a:spcBef>
                      </a:pPr>
                      <a:r>
                        <a:rPr lang="uk-UA" sz="1200" spc="-25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4,0</a:t>
                      </a:r>
                      <a:endParaRPr lang="ru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extLst>
                  <a:ext uri="{0D108BD9-81ED-4DB2-BD59-A6C34878D82A}">
                    <a16:rowId xmlns:a16="http://schemas.microsoft.com/office/drawing/2014/main" val="295782426"/>
                  </a:ext>
                </a:extLst>
              </a:tr>
              <a:tr h="1834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1,8</a:t>
                      </a:r>
                      <a:endParaRPr lang="ru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</a:t>
                      </a:r>
                      <a:endParaRPr lang="ru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</a:t>
                      </a:r>
                      <a:endParaRPr lang="ru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3,5</a:t>
                      </a:r>
                      <a:endParaRPr lang="ru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extLst>
                  <a:ext uri="{0D108BD9-81ED-4DB2-BD59-A6C34878D82A}">
                    <a16:rowId xmlns:a16="http://schemas.microsoft.com/office/drawing/2014/main" val="96016692"/>
                  </a:ext>
                </a:extLst>
              </a:tr>
              <a:tr h="1834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1,9</a:t>
                      </a:r>
                      <a:endParaRPr lang="ru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</a:t>
                      </a:r>
                      <a:endParaRPr lang="ru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2,3</a:t>
                      </a:r>
                      <a:endParaRPr lang="ru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</a:t>
                      </a:r>
                      <a:endParaRPr lang="ru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extLst>
                  <a:ext uri="{0D108BD9-81ED-4DB2-BD59-A6C34878D82A}">
                    <a16:rowId xmlns:a16="http://schemas.microsoft.com/office/drawing/2014/main" val="3708749890"/>
                  </a:ext>
                </a:extLst>
              </a:tr>
              <a:tr h="1834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</a:t>
                      </a:r>
                      <a:endParaRPr lang="ru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</a:t>
                      </a:r>
                      <a:endParaRPr lang="ru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</a:t>
                      </a:r>
                      <a:endParaRPr lang="ru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2,6</a:t>
                      </a:r>
                      <a:endParaRPr lang="ru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extLst>
                  <a:ext uri="{0D108BD9-81ED-4DB2-BD59-A6C34878D82A}">
                    <a16:rowId xmlns:a16="http://schemas.microsoft.com/office/drawing/2014/main" val="3766068065"/>
                  </a:ext>
                </a:extLst>
              </a:tr>
              <a:tr h="1834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1,8</a:t>
                      </a:r>
                      <a:endParaRPr lang="ru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1,0</a:t>
                      </a:r>
                      <a:endParaRPr lang="ru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1,9</a:t>
                      </a:r>
                      <a:endParaRPr lang="ru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</a:t>
                      </a:r>
                      <a:endParaRPr lang="ru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extLst>
                  <a:ext uri="{0D108BD9-81ED-4DB2-BD59-A6C34878D82A}">
                    <a16:rowId xmlns:a16="http://schemas.microsoft.com/office/drawing/2014/main" val="697539896"/>
                  </a:ext>
                </a:extLst>
              </a:tr>
              <a:tr h="1834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</a:t>
                      </a:r>
                      <a:endParaRPr lang="ru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2,6</a:t>
                      </a:r>
                      <a:endParaRPr lang="ru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3,5</a:t>
                      </a:r>
                      <a:endParaRPr lang="ru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</a:t>
                      </a:r>
                      <a:endParaRPr lang="ru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extLst>
                  <a:ext uri="{0D108BD9-81ED-4DB2-BD59-A6C34878D82A}">
                    <a16:rowId xmlns:a16="http://schemas.microsoft.com/office/drawing/2014/main" val="2814910256"/>
                  </a:ext>
                </a:extLst>
              </a:tr>
              <a:tr h="1834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</a:t>
                      </a:r>
                      <a:endParaRPr lang="ru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</a:t>
                      </a:r>
                      <a:endParaRPr lang="ru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1,8</a:t>
                      </a:r>
                      <a:endParaRPr lang="ru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2,3</a:t>
                      </a:r>
                      <a:endParaRPr lang="ru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extLst>
                  <a:ext uri="{0D108BD9-81ED-4DB2-BD59-A6C34878D82A}">
                    <a16:rowId xmlns:a16="http://schemas.microsoft.com/office/drawing/2014/main" val="1051839711"/>
                  </a:ext>
                </a:extLst>
              </a:tr>
              <a:tr h="1834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</a:t>
                      </a:r>
                      <a:endParaRPr lang="ru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</a:t>
                      </a:r>
                      <a:endParaRPr lang="ru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</a:t>
                      </a:r>
                      <a:endParaRPr lang="ru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</a:t>
                      </a:r>
                      <a:endParaRPr lang="ru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extLst>
                  <a:ext uri="{0D108BD9-81ED-4DB2-BD59-A6C34878D82A}">
                    <a16:rowId xmlns:a16="http://schemas.microsoft.com/office/drawing/2014/main" val="3208257556"/>
                  </a:ext>
                </a:extLst>
              </a:tr>
              <a:tr h="1834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</a:t>
                      </a:r>
                      <a:endParaRPr lang="ru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3,9</a:t>
                      </a:r>
                      <a:endParaRPr lang="ru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</a:t>
                      </a:r>
                      <a:endParaRPr lang="ru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</a:t>
                      </a:r>
                      <a:endParaRPr lang="ru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extLst>
                  <a:ext uri="{0D108BD9-81ED-4DB2-BD59-A6C34878D82A}">
                    <a16:rowId xmlns:a16="http://schemas.microsoft.com/office/drawing/2014/main" val="3252586786"/>
                  </a:ext>
                </a:extLst>
              </a:tr>
              <a:tr h="1834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</a:t>
                      </a:r>
                      <a:endParaRPr lang="ru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2,9</a:t>
                      </a:r>
                      <a:endParaRPr lang="ru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3,6</a:t>
                      </a:r>
                      <a:endParaRPr lang="ru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3,6</a:t>
                      </a:r>
                      <a:endParaRPr lang="ru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extLst>
                  <a:ext uri="{0D108BD9-81ED-4DB2-BD59-A6C34878D82A}">
                    <a16:rowId xmlns:a16="http://schemas.microsoft.com/office/drawing/2014/main" val="1474223811"/>
                  </a:ext>
                </a:extLst>
              </a:tr>
              <a:tr h="1834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</a:t>
                      </a:r>
                      <a:endParaRPr lang="ru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2,9</a:t>
                      </a:r>
                      <a:endParaRPr lang="ru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2,3</a:t>
                      </a:r>
                      <a:endParaRPr lang="ru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3,7</a:t>
                      </a:r>
                      <a:endParaRPr lang="ru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extLst>
                  <a:ext uri="{0D108BD9-81ED-4DB2-BD59-A6C34878D82A}">
                    <a16:rowId xmlns:a16="http://schemas.microsoft.com/office/drawing/2014/main" val="581441674"/>
                  </a:ext>
                </a:extLst>
              </a:tr>
              <a:tr h="1834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</a:t>
                      </a:r>
                      <a:endParaRPr lang="ru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</a:t>
                      </a:r>
                      <a:endParaRPr lang="ru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1,6</a:t>
                      </a:r>
                      <a:endParaRPr lang="ru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3,9</a:t>
                      </a:r>
                      <a:endParaRPr lang="ru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extLst>
                  <a:ext uri="{0D108BD9-81ED-4DB2-BD59-A6C34878D82A}">
                    <a16:rowId xmlns:a16="http://schemas.microsoft.com/office/drawing/2014/main" val="2324741716"/>
                  </a:ext>
                </a:extLst>
              </a:tr>
              <a:tr h="1834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58190" algn="ctr"/>
                        </a:tabLst>
                      </a:pPr>
                      <a:r>
                        <a:rPr lang="uk-UA" sz="1200" spc="3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</a:t>
                      </a:r>
                      <a:endParaRPr lang="ru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3,7</a:t>
                      </a:r>
                      <a:endParaRPr lang="ru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</a:t>
                      </a:r>
                      <a:endParaRPr lang="ru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4,4</a:t>
                      </a:r>
                      <a:endParaRPr lang="ru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extLst>
                  <a:ext uri="{0D108BD9-81ED-4DB2-BD59-A6C34878D82A}">
                    <a16:rowId xmlns:a16="http://schemas.microsoft.com/office/drawing/2014/main" val="2883822630"/>
                  </a:ext>
                </a:extLst>
              </a:tr>
              <a:tr h="1834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</a:t>
                      </a:r>
                      <a:endParaRPr lang="ru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1,9</a:t>
                      </a:r>
                      <a:endParaRPr lang="ru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</a:t>
                      </a:r>
                      <a:endParaRPr lang="ru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3,2</a:t>
                      </a:r>
                      <a:endParaRPr lang="ru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extLst>
                  <a:ext uri="{0D108BD9-81ED-4DB2-BD59-A6C34878D82A}">
                    <a16:rowId xmlns:a16="http://schemas.microsoft.com/office/drawing/2014/main" val="1699457482"/>
                  </a:ext>
                </a:extLst>
              </a:tr>
              <a:tr h="1834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</a:t>
                      </a:r>
                      <a:endParaRPr lang="ru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2,4</a:t>
                      </a:r>
                      <a:endParaRPr lang="ru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3,3</a:t>
                      </a:r>
                      <a:endParaRPr lang="ru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3,2</a:t>
                      </a:r>
                      <a:endParaRPr lang="ru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extLst>
                  <a:ext uri="{0D108BD9-81ED-4DB2-BD59-A6C34878D82A}">
                    <a16:rowId xmlns:a16="http://schemas.microsoft.com/office/drawing/2014/main" val="3020781597"/>
                  </a:ext>
                </a:extLst>
              </a:tr>
              <a:tr h="1834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1,6</a:t>
                      </a:r>
                      <a:endParaRPr lang="ru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1,8</a:t>
                      </a:r>
                      <a:endParaRPr lang="ru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</a:t>
                      </a:r>
                      <a:endParaRPr lang="ru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4,0</a:t>
                      </a:r>
                      <a:endParaRPr lang="ru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extLst>
                  <a:ext uri="{0D108BD9-81ED-4DB2-BD59-A6C34878D82A}">
                    <a16:rowId xmlns:a16="http://schemas.microsoft.com/office/drawing/2014/main" val="796110319"/>
                  </a:ext>
                </a:extLst>
              </a:tr>
              <a:tr h="1834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</a:t>
                      </a:r>
                      <a:endParaRPr lang="ru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2,2</a:t>
                      </a:r>
                      <a:endParaRPr lang="ru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2,3</a:t>
                      </a:r>
                      <a:endParaRPr lang="ru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3,6</a:t>
                      </a:r>
                      <a:endParaRPr lang="ru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extLst>
                  <a:ext uri="{0D108BD9-81ED-4DB2-BD59-A6C34878D82A}">
                    <a16:rowId xmlns:a16="http://schemas.microsoft.com/office/drawing/2014/main" val="144152744"/>
                  </a:ext>
                </a:extLst>
              </a:tr>
              <a:tr h="1834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</a:t>
                      </a:r>
                      <a:endParaRPr lang="ru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</a:t>
                      </a:r>
                      <a:endParaRPr lang="ru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</a:t>
                      </a:r>
                      <a:endParaRPr lang="ru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</a:t>
                      </a:r>
                      <a:endParaRPr lang="ru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extLst>
                  <a:ext uri="{0D108BD9-81ED-4DB2-BD59-A6C34878D82A}">
                    <a16:rowId xmlns:a16="http://schemas.microsoft.com/office/drawing/2014/main" val="468791854"/>
                  </a:ext>
                </a:extLst>
              </a:tr>
              <a:tr h="1834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</a:t>
                      </a:r>
                      <a:endParaRPr lang="ru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1,8</a:t>
                      </a:r>
                      <a:endParaRPr lang="ru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2,3</a:t>
                      </a:r>
                      <a:endParaRPr lang="ru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</a:t>
                      </a:r>
                      <a:endParaRPr lang="ru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extLst>
                  <a:ext uri="{0D108BD9-81ED-4DB2-BD59-A6C34878D82A}">
                    <a16:rowId xmlns:a16="http://schemas.microsoft.com/office/drawing/2014/main" val="2031958175"/>
                  </a:ext>
                </a:extLst>
              </a:tr>
              <a:tr h="1834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</a:t>
                      </a:r>
                      <a:endParaRPr lang="ru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2,6</a:t>
                      </a:r>
                      <a:endParaRPr lang="ru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2,3</a:t>
                      </a:r>
                      <a:endParaRPr lang="ru-UA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617220" algn="l"/>
                          <a:tab pos="812165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200" spc="3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3,1</a:t>
                      </a:r>
                      <a:endParaRPr lang="ru-UA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484" marR="32484" marT="0" marB="0"/>
                </a:tc>
                <a:extLst>
                  <a:ext uri="{0D108BD9-81ED-4DB2-BD59-A6C34878D82A}">
                    <a16:rowId xmlns:a16="http://schemas.microsoft.com/office/drawing/2014/main" val="2518023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80162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F9DA68E0-DF32-0D9C-6E79-67937DD87D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5078442"/>
              </p:ext>
            </p:extLst>
          </p:nvPr>
        </p:nvGraphicFramePr>
        <p:xfrm>
          <a:off x="1159156" y="784809"/>
          <a:ext cx="6289675" cy="174523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719599">
                  <a:extLst>
                    <a:ext uri="{9D8B030D-6E8A-4147-A177-3AD203B41FA5}">
                      <a16:colId xmlns:a16="http://schemas.microsoft.com/office/drawing/2014/main" val="2958336429"/>
                    </a:ext>
                  </a:extLst>
                </a:gridCol>
                <a:gridCol w="865938">
                  <a:extLst>
                    <a:ext uri="{9D8B030D-6E8A-4147-A177-3AD203B41FA5}">
                      <a16:colId xmlns:a16="http://schemas.microsoft.com/office/drawing/2014/main" val="483575618"/>
                    </a:ext>
                  </a:extLst>
                </a:gridCol>
                <a:gridCol w="718802">
                  <a:extLst>
                    <a:ext uri="{9D8B030D-6E8A-4147-A177-3AD203B41FA5}">
                      <a16:colId xmlns:a16="http://schemas.microsoft.com/office/drawing/2014/main" val="2689930993"/>
                    </a:ext>
                  </a:extLst>
                </a:gridCol>
                <a:gridCol w="646100">
                  <a:extLst>
                    <a:ext uri="{9D8B030D-6E8A-4147-A177-3AD203B41FA5}">
                      <a16:colId xmlns:a16="http://schemas.microsoft.com/office/drawing/2014/main" val="2924386920"/>
                    </a:ext>
                  </a:extLst>
                </a:gridCol>
                <a:gridCol w="672652">
                  <a:extLst>
                    <a:ext uri="{9D8B030D-6E8A-4147-A177-3AD203B41FA5}">
                      <a16:colId xmlns:a16="http://schemas.microsoft.com/office/drawing/2014/main" val="3132123846"/>
                    </a:ext>
                  </a:extLst>
                </a:gridCol>
                <a:gridCol w="672652">
                  <a:extLst>
                    <a:ext uri="{9D8B030D-6E8A-4147-A177-3AD203B41FA5}">
                      <a16:colId xmlns:a16="http://schemas.microsoft.com/office/drawing/2014/main" val="1711227982"/>
                    </a:ext>
                  </a:extLst>
                </a:gridCol>
                <a:gridCol w="670755">
                  <a:extLst>
                    <a:ext uri="{9D8B030D-6E8A-4147-A177-3AD203B41FA5}">
                      <a16:colId xmlns:a16="http://schemas.microsoft.com/office/drawing/2014/main" val="3133707269"/>
                    </a:ext>
                  </a:extLst>
                </a:gridCol>
                <a:gridCol w="661905">
                  <a:extLst>
                    <a:ext uri="{9D8B030D-6E8A-4147-A177-3AD203B41FA5}">
                      <a16:colId xmlns:a16="http://schemas.microsoft.com/office/drawing/2014/main" val="2222804909"/>
                    </a:ext>
                  </a:extLst>
                </a:gridCol>
                <a:gridCol w="661272">
                  <a:extLst>
                    <a:ext uri="{9D8B030D-6E8A-4147-A177-3AD203B41FA5}">
                      <a16:colId xmlns:a16="http://schemas.microsoft.com/office/drawing/2014/main" val="3751834687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90170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Операція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8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90170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400" dirty="0">
                          <a:solidFill>
                            <a:schemeClr val="bg1"/>
                          </a:solidFill>
                          <a:effectLst/>
                        </a:rPr>
                        <a:t>Значення числових характеристик </a:t>
                      </a:r>
                      <a:r>
                        <a:rPr lang="uk-UA" sz="1400" dirty="0" err="1">
                          <a:solidFill>
                            <a:schemeClr val="bg1"/>
                          </a:solidFill>
                          <a:effectLst/>
                        </a:rPr>
                        <a:t>х</a:t>
                      </a:r>
                      <a:r>
                        <a:rPr lang="uk-UA" sz="1400" dirty="0">
                          <a:solidFill>
                            <a:schemeClr val="bg1"/>
                          </a:solidFill>
                          <a:effectLst/>
                        </a:rPr>
                        <a:t>, МПа</a:t>
                      </a:r>
                      <a:endParaRPr lang="ru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637093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90170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400" dirty="0" err="1">
                          <a:solidFill>
                            <a:schemeClr val="bg1"/>
                          </a:solidFill>
                          <a:effectLst/>
                        </a:rPr>
                        <a:t>х</a:t>
                      </a:r>
                      <a:r>
                        <a:rPr lang="uk-UA" sz="1400" baseline="-25000" dirty="0" err="1">
                          <a:solidFill>
                            <a:schemeClr val="bg1"/>
                          </a:solidFill>
                          <a:effectLst/>
                        </a:rPr>
                        <a:t>мин</a:t>
                      </a:r>
                      <a:endParaRPr lang="ru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90170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400" dirty="0" err="1">
                          <a:solidFill>
                            <a:schemeClr val="bg1"/>
                          </a:solidFill>
                          <a:effectLst/>
                        </a:rPr>
                        <a:t>х</a:t>
                      </a:r>
                      <a:r>
                        <a:rPr lang="uk-UA" sz="1400" baseline="-25000" dirty="0" err="1">
                          <a:solidFill>
                            <a:schemeClr val="bg1"/>
                          </a:solidFill>
                          <a:effectLst/>
                        </a:rPr>
                        <a:t>мах</a:t>
                      </a:r>
                      <a:endParaRPr lang="ru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90170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R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90170" algn="l"/>
                          <a:tab pos="1888490" algn="l"/>
                          <a:tab pos="2500630" algn="l"/>
                          <a:tab pos="2790190" algn="l"/>
                        </a:tabLst>
                      </a:pP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90170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D(x)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90170" algn="l"/>
                          <a:tab pos="1888490" algn="l"/>
                          <a:tab pos="2500630" algn="l"/>
                          <a:tab pos="2790190" algn="l"/>
                        </a:tabLst>
                      </a:pP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90170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Мо|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90170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Me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176335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90170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I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90170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0,6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90170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2,0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90170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1,4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90170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1,26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90170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0,2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90170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0,45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90170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1,1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90170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1,2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410292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90170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II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90170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1,5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90170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3,9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90170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2,4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90170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2,41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90170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0,4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90170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0,63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90170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2,0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90170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2,15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477538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90170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III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90170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1,4</a:t>
                      </a:r>
                      <a:endParaRPr lang="ru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90170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3,6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90170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2,2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90170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2,42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90170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0,46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90170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0,68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90170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2,3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90170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400" dirty="0">
                          <a:solidFill>
                            <a:schemeClr val="bg1"/>
                          </a:solidFill>
                          <a:effectLst/>
                        </a:rPr>
                        <a:t>2,3</a:t>
                      </a:r>
                      <a:endParaRPr lang="ru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939862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90170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400" dirty="0">
                          <a:solidFill>
                            <a:schemeClr val="bg1"/>
                          </a:solidFill>
                          <a:effectLst/>
                        </a:rPr>
                        <a:t>IV</a:t>
                      </a:r>
                      <a:endParaRPr lang="ru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90170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400" dirty="0">
                          <a:solidFill>
                            <a:schemeClr val="bg1"/>
                          </a:solidFill>
                          <a:effectLst/>
                        </a:rPr>
                        <a:t>2,3</a:t>
                      </a:r>
                      <a:endParaRPr lang="ru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90170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400" dirty="0">
                          <a:solidFill>
                            <a:schemeClr val="bg1"/>
                          </a:solidFill>
                          <a:effectLst/>
                        </a:rPr>
                        <a:t>4,4</a:t>
                      </a:r>
                      <a:endParaRPr lang="ru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90170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400" dirty="0">
                          <a:solidFill>
                            <a:schemeClr val="bg1"/>
                          </a:solidFill>
                          <a:effectLst/>
                        </a:rPr>
                        <a:t>2,1</a:t>
                      </a:r>
                      <a:endParaRPr lang="ru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90170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400" dirty="0">
                          <a:solidFill>
                            <a:schemeClr val="bg1"/>
                          </a:solidFill>
                          <a:effectLst/>
                        </a:rPr>
                        <a:t>3,5</a:t>
                      </a:r>
                      <a:endParaRPr lang="ru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90170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400" dirty="0">
                          <a:solidFill>
                            <a:schemeClr val="bg1"/>
                          </a:solidFill>
                          <a:effectLst/>
                        </a:rPr>
                        <a:t>0,29</a:t>
                      </a:r>
                      <a:endParaRPr lang="ru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90170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400" dirty="0">
                          <a:solidFill>
                            <a:schemeClr val="bg1"/>
                          </a:solidFill>
                          <a:effectLst/>
                        </a:rPr>
                        <a:t>0,54</a:t>
                      </a:r>
                      <a:endParaRPr lang="ru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90170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400" dirty="0">
                          <a:solidFill>
                            <a:schemeClr val="bg1"/>
                          </a:solidFill>
                          <a:effectLst/>
                        </a:rPr>
                        <a:t>3,1;4,1</a:t>
                      </a:r>
                      <a:endParaRPr lang="ru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tabLst>
                          <a:tab pos="90170" algn="l"/>
                          <a:tab pos="1888490" algn="l"/>
                          <a:tab pos="2500630" algn="l"/>
                          <a:tab pos="2790190" algn="l"/>
                        </a:tabLst>
                      </a:pPr>
                      <a:r>
                        <a:rPr lang="uk-UA" sz="1400" dirty="0">
                          <a:solidFill>
                            <a:schemeClr val="bg1"/>
                          </a:solidFill>
                          <a:effectLst/>
                        </a:rPr>
                        <a:t>3,55</a:t>
                      </a:r>
                      <a:endParaRPr lang="ru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6976754"/>
                  </a:ext>
                </a:extLst>
              </a:tr>
            </a:tbl>
          </a:graphicData>
        </a:graphic>
      </p:graphicFrame>
      <p:graphicFrame>
        <p:nvGraphicFramePr>
          <p:cNvPr id="3" name="Объект 2">
            <a:extLst>
              <a:ext uri="{FF2B5EF4-FFF2-40B4-BE49-F238E27FC236}">
                <a16:creationId xmlns:a16="http://schemas.microsoft.com/office/drawing/2014/main" id="{D189AFC9-63BA-7329-ABC6-18324EEFE9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0766884"/>
              </p:ext>
            </p:extLst>
          </p:nvPr>
        </p:nvGraphicFramePr>
        <p:xfrm>
          <a:off x="4305782" y="1004347"/>
          <a:ext cx="106884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2921000" imgH="6438900" progId="Equation.3">
                  <p:embed/>
                </p:oleObj>
              </mc:Choice>
              <mc:Fallback>
                <p:oleObj r:id="rId2" imgW="2921000" imgH="64389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5782" y="1004347"/>
                        <a:ext cx="106884" cy="279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B9A87DAC-9161-5D88-DA3D-A8E6E272B9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972855"/>
              </p:ext>
            </p:extLst>
          </p:nvPr>
        </p:nvGraphicFramePr>
        <p:xfrm>
          <a:off x="5581830" y="1175797"/>
          <a:ext cx="317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7315200" imgH="4978400" progId="Equation.3">
                  <p:embed/>
                </p:oleObj>
              </mc:Choice>
              <mc:Fallback>
                <p:oleObj r:id="rId4" imgW="7315200" imgH="49784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1830" y="1175797"/>
                        <a:ext cx="3175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3">
            <a:extLst>
              <a:ext uri="{FF2B5EF4-FFF2-40B4-BE49-F238E27FC236}">
                <a16:creationId xmlns:a16="http://schemas.microsoft.com/office/drawing/2014/main" id="{D8F0FD16-9AFC-2E7C-D1AE-1B2711020F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2477" y="220978"/>
            <a:ext cx="135620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90488" algn="l"/>
                <a:tab pos="1889125" algn="l"/>
                <a:tab pos="2500313" algn="l"/>
                <a:tab pos="27908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90488" algn="l"/>
                <a:tab pos="1889125" algn="l"/>
                <a:tab pos="2500313" algn="l"/>
                <a:tab pos="27908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90488" algn="l"/>
                <a:tab pos="1889125" algn="l"/>
                <a:tab pos="2500313" algn="l"/>
                <a:tab pos="27908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90488" algn="l"/>
                <a:tab pos="1889125" algn="l"/>
                <a:tab pos="2500313" algn="l"/>
                <a:tab pos="27908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90488" algn="l"/>
                <a:tab pos="1889125" algn="l"/>
                <a:tab pos="2500313" algn="l"/>
                <a:tab pos="27908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90488" algn="l"/>
                <a:tab pos="1889125" algn="l"/>
                <a:tab pos="2500313" algn="l"/>
                <a:tab pos="27908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90488" algn="l"/>
                <a:tab pos="1889125" algn="l"/>
                <a:tab pos="2500313" algn="l"/>
                <a:tab pos="27908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90488" algn="l"/>
                <a:tab pos="1889125" algn="l"/>
                <a:tab pos="2500313" algn="l"/>
                <a:tab pos="27908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90488" algn="l"/>
                <a:tab pos="1889125" algn="l"/>
                <a:tab pos="2500313" algn="l"/>
                <a:tab pos="27908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89125" algn="l"/>
                <a:tab pos="2500313" algn="l"/>
                <a:tab pos="2790825" algn="l"/>
              </a:tabLst>
            </a:pPr>
            <a:r>
              <a:rPr kumimoji="0" lang="uk-UA" altLang="ru-UA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Таблиця 2</a:t>
            </a:r>
            <a:endParaRPr kumimoji="0" lang="uk-UA" altLang="ru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824E1430-C357-3A77-AC75-C174668DE4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9657870"/>
              </p:ext>
            </p:extLst>
          </p:nvPr>
        </p:nvGraphicFramePr>
        <p:xfrm>
          <a:off x="8151230" y="843817"/>
          <a:ext cx="3660243" cy="492379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720477">
                  <a:extLst>
                    <a:ext uri="{9D8B030D-6E8A-4147-A177-3AD203B41FA5}">
                      <a16:colId xmlns:a16="http://schemas.microsoft.com/office/drawing/2014/main" val="4105241265"/>
                    </a:ext>
                  </a:extLst>
                </a:gridCol>
                <a:gridCol w="751802">
                  <a:extLst>
                    <a:ext uri="{9D8B030D-6E8A-4147-A177-3AD203B41FA5}">
                      <a16:colId xmlns:a16="http://schemas.microsoft.com/office/drawing/2014/main" val="460824153"/>
                    </a:ext>
                  </a:extLst>
                </a:gridCol>
                <a:gridCol w="772808">
                  <a:extLst>
                    <a:ext uri="{9D8B030D-6E8A-4147-A177-3AD203B41FA5}">
                      <a16:colId xmlns:a16="http://schemas.microsoft.com/office/drawing/2014/main" val="4169042879"/>
                    </a:ext>
                  </a:extLst>
                </a:gridCol>
                <a:gridCol w="772808">
                  <a:extLst>
                    <a:ext uri="{9D8B030D-6E8A-4147-A177-3AD203B41FA5}">
                      <a16:colId xmlns:a16="http://schemas.microsoft.com/office/drawing/2014/main" val="330168161"/>
                    </a:ext>
                  </a:extLst>
                </a:gridCol>
                <a:gridCol w="642348">
                  <a:extLst>
                    <a:ext uri="{9D8B030D-6E8A-4147-A177-3AD203B41FA5}">
                      <a16:colId xmlns:a16="http://schemas.microsoft.com/office/drawing/2014/main" val="3070870571"/>
                    </a:ext>
                  </a:extLst>
                </a:gridCol>
              </a:tblGrid>
              <a:tr h="206454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№ </a:t>
                      </a:r>
                      <a:r>
                        <a:rPr lang="uk-UA" sz="1100" dirty="0" err="1">
                          <a:solidFill>
                            <a:schemeClr val="bg1"/>
                          </a:solidFill>
                          <a:effectLst/>
                        </a:rPr>
                        <a:t>п</a:t>
                      </a: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/</a:t>
                      </a:r>
                      <a:r>
                        <a:rPr lang="uk-UA" sz="1100" dirty="0" err="1">
                          <a:solidFill>
                            <a:schemeClr val="bg1"/>
                          </a:solidFill>
                          <a:effectLst/>
                        </a:rPr>
                        <a:t>п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Значення </a:t>
                      </a:r>
                      <a:r>
                        <a:rPr lang="uk-UA" sz="1100" dirty="0" err="1">
                          <a:solidFill>
                            <a:schemeClr val="bg1"/>
                          </a:solidFill>
                          <a:effectLst/>
                        </a:rPr>
                        <a:t>х</a:t>
                      </a: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, МПа, після операції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3868635"/>
                  </a:ext>
                </a:extLst>
              </a:tr>
              <a:tr h="205732">
                <a:tc v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I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</a:rPr>
                        <a:t>II</a:t>
                      </a:r>
                      <a:endParaRPr lang="ru-UA" sz="1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</a:rPr>
                        <a:t>III</a:t>
                      </a:r>
                      <a:endParaRPr lang="ru-UA" sz="1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</a:rPr>
                        <a:t>IV</a:t>
                      </a:r>
                      <a:endParaRPr lang="ru-UA" sz="1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extLst>
                  <a:ext uri="{0D108BD9-81ED-4DB2-BD59-A6C34878D82A}">
                    <a16:rowId xmlns:a16="http://schemas.microsoft.com/office/drawing/2014/main" val="214027052"/>
                  </a:ext>
                </a:extLst>
              </a:tr>
              <a:tr h="205732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50000"/>
                        </a:lnSpc>
                        <a:tabLst>
                          <a:tab pos="457200" algn="l"/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 1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0,6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1,5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1,4</a:t>
                      </a:r>
                      <a:endParaRPr lang="ru-UA" sz="110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2,3</a:t>
                      </a:r>
                      <a:endParaRPr lang="ru-UA" sz="110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extLst>
                  <a:ext uri="{0D108BD9-81ED-4DB2-BD59-A6C34878D82A}">
                    <a16:rowId xmlns:a16="http://schemas.microsoft.com/office/drawing/2014/main" val="2469208400"/>
                  </a:ext>
                </a:extLst>
              </a:tr>
              <a:tr h="205732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50000"/>
                        </a:lnSpc>
                        <a:tabLst>
                          <a:tab pos="457200" algn="l"/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 2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0,7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1,8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1,4</a:t>
                      </a:r>
                      <a:endParaRPr lang="ru-UA" sz="110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2,6</a:t>
                      </a:r>
                      <a:endParaRPr lang="ru-UA" sz="110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extLst>
                  <a:ext uri="{0D108BD9-81ED-4DB2-BD59-A6C34878D82A}">
                    <a16:rowId xmlns:a16="http://schemas.microsoft.com/office/drawing/2014/main" val="2175387205"/>
                  </a:ext>
                </a:extLst>
              </a:tr>
              <a:tr h="205732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50000"/>
                        </a:lnSpc>
                        <a:tabLst>
                          <a:tab pos="457200" algn="l"/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3 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0,7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1,8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1,6</a:t>
                      </a:r>
                      <a:endParaRPr lang="ru-UA" sz="110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3,0</a:t>
                      </a:r>
                      <a:endParaRPr lang="ru-UA" sz="110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extLst>
                  <a:ext uri="{0D108BD9-81ED-4DB2-BD59-A6C34878D82A}">
                    <a16:rowId xmlns:a16="http://schemas.microsoft.com/office/drawing/2014/main" val="258202980"/>
                  </a:ext>
                </a:extLst>
              </a:tr>
              <a:tr h="205732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50000"/>
                        </a:lnSpc>
                        <a:tabLst>
                          <a:tab pos="457200" algn="l"/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 4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0.8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1,9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1,8</a:t>
                      </a:r>
                      <a:endParaRPr lang="ru-UA" sz="110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3,1</a:t>
                      </a:r>
                      <a:endParaRPr lang="ru-UA" sz="110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extLst>
                  <a:ext uri="{0D108BD9-81ED-4DB2-BD59-A6C34878D82A}">
                    <a16:rowId xmlns:a16="http://schemas.microsoft.com/office/drawing/2014/main" val="2995644572"/>
                  </a:ext>
                </a:extLst>
              </a:tr>
              <a:tr h="205732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50000"/>
                        </a:lnSpc>
                        <a:tabLst>
                          <a:tab pos="457200" algn="l"/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 5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0,8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2,0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1,9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3,1</a:t>
                      </a:r>
                      <a:endParaRPr lang="ru-UA" sz="110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extLst>
                  <a:ext uri="{0D108BD9-81ED-4DB2-BD59-A6C34878D82A}">
                    <a16:rowId xmlns:a16="http://schemas.microsoft.com/office/drawing/2014/main" val="1797012277"/>
                  </a:ext>
                </a:extLst>
              </a:tr>
              <a:tr h="205732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50000"/>
                        </a:lnSpc>
                        <a:tabLst>
                          <a:tab pos="457200" algn="l"/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 6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0,9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2,0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2,0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3,1</a:t>
                      </a:r>
                      <a:endParaRPr lang="ru-UA" sz="110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extLst>
                  <a:ext uri="{0D108BD9-81ED-4DB2-BD59-A6C34878D82A}">
                    <a16:rowId xmlns:a16="http://schemas.microsoft.com/office/drawing/2014/main" val="3008797329"/>
                  </a:ext>
                </a:extLst>
              </a:tr>
              <a:tr h="205732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50000"/>
                        </a:lnSpc>
                        <a:tabLst>
                          <a:tab pos="457200" algn="l"/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 7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0,9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2,0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2,0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3,2</a:t>
                      </a:r>
                      <a:endParaRPr lang="ru-UA" sz="110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extLst>
                  <a:ext uri="{0D108BD9-81ED-4DB2-BD59-A6C34878D82A}">
                    <a16:rowId xmlns:a16="http://schemas.microsoft.com/office/drawing/2014/main" val="1589567322"/>
                  </a:ext>
                </a:extLst>
              </a:tr>
              <a:tr h="205732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50000"/>
                        </a:lnSpc>
                        <a:tabLst>
                          <a:tab pos="457200" algn="l"/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 8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1,1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2,0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2,0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3,2</a:t>
                      </a:r>
                      <a:endParaRPr lang="ru-UA" sz="110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extLst>
                  <a:ext uri="{0D108BD9-81ED-4DB2-BD59-A6C34878D82A}">
                    <a16:rowId xmlns:a16="http://schemas.microsoft.com/office/drawing/2014/main" val="4214493522"/>
                  </a:ext>
                </a:extLst>
              </a:tr>
              <a:tr h="205732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50000"/>
                        </a:lnSpc>
                        <a:tabLst>
                          <a:tab pos="457200" algn="l"/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 9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1,1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2,0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2,3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3,3</a:t>
                      </a:r>
                      <a:endParaRPr lang="ru-UA" sz="110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extLst>
                  <a:ext uri="{0D108BD9-81ED-4DB2-BD59-A6C34878D82A}">
                    <a16:rowId xmlns:a16="http://schemas.microsoft.com/office/drawing/2014/main" val="464066216"/>
                  </a:ext>
                </a:extLst>
              </a:tr>
              <a:tr h="205732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50000"/>
                        </a:lnSpc>
                        <a:tabLst>
                          <a:tab pos="457200" algn="l"/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 10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1,1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2,1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2,3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3,5</a:t>
                      </a:r>
                      <a:endParaRPr lang="ru-UA" sz="110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extLst>
                  <a:ext uri="{0D108BD9-81ED-4DB2-BD59-A6C34878D82A}">
                    <a16:rowId xmlns:a16="http://schemas.microsoft.com/office/drawing/2014/main" val="3758846756"/>
                  </a:ext>
                </a:extLst>
              </a:tr>
              <a:tr h="205732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50000"/>
                        </a:lnSpc>
                        <a:tabLst>
                          <a:tab pos="457200" algn="l"/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 11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1,3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2,2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2,3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3,6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extLst>
                  <a:ext uri="{0D108BD9-81ED-4DB2-BD59-A6C34878D82A}">
                    <a16:rowId xmlns:a16="http://schemas.microsoft.com/office/drawing/2014/main" val="250904685"/>
                  </a:ext>
                </a:extLst>
              </a:tr>
              <a:tr h="205732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50000"/>
                        </a:lnSpc>
                        <a:tabLst>
                          <a:tab pos="457200" algn="l"/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 12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1,3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2,4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2,3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3,6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extLst>
                  <a:ext uri="{0D108BD9-81ED-4DB2-BD59-A6C34878D82A}">
                    <a16:rowId xmlns:a16="http://schemas.microsoft.com/office/drawing/2014/main" val="1436510932"/>
                  </a:ext>
                </a:extLst>
              </a:tr>
              <a:tr h="205732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50000"/>
                        </a:lnSpc>
                        <a:tabLst>
                          <a:tab pos="457200" algn="l"/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 13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1,4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2,6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2,3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3,7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extLst>
                  <a:ext uri="{0D108BD9-81ED-4DB2-BD59-A6C34878D82A}">
                    <a16:rowId xmlns:a16="http://schemas.microsoft.com/office/drawing/2014/main" val="2805640211"/>
                  </a:ext>
                </a:extLst>
              </a:tr>
              <a:tr h="205732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50000"/>
                        </a:lnSpc>
                        <a:tabLst>
                          <a:tab pos="457200" algn="l"/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 14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1,4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2,6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3,0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3,9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extLst>
                  <a:ext uri="{0D108BD9-81ED-4DB2-BD59-A6C34878D82A}">
                    <a16:rowId xmlns:a16="http://schemas.microsoft.com/office/drawing/2014/main" val="2151096657"/>
                  </a:ext>
                </a:extLst>
              </a:tr>
              <a:tr h="205732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50000"/>
                        </a:lnSpc>
                        <a:tabLst>
                          <a:tab pos="457200" algn="l"/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 15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1,6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2,9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3,0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4,0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extLst>
                  <a:ext uri="{0D108BD9-81ED-4DB2-BD59-A6C34878D82A}">
                    <a16:rowId xmlns:a16="http://schemas.microsoft.com/office/drawing/2014/main" val="3095252110"/>
                  </a:ext>
                </a:extLst>
              </a:tr>
              <a:tr h="205732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50000"/>
                        </a:lnSpc>
                        <a:tabLst>
                          <a:tab pos="457200" algn="l"/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 16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1,8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2,9</a:t>
                      </a:r>
                      <a:endParaRPr lang="ru-UA" sz="110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3,1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4,0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extLst>
                  <a:ext uri="{0D108BD9-81ED-4DB2-BD59-A6C34878D82A}">
                    <a16:rowId xmlns:a16="http://schemas.microsoft.com/office/drawing/2014/main" val="454645277"/>
                  </a:ext>
                </a:extLst>
              </a:tr>
              <a:tr h="205732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50000"/>
                        </a:lnSpc>
                        <a:tabLst>
                          <a:tab pos="457200" algn="l"/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 17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1,8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3,0</a:t>
                      </a:r>
                      <a:endParaRPr lang="ru-UA" sz="110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3,3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4,1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extLst>
                  <a:ext uri="{0D108BD9-81ED-4DB2-BD59-A6C34878D82A}">
                    <a16:rowId xmlns:a16="http://schemas.microsoft.com/office/drawing/2014/main" val="4086180563"/>
                  </a:ext>
                </a:extLst>
              </a:tr>
              <a:tr h="205732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50000"/>
                        </a:lnSpc>
                        <a:tabLst>
                          <a:tab pos="457200" algn="l"/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 18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1,9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3,0</a:t>
                      </a:r>
                      <a:endParaRPr lang="ru-UA" sz="110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3,3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4,1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extLst>
                  <a:ext uri="{0D108BD9-81ED-4DB2-BD59-A6C34878D82A}">
                    <a16:rowId xmlns:a16="http://schemas.microsoft.com/office/drawing/2014/main" val="1073546921"/>
                  </a:ext>
                </a:extLst>
              </a:tr>
              <a:tr h="205732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50000"/>
                        </a:lnSpc>
                        <a:tabLst>
                          <a:tab pos="457200" algn="l"/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19 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2,0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3,7</a:t>
                      </a:r>
                      <a:endParaRPr lang="ru-UA" sz="110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3,5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4,1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extLst>
                  <a:ext uri="{0D108BD9-81ED-4DB2-BD59-A6C34878D82A}">
                    <a16:rowId xmlns:a16="http://schemas.microsoft.com/office/drawing/2014/main" val="1386729180"/>
                  </a:ext>
                </a:extLst>
              </a:tr>
              <a:tr h="205732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50000"/>
                        </a:lnSpc>
                        <a:tabLst>
                          <a:tab pos="457200" algn="l"/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20 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2,0</a:t>
                      </a:r>
                      <a:endParaRPr lang="ru-UA" sz="110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3,9</a:t>
                      </a:r>
                      <a:endParaRPr lang="ru-UA" sz="110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3,6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4,4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highlight>
                          <a:srgbClr val="00FF00"/>
                        </a:highligh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extLst>
                  <a:ext uri="{0D108BD9-81ED-4DB2-BD59-A6C34878D82A}">
                    <a16:rowId xmlns:a16="http://schemas.microsoft.com/office/drawing/2014/main" val="3858082522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457D1C3B-EA56-1CC4-9BE1-03A733CDE0AF}"/>
              </a:ext>
            </a:extLst>
          </p:cNvPr>
          <p:cNvSpPr txBox="1"/>
          <p:nvPr/>
        </p:nvSpPr>
        <p:spPr>
          <a:xfrm>
            <a:off x="9532273" y="176637"/>
            <a:ext cx="1698061" cy="4580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  <a:tabLst>
                <a:tab pos="702310" algn="l"/>
                <a:tab pos="3474720" algn="r"/>
                <a:tab pos="3750310" algn="r"/>
              </a:tabLst>
            </a:pPr>
            <a:r>
              <a:rPr lang="uk-UA" sz="18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Таблиця 3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3FDDC7C-85B7-971E-6313-6DEA94662318}"/>
              </a:ext>
            </a:extLst>
          </p:cNvPr>
          <p:cNvSpPr txBox="1"/>
          <p:nvPr/>
        </p:nvSpPr>
        <p:spPr>
          <a:xfrm>
            <a:off x="761035" y="2749581"/>
            <a:ext cx="6105644" cy="4580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  <a:tabLst>
                <a:tab pos="702310" algn="l"/>
                <a:tab pos="3474720" algn="r"/>
                <a:tab pos="3750310" algn="r"/>
              </a:tabLst>
            </a:pPr>
            <a:r>
              <a:rPr lang="uk-UA" sz="18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Таблиця 4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11" name="Таблица 10">
            <a:extLst>
              <a:ext uri="{FF2B5EF4-FFF2-40B4-BE49-F238E27FC236}">
                <a16:creationId xmlns:a16="http://schemas.microsoft.com/office/drawing/2014/main" id="{C3AA89B3-EAE3-EE80-EB50-DEE4DA87D5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6458136"/>
              </p:ext>
            </p:extLst>
          </p:nvPr>
        </p:nvGraphicFramePr>
        <p:xfrm>
          <a:off x="901814" y="3207592"/>
          <a:ext cx="6606823" cy="184950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276680">
                  <a:extLst>
                    <a:ext uri="{9D8B030D-6E8A-4147-A177-3AD203B41FA5}">
                      <a16:colId xmlns:a16="http://schemas.microsoft.com/office/drawing/2014/main" val="3644053930"/>
                    </a:ext>
                  </a:extLst>
                </a:gridCol>
                <a:gridCol w="1224642">
                  <a:extLst>
                    <a:ext uri="{9D8B030D-6E8A-4147-A177-3AD203B41FA5}">
                      <a16:colId xmlns:a16="http://schemas.microsoft.com/office/drawing/2014/main" val="4021407900"/>
                    </a:ext>
                  </a:extLst>
                </a:gridCol>
                <a:gridCol w="1224642">
                  <a:extLst>
                    <a:ext uri="{9D8B030D-6E8A-4147-A177-3AD203B41FA5}">
                      <a16:colId xmlns:a16="http://schemas.microsoft.com/office/drawing/2014/main" val="789289136"/>
                    </a:ext>
                  </a:extLst>
                </a:gridCol>
                <a:gridCol w="1039385">
                  <a:extLst>
                    <a:ext uri="{9D8B030D-6E8A-4147-A177-3AD203B41FA5}">
                      <a16:colId xmlns:a16="http://schemas.microsoft.com/office/drawing/2014/main" val="3961944123"/>
                    </a:ext>
                  </a:extLst>
                </a:gridCol>
                <a:gridCol w="1039385">
                  <a:extLst>
                    <a:ext uri="{9D8B030D-6E8A-4147-A177-3AD203B41FA5}">
                      <a16:colId xmlns:a16="http://schemas.microsoft.com/office/drawing/2014/main" val="3763262053"/>
                    </a:ext>
                  </a:extLst>
                </a:gridCol>
                <a:gridCol w="802089">
                  <a:extLst>
                    <a:ext uri="{9D8B030D-6E8A-4147-A177-3AD203B41FA5}">
                      <a16:colId xmlns:a16="http://schemas.microsoft.com/office/drawing/2014/main" val="458475207"/>
                    </a:ext>
                  </a:extLst>
                </a:gridCol>
              </a:tblGrid>
              <a:tr h="316230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400" dirty="0">
                          <a:solidFill>
                            <a:schemeClr val="bg1"/>
                          </a:solidFill>
                          <a:effectLst/>
                        </a:rPr>
                        <a:t>операція</a:t>
                      </a:r>
                      <a:endParaRPr lang="ru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400" dirty="0">
                          <a:solidFill>
                            <a:schemeClr val="bg1"/>
                          </a:solidFill>
                          <a:effectLst/>
                        </a:rPr>
                        <a:t>Значення числових характеристик </a:t>
                      </a:r>
                      <a:r>
                        <a:rPr lang="uk-UA" sz="1400" dirty="0" err="1">
                          <a:solidFill>
                            <a:schemeClr val="bg1"/>
                          </a:solidFill>
                          <a:effectLst/>
                        </a:rPr>
                        <a:t>х</a:t>
                      </a:r>
                      <a:r>
                        <a:rPr lang="uk-UA" sz="1400" dirty="0">
                          <a:solidFill>
                            <a:schemeClr val="bg1"/>
                          </a:solidFill>
                          <a:effectLst/>
                        </a:rPr>
                        <a:t>, МПа</a:t>
                      </a:r>
                      <a:endParaRPr lang="ru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3506076"/>
                  </a:ext>
                </a:extLst>
              </a:tr>
              <a:tr h="94615">
                <a:tc v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uk-UA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uk-UA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uk-UA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39599123"/>
                  </a:ext>
                </a:extLst>
              </a:tr>
              <a:tr h="31623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I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1,26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400" dirty="0">
                          <a:solidFill>
                            <a:schemeClr val="bg1"/>
                          </a:solidFill>
                          <a:effectLst/>
                        </a:rPr>
                        <a:t>1,35</a:t>
                      </a:r>
                      <a:endParaRPr lang="ru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400" dirty="0">
                          <a:solidFill>
                            <a:schemeClr val="bg1"/>
                          </a:solidFill>
                          <a:effectLst/>
                        </a:rPr>
                        <a:t>-</a:t>
                      </a:r>
                      <a:endParaRPr lang="ru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2,61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2,7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44890553"/>
                  </a:ext>
                </a:extLst>
              </a:tr>
              <a:tr h="31623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II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2,41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1,89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400" dirty="0">
                          <a:solidFill>
                            <a:schemeClr val="bg1"/>
                          </a:solidFill>
                          <a:effectLst/>
                        </a:rPr>
                        <a:t>0,52</a:t>
                      </a:r>
                      <a:endParaRPr lang="ru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4,3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3,76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84912906"/>
                  </a:ext>
                </a:extLst>
              </a:tr>
              <a:tr h="30289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III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2,42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2,04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400" dirty="0">
                          <a:solidFill>
                            <a:schemeClr val="bg1"/>
                          </a:solidFill>
                          <a:effectLst/>
                        </a:rPr>
                        <a:t>0,4</a:t>
                      </a:r>
                      <a:endParaRPr lang="ru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400" dirty="0">
                          <a:solidFill>
                            <a:schemeClr val="bg1"/>
                          </a:solidFill>
                          <a:effectLst/>
                        </a:rPr>
                        <a:t>4,46</a:t>
                      </a:r>
                      <a:endParaRPr lang="ru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400" dirty="0">
                          <a:solidFill>
                            <a:schemeClr val="bg1"/>
                          </a:solidFill>
                          <a:effectLst/>
                        </a:rPr>
                        <a:t>4,08</a:t>
                      </a:r>
                      <a:endParaRPr lang="ru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12556529"/>
                  </a:ext>
                </a:extLst>
              </a:tr>
              <a:tr h="31623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IV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3,51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1,62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1,88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400" dirty="0">
                          <a:solidFill>
                            <a:schemeClr val="bg1"/>
                          </a:solidFill>
                          <a:effectLst/>
                        </a:rPr>
                        <a:t>5,12</a:t>
                      </a:r>
                      <a:endParaRPr lang="ru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400" dirty="0">
                          <a:solidFill>
                            <a:schemeClr val="bg1"/>
                          </a:solidFill>
                          <a:effectLst/>
                        </a:rPr>
                        <a:t>3,24</a:t>
                      </a:r>
                      <a:endParaRPr lang="ru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59871616"/>
                  </a:ext>
                </a:extLst>
              </a:tr>
            </a:tbl>
          </a:graphicData>
        </a:graphic>
      </p:graphicFrame>
      <p:graphicFrame>
        <p:nvGraphicFramePr>
          <p:cNvPr id="12" name="Объект 11">
            <a:extLst>
              <a:ext uri="{FF2B5EF4-FFF2-40B4-BE49-F238E27FC236}">
                <a16:creationId xmlns:a16="http://schemas.microsoft.com/office/drawing/2014/main" id="{F201889E-9CA9-32B3-9A8A-30F4B6149BC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7701947"/>
              </p:ext>
            </p:extLst>
          </p:nvPr>
        </p:nvGraphicFramePr>
        <p:xfrm>
          <a:off x="2718570" y="3535464"/>
          <a:ext cx="142266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6" imgW="2921000" imgH="6438900" progId="Equation.3">
                  <p:embed/>
                </p:oleObj>
              </mc:Choice>
              <mc:Fallback>
                <p:oleObj r:id="rId6" imgW="2921000" imgH="64389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8570" y="3535464"/>
                        <a:ext cx="142266" cy="279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>
            <a:extLst>
              <a:ext uri="{FF2B5EF4-FFF2-40B4-BE49-F238E27FC236}">
                <a16:creationId xmlns:a16="http://schemas.microsoft.com/office/drawing/2014/main" id="{6BC7B4A5-869A-7E5B-E05E-855F8D03BF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50430"/>
              </p:ext>
            </p:extLst>
          </p:nvPr>
        </p:nvGraphicFramePr>
        <p:xfrm>
          <a:off x="3898913" y="3567511"/>
          <a:ext cx="384118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8" imgW="7899400" imgH="4102100" progId="Equation.3">
                  <p:embed/>
                </p:oleObj>
              </mc:Choice>
              <mc:Fallback>
                <p:oleObj r:id="rId8" imgW="7899400" imgH="41021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8913" y="3567511"/>
                        <a:ext cx="384118" cy="177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>
            <a:extLst>
              <a:ext uri="{FF2B5EF4-FFF2-40B4-BE49-F238E27FC236}">
                <a16:creationId xmlns:a16="http://schemas.microsoft.com/office/drawing/2014/main" id="{BC1B824C-5412-A18C-C26E-25401EF6E4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8738424"/>
              </p:ext>
            </p:extLst>
          </p:nvPr>
        </p:nvGraphicFramePr>
        <p:xfrm>
          <a:off x="4981485" y="3487024"/>
          <a:ext cx="469477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0" imgW="9652000" imgH="6438900" progId="Equation.3">
                  <p:embed/>
                </p:oleObj>
              </mc:Choice>
              <mc:Fallback>
                <p:oleObj r:id="rId10" imgW="9652000" imgH="64389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1485" y="3487024"/>
                        <a:ext cx="469477" cy="279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>
            <a:extLst>
              <a:ext uri="{FF2B5EF4-FFF2-40B4-BE49-F238E27FC236}">
                <a16:creationId xmlns:a16="http://schemas.microsoft.com/office/drawing/2014/main" id="{6F910E31-A75C-5E6C-7CEF-16FA49989C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5098520"/>
              </p:ext>
            </p:extLst>
          </p:nvPr>
        </p:nvGraphicFramePr>
        <p:xfrm>
          <a:off x="5858817" y="3465911"/>
          <a:ext cx="469477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2" imgW="9652000" imgH="6438900" progId="Equation.3">
                  <p:embed/>
                </p:oleObj>
              </mc:Choice>
              <mc:Fallback>
                <p:oleObj r:id="rId12" imgW="9652000" imgH="64389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8817" y="3465911"/>
                        <a:ext cx="469477" cy="279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>
            <a:extLst>
              <a:ext uri="{FF2B5EF4-FFF2-40B4-BE49-F238E27FC236}">
                <a16:creationId xmlns:a16="http://schemas.microsoft.com/office/drawing/2014/main" id="{941B700F-63CC-E376-6AEB-1487C4C018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0360826"/>
              </p:ext>
            </p:extLst>
          </p:nvPr>
        </p:nvGraphicFramePr>
        <p:xfrm>
          <a:off x="6847870" y="3551686"/>
          <a:ext cx="469477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4" imgW="9652000" imgH="4978400" progId="Equation.3">
                  <p:embed/>
                </p:oleObj>
              </mc:Choice>
              <mc:Fallback>
                <p:oleObj r:id="rId14" imgW="9652000" imgH="4978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7870" y="3551686"/>
                        <a:ext cx="469477" cy="2159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3C1B000B-0C91-0011-BF1F-87A9B3F0C822}"/>
              </a:ext>
            </a:extLst>
          </p:cNvPr>
          <p:cNvSpPr txBox="1"/>
          <p:nvPr/>
        </p:nvSpPr>
        <p:spPr>
          <a:xfrm>
            <a:off x="1402993" y="5224192"/>
            <a:ext cx="6105644" cy="4580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55905" algn="just">
              <a:lnSpc>
                <a:spcPct val="150000"/>
              </a:lnSpc>
              <a:spcBef>
                <a:spcPts val="10"/>
              </a:spcBef>
              <a:spcAft>
                <a:spcPts val="0"/>
              </a:spcAft>
              <a:tabLst>
                <a:tab pos="964565" algn="l"/>
                <a:tab pos="1597025" algn="l"/>
                <a:tab pos="2249170" algn="l"/>
                <a:tab pos="2860675" algn="l"/>
                <a:tab pos="3519170" algn="l"/>
              </a:tabLst>
            </a:pPr>
            <a:r>
              <a:rPr lang="uk-UA" sz="1800" i="1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Значення менше нуля не записується.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8211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BA2A7DC-BE6F-AEE3-685C-3A10626E6334}"/>
              </a:ext>
            </a:extLst>
          </p:cNvPr>
          <p:cNvSpPr txBox="1"/>
          <p:nvPr/>
        </p:nvSpPr>
        <p:spPr>
          <a:xfrm>
            <a:off x="1119850" y="346321"/>
            <a:ext cx="610564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3505" marR="18415" indent="135890" algn="just">
              <a:spcBef>
                <a:spcPts val="935"/>
              </a:spcBef>
              <a:spcAft>
                <a:spcPts val="0"/>
              </a:spcAft>
            </a:pPr>
            <a:r>
              <a:rPr lang="uk-UA" sz="1800" spc="-7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uk-UA" sz="18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Міцність споруди збільшується після| дії </a:t>
            </a:r>
            <a:r>
              <a:rPr lang="uk-UA" sz="1800" spc="1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відбраковуючих</a:t>
            </a:r>
            <a:r>
              <a:rPr lang="uk-UA" sz="18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випробувань і </a:t>
            </a:r>
            <a:r>
              <a:rPr lang="uk-UA" sz="1800" spc="1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термотренування</a:t>
            </a:r>
            <a:r>
              <a:rPr lang="uk-UA" sz="18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що видно зі збільшення мінімального, максимального і </a:t>
            </a:r>
            <a:r>
              <a:rPr lang="uk-UA" sz="18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середнього значень по операціях.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EB7D5D1-C82D-7136-E258-A5F4627EF0BB}"/>
              </a:ext>
            </a:extLst>
          </p:cNvPr>
          <p:cNvSpPr txBox="1"/>
          <p:nvPr/>
        </p:nvSpPr>
        <p:spPr>
          <a:xfrm>
            <a:off x="5107330" y="1876372"/>
            <a:ext cx="610564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1125" indent="138430" algn="just">
              <a:tabLst>
                <a:tab pos="412750" algn="l"/>
              </a:tabLst>
            </a:pPr>
            <a:r>
              <a:rPr lang="uk-UA" sz="1800" spc="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Тест на старіння декілька знижує міцність </a:t>
            </a:r>
            <a:r>
              <a:rPr lang="uk-UA" sz="18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споруди в порівнянні з попереднім станом, </a:t>
            </a:r>
            <a:r>
              <a:rPr lang="uk-UA" sz="18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що видно по мінімальному та максимальному значеннях, хоча середнє </a:t>
            </a:r>
            <a:r>
              <a:rPr lang="uk-UA" sz="1800" spc="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значення залишається в тих же межах.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EE22774-FB9C-8D6B-E569-296C1018BBAF}"/>
              </a:ext>
            </a:extLst>
          </p:cNvPr>
          <p:cNvSpPr txBox="1"/>
          <p:nvPr/>
        </p:nvSpPr>
        <p:spPr>
          <a:xfrm>
            <a:off x="1119850" y="3555442"/>
            <a:ext cx="61056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buFont typeface="Times New Roman" panose="02020603050405020304" pitchFamily="18" charset="0"/>
              <a:buAutoNum type="arabicPeriod" startAt="3"/>
              <a:tabLst>
                <a:tab pos="377825" algn="l"/>
              </a:tabLst>
            </a:pPr>
            <a:r>
              <a:rPr lang="uk-UA" sz="18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Розподіли значень руйнуючих зусиль по операціях </a:t>
            </a:r>
            <a:r>
              <a:rPr lang="uk-UA" sz="18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I, II, III - </a:t>
            </a:r>
            <a:r>
              <a:rPr lang="uk-UA" sz="1800" spc="15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одномодальні</a:t>
            </a:r>
            <a:r>
              <a:rPr lang="uk-UA" sz="18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по операції IV - </a:t>
            </a:r>
            <a:r>
              <a:rPr lang="uk-UA" sz="1800" spc="15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двомодальне</a:t>
            </a:r>
            <a:r>
              <a:rPr lang="uk-UA" sz="18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ABB8989-CFC1-3DF9-0813-E359E5DB41DE}"/>
              </a:ext>
            </a:extLst>
          </p:cNvPr>
          <p:cNvSpPr txBox="1"/>
          <p:nvPr/>
        </p:nvSpPr>
        <p:spPr>
          <a:xfrm>
            <a:off x="4982900" y="4630271"/>
            <a:ext cx="610564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spc="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Розкид значень руйнуючого зусилля для</a:t>
            </a:r>
            <a:br>
              <a:rPr lang="uk-UA" sz="1800" spc="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1800" spc="1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даної конструкції на всіх видах технологічних операцій і</a:t>
            </a:r>
            <a:br>
              <a:rPr lang="uk-UA" sz="1800" spc="1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1800" spc="3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випробувань укладається в межі розкиду       </a:t>
            </a:r>
            <a:r>
              <a:rPr lang="uk-UA" sz="1800" spc="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що говорить про </a:t>
            </a:r>
            <a:r>
              <a:rPr lang="uk-UA" sz="18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стабільність цього </a:t>
            </a:r>
            <a:r>
              <a:rPr lang="uk-UA" sz="1800" spc="5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техпроцесу</a:t>
            </a:r>
            <a:r>
              <a:rPr lang="uk-UA" sz="18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|.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UA" dirty="0">
              <a:solidFill>
                <a:schemeClr val="bg1"/>
              </a:solidFill>
            </a:endParaRPr>
          </a:p>
        </p:txBody>
      </p:sp>
      <p:graphicFrame>
        <p:nvGraphicFramePr>
          <p:cNvPr id="20" name="Объект 19">
            <a:extLst>
              <a:ext uri="{FF2B5EF4-FFF2-40B4-BE49-F238E27FC236}">
                <a16:creationId xmlns:a16="http://schemas.microsoft.com/office/drawing/2014/main" id="{670C0F1D-659D-54FD-DFB4-E8A9B15695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1241631"/>
              </p:ext>
            </p:extLst>
          </p:nvPr>
        </p:nvGraphicFramePr>
        <p:xfrm>
          <a:off x="9306045" y="5221377"/>
          <a:ext cx="358354" cy="2951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4978400" imgH="4102100" progId="Equation.3">
                  <p:embed/>
                </p:oleObj>
              </mc:Choice>
              <mc:Fallback>
                <p:oleObj r:id="rId2" imgW="4978400" imgH="41021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06045" y="5221377"/>
                        <a:ext cx="358354" cy="29511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12">
            <a:extLst>
              <a:ext uri="{FF2B5EF4-FFF2-40B4-BE49-F238E27FC236}">
                <a16:creationId xmlns:a16="http://schemas.microsoft.com/office/drawing/2014/main" id="{0C1D69A9-1FC5-07D5-1737-A62490C3B5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2412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UA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</a:t>
            </a:r>
            <a:r>
              <a:rPr kumimoji="0" lang="uk-UA" altLang="ru-UA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uk-UA" altLang="ru-U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36020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3895FB-B3A7-7154-B36D-455464AC8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22" y="1246208"/>
            <a:ext cx="9905955" cy="3429000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ru-RU" sz="2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ГРАФІЧНА ОБРОБКА СУКУПНОСТІ</a:t>
            </a:r>
            <a:br>
              <a:rPr lang="ru-UA" sz="2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ВИПАДКОВИХ ВЕЛИЧИН</a:t>
            </a:r>
            <a:br>
              <a:rPr lang="ru-UA" sz="2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UA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1251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19D0054-699A-AAE9-3605-46E0B06F5D79}"/>
              </a:ext>
            </a:extLst>
          </p:cNvPr>
          <p:cNvSpPr txBox="1"/>
          <p:nvPr/>
        </p:nvSpPr>
        <p:spPr>
          <a:xfrm>
            <a:off x="1258746" y="230004"/>
            <a:ext cx="9980271" cy="18056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6365" indent="140335" algn="just">
              <a:spcBef>
                <a:spcPts val="420"/>
              </a:spcBef>
              <a:spcAft>
                <a:spcPts val="0"/>
              </a:spcAft>
            </a:pPr>
            <a:r>
              <a:rPr lang="uk-UA" sz="1800" spc="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Варіанти значень величини, перераховані </a:t>
            </a:r>
            <a:r>
              <a:rPr lang="uk-UA" sz="1800" spc="1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 порядку їх зростання з вказівкою для кожного значення </a:t>
            </a:r>
            <a:r>
              <a:rPr lang="uk-UA" sz="1800" spc="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числа його повторень, називають </a:t>
            </a:r>
            <a:r>
              <a:rPr lang="uk-UA" sz="1800" i="1" spc="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рядом розподілів</a:t>
            </a:r>
            <a:r>
              <a:rPr lang="uk-UA" sz="1800" spc="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L="126365" indent="140335" algn="just">
              <a:spcBef>
                <a:spcPts val="420"/>
              </a:spcBef>
              <a:spcAft>
                <a:spcPts val="0"/>
              </a:spcAft>
            </a:pPr>
            <a:r>
              <a:rPr lang="uk-UA" sz="1800" spc="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Число повторень </a:t>
            </a:r>
            <a:r>
              <a:rPr lang="uk-UA" sz="1800" spc="1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кожного значення випадкової величини називається його </a:t>
            </a:r>
            <a:r>
              <a:rPr lang="uk-UA" sz="1800" i="1" spc="1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абсолютною </a:t>
            </a:r>
            <a:r>
              <a:rPr lang="uk-UA" sz="1800" i="1" spc="4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частотою.</a:t>
            </a:r>
            <a:endParaRPr lang="ru-UA" sz="1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uk-UA" sz="1800" spc="-2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Сума всіх абсолютних частот у ряді розподілу дорівнює загальній </a:t>
            </a:r>
            <a:r>
              <a:rPr lang="uk-UA" sz="1800" spc="-2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кількості вимірювань, які називають </a:t>
            </a:r>
            <a:r>
              <a:rPr lang="uk-UA" sz="1800" i="1" spc="-2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об'ємом сукупності. </a:t>
            </a:r>
            <a:endParaRPr lang="ru-UA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D53CBF-D537-C15D-7EA1-9920C1178B32}"/>
              </a:ext>
            </a:extLst>
          </p:cNvPr>
          <p:cNvSpPr txBox="1"/>
          <p:nvPr/>
        </p:nvSpPr>
        <p:spPr>
          <a:xfrm>
            <a:off x="1478665" y="2035627"/>
            <a:ext cx="97603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spc="-2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Простою формою графічного представлення ряду розподілів є </a:t>
            </a:r>
            <a:r>
              <a:rPr lang="uk-UA" sz="1800" i="1" spc="-2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полігон.</a:t>
            </a:r>
            <a:r>
              <a:rPr lang="ru-UA" dirty="0">
                <a:solidFill>
                  <a:schemeClr val="bg1"/>
                </a:solidFill>
                <a:effectLst/>
              </a:rPr>
              <a:t> </a:t>
            </a:r>
            <a:endParaRPr lang="ru-UA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BF21B7E-5453-6BB6-8FD2-EEB6688F27DD}"/>
              </a:ext>
            </a:extLst>
          </p:cNvPr>
          <p:cNvSpPr txBox="1"/>
          <p:nvPr/>
        </p:nvSpPr>
        <p:spPr>
          <a:xfrm>
            <a:off x="1339769" y="2533936"/>
            <a:ext cx="9899248" cy="12890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270" indent="141605" algn="just">
              <a:lnSpc>
                <a:spcPct val="150000"/>
              </a:lnSpc>
              <a:spcBef>
                <a:spcPts val="25"/>
              </a:spcBef>
              <a:spcAft>
                <a:spcPts val="0"/>
              </a:spcAft>
            </a:pPr>
            <a:r>
              <a:rPr lang="uk-UA" sz="18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визначенні ширини інтервалу може бути використано </a:t>
            </a:r>
            <a:r>
              <a:rPr lang="uk-UA" sz="180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правило </a:t>
            </a:r>
            <a:r>
              <a:rPr lang="uk-UA" sz="1800" spc="-25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Старджеса</a:t>
            </a:r>
            <a:r>
              <a:rPr lang="uk-UA" sz="180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для знаходження мінімального числа інтервалів </a:t>
            </a:r>
            <a:r>
              <a:rPr lang="uk-UA" sz="18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До, на які потрібно розбити різницю між двома крайніми значеннями: До = 1 + 3,3 </a:t>
            </a:r>
            <a:r>
              <a:rPr lang="uk-UA" sz="1800" spc="-2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lgN</a:t>
            </a:r>
            <a:r>
              <a:rPr lang="uk-UA" sz="18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де </a:t>
            </a:r>
            <a:r>
              <a:rPr lang="uk-UA" sz="1800" spc="-2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uk-UA" sz="18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розмір вибірки, тобто кількість випадкових величин.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EA5CB09-349B-2BA6-AD73-A047BD8BACC7}"/>
              </a:ext>
            </a:extLst>
          </p:cNvPr>
          <p:cNvSpPr txBox="1"/>
          <p:nvPr/>
        </p:nvSpPr>
        <p:spPr>
          <a:xfrm>
            <a:off x="1339768" y="3951920"/>
            <a:ext cx="9899247" cy="8735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18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Вірогідність того, що вимірювання потрапляє в проміжок </a:t>
            </a:r>
            <a:r>
              <a:rPr lang="uk-UA" sz="18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uk-UA" sz="1800" spc="-2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r>
              <a:rPr lang="uk-UA" sz="1800" spc="-20" baseline="-25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мін</a:t>
            </a:r>
            <a:r>
              <a:rPr lang="uk-UA" spc="-20" baseline="-25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uk-UA" sz="18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х</a:t>
            </a:r>
            <a:r>
              <a:rPr lang="uk-UA" sz="1800" spc="-20" baseline="-25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uk-UA" sz="18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називається </a:t>
            </a:r>
            <a:r>
              <a:rPr lang="uk-UA" sz="1800" i="1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інтегральним (кумулятивним) законом розподілу; </a:t>
            </a:r>
            <a:r>
              <a:rPr lang="uk-UA" sz="1800" i="1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дорівнює  </a:t>
            </a:r>
            <a:r>
              <a:rPr lang="uk-UA" sz="1800" i="1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площі під інтегральною кривою.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CD557CD-9C9A-01F7-DBD0-4183E9FCF205}"/>
              </a:ext>
            </a:extLst>
          </p:cNvPr>
          <p:cNvSpPr txBox="1"/>
          <p:nvPr/>
        </p:nvSpPr>
        <p:spPr>
          <a:xfrm>
            <a:off x="1258745" y="4825429"/>
            <a:ext cx="9980269" cy="17045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510" marR="71755" indent="135890" algn="just">
              <a:lnSpc>
                <a:spcPct val="150000"/>
              </a:lnSpc>
              <a:spcAft>
                <a:spcPts val="0"/>
              </a:spcAft>
            </a:pPr>
            <a:r>
              <a:rPr lang="uk-UA" sz="18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наочного порівняння наявності </a:t>
            </a:r>
            <a:r>
              <a:rPr lang="uk-UA" sz="1800" spc="-15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залежностей</a:t>
            </a:r>
            <a:r>
              <a:rPr lang="uk-UA" sz="18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між двома різними параметрами сукупності або між значенням </a:t>
            </a:r>
            <a:r>
              <a:rPr lang="uk-UA" sz="180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параметра при нормальній температурі зі значенням цього ж параметра при граничних температурах, а також для порівняння первинних </a:t>
            </a:r>
            <a:r>
              <a:rPr lang="uk-UA" sz="18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 подальших або кінцевих вимірювань параметрів використовуються </a:t>
            </a:r>
            <a:r>
              <a:rPr lang="uk-UA" sz="18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поля </a:t>
            </a:r>
            <a:r>
              <a:rPr lang="uk-UA" sz="1800" i="1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кореляції.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14105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0C7E71ED-EBF9-2529-30F4-A48CA6257D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55855"/>
              </p:ext>
            </p:extLst>
          </p:nvPr>
        </p:nvGraphicFramePr>
        <p:xfrm>
          <a:off x="840471" y="791078"/>
          <a:ext cx="3660243" cy="492379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720477">
                  <a:extLst>
                    <a:ext uri="{9D8B030D-6E8A-4147-A177-3AD203B41FA5}">
                      <a16:colId xmlns:a16="http://schemas.microsoft.com/office/drawing/2014/main" val="2330431610"/>
                    </a:ext>
                  </a:extLst>
                </a:gridCol>
                <a:gridCol w="751802">
                  <a:extLst>
                    <a:ext uri="{9D8B030D-6E8A-4147-A177-3AD203B41FA5}">
                      <a16:colId xmlns:a16="http://schemas.microsoft.com/office/drawing/2014/main" val="3615180271"/>
                    </a:ext>
                  </a:extLst>
                </a:gridCol>
                <a:gridCol w="772808">
                  <a:extLst>
                    <a:ext uri="{9D8B030D-6E8A-4147-A177-3AD203B41FA5}">
                      <a16:colId xmlns:a16="http://schemas.microsoft.com/office/drawing/2014/main" val="3588522719"/>
                    </a:ext>
                  </a:extLst>
                </a:gridCol>
                <a:gridCol w="772808">
                  <a:extLst>
                    <a:ext uri="{9D8B030D-6E8A-4147-A177-3AD203B41FA5}">
                      <a16:colId xmlns:a16="http://schemas.microsoft.com/office/drawing/2014/main" val="1158956596"/>
                    </a:ext>
                  </a:extLst>
                </a:gridCol>
                <a:gridCol w="642348">
                  <a:extLst>
                    <a:ext uri="{9D8B030D-6E8A-4147-A177-3AD203B41FA5}">
                      <a16:colId xmlns:a16="http://schemas.microsoft.com/office/drawing/2014/main" val="259944807"/>
                    </a:ext>
                  </a:extLst>
                </a:gridCol>
              </a:tblGrid>
              <a:tr h="206454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№ </a:t>
                      </a:r>
                      <a:r>
                        <a:rPr lang="uk-UA" sz="1100" dirty="0" err="1">
                          <a:solidFill>
                            <a:schemeClr val="bg1"/>
                          </a:solidFill>
                          <a:effectLst/>
                        </a:rPr>
                        <a:t>п</a:t>
                      </a: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/</a:t>
                      </a:r>
                      <a:r>
                        <a:rPr lang="uk-UA" sz="1100" dirty="0" err="1">
                          <a:solidFill>
                            <a:schemeClr val="bg1"/>
                          </a:solidFill>
                          <a:effectLst/>
                        </a:rPr>
                        <a:t>п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Значення </a:t>
                      </a:r>
                      <a:r>
                        <a:rPr lang="uk-UA" sz="1100" dirty="0" err="1">
                          <a:solidFill>
                            <a:schemeClr val="bg1"/>
                          </a:solidFill>
                          <a:effectLst/>
                        </a:rPr>
                        <a:t>х</a:t>
                      </a: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, МПа, після операції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0833343"/>
                  </a:ext>
                </a:extLst>
              </a:tr>
              <a:tr h="205732">
                <a:tc v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I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</a:rPr>
                        <a:t>II</a:t>
                      </a:r>
                      <a:endParaRPr lang="ru-UA" sz="1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</a:rPr>
                        <a:t>III</a:t>
                      </a:r>
                      <a:endParaRPr lang="ru-UA" sz="1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</a:rPr>
                        <a:t>IV</a:t>
                      </a:r>
                      <a:endParaRPr lang="ru-UA" sz="1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extLst>
                  <a:ext uri="{0D108BD9-81ED-4DB2-BD59-A6C34878D82A}">
                    <a16:rowId xmlns:a16="http://schemas.microsoft.com/office/drawing/2014/main" val="731871060"/>
                  </a:ext>
                </a:extLst>
              </a:tr>
              <a:tr h="205732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50000"/>
                        </a:lnSpc>
                        <a:tabLst>
                          <a:tab pos="457200" algn="l"/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 1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0,6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1,5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</a:rPr>
                        <a:t>1,4</a:t>
                      </a:r>
                      <a:endParaRPr lang="ru-UA" sz="1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</a:rPr>
                        <a:t>2,3</a:t>
                      </a:r>
                      <a:endParaRPr lang="ru-UA" sz="1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extLst>
                  <a:ext uri="{0D108BD9-81ED-4DB2-BD59-A6C34878D82A}">
                    <a16:rowId xmlns:a16="http://schemas.microsoft.com/office/drawing/2014/main" val="2324300587"/>
                  </a:ext>
                </a:extLst>
              </a:tr>
              <a:tr h="205732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50000"/>
                        </a:lnSpc>
                        <a:tabLst>
                          <a:tab pos="457200" algn="l"/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 2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0,7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1,8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</a:rPr>
                        <a:t>1,4</a:t>
                      </a:r>
                      <a:endParaRPr lang="ru-UA" sz="1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</a:rPr>
                        <a:t>2,6</a:t>
                      </a:r>
                      <a:endParaRPr lang="ru-UA" sz="1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extLst>
                  <a:ext uri="{0D108BD9-81ED-4DB2-BD59-A6C34878D82A}">
                    <a16:rowId xmlns:a16="http://schemas.microsoft.com/office/drawing/2014/main" val="1582685089"/>
                  </a:ext>
                </a:extLst>
              </a:tr>
              <a:tr h="205732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50000"/>
                        </a:lnSpc>
                        <a:tabLst>
                          <a:tab pos="457200" algn="l"/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3 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0,7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1,8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</a:rPr>
                        <a:t>1,6</a:t>
                      </a:r>
                      <a:endParaRPr lang="ru-UA" sz="1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</a:rPr>
                        <a:t>3,0</a:t>
                      </a:r>
                      <a:endParaRPr lang="ru-UA" sz="1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extLst>
                  <a:ext uri="{0D108BD9-81ED-4DB2-BD59-A6C34878D82A}">
                    <a16:rowId xmlns:a16="http://schemas.microsoft.com/office/drawing/2014/main" val="2150938529"/>
                  </a:ext>
                </a:extLst>
              </a:tr>
              <a:tr h="205732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50000"/>
                        </a:lnSpc>
                        <a:tabLst>
                          <a:tab pos="457200" algn="l"/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 4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0.8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1,9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</a:rPr>
                        <a:t>1,8</a:t>
                      </a:r>
                      <a:endParaRPr lang="ru-UA" sz="1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</a:rPr>
                        <a:t>3,1</a:t>
                      </a:r>
                      <a:endParaRPr lang="ru-UA" sz="1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extLst>
                  <a:ext uri="{0D108BD9-81ED-4DB2-BD59-A6C34878D82A}">
                    <a16:rowId xmlns:a16="http://schemas.microsoft.com/office/drawing/2014/main" val="1072584311"/>
                  </a:ext>
                </a:extLst>
              </a:tr>
              <a:tr h="205732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50000"/>
                        </a:lnSpc>
                        <a:tabLst>
                          <a:tab pos="457200" algn="l"/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 5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0,8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2,0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1,9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</a:rPr>
                        <a:t>3,1</a:t>
                      </a:r>
                      <a:endParaRPr lang="ru-UA" sz="1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extLst>
                  <a:ext uri="{0D108BD9-81ED-4DB2-BD59-A6C34878D82A}">
                    <a16:rowId xmlns:a16="http://schemas.microsoft.com/office/drawing/2014/main" val="2168592244"/>
                  </a:ext>
                </a:extLst>
              </a:tr>
              <a:tr h="205732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50000"/>
                        </a:lnSpc>
                        <a:tabLst>
                          <a:tab pos="457200" algn="l"/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 6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0,9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2,0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2,0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</a:rPr>
                        <a:t>3,1</a:t>
                      </a:r>
                      <a:endParaRPr lang="ru-UA" sz="1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extLst>
                  <a:ext uri="{0D108BD9-81ED-4DB2-BD59-A6C34878D82A}">
                    <a16:rowId xmlns:a16="http://schemas.microsoft.com/office/drawing/2014/main" val="2096843904"/>
                  </a:ext>
                </a:extLst>
              </a:tr>
              <a:tr h="205732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50000"/>
                        </a:lnSpc>
                        <a:tabLst>
                          <a:tab pos="457200" algn="l"/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 7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0,9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2,0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2,0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</a:rPr>
                        <a:t>3,2</a:t>
                      </a:r>
                      <a:endParaRPr lang="ru-UA" sz="1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extLst>
                  <a:ext uri="{0D108BD9-81ED-4DB2-BD59-A6C34878D82A}">
                    <a16:rowId xmlns:a16="http://schemas.microsoft.com/office/drawing/2014/main" val="3430518199"/>
                  </a:ext>
                </a:extLst>
              </a:tr>
              <a:tr h="205732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50000"/>
                        </a:lnSpc>
                        <a:tabLst>
                          <a:tab pos="457200" algn="l"/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 8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1,1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2,0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2,0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</a:rPr>
                        <a:t>3,2</a:t>
                      </a:r>
                      <a:endParaRPr lang="ru-UA" sz="1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extLst>
                  <a:ext uri="{0D108BD9-81ED-4DB2-BD59-A6C34878D82A}">
                    <a16:rowId xmlns:a16="http://schemas.microsoft.com/office/drawing/2014/main" val="1380007058"/>
                  </a:ext>
                </a:extLst>
              </a:tr>
              <a:tr h="205732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50000"/>
                        </a:lnSpc>
                        <a:tabLst>
                          <a:tab pos="457200" algn="l"/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 9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1,1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2,0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2,3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</a:rPr>
                        <a:t>3,3</a:t>
                      </a:r>
                      <a:endParaRPr lang="ru-UA" sz="1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extLst>
                  <a:ext uri="{0D108BD9-81ED-4DB2-BD59-A6C34878D82A}">
                    <a16:rowId xmlns:a16="http://schemas.microsoft.com/office/drawing/2014/main" val="3924784888"/>
                  </a:ext>
                </a:extLst>
              </a:tr>
              <a:tr h="205732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50000"/>
                        </a:lnSpc>
                        <a:tabLst>
                          <a:tab pos="457200" algn="l"/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 10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1,1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2,1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2,3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</a:rPr>
                        <a:t>3,5</a:t>
                      </a:r>
                      <a:endParaRPr lang="ru-UA" sz="1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extLst>
                  <a:ext uri="{0D108BD9-81ED-4DB2-BD59-A6C34878D82A}">
                    <a16:rowId xmlns:a16="http://schemas.microsoft.com/office/drawing/2014/main" val="854102083"/>
                  </a:ext>
                </a:extLst>
              </a:tr>
              <a:tr h="205732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50000"/>
                        </a:lnSpc>
                        <a:tabLst>
                          <a:tab pos="457200" algn="l"/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 11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1,3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2,2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2,3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3,6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extLst>
                  <a:ext uri="{0D108BD9-81ED-4DB2-BD59-A6C34878D82A}">
                    <a16:rowId xmlns:a16="http://schemas.microsoft.com/office/drawing/2014/main" val="3436753137"/>
                  </a:ext>
                </a:extLst>
              </a:tr>
              <a:tr h="205732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50000"/>
                        </a:lnSpc>
                        <a:tabLst>
                          <a:tab pos="457200" algn="l"/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 12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1,3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2,4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2,3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3,6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extLst>
                  <a:ext uri="{0D108BD9-81ED-4DB2-BD59-A6C34878D82A}">
                    <a16:rowId xmlns:a16="http://schemas.microsoft.com/office/drawing/2014/main" val="673172441"/>
                  </a:ext>
                </a:extLst>
              </a:tr>
              <a:tr h="205732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50000"/>
                        </a:lnSpc>
                        <a:tabLst>
                          <a:tab pos="457200" algn="l"/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 13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1,4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2,6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2,3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3,7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extLst>
                  <a:ext uri="{0D108BD9-81ED-4DB2-BD59-A6C34878D82A}">
                    <a16:rowId xmlns:a16="http://schemas.microsoft.com/office/drawing/2014/main" val="4160289559"/>
                  </a:ext>
                </a:extLst>
              </a:tr>
              <a:tr h="205732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50000"/>
                        </a:lnSpc>
                        <a:tabLst>
                          <a:tab pos="457200" algn="l"/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 14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1,4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2,6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3,0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3,9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extLst>
                  <a:ext uri="{0D108BD9-81ED-4DB2-BD59-A6C34878D82A}">
                    <a16:rowId xmlns:a16="http://schemas.microsoft.com/office/drawing/2014/main" val="1140242472"/>
                  </a:ext>
                </a:extLst>
              </a:tr>
              <a:tr h="205732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50000"/>
                        </a:lnSpc>
                        <a:tabLst>
                          <a:tab pos="457200" algn="l"/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 15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1,6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</a:rPr>
                        <a:t>2,9</a:t>
                      </a:r>
                      <a:endParaRPr lang="ru-UA" sz="1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3,0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4,0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extLst>
                  <a:ext uri="{0D108BD9-81ED-4DB2-BD59-A6C34878D82A}">
                    <a16:rowId xmlns:a16="http://schemas.microsoft.com/office/drawing/2014/main" val="2111813185"/>
                  </a:ext>
                </a:extLst>
              </a:tr>
              <a:tr h="205732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50000"/>
                        </a:lnSpc>
                        <a:tabLst>
                          <a:tab pos="457200" algn="l"/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 16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1,8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</a:rPr>
                        <a:t>2,9</a:t>
                      </a:r>
                      <a:endParaRPr lang="ru-UA" sz="1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3,1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4,0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extLst>
                  <a:ext uri="{0D108BD9-81ED-4DB2-BD59-A6C34878D82A}">
                    <a16:rowId xmlns:a16="http://schemas.microsoft.com/office/drawing/2014/main" val="1562338805"/>
                  </a:ext>
                </a:extLst>
              </a:tr>
              <a:tr h="205732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50000"/>
                        </a:lnSpc>
                        <a:tabLst>
                          <a:tab pos="457200" algn="l"/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 17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1,8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</a:rPr>
                        <a:t>3,0</a:t>
                      </a:r>
                      <a:endParaRPr lang="ru-UA" sz="1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3,3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4,1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extLst>
                  <a:ext uri="{0D108BD9-81ED-4DB2-BD59-A6C34878D82A}">
                    <a16:rowId xmlns:a16="http://schemas.microsoft.com/office/drawing/2014/main" val="2689804274"/>
                  </a:ext>
                </a:extLst>
              </a:tr>
              <a:tr h="205732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50000"/>
                        </a:lnSpc>
                        <a:tabLst>
                          <a:tab pos="457200" algn="l"/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 18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1,9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</a:rPr>
                        <a:t>3,0</a:t>
                      </a:r>
                      <a:endParaRPr lang="ru-UA" sz="1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3,3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4,1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extLst>
                  <a:ext uri="{0D108BD9-81ED-4DB2-BD59-A6C34878D82A}">
                    <a16:rowId xmlns:a16="http://schemas.microsoft.com/office/drawing/2014/main" val="1006679916"/>
                  </a:ext>
                </a:extLst>
              </a:tr>
              <a:tr h="205732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50000"/>
                        </a:lnSpc>
                        <a:tabLst>
                          <a:tab pos="457200" algn="l"/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19 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2,0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</a:rPr>
                        <a:t>3,7</a:t>
                      </a:r>
                      <a:endParaRPr lang="ru-UA" sz="1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3,5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4,1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extLst>
                  <a:ext uri="{0D108BD9-81ED-4DB2-BD59-A6C34878D82A}">
                    <a16:rowId xmlns:a16="http://schemas.microsoft.com/office/drawing/2014/main" val="836482645"/>
                  </a:ext>
                </a:extLst>
              </a:tr>
              <a:tr h="205732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50000"/>
                        </a:lnSpc>
                        <a:tabLst>
                          <a:tab pos="457200" algn="l"/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20 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</a:rPr>
                        <a:t>2,0</a:t>
                      </a:r>
                      <a:endParaRPr lang="ru-UA" sz="1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</a:rPr>
                        <a:t>3,9</a:t>
                      </a:r>
                      <a:endParaRPr lang="ru-UA" sz="11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3,6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tabLst>
                          <a:tab pos="702310" algn="l"/>
                          <a:tab pos="3474720" algn="r"/>
                          <a:tab pos="3750310" algn="r"/>
                        </a:tabLs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4,4</a:t>
                      </a:r>
                      <a:endParaRPr lang="ru-UA" sz="11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194" marR="39194" marT="0" marB="0"/>
                </a:tc>
                <a:extLst>
                  <a:ext uri="{0D108BD9-81ED-4DB2-BD59-A6C34878D82A}">
                    <a16:rowId xmlns:a16="http://schemas.microsoft.com/office/drawing/2014/main" val="3009388001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084B916-03CF-0DE1-82DF-A4ACAAAE6BB6}"/>
              </a:ext>
            </a:extLst>
          </p:cNvPr>
          <p:cNvSpPr txBox="1"/>
          <p:nvPr/>
        </p:nvSpPr>
        <p:spPr>
          <a:xfrm>
            <a:off x="4951071" y="625131"/>
            <a:ext cx="6105644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64135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uk-UA" sz="1800" b="1" spc="-3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 даними табл. </a:t>
            </a:r>
            <a:r>
              <a:rPr lang="uk-UA" sz="1800" b="1" spc="3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 </a:t>
            </a:r>
            <a:r>
              <a:rPr lang="uk-UA" sz="1800" b="1" spc="-3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операції II побудуємо </a:t>
            </a:r>
            <a:r>
              <a:rPr lang="uk-UA" sz="1800" b="1" spc="-2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гістограму і інтегральний розподіл.</a:t>
            </a:r>
            <a:endParaRPr lang="ru-UA" sz="1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8895" marR="60960" indent="115570" algn="just">
              <a:spcAft>
                <a:spcPts val="0"/>
              </a:spcAft>
            </a:pPr>
            <a:r>
              <a:rPr lang="uk-UA" sz="1800" spc="-2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Аналіз табл.1 показує, що мінімальне значення дорівнює </a:t>
            </a:r>
            <a:r>
              <a:rPr lang="uk-UA" sz="1800" spc="6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1,5 </a:t>
            </a: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МПа, максимальне - 3,9 МПа, тобто ширина діапазону </a:t>
            </a:r>
            <a:r>
              <a:rPr lang="uk-UA" sz="1800" spc="-3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2,4 МПа. За правилом </a:t>
            </a:r>
            <a:r>
              <a:rPr lang="uk-UA" sz="1800" spc="-3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Старджеса</a:t>
            </a:r>
            <a:r>
              <a:rPr lang="uk-UA" sz="1800" spc="-3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інтервалів для побудови</a:t>
            </a:r>
            <a:r>
              <a:rPr lang="uk-UA" spc="-3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spc="-3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гістограми </a:t>
            </a:r>
            <a:r>
              <a:rPr lang="uk-UA" sz="1800" spc="-1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повинно бути не менше 6: </a:t>
            </a:r>
            <a:endParaRPr lang="ru-UA" sz="1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8895" marR="60960" indent="115570" algn="just">
              <a:spcAft>
                <a:spcPts val="0"/>
              </a:spcAft>
            </a:pPr>
            <a:r>
              <a:rPr lang="uk-UA" sz="1800" spc="-1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 = 1 + 3,3 lg20 = 5,29.</a:t>
            </a:r>
            <a:endParaRPr lang="ru-UA" sz="1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Приймемо </a:t>
            </a:r>
            <a:r>
              <a:rPr lang="uk-UA" sz="1800" spc="1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кількість інтервалів 6, тоді всю область набутого </a:t>
            </a:r>
            <a:r>
              <a:rPr lang="uk-UA" sz="1800" spc="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значення можна розбити на окремі інтервали так: I - від </a:t>
            </a:r>
            <a:r>
              <a:rPr lang="uk-UA" sz="1800" spc="2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1,5 до 1,9 МПа; II - від 1,9 до 2,3 МПа; III - від 2,3 до 2,7 МПа і </a:t>
            </a:r>
            <a:r>
              <a:rPr lang="uk-UA" sz="1800" spc="2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т.д</a:t>
            </a:r>
            <a:r>
              <a:rPr lang="uk-UA" sz="1800" spc="2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UA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11BE06-451F-B43C-E0FC-1F3A45ADCCBE}"/>
              </a:ext>
            </a:extLst>
          </p:cNvPr>
          <p:cNvSpPr txBox="1"/>
          <p:nvPr/>
        </p:nvSpPr>
        <p:spPr>
          <a:xfrm>
            <a:off x="4951071" y="3764452"/>
            <a:ext cx="610564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26035" lvl="0" algn="just">
              <a:spcBef>
                <a:spcPts val="360"/>
              </a:spcBef>
              <a:spcAft>
                <a:spcPts val="0"/>
              </a:spcAft>
            </a:pPr>
            <a:r>
              <a:rPr lang="uk-UA" sz="18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Складемо таблицю значень абсолютної, відносної та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кумулятивної частот попадань в кожен інтервал, використовуючи </a:t>
            </a:r>
            <a:r>
              <a:rPr lang="uk-UA" sz="18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дані табл. 1 (табл. 5).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01475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90E5A637-3FA9-703B-179F-D52CB67130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626693"/>
              </p:ext>
            </p:extLst>
          </p:nvPr>
        </p:nvGraphicFramePr>
        <p:xfrm>
          <a:off x="1611767" y="828294"/>
          <a:ext cx="6650355" cy="260070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065530">
                  <a:extLst>
                    <a:ext uri="{9D8B030D-6E8A-4147-A177-3AD203B41FA5}">
                      <a16:colId xmlns:a16="http://schemas.microsoft.com/office/drawing/2014/main" val="4290491823"/>
                    </a:ext>
                  </a:extLst>
                </a:gridCol>
                <a:gridCol w="1086485">
                  <a:extLst>
                    <a:ext uri="{9D8B030D-6E8A-4147-A177-3AD203B41FA5}">
                      <a16:colId xmlns:a16="http://schemas.microsoft.com/office/drawing/2014/main" val="1755837348"/>
                    </a:ext>
                  </a:extLst>
                </a:gridCol>
                <a:gridCol w="1101090">
                  <a:extLst>
                    <a:ext uri="{9D8B030D-6E8A-4147-A177-3AD203B41FA5}">
                      <a16:colId xmlns:a16="http://schemas.microsoft.com/office/drawing/2014/main" val="3917578137"/>
                    </a:ext>
                  </a:extLst>
                </a:gridCol>
                <a:gridCol w="1083945">
                  <a:extLst>
                    <a:ext uri="{9D8B030D-6E8A-4147-A177-3AD203B41FA5}">
                      <a16:colId xmlns:a16="http://schemas.microsoft.com/office/drawing/2014/main" val="2494342038"/>
                    </a:ext>
                  </a:extLst>
                </a:gridCol>
                <a:gridCol w="1083945">
                  <a:extLst>
                    <a:ext uri="{9D8B030D-6E8A-4147-A177-3AD203B41FA5}">
                      <a16:colId xmlns:a16="http://schemas.microsoft.com/office/drawing/2014/main" val="2476604497"/>
                    </a:ext>
                  </a:extLst>
                </a:gridCol>
                <a:gridCol w="1229360">
                  <a:extLst>
                    <a:ext uri="{9D8B030D-6E8A-4147-A177-3AD203B41FA5}">
                      <a16:colId xmlns:a16="http://schemas.microsoft.com/office/drawing/2014/main" val="2233108244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45"/>
                        </a:spcBef>
                      </a:pPr>
                      <a:r>
                        <a:rPr lang="uk-UA" sz="1400" dirty="0">
                          <a:solidFill>
                            <a:schemeClr val="bg1"/>
                          </a:solidFill>
                          <a:effectLst/>
                        </a:rPr>
                        <a:t>Номер інтервалу</a:t>
                      </a:r>
                      <a:endParaRPr lang="ru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45"/>
                        </a:spcBef>
                      </a:pPr>
                      <a:r>
                        <a:rPr lang="uk-UA" sz="1400" dirty="0">
                          <a:solidFill>
                            <a:schemeClr val="bg1"/>
                          </a:solidFill>
                          <a:effectLst/>
                        </a:rPr>
                        <a:t>Діапазон, МПа</a:t>
                      </a:r>
                      <a:endParaRPr lang="ru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45"/>
                        </a:spcBef>
                      </a:pPr>
                      <a:r>
                        <a:rPr lang="uk-UA" sz="1400" dirty="0">
                          <a:solidFill>
                            <a:schemeClr val="bg1"/>
                          </a:solidFill>
                          <a:effectLst/>
                        </a:rPr>
                        <a:t>Абсолютна частота, шт.</a:t>
                      </a:r>
                      <a:endParaRPr lang="ru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45"/>
                        </a:spcBef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Відносна частота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45"/>
                        </a:spcBef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Кумулятивна частота, %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0978124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45"/>
                        </a:spcBef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долі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45"/>
                        </a:spcBef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відсотки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64899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45"/>
                        </a:spcBef>
                      </a:pPr>
                      <a:r>
                        <a:rPr lang="en-US" sz="1400">
                          <a:solidFill>
                            <a:schemeClr val="bg1"/>
                          </a:solidFill>
                          <a:effectLst/>
                        </a:rPr>
                        <a:t>I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45"/>
                        </a:spcBef>
                      </a:pPr>
                      <a:r>
                        <a:rPr lang="ru-RU" sz="1400">
                          <a:solidFill>
                            <a:schemeClr val="bg1"/>
                          </a:solidFill>
                          <a:effectLst/>
                        </a:rPr>
                        <a:t>1,5-1,9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45"/>
                        </a:spcBef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</a:rPr>
                        <a:t>3,5</a:t>
                      </a:r>
                      <a:endParaRPr lang="ru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45"/>
                        </a:spcBef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</a:rPr>
                        <a:t>0,175</a:t>
                      </a:r>
                      <a:endParaRPr lang="ru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45"/>
                        </a:spcBef>
                      </a:pPr>
                      <a:r>
                        <a:rPr lang="ru-RU" sz="1400">
                          <a:solidFill>
                            <a:schemeClr val="bg1"/>
                          </a:solidFill>
                          <a:effectLst/>
                        </a:rPr>
                        <a:t>17,5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45"/>
                        </a:spcBef>
                      </a:pPr>
                      <a:r>
                        <a:rPr lang="ru-RU" sz="1400">
                          <a:solidFill>
                            <a:schemeClr val="bg1"/>
                          </a:solidFill>
                          <a:effectLst/>
                        </a:rPr>
                        <a:t>17,5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7275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45"/>
                        </a:spcBef>
                      </a:pPr>
                      <a:r>
                        <a:rPr lang="en-US" sz="1400">
                          <a:solidFill>
                            <a:schemeClr val="bg1"/>
                          </a:solidFill>
                          <a:effectLst/>
                        </a:rPr>
                        <a:t>II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45"/>
                        </a:spcBef>
                      </a:pPr>
                      <a:r>
                        <a:rPr lang="ru-RU" sz="1400">
                          <a:solidFill>
                            <a:schemeClr val="bg1"/>
                          </a:solidFill>
                          <a:effectLst/>
                        </a:rPr>
                        <a:t>1,9-2,3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45"/>
                        </a:spcBef>
                      </a:pPr>
                      <a:r>
                        <a:rPr lang="ru-RU" sz="1400">
                          <a:solidFill>
                            <a:schemeClr val="bg1"/>
                          </a:solidFill>
                          <a:effectLst/>
                        </a:rPr>
                        <a:t>7,5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45"/>
                        </a:spcBef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</a:rPr>
                        <a:t>0,375</a:t>
                      </a:r>
                      <a:endParaRPr lang="ru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45"/>
                        </a:spcBef>
                      </a:pPr>
                      <a:r>
                        <a:rPr lang="ru-RU" sz="1400">
                          <a:solidFill>
                            <a:schemeClr val="bg1"/>
                          </a:solidFill>
                          <a:effectLst/>
                        </a:rPr>
                        <a:t>37,5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45"/>
                        </a:spcBef>
                      </a:pPr>
                      <a:r>
                        <a:rPr lang="ru-RU" sz="1400">
                          <a:solidFill>
                            <a:schemeClr val="bg1"/>
                          </a:solidFill>
                          <a:effectLst/>
                        </a:rPr>
                        <a:t>55,0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631302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45"/>
                        </a:spcBef>
                      </a:pPr>
                      <a:r>
                        <a:rPr lang="en-US" sz="1400">
                          <a:solidFill>
                            <a:schemeClr val="bg1"/>
                          </a:solidFill>
                          <a:effectLst/>
                        </a:rPr>
                        <a:t>II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45"/>
                        </a:spcBef>
                      </a:pPr>
                      <a:r>
                        <a:rPr lang="ru-RU" sz="1400">
                          <a:solidFill>
                            <a:schemeClr val="bg1"/>
                          </a:solidFill>
                          <a:effectLst/>
                        </a:rPr>
                        <a:t>2,3-2,7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45"/>
                        </a:spcBef>
                      </a:pPr>
                      <a:r>
                        <a:rPr lang="ru-RU" sz="1400">
                          <a:solidFill>
                            <a:schemeClr val="bg1"/>
                          </a:solidFill>
                          <a:effectLst/>
                        </a:rPr>
                        <a:t>3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45"/>
                        </a:spcBef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</a:rPr>
                        <a:t>0,15</a:t>
                      </a:r>
                      <a:endParaRPr lang="ru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45"/>
                        </a:spcBef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</a:rPr>
                        <a:t>15</a:t>
                      </a:r>
                      <a:endParaRPr lang="ru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45"/>
                        </a:spcBef>
                      </a:pPr>
                      <a:r>
                        <a:rPr lang="ru-RU" sz="1400">
                          <a:solidFill>
                            <a:schemeClr val="bg1"/>
                          </a:solidFill>
                          <a:effectLst/>
                        </a:rPr>
                        <a:t>70,0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582644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45"/>
                        </a:spcBef>
                      </a:pPr>
                      <a:r>
                        <a:rPr lang="en-US" sz="1400">
                          <a:solidFill>
                            <a:schemeClr val="bg1"/>
                          </a:solidFill>
                          <a:effectLst/>
                        </a:rPr>
                        <a:t>IV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45"/>
                        </a:spcBef>
                      </a:pPr>
                      <a:r>
                        <a:rPr lang="ru-RU" sz="1400">
                          <a:solidFill>
                            <a:schemeClr val="bg1"/>
                          </a:solidFill>
                          <a:effectLst/>
                        </a:rPr>
                        <a:t>2,7-3,1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45"/>
                        </a:spcBef>
                      </a:pPr>
                      <a:r>
                        <a:rPr lang="ru-RU" sz="1400">
                          <a:solidFill>
                            <a:schemeClr val="bg1"/>
                          </a:solidFill>
                          <a:effectLst/>
                        </a:rPr>
                        <a:t>4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45"/>
                        </a:spcBef>
                      </a:pPr>
                      <a:r>
                        <a:rPr lang="ru-RU" sz="1400">
                          <a:solidFill>
                            <a:schemeClr val="bg1"/>
                          </a:solidFill>
                          <a:effectLst/>
                        </a:rPr>
                        <a:t>0,2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45"/>
                        </a:spcBef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</a:rPr>
                        <a:t>20</a:t>
                      </a:r>
                      <a:endParaRPr lang="ru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45"/>
                        </a:spcBef>
                      </a:pPr>
                      <a:r>
                        <a:rPr lang="ru-RU" sz="1400">
                          <a:solidFill>
                            <a:schemeClr val="bg1"/>
                          </a:solidFill>
                          <a:effectLst/>
                        </a:rPr>
                        <a:t>90,0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438788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45"/>
                        </a:spcBef>
                      </a:pPr>
                      <a:r>
                        <a:rPr lang="en-US" sz="1400">
                          <a:solidFill>
                            <a:schemeClr val="bg1"/>
                          </a:solidFill>
                          <a:effectLst/>
                        </a:rPr>
                        <a:t>V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45"/>
                        </a:spcBef>
                      </a:pPr>
                      <a:r>
                        <a:rPr lang="ru-RU" sz="1400">
                          <a:solidFill>
                            <a:schemeClr val="bg1"/>
                          </a:solidFill>
                          <a:effectLst/>
                        </a:rPr>
                        <a:t>3,1-3,5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45"/>
                        </a:spcBef>
                      </a:pPr>
                      <a:r>
                        <a:rPr lang="ru-RU" sz="1400">
                          <a:solidFill>
                            <a:schemeClr val="bg1"/>
                          </a:solidFill>
                          <a:effectLst/>
                        </a:rPr>
                        <a:t>-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45"/>
                        </a:spcBef>
                      </a:pPr>
                      <a:r>
                        <a:rPr lang="ru-RU" sz="1400">
                          <a:solidFill>
                            <a:schemeClr val="bg1"/>
                          </a:solidFill>
                          <a:effectLst/>
                        </a:rPr>
                        <a:t>-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45"/>
                        </a:spcBef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</a:rPr>
                        <a:t>-</a:t>
                      </a:r>
                      <a:endParaRPr lang="ru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45"/>
                        </a:spcBef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</a:rPr>
                        <a:t>90,0</a:t>
                      </a:r>
                      <a:endParaRPr lang="ru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371212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45"/>
                        </a:spcBef>
                      </a:pPr>
                      <a:r>
                        <a:rPr lang="en-US" sz="1400">
                          <a:solidFill>
                            <a:schemeClr val="bg1"/>
                          </a:solidFill>
                          <a:effectLst/>
                        </a:rPr>
                        <a:t>VI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45"/>
                        </a:spcBef>
                      </a:pPr>
                      <a:r>
                        <a:rPr lang="ru-RU" sz="1400">
                          <a:solidFill>
                            <a:schemeClr val="bg1"/>
                          </a:solidFill>
                          <a:effectLst/>
                        </a:rPr>
                        <a:t>3,5-3,9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45"/>
                        </a:spcBef>
                      </a:pPr>
                      <a:r>
                        <a:rPr lang="ru-RU" sz="140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45"/>
                        </a:spcBef>
                      </a:pPr>
                      <a:r>
                        <a:rPr lang="ru-RU" sz="1400">
                          <a:solidFill>
                            <a:schemeClr val="bg1"/>
                          </a:solidFill>
                          <a:effectLst/>
                        </a:rPr>
                        <a:t>0,1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45"/>
                        </a:spcBef>
                      </a:pPr>
                      <a:r>
                        <a:rPr lang="ru-RU" sz="1400">
                          <a:solidFill>
                            <a:schemeClr val="bg1"/>
                          </a:solidFill>
                          <a:effectLst/>
                        </a:rPr>
                        <a:t>10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45"/>
                        </a:spcBef>
                      </a:pPr>
                      <a:r>
                        <a:rPr lang="ru-RU" sz="1400">
                          <a:solidFill>
                            <a:schemeClr val="bg1"/>
                          </a:solidFill>
                          <a:effectLst/>
                        </a:rPr>
                        <a:t>100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02230820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45"/>
                        </a:spcBef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Всього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45"/>
                        </a:spcBef>
                      </a:pPr>
                      <a:r>
                        <a:rPr lang="ru-RU" sz="1400">
                          <a:solidFill>
                            <a:schemeClr val="bg1"/>
                          </a:solidFill>
                          <a:effectLst/>
                        </a:rPr>
                        <a:t>20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45"/>
                        </a:spcBef>
                      </a:pPr>
                      <a:r>
                        <a:rPr lang="ru-RU" sz="1400">
                          <a:solidFill>
                            <a:schemeClr val="bg1"/>
                          </a:solidFill>
                          <a:effectLst/>
                        </a:rPr>
                        <a:t>1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45"/>
                        </a:spcBef>
                      </a:pPr>
                      <a:r>
                        <a:rPr lang="ru-RU" sz="1400">
                          <a:solidFill>
                            <a:schemeClr val="bg1"/>
                          </a:solidFill>
                          <a:effectLst/>
                        </a:rPr>
                        <a:t>100</a:t>
                      </a:r>
                      <a:endParaRPr lang="ru-UA" sz="12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445"/>
                        </a:spcBef>
                      </a:pPr>
                      <a:r>
                        <a:rPr lang="ru-RU" sz="1400" dirty="0">
                          <a:solidFill>
                            <a:schemeClr val="bg1"/>
                          </a:solidFill>
                          <a:effectLst/>
                        </a:rPr>
                        <a:t>100</a:t>
                      </a:r>
                      <a:endParaRPr lang="ru-UA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8399608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F024652-E9AC-8664-E832-D1D8F263F92A}"/>
              </a:ext>
            </a:extLst>
          </p:cNvPr>
          <p:cNvSpPr txBox="1"/>
          <p:nvPr/>
        </p:nvSpPr>
        <p:spPr>
          <a:xfrm>
            <a:off x="1328195" y="191576"/>
            <a:ext cx="6105644" cy="4580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  <a:tabLst>
                <a:tab pos="702310" algn="l"/>
                <a:tab pos="3474720" algn="r"/>
                <a:tab pos="3750310" algn="r"/>
              </a:tabLst>
            </a:pPr>
            <a:r>
              <a:rPr lang="uk-UA" sz="18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Таблиця 5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C6969B-54A6-34AB-9A6B-FD2E114908B1}"/>
              </a:ext>
            </a:extLst>
          </p:cNvPr>
          <p:cNvSpPr txBox="1"/>
          <p:nvPr/>
        </p:nvSpPr>
        <p:spPr>
          <a:xfrm>
            <a:off x="1611767" y="3744939"/>
            <a:ext cx="61056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За даними табл. 5 побудуємо гістограму (рис.1). </a:t>
            </a:r>
            <a:endParaRPr lang="ru-UA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E23C9A3-F3EB-78A1-098D-68B228B3B059}"/>
              </a:ext>
            </a:extLst>
          </p:cNvPr>
          <p:cNvSpPr txBox="1"/>
          <p:nvPr/>
        </p:nvSpPr>
        <p:spPr>
          <a:xfrm>
            <a:off x="1611766" y="4206340"/>
            <a:ext cx="8550805" cy="4580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270" lvl="0" algn="just">
              <a:lnSpc>
                <a:spcPct val="150000"/>
              </a:lnSpc>
              <a:spcAft>
                <a:spcPts val="0"/>
              </a:spcAft>
            </a:pPr>
            <a:r>
              <a:rPr lang="uk-UA" sz="18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По рис. 1 визначаємо моду для даного розподілу: </a:t>
            </a:r>
            <a:r>
              <a:rPr lang="uk-UA" sz="1800" spc="5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</a:t>
            </a:r>
            <a:r>
              <a:rPr lang="uk-UA" sz="1800" spc="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=(1,9; 2,3) МПа.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548893-9726-9741-8A03-23D9A6092CB3}"/>
              </a:ext>
            </a:extLst>
          </p:cNvPr>
          <p:cNvSpPr txBox="1"/>
          <p:nvPr/>
        </p:nvSpPr>
        <p:spPr>
          <a:xfrm>
            <a:off x="1611766" y="4891611"/>
            <a:ext cx="83482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spc="1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На основі значень, вказаних в останній колонці табл. 5, побудуємо інтегральний розподіл. </a:t>
            </a:r>
            <a:endParaRPr lang="ru-UA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AE553AF-B797-54DE-3124-2C196BF489F6}"/>
              </a:ext>
            </a:extLst>
          </p:cNvPr>
          <p:cNvSpPr txBox="1"/>
          <p:nvPr/>
        </p:nvSpPr>
        <p:spPr>
          <a:xfrm>
            <a:off x="1455517" y="5536196"/>
            <a:ext cx="6105644" cy="4580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9210" indent="144780" algn="just">
              <a:lnSpc>
                <a:spcPct val="150000"/>
              </a:lnSpc>
            </a:pPr>
            <a:r>
              <a:rPr lang="uk-UA" sz="1800" spc="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6. З рис.2 знаходимо значення медіани: </a:t>
            </a:r>
            <a:r>
              <a:rPr lang="uk-UA" sz="1800" spc="35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</a:t>
            </a:r>
            <a:r>
              <a:rPr lang="uk-UA" sz="1800" spc="3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uk-UA" sz="18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=2,06 МПа.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016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F8E3DCE8-EA36-C977-698A-56BD991354E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338" y="164260"/>
            <a:ext cx="6482715" cy="4058285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E29F18D-3B9F-6B19-3ACE-C81028423FE3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6267" y="2684647"/>
            <a:ext cx="6482715" cy="405828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DCF832A-C9B9-DC78-309C-3C3E2278BD31}"/>
              </a:ext>
            </a:extLst>
          </p:cNvPr>
          <p:cNvSpPr txBox="1"/>
          <p:nvPr/>
        </p:nvSpPr>
        <p:spPr>
          <a:xfrm>
            <a:off x="-135650" y="4255778"/>
            <a:ext cx="6107906" cy="4580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3655" marR="22860" algn="ctr">
              <a:lnSpc>
                <a:spcPct val="150000"/>
              </a:lnSpc>
              <a:spcAft>
                <a:spcPts val="0"/>
              </a:spcAft>
              <a:tabLst>
                <a:tab pos="2273935" algn="l"/>
              </a:tabLst>
            </a:pP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Рисунок 1-Гістограма розподілу 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DDFB2C-3CB5-58CD-5BFF-FE14A9745B1F}"/>
              </a:ext>
            </a:extLst>
          </p:cNvPr>
          <p:cNvSpPr txBox="1"/>
          <p:nvPr/>
        </p:nvSpPr>
        <p:spPr>
          <a:xfrm>
            <a:off x="5586267" y="1768624"/>
            <a:ext cx="6172200" cy="4580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3655" marR="22860" algn="ctr">
              <a:lnSpc>
                <a:spcPct val="150000"/>
              </a:lnSpc>
              <a:spcAft>
                <a:spcPts val="0"/>
              </a:spcAft>
              <a:tabLst>
                <a:tab pos="2009775" algn="l"/>
                <a:tab pos="2273935" algn="l"/>
              </a:tabLst>
            </a:pP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Рисунок 2-Інтегральний розподіл 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9132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8E72573-B467-6BE1-E9D0-689001812A60}"/>
              </a:ext>
            </a:extLst>
          </p:cNvPr>
          <p:cNvSpPr txBox="1"/>
          <p:nvPr/>
        </p:nvSpPr>
        <p:spPr>
          <a:xfrm>
            <a:off x="659758" y="724050"/>
            <a:ext cx="10336192" cy="31334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uk-UA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плануванні розвитку, проектуванні і управлінні режимами гідроенергетичних систем (ГЕС) необхідно вирішувати круг технічних і техніко-економічних задач, які мають аналітичний і розрахунковий характер.</a:t>
            </a:r>
            <a:endParaRPr lang="ru-UA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uk-UA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Задачі гідроенергетики достатньо складні, що обумовлено:</a:t>
            </a:r>
            <a:endParaRPr lang="ru-UA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uk-UA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складністю ГЕС,</a:t>
            </a:r>
            <a:endParaRPr lang="ru-UA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uk-UA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високою швидкістю і взаємозв'язком процесів, що протікають в різних елементах системи в нормальних і аварійних режимах,</a:t>
            </a:r>
            <a:endParaRPr lang="ru-UA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uk-UA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 забезпеченням надійної роботи при різних аваріях.</a:t>
            </a:r>
            <a:endParaRPr lang="ru-UA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5D60A62-9F97-09D5-CAA5-1DF9625CB70B}"/>
              </a:ext>
            </a:extLst>
          </p:cNvPr>
          <p:cNvSpPr txBox="1"/>
          <p:nvPr/>
        </p:nvSpPr>
        <p:spPr>
          <a:xfrm>
            <a:off x="659758" y="4100605"/>
            <a:ext cx="10336192" cy="2177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Класифікація областей вживання і задач гідроенергетики:</a:t>
            </a:r>
            <a:endParaRPr lang="ru-UA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експлуатаційні розрахунки. </a:t>
            </a: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Задачі, вирішувані тут, можна умовно розділити на 3 групи:</a:t>
            </a:r>
            <a:endParaRPr lang="ru-UA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переробка оперативної інформації;</a:t>
            </a:r>
            <a:endParaRPr lang="ru-UA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визначення допустимої області управління;</a:t>
            </a:r>
            <a:endParaRPr lang="ru-UA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оптимізація режимів.</a:t>
            </a:r>
            <a:endParaRPr lang="ru-UA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3956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22BE3DE-23CA-E10F-AA87-25FFBFAB68DE}"/>
              </a:ext>
            </a:extLst>
          </p:cNvPr>
          <p:cNvSpPr txBox="1"/>
          <p:nvPr/>
        </p:nvSpPr>
        <p:spPr>
          <a:xfrm>
            <a:off x="717629" y="459821"/>
            <a:ext cx="10559971" cy="56198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проектування гідроенергетичних об'єктів – </a:t>
            </a: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окрім згаданих вище розрахунків режимів і процесів, необхідних для правильного вирішення проектних питань потрібно вести розрахунки пов'язані з:</a:t>
            </a:r>
            <a:endParaRPr lang="ru-UA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вибором структури генеруючих </a:t>
            </a:r>
            <a:r>
              <a:rPr lang="uk-UA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потужностей</a:t>
            </a: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UA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розміщенням електростанцій і їх розвитком в часі;</a:t>
            </a:r>
            <a:endParaRPr lang="ru-UA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вибором конфігурації мережі: порівняння економічності варіантів, проведення оптимізаційних розрахунків економічно доцільної компенсації реактивної потужності; конструкторські розрахунки проводів, опор та інших споруд, розрахунки трас ЛЕП;</a:t>
            </a:r>
            <a:endParaRPr lang="ru-UA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 планування розвитку ГЕС </a:t>
            </a: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розв’язання широкого круга техніко-економічних задач з метою отримання </a:t>
            </a:r>
            <a:r>
              <a:rPr lang="uk-UA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найекономічнішого</a:t>
            </a: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розв’язання, що задовольняє заданим технічним умовам;</a:t>
            </a:r>
            <a:endParaRPr lang="ru-UA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 науково-дослідна робота: </a:t>
            </a: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широкий круг задач –від фізико-технічних питань, пов'язаних з розробкою нових машин і апаратів, до розробки нових ефективніших алгоритмів і </a:t>
            </a:r>
            <a:r>
              <a:rPr lang="uk-UA" sz="180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методик</a:t>
            </a: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розв’язання проблем п.п.1-3;</a:t>
            </a:r>
            <a:endParaRPr lang="ru-UA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5000"/>
              </a:lnSpc>
              <a:spcAft>
                <a:spcPts val="1000"/>
              </a:spcAft>
            </a:pP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5) </a:t>
            </a:r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вживання методів моделювання в АСУ </a:t>
            </a: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(АСДУ) – використовування обчислювальних машин безпосередньо в контурі управління ГЕС як частині системи управління дозволяє істотно збільшити надійність і економічність експлуатації ГЕС.</a:t>
            </a:r>
            <a:endParaRPr lang="ru-UA" sz="14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3222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3AD696-CD3B-9B3F-96EC-3B9F9126A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2860" algn="ctr">
              <a:lnSpc>
                <a:spcPct val="150000"/>
              </a:lnSpc>
              <a:spcBef>
                <a:spcPts val="470"/>
              </a:spcBef>
              <a:spcAft>
                <a:spcPts val="0"/>
              </a:spcAft>
            </a:pPr>
            <a:r>
              <a:rPr lang="uk-UA" sz="2000" b="1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Статистичні методи дослідження якості і надійності </a:t>
            </a:r>
            <a:br>
              <a:rPr lang="ru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2000" b="1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виробів </a:t>
            </a:r>
            <a:r>
              <a:rPr lang="uk-UA" sz="2000" b="1" spc="-25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ГІДРОенергетики</a:t>
            </a:r>
            <a:br>
              <a:rPr lang="ru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UA" sz="2000" dirty="0"/>
          </a:p>
        </p:txBody>
      </p:sp>
    </p:spTree>
    <p:extLst>
      <p:ext uri="{BB962C8B-B14F-4D97-AF65-F5344CB8AC3E}">
        <p14:creationId xmlns:p14="http://schemas.microsoft.com/office/powerpoint/2010/main" val="2737784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2940CED-D25F-0507-B294-0E81BE95D591}"/>
              </a:ext>
            </a:extLst>
          </p:cNvPr>
          <p:cNvSpPr txBox="1"/>
          <p:nvPr/>
        </p:nvSpPr>
        <p:spPr>
          <a:xfrm>
            <a:off x="695445" y="1175290"/>
            <a:ext cx="10801109" cy="41088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uk-UA" sz="1800" spc="2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Нехай в результаті</a:t>
            </a:r>
            <a:r>
              <a:rPr lang="uk-UA" spc="2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spc="2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експерименту</a:t>
            </a:r>
            <a:r>
              <a:rPr lang="uk-UA" spc="2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spc="2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може з'явитися</a:t>
            </a:r>
            <a:r>
              <a:rPr lang="uk-UA" spc="2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spc="2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або не з'явитися</a:t>
            </a:r>
            <a:r>
              <a:rPr lang="uk-UA" spc="2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spc="2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деяка </a:t>
            </a:r>
            <a:r>
              <a:rPr lang="uk-UA" sz="1800" spc="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подія А. В цьому випадку замість події А можна розглядати</a:t>
            </a:r>
            <a:r>
              <a:rPr lang="uk-UA" spc="5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spc="4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випадкову величину X, яка дорівнює 1, якщо подія А </a:t>
            </a:r>
            <a:r>
              <a:rPr lang="uk-UA" sz="1800" spc="1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відбувається, і дорівнює 0, якщо подія А не відбувається</a:t>
            </a:r>
            <a:r>
              <a:rPr lang="uk-UA" spc="1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UA" sz="1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50000"/>
              </a:lnSpc>
            </a:pPr>
            <a:r>
              <a:rPr lang="uk-UA" sz="1800" spc="3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Випадкова величина X називається </a:t>
            </a:r>
            <a:r>
              <a:rPr lang="uk-UA" sz="1800" i="1" spc="3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характеристикою випадкової </a:t>
            </a:r>
            <a:r>
              <a:rPr lang="uk-UA" sz="1800" i="1" spc="1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величини </a:t>
            </a:r>
            <a:r>
              <a:rPr lang="uk-UA" sz="1800" spc="1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події А.</a:t>
            </a:r>
            <a:endParaRPr lang="ru-UA" sz="1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445" marR="6350" indent="452755" algn="just">
              <a:lnSpc>
                <a:spcPct val="150000"/>
              </a:lnSpc>
              <a:spcAft>
                <a:spcPts val="0"/>
              </a:spcAft>
            </a:pP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Експеримент</a:t>
            </a:r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 випадковими величинами може зводитися до схеми випадків або </a:t>
            </a:r>
            <a:r>
              <a:rPr lang="uk-UA" sz="1800" spc="1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схеми </a:t>
            </a:r>
            <a:r>
              <a:rPr lang="uk-UA" sz="1800" spc="15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рівноможливих</a:t>
            </a:r>
            <a:r>
              <a:rPr lang="uk-UA" sz="1800" spc="1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результатів. Наприклад, для випадку випадання цифри при киданні монети ("решка") можна підрахувати</a:t>
            </a:r>
            <a:r>
              <a:rPr lang="uk-UA" spc="15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UA" sz="1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6350" indent="74930" algn="ctr">
              <a:lnSpc>
                <a:spcPct val="150000"/>
              </a:lnSpc>
            </a:pPr>
            <a:r>
              <a:rPr lang="uk-UA" sz="1800" u="sng" spc="1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випадок              </a:t>
            </a:r>
            <a:r>
              <a:rPr lang="uk-UA" sz="1800" spc="1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= </a:t>
            </a:r>
            <a:r>
              <a:rPr lang="uk-UA" sz="1800" u="sng" spc="1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endParaRPr lang="ru-UA" sz="1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6350" indent="74930" algn="ctr">
              <a:lnSpc>
                <a:spcPct val="150000"/>
              </a:lnSpc>
            </a:pPr>
            <a:r>
              <a:rPr lang="uk-UA" sz="1800" spc="1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всього випадків      2   .</a:t>
            </a:r>
            <a:endParaRPr lang="ru-UA" sz="1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6350" indent="457200" algn="just">
              <a:lnSpc>
                <a:spcPct val="150000"/>
              </a:lnSpc>
            </a:pPr>
            <a:r>
              <a:rPr lang="uk-UA" sz="1800" spc="2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Випадок випадіння парного числа на кубику  можна також підрахувати</a:t>
            </a:r>
            <a:r>
              <a:rPr lang="uk-UA" sz="1800" b="1" spc="2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uk-UA" sz="1800" spc="-9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3/6 = 1/2.</a:t>
            </a:r>
            <a:endParaRPr lang="ru-UA" sz="1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uk-UA" sz="1800" spc="1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 цих ситуаціях вірогідність</a:t>
            </a:r>
            <a:r>
              <a:rPr lang="uk-UA" spc="1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spc="1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появи події може бути визначена </a:t>
            </a:r>
            <a:r>
              <a:rPr lang="uk-UA" sz="1800" spc="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заздалегідь - до експерименту</a:t>
            </a:r>
            <a:r>
              <a:rPr lang="uk-UA" spc="5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U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4917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C7C895D-D525-921A-AB59-3668CA760B8C}"/>
              </a:ext>
            </a:extLst>
          </p:cNvPr>
          <p:cNvSpPr txBox="1"/>
          <p:nvPr/>
        </p:nvSpPr>
        <p:spPr>
          <a:xfrm>
            <a:off x="1536538" y="600370"/>
            <a:ext cx="8718632" cy="12890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175" marR="26035" algn="just">
              <a:lnSpc>
                <a:spcPct val="150000"/>
              </a:lnSpc>
              <a:spcBef>
                <a:spcPts val="10"/>
              </a:spcBef>
              <a:spcAft>
                <a:spcPts val="0"/>
              </a:spcAft>
            </a:pPr>
            <a:r>
              <a:rPr lang="uk-UA" sz="18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Будь-яке співвідношення, що встановлює зв'язок між можливими </a:t>
            </a:r>
            <a:r>
              <a:rPr lang="uk-UA" sz="18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значеннями випадкових величин і їх вірогідністю, називається </a:t>
            </a:r>
            <a:r>
              <a:rPr lang="uk-UA" sz="1800" i="1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законом розподілу випадкової величини.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367D6A3-9378-9877-FDDC-D628F3A19BFB}"/>
              </a:ext>
            </a:extLst>
          </p:cNvPr>
          <p:cNvSpPr txBox="1"/>
          <p:nvPr/>
        </p:nvSpPr>
        <p:spPr>
          <a:xfrm>
            <a:off x="1536538" y="2161249"/>
            <a:ext cx="8718632" cy="12890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350" marR="21590" algn="just">
              <a:lnSpc>
                <a:spcPct val="150000"/>
              </a:lnSpc>
              <a:spcAft>
                <a:spcPts val="0"/>
              </a:spcAft>
            </a:pPr>
            <a:r>
              <a:rPr lang="uk-UA" sz="180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Випадкові величини бувають дискретними (перервними) і безперервними. </a:t>
            </a:r>
            <a:r>
              <a:rPr lang="uk-UA" sz="18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Наприклад, число відмов - дискретна величина. Час </a:t>
            </a:r>
            <a:r>
              <a:rPr lang="uk-UA" sz="18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між відмовами - безперервна величина. Простим видом завдання закону випадкової величини є таблиця, наприклад, </a:t>
            </a:r>
            <a:r>
              <a:rPr lang="uk-UA" sz="1800" spc="-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такого виду|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Rectangle 10">
            <a:extLst>
              <a:ext uri="{FF2B5EF4-FFF2-40B4-BE49-F238E27FC236}">
                <a16:creationId xmlns:a16="http://schemas.microsoft.com/office/drawing/2014/main" id="{654023D1-0D8C-3761-9E71-57D881A6D0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5847" y="3896326"/>
            <a:ext cx="1692397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UA"/>
          </a:p>
        </p:txBody>
      </p:sp>
      <p:graphicFrame>
        <p:nvGraphicFramePr>
          <p:cNvPr id="15" name="Объект 14">
            <a:extLst>
              <a:ext uri="{FF2B5EF4-FFF2-40B4-BE49-F238E27FC236}">
                <a16:creationId xmlns:a16="http://schemas.microsoft.com/office/drawing/2014/main" id="{CD043305-09AA-4376-A79B-EE7D9E92426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8690847"/>
              </p:ext>
            </p:extLst>
          </p:nvPr>
        </p:nvGraphicFramePr>
        <p:xfrm>
          <a:off x="5555847" y="3896326"/>
          <a:ext cx="1492337" cy="8724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9011900" imgH="11112500" progId="Equation.3">
                  <p:embed/>
                </p:oleObj>
              </mc:Choice>
              <mc:Fallback>
                <p:oleObj r:id="rId2" imgW="19011900" imgH="111125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5847" y="3896326"/>
                        <a:ext cx="1492337" cy="87244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73B76660-0CEE-F192-D0C0-2668CB90DDE2}"/>
              </a:ext>
            </a:extLst>
          </p:cNvPr>
          <p:cNvSpPr txBox="1"/>
          <p:nvPr/>
        </p:nvSpPr>
        <p:spPr>
          <a:xfrm>
            <a:off x="1425782" y="5182159"/>
            <a:ext cx="11244804" cy="4580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240" indent="132715" algn="just">
              <a:lnSpc>
                <a:spcPct val="150000"/>
              </a:lnSpc>
              <a:spcBef>
                <a:spcPts val="1345"/>
              </a:spcBef>
              <a:spcAft>
                <a:spcPts val="0"/>
              </a:spcAft>
              <a:tabLst>
                <a:tab pos="3870960" algn="l"/>
              </a:tabLst>
            </a:pPr>
            <a:r>
              <a:rPr lang="uk-UA" sz="18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Закон розподілу, заданий у вигляді таблиці, одержав назву </a:t>
            </a:r>
            <a:r>
              <a:rPr lang="uk-UA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ряду</a:t>
            </a:r>
            <a:r>
              <a:rPr lang="uk-UA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розподілу.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46501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B5B8925C-F7D8-0E74-7B3D-3A8A95F966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6241" y="237287"/>
            <a:ext cx="764286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412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UA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Нехай випадкова величина </a:t>
            </a:r>
            <a:r>
              <a:rPr kumimoji="0" lang="uk-UA" altLang="ru-UA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kumimoji="0" lang="uk-UA" altLang="ru-UA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приймає значення, відповідно з вірогідністю </a:t>
            </a:r>
            <a:endParaRPr kumimoji="0" lang="uk-UA" altLang="ru-UA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A5FEF4C5-AA48-B37A-E61D-51EE96A37A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3999219"/>
              </p:ext>
            </p:extLst>
          </p:nvPr>
        </p:nvGraphicFramePr>
        <p:xfrm>
          <a:off x="8044405" y="118641"/>
          <a:ext cx="15494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7843500" imgH="5270500" progId="Equation.3">
                  <p:embed/>
                </p:oleObj>
              </mc:Choice>
              <mc:Fallback>
                <p:oleObj r:id="rId2" imgW="17843500" imgH="52705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44405" y="118641"/>
                        <a:ext cx="1549400" cy="457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5B7CBE11-64CB-74E5-1BDA-E4A203B82425}"/>
              </a:ext>
            </a:extLst>
          </p:cNvPr>
          <p:cNvSpPr txBox="1"/>
          <p:nvPr/>
        </p:nvSpPr>
        <p:spPr>
          <a:xfrm>
            <a:off x="651461" y="598173"/>
            <a:ext cx="899353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i="1" spc="-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Математичним очікуванням випадкової величини </a:t>
            </a:r>
            <a:r>
              <a:rPr lang="uk-UA" sz="1800" spc="-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(середнім її </a:t>
            </a:r>
            <a:r>
              <a:rPr lang="uk-UA" sz="1800" spc="-2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значенням) називається сума </a:t>
            </a:r>
            <a:r>
              <a:rPr lang="uk-UA" sz="18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добутків</a:t>
            </a:r>
            <a:r>
              <a:rPr lang="uk-UA" spc="-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всіх можливих значень випадкової величини на їх вірогідності: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uk-UA" sz="1800" spc="-2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UA" dirty="0">
              <a:solidFill>
                <a:schemeClr val="bg1"/>
              </a:solidFill>
            </a:endParaRPr>
          </a:p>
        </p:txBody>
      </p:sp>
      <p:sp>
        <p:nvSpPr>
          <p:cNvPr id="10" name="Rectangle 8">
            <a:extLst>
              <a:ext uri="{FF2B5EF4-FFF2-40B4-BE49-F238E27FC236}">
                <a16:creationId xmlns:a16="http://schemas.microsoft.com/office/drawing/2014/main" id="{64482D68-236E-7932-6A2D-AA2BC0F7FC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6886" y="1912164"/>
            <a:ext cx="1320069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UA"/>
          </a:p>
        </p:txBody>
      </p:sp>
      <p:graphicFrame>
        <p:nvGraphicFramePr>
          <p:cNvPr id="11" name="Объект 10">
            <a:extLst>
              <a:ext uri="{FF2B5EF4-FFF2-40B4-BE49-F238E27FC236}">
                <a16:creationId xmlns:a16="http://schemas.microsoft.com/office/drawing/2014/main" id="{073969D3-A5C0-9EA8-70E1-3FDAA87E3F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086445"/>
              </p:ext>
            </p:extLst>
          </p:nvPr>
        </p:nvGraphicFramePr>
        <p:xfrm>
          <a:off x="3832938" y="1100872"/>
          <a:ext cx="4526123" cy="9233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73139300" imgH="14922500" progId="Equation.3">
                  <p:embed/>
                </p:oleObj>
              </mc:Choice>
              <mc:Fallback>
                <p:oleObj r:id="rId4" imgW="73139300" imgH="149225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2938" y="1100872"/>
                        <a:ext cx="4526123" cy="92332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D3ED311E-E667-1427-9143-62773B83602B}"/>
              </a:ext>
            </a:extLst>
          </p:cNvPr>
          <p:cNvSpPr txBox="1"/>
          <p:nvPr/>
        </p:nvSpPr>
        <p:spPr>
          <a:xfrm>
            <a:off x="466269" y="2071139"/>
            <a:ext cx="8692586" cy="4580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31775" algn="just">
              <a:lnSpc>
                <a:spcPct val="150000"/>
              </a:lnSpc>
              <a:spcBef>
                <a:spcPts val="85"/>
              </a:spcBef>
              <a:spcAft>
                <a:spcPts val="0"/>
              </a:spcAft>
              <a:tabLst>
                <a:tab pos="3870960" algn="l"/>
              </a:tabLst>
            </a:pP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безперервної випадкової величини середнє значення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Rectangle 10">
            <a:extLst>
              <a:ext uri="{FF2B5EF4-FFF2-40B4-BE49-F238E27FC236}">
                <a16:creationId xmlns:a16="http://schemas.microsoft.com/office/drawing/2014/main" id="{7477BC7A-442C-3CAE-C61E-258E356291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6362" y="2850043"/>
            <a:ext cx="1522022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UA"/>
          </a:p>
        </p:txBody>
      </p:sp>
      <p:graphicFrame>
        <p:nvGraphicFramePr>
          <p:cNvPr id="15" name="Объект 14">
            <a:extLst>
              <a:ext uri="{FF2B5EF4-FFF2-40B4-BE49-F238E27FC236}">
                <a16:creationId xmlns:a16="http://schemas.microsoft.com/office/drawing/2014/main" id="{D299D3BC-E758-93AF-D3ED-B56CB9263D7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3274503"/>
              </p:ext>
            </p:extLst>
          </p:nvPr>
        </p:nvGraphicFramePr>
        <p:xfrm>
          <a:off x="7076404" y="2164920"/>
          <a:ext cx="2325396" cy="547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6" imgW="34810700" imgH="8191500" progId="Equation.3">
                  <p:embed/>
                </p:oleObj>
              </mc:Choice>
              <mc:Fallback>
                <p:oleObj r:id="rId6" imgW="34810700" imgH="81915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6404" y="2164920"/>
                        <a:ext cx="2325396" cy="5471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3C79C37D-D466-6A30-AC03-BF9843D83E9D}"/>
              </a:ext>
            </a:extLst>
          </p:cNvPr>
          <p:cNvSpPr txBox="1"/>
          <p:nvPr/>
        </p:nvSpPr>
        <p:spPr>
          <a:xfrm>
            <a:off x="167833" y="2734303"/>
            <a:ext cx="11215868" cy="4580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>
              <a:lnSpc>
                <a:spcPct val="150000"/>
              </a:lnSpc>
            </a:pPr>
            <a:r>
              <a:rPr lang="uk-UA" sz="18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Якщо випадкова величина </a:t>
            </a:r>
            <a:r>
              <a:rPr lang="uk-UA" sz="1800" spc="15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r>
              <a:rPr lang="uk-UA" sz="18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розподілена у відрізку </a:t>
            </a:r>
            <a:r>
              <a:rPr lang="uk-UA" sz="1800" spc="15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ab</a:t>
            </a:r>
            <a:r>
              <a:rPr lang="uk-UA" sz="18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то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Rectangle 12">
            <a:extLst>
              <a:ext uri="{FF2B5EF4-FFF2-40B4-BE49-F238E27FC236}">
                <a16:creationId xmlns:a16="http://schemas.microsoft.com/office/drawing/2014/main" id="{1FCC0074-42FC-AFD1-032C-A6459CD0B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8851" y="4096466"/>
            <a:ext cx="1577564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UA"/>
          </a:p>
        </p:txBody>
      </p:sp>
      <p:graphicFrame>
        <p:nvGraphicFramePr>
          <p:cNvPr id="19" name="Объект 18">
            <a:extLst>
              <a:ext uri="{FF2B5EF4-FFF2-40B4-BE49-F238E27FC236}">
                <a16:creationId xmlns:a16="http://schemas.microsoft.com/office/drawing/2014/main" id="{3244848C-A5EF-FCD0-3A4C-54CF1BB63C9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6519906"/>
              </p:ext>
            </p:extLst>
          </p:nvPr>
        </p:nvGraphicFramePr>
        <p:xfrm>
          <a:off x="7094212" y="2901087"/>
          <a:ext cx="2064643" cy="5565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8" imgW="33642300" imgH="9067800" progId="Equation.3">
                  <p:embed/>
                </p:oleObj>
              </mc:Choice>
              <mc:Fallback>
                <p:oleObj r:id="rId8" imgW="33642300" imgH="90678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4212" y="2901087"/>
                        <a:ext cx="2064643" cy="5565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FCC51191-8104-E9A3-5E52-6B4E736D0E33}"/>
              </a:ext>
            </a:extLst>
          </p:cNvPr>
          <p:cNvSpPr txBox="1"/>
          <p:nvPr/>
        </p:nvSpPr>
        <p:spPr>
          <a:xfrm>
            <a:off x="271040" y="3305570"/>
            <a:ext cx="10794357" cy="26366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31775" algn="just">
              <a:spcBef>
                <a:spcPts val="85"/>
              </a:spcBef>
              <a:spcAft>
                <a:spcPts val="0"/>
              </a:spcAft>
              <a:tabLst>
                <a:tab pos="3870960" algn="l"/>
              </a:tabLst>
            </a:pPr>
            <a:r>
              <a:rPr lang="uk-UA" sz="180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Загальні властивості математичного очікування:</a:t>
            </a:r>
            <a:endParaRPr lang="ru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31775" algn="just">
              <a:spcBef>
                <a:spcPts val="85"/>
              </a:spcBef>
              <a:spcAft>
                <a:spcPts val="0"/>
              </a:spcAft>
              <a:tabLst>
                <a:tab pos="3870960" algn="l"/>
              </a:tabLst>
            </a:pPr>
            <a:r>
              <a:rPr lang="uk-UA" sz="180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Математичне очікування</a:t>
            </a:r>
            <a:r>
              <a:rPr lang="uk-UA" spc="-2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постійної  с дорівнює цій же постійній: </a:t>
            </a:r>
            <a:r>
              <a:rPr lang="uk-UA" sz="1800" spc="-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 [</a:t>
            </a:r>
            <a:r>
              <a:rPr lang="uk-UA" spc="-4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uk-UA" sz="1800" spc="-4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 = с.</a:t>
            </a:r>
            <a:endParaRPr lang="ru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31775" algn="just">
              <a:spcBef>
                <a:spcPts val="85"/>
              </a:spcBef>
              <a:spcAft>
                <a:spcPts val="0"/>
              </a:spcAft>
              <a:tabLst>
                <a:tab pos="3870960" algn="l"/>
              </a:tabLst>
            </a:pPr>
            <a:r>
              <a:rPr lang="uk-UA" sz="18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2.Постійний множник виноситься за знак математичного</a:t>
            </a:r>
            <a:br>
              <a:rPr lang="uk-UA" sz="18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1800" spc="-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очікування: М [</a:t>
            </a:r>
            <a:r>
              <a:rPr lang="uk-UA" sz="1800" spc="-3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сх</a:t>
            </a:r>
            <a:r>
              <a:rPr lang="uk-UA" sz="1800" spc="-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| ] = </a:t>
            </a:r>
            <a:r>
              <a:rPr lang="uk-UA" sz="1800" spc="-3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сМ</a:t>
            </a:r>
            <a:r>
              <a:rPr lang="uk-UA" sz="1800" spc="-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| [</a:t>
            </a:r>
            <a:r>
              <a:rPr lang="uk-UA" sz="1800" spc="-3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r>
              <a:rPr lang="uk-UA" sz="1800" spc="-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].</a:t>
            </a:r>
            <a:endParaRPr lang="ru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31775" algn="just">
              <a:spcBef>
                <a:spcPts val="85"/>
              </a:spcBef>
              <a:spcAft>
                <a:spcPts val="0"/>
              </a:spcAft>
              <a:tabLst>
                <a:tab pos="3870960" algn="l"/>
              </a:tabLst>
            </a:pPr>
            <a:r>
              <a:rPr lang="uk-UA" sz="18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3.Математичне очікування суми будь-яких випадкових величин</a:t>
            </a:r>
            <a:br>
              <a:rPr lang="uk-UA" sz="18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18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(як завгодно зв'язаних) дорівнює сумі їх математичних очікувань</a:t>
            </a:r>
            <a:br>
              <a:rPr lang="uk-UA" sz="18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uk-UA" sz="18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 [</a:t>
            </a:r>
            <a:r>
              <a:rPr lang="uk-UA" sz="1800" spc="15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r>
              <a:rPr lang="uk-UA" sz="18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+ у] = М[</a:t>
            </a:r>
            <a:r>
              <a:rPr lang="uk-UA" sz="1800" spc="15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r>
              <a:rPr lang="uk-UA" sz="1800" spc="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]+ М [у].</a:t>
            </a:r>
            <a:endParaRPr lang="ru-UA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31775" algn="just">
              <a:spcBef>
                <a:spcPts val="85"/>
              </a:spcBef>
              <a:spcAft>
                <a:spcPts val="0"/>
              </a:spcAft>
              <a:tabLst>
                <a:tab pos="3870960" algn="l"/>
              </a:tabLst>
            </a:pPr>
            <a:r>
              <a:rPr lang="uk-UA" sz="18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Математичне очікування</a:t>
            </a:r>
            <a:r>
              <a:rPr lang="uk-UA" spc="-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добутку</a:t>
            </a:r>
            <a:r>
              <a:rPr lang="uk-UA" spc="-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незалежних випадкових 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величин дорівнює добутку їх математичних очікувань: </a:t>
            </a:r>
            <a:r>
              <a:rPr lang="uk-UA" sz="1800" spc="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 [</a:t>
            </a:r>
            <a:r>
              <a:rPr lang="uk-UA" sz="1800" spc="3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ху</a:t>
            </a:r>
            <a:r>
              <a:rPr lang="uk-UA" sz="1800" spc="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|] = </a:t>
            </a:r>
            <a:r>
              <a:rPr lang="uk-UA" sz="1800" spc="19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М[</a:t>
            </a:r>
            <a:r>
              <a:rPr lang="uk-UA" sz="1800" spc="19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r>
              <a:rPr lang="uk-UA" sz="1800" spc="19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·</a:t>
            </a:r>
            <a:r>
              <a:rPr lang="uk-UA" sz="1800" spc="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М[у].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87110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7D052E8-91FB-03D6-5EBA-26D77EA6FC4A}"/>
              </a:ext>
            </a:extLst>
          </p:cNvPr>
          <p:cNvSpPr txBox="1"/>
          <p:nvPr/>
        </p:nvSpPr>
        <p:spPr>
          <a:xfrm>
            <a:off x="1281896" y="296476"/>
            <a:ext cx="932051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spc="1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 </a:t>
            </a:r>
            <a:r>
              <a:rPr lang="uk-UA" sz="1800" i="1" spc="1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центрованою випадковою величиною, </a:t>
            </a:r>
            <a:r>
              <a:rPr lang="uk-UA" sz="1800" spc="1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відповідній </a:t>
            </a:r>
            <a:r>
              <a:rPr lang="uk-UA" sz="1800" spc="-1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випадковій величині </a:t>
            </a:r>
            <a:r>
              <a:rPr lang="uk-UA" sz="1800" spc="-15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r>
              <a:rPr lang="uk-UA" sz="1800" spc="-1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розуміють відхилення випадкової величини від її математичного очікування: </a:t>
            </a:r>
            <a:endParaRPr lang="ru-UA" dirty="0">
              <a:solidFill>
                <a:schemeClr val="bg1"/>
              </a:solidFill>
            </a:endParaRP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28736AEA-D791-BE01-39E4-EBCFF7DF32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5426" y="663406"/>
            <a:ext cx="1512107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UA"/>
          </a:p>
        </p:txBody>
      </p: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EAEC28F9-5118-22AE-47D5-B464397ACD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5937067"/>
              </p:ext>
            </p:extLst>
          </p:nvPr>
        </p:nvGraphicFramePr>
        <p:xfrm>
          <a:off x="4904006" y="913341"/>
          <a:ext cx="2076294" cy="47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28384500" imgH="6438900" progId="Equation.3">
                  <p:embed/>
                </p:oleObj>
              </mc:Choice>
              <mc:Fallback>
                <p:oleObj r:id="rId2" imgW="28384500" imgH="64389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4006" y="913341"/>
                        <a:ext cx="2076294" cy="4709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77CC5B0E-8A0F-61C3-4EC4-D5455E40355A}"/>
              </a:ext>
            </a:extLst>
          </p:cNvPr>
          <p:cNvSpPr txBox="1"/>
          <p:nvPr/>
        </p:nvSpPr>
        <p:spPr>
          <a:xfrm>
            <a:off x="1001209" y="1589534"/>
            <a:ext cx="1070079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Дисперсією </a:t>
            </a:r>
            <a:r>
              <a:rPr lang="uk-UA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випадкової величини називається математичне </a:t>
            </a:r>
            <a:r>
              <a:rPr lang="uk-UA" sz="1800" spc="-1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очікування квадрата відповідної центрованої величини: </a:t>
            </a:r>
            <a:endParaRPr lang="ru-UA" dirty="0">
              <a:solidFill>
                <a:schemeClr val="bg1"/>
              </a:solidFill>
            </a:endParaRPr>
          </a:p>
        </p:txBody>
      </p:sp>
      <p:sp>
        <p:nvSpPr>
          <p:cNvPr id="11" name="Rectangle 7">
            <a:extLst>
              <a:ext uri="{FF2B5EF4-FFF2-40B4-BE49-F238E27FC236}">
                <a16:creationId xmlns:a16="http://schemas.microsoft.com/office/drawing/2014/main" id="{5BEEB38E-1E57-71BC-5EF5-6FF3D36402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1285" y="2030979"/>
            <a:ext cx="1341412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UA"/>
          </a:p>
        </p:txBody>
      </p:sp>
      <p:graphicFrame>
        <p:nvGraphicFramePr>
          <p:cNvPr id="12" name="Объект 11">
            <a:extLst>
              <a:ext uri="{FF2B5EF4-FFF2-40B4-BE49-F238E27FC236}">
                <a16:creationId xmlns:a16="http://schemas.microsoft.com/office/drawing/2014/main" id="{A21C8B1E-5DF7-2539-3741-2C519EFA65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7571212"/>
              </p:ext>
            </p:extLst>
          </p:nvPr>
        </p:nvGraphicFramePr>
        <p:xfrm>
          <a:off x="5081286" y="2030980"/>
          <a:ext cx="1793566" cy="6463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32473900" imgH="11696700" progId="Equation.3">
                  <p:embed/>
                </p:oleObj>
              </mc:Choice>
              <mc:Fallback>
                <p:oleObj r:id="rId4" imgW="32473900" imgH="116967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1286" y="2030980"/>
                        <a:ext cx="1793566" cy="64633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A097BFB4-194F-8D81-E877-C159A9B0752C}"/>
              </a:ext>
            </a:extLst>
          </p:cNvPr>
          <p:cNvSpPr txBox="1"/>
          <p:nvPr/>
        </p:nvSpPr>
        <p:spPr>
          <a:xfrm>
            <a:off x="1001209" y="2770508"/>
            <a:ext cx="1163255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spc="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Нескладні перетворення алгебри і використання </a:t>
            </a:r>
            <a:r>
              <a:rPr lang="uk-UA" sz="1800" spc="-3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сформульованих вище властивостей математичного очікування</a:t>
            </a:r>
            <a:r>
              <a:rPr lang="uk-UA" spc="-3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spc="-3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приводять </a:t>
            </a:r>
            <a:r>
              <a:rPr lang="uk-UA" sz="1800" spc="-2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 рівняння </a:t>
            </a:r>
            <a:endParaRPr lang="ru-UA" dirty="0">
              <a:solidFill>
                <a:schemeClr val="bg1"/>
              </a:solidFill>
            </a:endParaRPr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5D7597EF-5EB3-29B3-61A9-8371CB7933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4568" y="3480981"/>
            <a:ext cx="12643014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UA"/>
          </a:p>
        </p:txBody>
      </p:sp>
      <p:graphicFrame>
        <p:nvGraphicFramePr>
          <p:cNvPr id="16" name="Объект 15">
            <a:extLst>
              <a:ext uri="{FF2B5EF4-FFF2-40B4-BE49-F238E27FC236}">
                <a16:creationId xmlns:a16="http://schemas.microsoft.com/office/drawing/2014/main" id="{6F5941EC-0792-A250-0B5F-722C7AC7DC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4236570"/>
              </p:ext>
            </p:extLst>
          </p:nvPr>
        </p:nvGraphicFramePr>
        <p:xfrm>
          <a:off x="5058134" y="3496556"/>
          <a:ext cx="2075732" cy="3399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6" imgW="33934400" imgH="5562600" progId="Equation.3">
                  <p:embed/>
                </p:oleObj>
              </mc:Choice>
              <mc:Fallback>
                <p:oleObj r:id="rId6" imgW="33934400" imgH="55626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8134" y="3496556"/>
                        <a:ext cx="2075732" cy="33999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>
            <a:extLst>
              <a:ext uri="{FF2B5EF4-FFF2-40B4-BE49-F238E27FC236}">
                <a16:creationId xmlns:a16="http://schemas.microsoft.com/office/drawing/2014/main" id="{19FB7844-DDA7-784A-18A8-A0F79CE08E13}"/>
              </a:ext>
            </a:extLst>
          </p:cNvPr>
          <p:cNvSpPr txBox="1"/>
          <p:nvPr/>
        </p:nvSpPr>
        <p:spPr>
          <a:xfrm>
            <a:off x="850739" y="4081593"/>
            <a:ext cx="11632556" cy="4580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7470" marR="16510" indent="140335" algn="just">
              <a:lnSpc>
                <a:spcPct val="150000"/>
              </a:lnSpc>
              <a:spcBef>
                <a:spcPts val="70"/>
              </a:spcBef>
              <a:spcAft>
                <a:spcPts val="0"/>
              </a:spcAft>
              <a:tabLst>
                <a:tab pos="3870960" algn="l"/>
              </a:tabLst>
            </a:pPr>
            <a:r>
              <a:rPr lang="uk-UA" sz="1800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Дисперсія </a:t>
            </a:r>
            <a:r>
              <a:rPr lang="uk-UA" sz="18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має наступні</a:t>
            </a:r>
            <a:r>
              <a:rPr lang="uk-UA" spc="-2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властивості: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1EC35F2-452D-678A-6689-A032CACFAC52}"/>
              </a:ext>
            </a:extLst>
          </p:cNvPr>
          <p:cNvSpPr txBox="1"/>
          <p:nvPr/>
        </p:nvSpPr>
        <p:spPr>
          <a:xfrm>
            <a:off x="1059081" y="4636456"/>
            <a:ext cx="116325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spc="-2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Дисперсія постійної величини дорівнює нулю: D(c)= 0.</a:t>
            </a:r>
            <a:r>
              <a:rPr lang="ru-UA" dirty="0">
                <a:solidFill>
                  <a:schemeClr val="bg1"/>
                </a:solidFill>
                <a:effectLst/>
              </a:rPr>
              <a:t> </a:t>
            </a:r>
            <a:endParaRPr lang="ru-UA" dirty="0">
              <a:solidFill>
                <a:schemeClr val="bg1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FA345B6-30C7-FBD7-5199-F143F9545722}"/>
              </a:ext>
            </a:extLst>
          </p:cNvPr>
          <p:cNvSpPr txBox="1"/>
          <p:nvPr/>
        </p:nvSpPr>
        <p:spPr>
          <a:xfrm>
            <a:off x="1059081" y="5203761"/>
            <a:ext cx="116325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spc="-2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Постійний множник виходить за знак дисперсії в квадраті:</a:t>
            </a:r>
            <a:r>
              <a:rPr lang="ru-UA" dirty="0">
                <a:solidFill>
                  <a:schemeClr val="bg1"/>
                </a:solidFill>
                <a:effectLst/>
              </a:rPr>
              <a:t> </a:t>
            </a:r>
            <a:endParaRPr lang="ru-UA" dirty="0">
              <a:solidFill>
                <a:schemeClr val="bg1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D075B57-3C98-C65D-72ED-3D33D17BCB09}"/>
              </a:ext>
            </a:extLst>
          </p:cNvPr>
          <p:cNvSpPr txBox="1"/>
          <p:nvPr/>
        </p:nvSpPr>
        <p:spPr>
          <a:xfrm>
            <a:off x="6980300" y="5203761"/>
            <a:ext cx="116325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spc="5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D(cx)=c</a:t>
            </a:r>
            <a:r>
              <a:rPr lang="uk-UA" sz="1800" spc="55" baseline="30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uk-UA" sz="1800" spc="5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D(x).</a:t>
            </a:r>
            <a:r>
              <a:rPr lang="ru-UA" dirty="0">
                <a:solidFill>
                  <a:schemeClr val="bg1"/>
                </a:solidFill>
                <a:effectLst/>
              </a:rPr>
              <a:t> </a:t>
            </a:r>
            <a:endParaRPr lang="ru-UA" dirty="0">
              <a:solidFill>
                <a:schemeClr val="bg1"/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9364239-1606-6576-8E87-696E5BBA1F61}"/>
              </a:ext>
            </a:extLst>
          </p:cNvPr>
          <p:cNvSpPr txBox="1"/>
          <p:nvPr/>
        </p:nvSpPr>
        <p:spPr>
          <a:xfrm>
            <a:off x="1144734" y="5715653"/>
            <a:ext cx="11632556" cy="4580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tabLst>
                <a:tab pos="2688590" algn="l"/>
              </a:tabLst>
            </a:pPr>
            <a:r>
              <a:rPr lang="uk-UA" sz="18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Дисперсія суми попарно незалежних випадкових величин до</a:t>
            </a:r>
            <a:r>
              <a:rPr lang="uk-UA" sz="18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рівнює сумі </a:t>
            </a:r>
            <a:r>
              <a:rPr lang="uk-UA" sz="1800" spc="1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дисперсій</a:t>
            </a:r>
            <a:r>
              <a:rPr lang="uk-UA" sz="1800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добутків: 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1" name="Rectangle 25">
            <a:extLst>
              <a:ext uri="{FF2B5EF4-FFF2-40B4-BE49-F238E27FC236}">
                <a16:creationId xmlns:a16="http://schemas.microsoft.com/office/drawing/2014/main" id="{CC7F4979-8ABF-20DF-93B5-F176DFBBB3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1284" y="6186078"/>
            <a:ext cx="1407482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UA"/>
          </a:p>
        </p:txBody>
      </p:sp>
      <p:graphicFrame>
        <p:nvGraphicFramePr>
          <p:cNvPr id="42" name="Объект 41">
            <a:extLst>
              <a:ext uri="{FF2B5EF4-FFF2-40B4-BE49-F238E27FC236}">
                <a16:creationId xmlns:a16="http://schemas.microsoft.com/office/drawing/2014/main" id="{71E4FA0D-9866-CE34-B38A-D4D1AEE392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3188667"/>
              </p:ext>
            </p:extLst>
          </p:nvPr>
        </p:nvGraphicFramePr>
        <p:xfrm>
          <a:off x="5081284" y="6186078"/>
          <a:ext cx="1605295" cy="550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8" imgW="30721300" imgH="10528300" progId="Equation.3">
                  <p:embed/>
                </p:oleObj>
              </mc:Choice>
              <mc:Fallback>
                <p:oleObj r:id="rId8" imgW="30721300" imgH="1052830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1284" y="6186078"/>
                        <a:ext cx="1605295" cy="5503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310079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7361251-28F3-8859-72E1-CD8ACD83057E}"/>
              </a:ext>
            </a:extLst>
          </p:cNvPr>
          <p:cNvSpPr txBox="1"/>
          <p:nvPr/>
        </p:nvSpPr>
        <p:spPr>
          <a:xfrm>
            <a:off x="1212448" y="219000"/>
            <a:ext cx="9968696" cy="12890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925" marR="4445" indent="144780" algn="just">
              <a:lnSpc>
                <a:spcPct val="150000"/>
              </a:lnSpc>
              <a:spcAft>
                <a:spcPts val="0"/>
              </a:spcAft>
            </a:pPr>
            <a:r>
              <a:rPr lang="uk-UA" sz="1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Середньоквадратичне (стандартне) відхилення 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випадкової величини до</a:t>
            </a:r>
            <a:r>
              <a:rPr lang="uk-UA" sz="180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рівнює позитивному значенню кореня квадратного з математичного очікування квадрата відхилення випадкової величини </a:t>
            </a:r>
            <a:r>
              <a:rPr lang="uk-UA" sz="18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 її математичного очікування: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7A8CF65-922F-860F-0635-37CDA51E06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8460" y="1508006"/>
            <a:ext cx="1317172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UA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62C347FB-B8FC-3E7D-05D8-8889695217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3266767"/>
              </p:ext>
            </p:extLst>
          </p:nvPr>
        </p:nvGraphicFramePr>
        <p:xfrm>
          <a:off x="4178461" y="1508007"/>
          <a:ext cx="2842976" cy="7027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52082700" imgH="12877800" progId="Equation.3">
                  <p:embed/>
                </p:oleObj>
              </mc:Choice>
              <mc:Fallback>
                <p:oleObj r:id="rId2" imgW="52082700" imgH="128778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8461" y="1508007"/>
                        <a:ext cx="2842976" cy="70275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B34571AA-3C27-52CB-E82A-4871EF0657A0}"/>
              </a:ext>
            </a:extLst>
          </p:cNvPr>
          <p:cNvSpPr txBox="1"/>
          <p:nvPr/>
        </p:nvSpPr>
        <p:spPr>
          <a:xfrm>
            <a:off x="1212447" y="2210765"/>
            <a:ext cx="9968695" cy="12890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415" marR="13970" indent="133985" algn="just">
              <a:lnSpc>
                <a:spcPct val="150000"/>
              </a:lnSpc>
              <a:spcBef>
                <a:spcPts val="170"/>
              </a:spcBef>
              <a:spcAft>
                <a:spcPts val="0"/>
              </a:spcAft>
            </a:pPr>
            <a:r>
              <a:rPr lang="uk-UA" sz="1800" i="1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Модою </a:t>
            </a:r>
            <a:r>
              <a:rPr lang="uk-UA" sz="18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uk-UA" sz="1800" spc="-2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</a:t>
            </a:r>
            <a:r>
              <a:rPr lang="uk-UA" sz="18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|) випадкової величини називають її найбільше вірогідне </a:t>
            </a:r>
            <a:r>
              <a:rPr lang="uk-UA" sz="1800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значення. Модою безперервного розподілу, що має </a:t>
            </a:r>
            <a:r>
              <a:rPr lang="uk-UA" sz="18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щільність </a:t>
            </a:r>
            <a:r>
              <a:rPr lang="uk-UA" sz="1800" spc="-1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uk-UA" sz="18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(x), називається абсциса </a:t>
            </a:r>
            <a:r>
              <a:rPr lang="uk-UA" sz="1800" spc="-1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r>
              <a:rPr lang="uk-UA" sz="18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при якій </a:t>
            </a:r>
            <a:r>
              <a:rPr lang="uk-UA" sz="1800" spc="-1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</a:t>
            </a:r>
            <a:r>
              <a:rPr lang="uk-UA" sz="18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uk-UA" sz="1800" spc="-1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r>
              <a:rPr lang="uk-UA" sz="1800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досягає </a:t>
            </a:r>
            <a:r>
              <a:rPr lang="uk-UA" sz="18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максимуму. Розподіл може бути </a:t>
            </a:r>
            <a:r>
              <a:rPr lang="uk-UA" sz="1800" spc="-2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одномодальним</a:t>
            </a:r>
            <a:r>
              <a:rPr lang="uk-UA" sz="18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sz="1800" spc="-2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двух</a:t>
            </a:r>
            <a:r>
              <a:rPr lang="uk-UA" sz="18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і більш </a:t>
            </a:r>
            <a:r>
              <a:rPr lang="uk-UA" sz="1800" spc="-3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модальним і антимодальним.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F913019-93E2-E6A3-1444-B32DF1AEAF2E}"/>
              </a:ext>
            </a:extLst>
          </p:cNvPr>
          <p:cNvSpPr txBox="1"/>
          <p:nvPr/>
        </p:nvSpPr>
        <p:spPr>
          <a:xfrm>
            <a:off x="1259443" y="3698639"/>
            <a:ext cx="86810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spc="-2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Мода випадкової величини може бути визначена з рівняння:</a:t>
            </a:r>
            <a:r>
              <a:rPr lang="ru-UA" dirty="0">
                <a:solidFill>
                  <a:schemeClr val="bg1"/>
                </a:solidFill>
                <a:effectLst/>
              </a:rPr>
              <a:t> </a:t>
            </a:r>
            <a:endParaRPr lang="ru-UA" dirty="0">
              <a:solidFill>
                <a:schemeClr val="bg1"/>
              </a:solidFill>
            </a:endParaRP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69E96BC2-286D-A2D6-24A2-0DB36F8CA5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6693" y="3773767"/>
            <a:ext cx="1886890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UA"/>
          </a:p>
        </p:txBody>
      </p:sp>
      <p:graphicFrame>
        <p:nvGraphicFramePr>
          <p:cNvPr id="11" name="Объект 10">
            <a:extLst>
              <a:ext uri="{FF2B5EF4-FFF2-40B4-BE49-F238E27FC236}">
                <a16:creationId xmlns:a16="http://schemas.microsoft.com/office/drawing/2014/main" id="{9A16121C-10E3-A0AB-20C8-97B60DBFBE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6862548"/>
              </p:ext>
            </p:extLst>
          </p:nvPr>
        </p:nvGraphicFramePr>
        <p:xfrm>
          <a:off x="7222601" y="3593221"/>
          <a:ext cx="1041721" cy="6093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15214600" imgH="9067800" progId="Equation.3">
                  <p:embed/>
                </p:oleObj>
              </mc:Choice>
              <mc:Fallback>
                <p:oleObj r:id="rId4" imgW="15214600" imgH="90678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2601" y="3593221"/>
                        <a:ext cx="1041721" cy="60930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2EC91437-865B-780C-5693-FF7808BA7C40}"/>
              </a:ext>
            </a:extLst>
          </p:cNvPr>
          <p:cNvSpPr txBox="1"/>
          <p:nvPr/>
        </p:nvSpPr>
        <p:spPr>
          <a:xfrm>
            <a:off x="1282590" y="4142107"/>
            <a:ext cx="132125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spc="-2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 умови, що</a:t>
            </a:r>
            <a:r>
              <a:rPr lang="ru-UA" dirty="0">
                <a:solidFill>
                  <a:schemeClr val="bg1"/>
                </a:solidFill>
                <a:effectLst/>
              </a:rPr>
              <a:t> </a:t>
            </a:r>
            <a:endParaRPr lang="ru-UA" dirty="0">
              <a:solidFill>
                <a:schemeClr val="bg1"/>
              </a:solidFill>
            </a:endParaRPr>
          </a:p>
        </p:txBody>
      </p:sp>
      <p:sp>
        <p:nvSpPr>
          <p:cNvPr id="14" name="Rectangle 6">
            <a:extLst>
              <a:ext uri="{FF2B5EF4-FFF2-40B4-BE49-F238E27FC236}">
                <a16:creationId xmlns:a16="http://schemas.microsoft.com/office/drawing/2014/main" id="{B949E163-F521-1975-5E07-0DC6698B2E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8395" y="4137718"/>
            <a:ext cx="1488547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UA"/>
          </a:p>
        </p:txBody>
      </p:sp>
      <p:graphicFrame>
        <p:nvGraphicFramePr>
          <p:cNvPr id="15" name="Объект 14">
            <a:extLst>
              <a:ext uri="{FF2B5EF4-FFF2-40B4-BE49-F238E27FC236}">
                <a16:creationId xmlns:a16="http://schemas.microsoft.com/office/drawing/2014/main" id="{BA9310BE-1303-FB0A-114C-D0C28AD7B0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34526"/>
              </p:ext>
            </p:extLst>
          </p:nvPr>
        </p:nvGraphicFramePr>
        <p:xfrm>
          <a:off x="2784717" y="4137718"/>
          <a:ext cx="978586" cy="6093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6" imgW="15214600" imgH="9652000" progId="Equation.3">
                  <p:embed/>
                </p:oleObj>
              </mc:Choice>
              <mc:Fallback>
                <p:oleObj r:id="rId6" imgW="15214600" imgH="96520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4717" y="4137718"/>
                        <a:ext cx="978586" cy="60930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8">
            <a:extLst>
              <a:ext uri="{FF2B5EF4-FFF2-40B4-BE49-F238E27FC236}">
                <a16:creationId xmlns:a16="http://schemas.microsoft.com/office/drawing/2014/main" id="{94C5C27F-EB2F-9CB6-E550-BB36453AF8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05217" y="415681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UA" sz="14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де </a:t>
            </a:r>
            <a:endParaRPr kumimoji="0" lang="uk-UA" altLang="ru-U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7" name="Объект 16">
            <a:extLst>
              <a:ext uri="{FF2B5EF4-FFF2-40B4-BE49-F238E27FC236}">
                <a16:creationId xmlns:a16="http://schemas.microsoft.com/office/drawing/2014/main" id="{7EF109D8-DF3B-1BED-64C7-6C36FFDE07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1763808"/>
              </p:ext>
            </p:extLst>
          </p:nvPr>
        </p:nvGraphicFramePr>
        <p:xfrm>
          <a:off x="4178460" y="4257083"/>
          <a:ext cx="466818" cy="3052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8" imgW="7607300" imgH="4978400" progId="Equation.3">
                  <p:embed/>
                </p:oleObj>
              </mc:Choice>
              <mc:Fallback>
                <p:oleObj r:id="rId8" imgW="7607300" imgH="49784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8460" y="4257083"/>
                        <a:ext cx="466818" cy="30522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C3F712E9-B940-37F7-8426-693CBC5ABAE2}"/>
              </a:ext>
            </a:extLst>
          </p:cNvPr>
          <p:cNvSpPr txBox="1"/>
          <p:nvPr/>
        </p:nvSpPr>
        <p:spPr>
          <a:xfrm>
            <a:off x="4789025" y="4197443"/>
            <a:ext cx="132125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spc="-2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функція </a:t>
            </a:r>
            <a:r>
              <a:rPr lang="uk-UA" sz="1800" spc="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розподілу </a:t>
            </a:r>
            <a:r>
              <a:rPr lang="uk-UA" sz="1800" spc="-2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випадкової величини </a:t>
            </a:r>
            <a:r>
              <a:rPr lang="uk-UA" sz="1800" spc="-2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</a:t>
            </a:r>
            <a:r>
              <a:rPr lang="uk-UA" sz="1800" spc="-2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UA" dirty="0">
                <a:solidFill>
                  <a:schemeClr val="bg1"/>
                </a:solidFill>
                <a:effectLst/>
              </a:rPr>
              <a:t> </a:t>
            </a:r>
            <a:endParaRPr lang="ru-UA" dirty="0">
              <a:solidFill>
                <a:schemeClr val="bg1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296FFA9-48B0-CC8B-7DB9-D05F47ABFB6B}"/>
              </a:ext>
            </a:extLst>
          </p:cNvPr>
          <p:cNvSpPr txBox="1"/>
          <p:nvPr/>
        </p:nvSpPr>
        <p:spPr>
          <a:xfrm>
            <a:off x="1282590" y="4787477"/>
            <a:ext cx="132125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800" spc="-1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Якщо екстремум функції </a:t>
            </a:r>
            <a:r>
              <a:rPr lang="uk-UA" sz="1800" spc="-1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uk-UA" sz="1800" spc="-1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(x) існує, але є</a:t>
            </a:r>
            <a:r>
              <a:rPr lang="uk-UA" spc="-1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spc="-1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мінімумом</a:t>
            </a:r>
            <a:r>
              <a:rPr lang="uk-UA" sz="1800" spc="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тобто</a:t>
            </a:r>
            <a:r>
              <a:rPr lang="ru-UA" dirty="0">
                <a:solidFill>
                  <a:schemeClr val="bg1"/>
                </a:solidFill>
                <a:effectLst/>
              </a:rPr>
              <a:t> </a:t>
            </a:r>
            <a:endParaRPr lang="ru-UA" dirty="0">
              <a:solidFill>
                <a:schemeClr val="bg1"/>
              </a:solidFill>
            </a:endParaRPr>
          </a:p>
        </p:txBody>
      </p:sp>
      <p:sp>
        <p:nvSpPr>
          <p:cNvPr id="26" name="Rectangle 14">
            <a:extLst>
              <a:ext uri="{FF2B5EF4-FFF2-40B4-BE49-F238E27FC236}">
                <a16:creationId xmlns:a16="http://schemas.microsoft.com/office/drawing/2014/main" id="{E9606E90-C942-1357-AC59-A8B35D8AD4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8349" y="4751833"/>
            <a:ext cx="1743006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UA"/>
          </a:p>
        </p:txBody>
      </p:sp>
      <p:graphicFrame>
        <p:nvGraphicFramePr>
          <p:cNvPr id="27" name="Объект 26">
            <a:extLst>
              <a:ext uri="{FF2B5EF4-FFF2-40B4-BE49-F238E27FC236}">
                <a16:creationId xmlns:a16="http://schemas.microsoft.com/office/drawing/2014/main" id="{D053A34E-747E-3A01-B559-AA3403D1F0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9759770"/>
              </p:ext>
            </p:extLst>
          </p:nvPr>
        </p:nvGraphicFramePr>
        <p:xfrm>
          <a:off x="7338350" y="4751834"/>
          <a:ext cx="925972" cy="5991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10" imgW="14922500" imgH="9652000" progId="Equation.3">
                  <p:embed/>
                </p:oleObj>
              </mc:Choice>
              <mc:Fallback>
                <p:oleObj r:id="rId10" imgW="14922500" imgH="96520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38350" y="4751834"/>
                        <a:ext cx="925972" cy="59915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>
            <a:extLst>
              <a:ext uri="{FF2B5EF4-FFF2-40B4-BE49-F238E27FC236}">
                <a16:creationId xmlns:a16="http://schemas.microsoft.com/office/drawing/2014/main" id="{BFA1B803-C2D8-236C-9919-0BA2F8F4FB28}"/>
              </a:ext>
            </a:extLst>
          </p:cNvPr>
          <p:cNvSpPr txBox="1"/>
          <p:nvPr/>
        </p:nvSpPr>
        <p:spPr>
          <a:xfrm>
            <a:off x="1195086" y="5134877"/>
            <a:ext cx="13212500" cy="4580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43510" algn="just">
              <a:lnSpc>
                <a:spcPct val="150000"/>
              </a:lnSpc>
            </a:pPr>
            <a:r>
              <a:rPr lang="uk-UA" sz="18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такий розподіл називається </a:t>
            </a:r>
            <a:r>
              <a:rPr lang="uk-UA" sz="1800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антимодальним.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1D082F7-31F4-7E7E-9811-07D2ED362586}"/>
              </a:ext>
            </a:extLst>
          </p:cNvPr>
          <p:cNvSpPr txBox="1"/>
          <p:nvPr/>
        </p:nvSpPr>
        <p:spPr>
          <a:xfrm>
            <a:off x="1137211" y="5639473"/>
            <a:ext cx="13212500" cy="4580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620" marR="38100" indent="135890" algn="just">
              <a:lnSpc>
                <a:spcPct val="150000"/>
              </a:lnSpc>
              <a:spcBef>
                <a:spcPts val="10"/>
              </a:spcBef>
              <a:spcAft>
                <a:spcPts val="0"/>
              </a:spcAft>
            </a:pPr>
            <a:r>
              <a:rPr lang="uk-UA" sz="18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Значення випадкової </a:t>
            </a:r>
            <a:r>
              <a:rPr lang="uk-UA" sz="180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величини, яке ділить впорядкований ряд</a:t>
            </a:r>
            <a:r>
              <a:rPr lang="uk-UA" spc="-2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1800" spc="-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дві однакові частини, </a:t>
            </a:r>
            <a:r>
              <a:rPr lang="uk-UA" sz="1800" spc="-2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називається </a:t>
            </a:r>
            <a:r>
              <a:rPr lang="uk-UA" sz="1800" i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медіаною.</a:t>
            </a:r>
            <a:endParaRPr lang="ru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77316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Контур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Контур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онтур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{5E2A4C05-8D8F-AC4C-9CDE-CF9A274DBAE0}tf10001122</Template>
  <TotalTime>283</TotalTime>
  <Words>1980</Words>
  <Application>Microsoft Macintosh PowerPoint</Application>
  <PresentationFormat>Широкоэкранный</PresentationFormat>
  <Paragraphs>511</Paragraphs>
  <Slides>18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5" baseType="lpstr">
      <vt:lpstr>Arial</vt:lpstr>
      <vt:lpstr>Calibri</vt:lpstr>
      <vt:lpstr>Times New Roman</vt:lpstr>
      <vt:lpstr>Tw Cen MT</vt:lpstr>
      <vt:lpstr>Verdana</vt:lpstr>
      <vt:lpstr>Контур</vt:lpstr>
      <vt:lpstr>Equation.3</vt:lpstr>
      <vt:lpstr>Математичні задачі ГІДРОенергетики</vt:lpstr>
      <vt:lpstr>Презентация PowerPoint</vt:lpstr>
      <vt:lpstr>Презентация PowerPoint</vt:lpstr>
      <vt:lpstr>Статистичні методи дослідження якості і надійності  виробів ГІДРОенергетики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ГРАФІЧНА ОБРОБКА СУКУПНОСТІ ВИПАДКОВИХ ВЕЛИЧИН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Математичні задачі енергетики</dc:title>
  <dc:creator>ivanovvl</dc:creator>
  <cp:lastModifiedBy>ivanovvl</cp:lastModifiedBy>
  <cp:revision>6</cp:revision>
  <dcterms:created xsi:type="dcterms:W3CDTF">2024-01-17T09:32:08Z</dcterms:created>
  <dcterms:modified xsi:type="dcterms:W3CDTF">2024-09-12T07:17:35Z</dcterms:modified>
</cp:coreProperties>
</file>