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D65-09E6-44A3-BB40-A1B65DABC60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CC10-ED85-4560-B71A-44C72522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53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D65-09E6-44A3-BB40-A1B65DABC60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CC10-ED85-4560-B71A-44C72522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0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D65-09E6-44A3-BB40-A1B65DABC60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CC10-ED85-4560-B71A-44C72522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4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D65-09E6-44A3-BB40-A1B65DABC60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CC10-ED85-4560-B71A-44C72522F95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9204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D65-09E6-44A3-BB40-A1B65DABC60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CC10-ED85-4560-B71A-44C72522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496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D65-09E6-44A3-BB40-A1B65DABC60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CC10-ED85-4560-B71A-44C72522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118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D65-09E6-44A3-BB40-A1B65DABC60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CC10-ED85-4560-B71A-44C72522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800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D65-09E6-44A3-BB40-A1B65DABC60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CC10-ED85-4560-B71A-44C72522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46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D65-09E6-44A3-BB40-A1B65DABC60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CC10-ED85-4560-B71A-44C72522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7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D65-09E6-44A3-BB40-A1B65DABC60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CC10-ED85-4560-B71A-44C72522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3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D65-09E6-44A3-BB40-A1B65DABC60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CC10-ED85-4560-B71A-44C72522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1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D65-09E6-44A3-BB40-A1B65DABC60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CC10-ED85-4560-B71A-44C72522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93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D65-09E6-44A3-BB40-A1B65DABC60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CC10-ED85-4560-B71A-44C72522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96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D65-09E6-44A3-BB40-A1B65DABC60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CC10-ED85-4560-B71A-44C72522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03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D65-09E6-44A3-BB40-A1B65DABC60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CC10-ED85-4560-B71A-44C72522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0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D65-09E6-44A3-BB40-A1B65DABC60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CC10-ED85-4560-B71A-44C72522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5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D65-09E6-44A3-BB40-A1B65DABC60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CC10-ED85-4560-B71A-44C72522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23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EC6D65-09E6-44A3-BB40-A1B65DABC60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AECC10-ED85-4560-B71A-44C72522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9464" y="382381"/>
            <a:ext cx="264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Теплові</a:t>
            </a:r>
            <a:r>
              <a:rPr lang="uk-UA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перетворювачі</a:t>
            </a:r>
            <a:r>
              <a:rPr lang="uk-UA" b="1" i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2939" y="829342"/>
            <a:ext cx="10858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Оптична</a:t>
            </a:r>
            <a:r>
              <a:rPr lang="uk-UA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пірометрія</a:t>
            </a:r>
            <a:r>
              <a:rPr lang="uk-UA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вимірювання температури, який базується на встановленні співвідношення між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тіла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оптичним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випромінюванням.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7335" y="1556188"/>
            <a:ext cx="5235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Вимірювання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spc="-3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безконтактним</a:t>
            </a:r>
            <a:r>
              <a:rPr lang="uk-UA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шляхом: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83129" y="2162809"/>
            <a:ext cx="6436428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ts val="1745"/>
              </a:lnSpc>
              <a:spcAft>
                <a:spcPts val="0"/>
              </a:spcAft>
              <a:buClr>
                <a:srgbClr val="FF0000"/>
              </a:buClr>
              <a:buSzPts val="1400"/>
              <a:buFont typeface="Segoe UI Symbol" panose="020B0502040204020203" pitchFamily="34" charset="0"/>
              <a:buChar char="⚫"/>
              <a:tabLst>
                <a:tab pos="648335" algn="l"/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високі</a:t>
            </a:r>
            <a:r>
              <a:rPr lang="uk-UA" spc="-2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вимірювані</a:t>
            </a:r>
            <a:r>
              <a:rPr lang="uk-UA" spc="-1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температури</a:t>
            </a:r>
            <a:r>
              <a:rPr lang="uk-UA" spc="-2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(більше</a:t>
            </a:r>
            <a:r>
              <a:rPr lang="uk-UA" spc="-3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2000°С)</a:t>
            </a:r>
            <a:r>
              <a:rPr lang="uk-UA" spc="-1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(металургійні</a:t>
            </a:r>
            <a:r>
              <a:rPr lang="uk-UA" spc="-1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комбінати</a:t>
            </a:r>
            <a:r>
              <a:rPr lang="ru-RU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742950" marR="158750" lvl="1" indent="-28575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Segoe UI Symbol" panose="020B0502040204020203" pitchFamily="34" charset="0"/>
              <a:buChar char="⚫"/>
              <a:tabLst>
                <a:tab pos="648335" algn="l"/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агресивне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середовище,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температуру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якого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spc="5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п</a:t>
            </a:r>
            <a:r>
              <a:rPr lang="uk-UA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отрібно</a:t>
            </a:r>
            <a:r>
              <a:rPr lang="uk-UA" spc="5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виміряти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(кислоти)</a:t>
            </a:r>
            <a:r>
              <a:rPr lang="uk-UA" spc="-33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(хімічна</a:t>
            </a:r>
            <a:r>
              <a:rPr lang="uk-UA" spc="-2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промисловість</a:t>
            </a:r>
            <a:r>
              <a:rPr lang="uk-UA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805"/>
              </a:lnSpc>
              <a:spcAft>
                <a:spcPts val="0"/>
              </a:spcAft>
              <a:buClr>
                <a:srgbClr val="FF0000"/>
              </a:buClr>
              <a:buSzPts val="1400"/>
              <a:buFont typeface="Segoe UI Symbol" panose="020B0502040204020203" pitchFamily="34" charset="0"/>
              <a:buChar char="⚫"/>
              <a:tabLst>
                <a:tab pos="648335" algn="l"/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матеріали,</a:t>
            </a:r>
            <a:r>
              <a:rPr lang="uk-UA" spc="-1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що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погано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проводять</a:t>
            </a:r>
            <a:r>
              <a:rPr lang="uk-UA" spc="-2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тепло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(скло,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дерево,</a:t>
            </a:r>
            <a:r>
              <a:rPr lang="uk-UA" spc="-1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пластмаси</a:t>
            </a:r>
            <a:r>
              <a:rPr lang="uk-UA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55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Segoe UI Symbol" panose="020B0502040204020203" pitchFamily="34" charset="0"/>
              <a:buChar char="⚫"/>
              <a:tabLst>
                <a:tab pos="648335" algn="l"/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частини</a:t>
            </a:r>
            <a:r>
              <a:rPr lang="uk-UA" spc="-2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обладнання</a:t>
            </a:r>
            <a:r>
              <a:rPr lang="uk-UA" spc="-2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чи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мереж,</a:t>
            </a:r>
            <a:r>
              <a:rPr lang="uk-UA" spc="-1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що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знаходяться</a:t>
            </a:r>
            <a:r>
              <a:rPr lang="uk-UA" spc="-2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під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високою</a:t>
            </a:r>
            <a:r>
              <a:rPr lang="uk-UA" spc="-3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напругою;</a:t>
            </a:r>
            <a:endParaRPr lang="ru-RU" dirty="0"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742950" marR="158115" lvl="1" indent="-285750">
              <a:spcBef>
                <a:spcPts val="55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Segoe UI Symbol" panose="020B0502040204020203" pitchFamily="34" charset="0"/>
              <a:buChar char="⚫"/>
              <a:tabLst>
                <a:tab pos="648335" algn="l"/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рухомі</a:t>
            </a:r>
            <a:r>
              <a:rPr lang="uk-UA" spc="6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тіла</a:t>
            </a:r>
            <a:r>
              <a:rPr lang="uk-UA" spc="6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(наприклад,</a:t>
            </a:r>
            <a:r>
              <a:rPr lang="uk-UA" spc="7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листовий</a:t>
            </a:r>
            <a:r>
              <a:rPr lang="uk-UA" spc="6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матеріал</a:t>
            </a:r>
            <a:r>
              <a:rPr lang="uk-UA" spc="6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в</a:t>
            </a:r>
            <a:r>
              <a:rPr lang="uk-UA" spc="6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прокатному</a:t>
            </a:r>
            <a:r>
              <a:rPr lang="uk-UA" spc="5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виробництві</a:t>
            </a:r>
            <a:r>
              <a:rPr lang="uk-UA" spc="-33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металу).</a:t>
            </a:r>
            <a:endParaRPr lang="ru-RU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Пирометр — что это такое? / Публикации / Элек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92" y="1281112"/>
            <a:ext cx="3810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2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8603" y="185049"/>
            <a:ext cx="8281060" cy="4703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9385" indent="456565" algn="just">
              <a:spcBef>
                <a:spcPts val="145"/>
              </a:spcBef>
              <a:spcAft>
                <a:spcPts val="0"/>
              </a:spcAft>
            </a:pP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Пірометр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це прилад для безконтактного вимірювання температури тіла,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ґрунтується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теплового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випромінювання,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яке йде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нагрітого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об’єкту.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8335" algn="just">
              <a:spcAft>
                <a:spcPts val="0"/>
              </a:spcAft>
            </a:pPr>
            <a:endParaRPr lang="uk-UA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8335" algn="just">
              <a:spcAft>
                <a:spcPts val="0"/>
              </a:spcAft>
            </a:pPr>
            <a:endParaRPr lang="uk-UA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8335" algn="just">
              <a:spcAft>
                <a:spcPts val="0"/>
              </a:spcAft>
            </a:pP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</a:t>
            </a:r>
            <a:r>
              <a:rPr lang="uk-UA" b="1" i="1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пірометрів: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157480" lvl="1" indent="-285750" algn="just">
              <a:spcBef>
                <a:spcPts val="615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Segoe UI Symbol" panose="020B0502040204020203" pitchFamily="34" charset="0"/>
              <a:buChar char="⚫"/>
              <a:tabLst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Радіаційні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пірометри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це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теплові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перетворювачі,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визначають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температуру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нагрітого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об’єкту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шляхом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перерахунку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інтегральної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потужності</a:t>
            </a:r>
            <a:r>
              <a:rPr lang="uk-UA" spc="-2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його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випромінення,</a:t>
            </a:r>
            <a:endParaRPr lang="ru-RU" dirty="0">
              <a:latin typeface="Times New Roman" panose="02020603050405020304" pitchFamily="18" charset="0"/>
              <a:ea typeface="Segoe UI Symbol" panose="020B0502040204020203" pitchFamily="34" charset="0"/>
              <a:cs typeface="Segoe UI Symbol" panose="020B0502040204020203" pitchFamily="34" charset="0"/>
            </a:endParaRPr>
          </a:p>
          <a:p>
            <a:pPr marL="742950" lvl="1" indent="-285750" algn="just">
              <a:buClr>
                <a:srgbClr val="FF0000"/>
              </a:buClr>
              <a:buSzPts val="1400"/>
              <a:buFont typeface="Segoe UI Symbol" panose="020B0502040204020203" pitchFamily="34" charset="0"/>
              <a:buChar char="⚫"/>
              <a:tabLst>
                <a:tab pos="648970" algn="l"/>
              </a:tabLst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пірометри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–</a:t>
            </a:r>
            <a:r>
              <a:rPr lang="uk-UA" spc="14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це</a:t>
            </a:r>
            <a:r>
              <a:rPr lang="uk-UA" spc="13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теплові</a:t>
            </a:r>
            <a:r>
              <a:rPr lang="uk-UA" spc="12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перетворювачі,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що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дозволяють встановити температуру досліджуваного об’єкту візуально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співставлення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кольору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кольором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еталонної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нитки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розжарювання.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Clr>
                <a:srgbClr val="FF0000"/>
              </a:buClr>
              <a:buSzPts val="1400"/>
              <a:buFont typeface="Segoe UI Symbol" panose="020B0502040204020203" pitchFamily="34" charset="0"/>
              <a:buChar char="⚫"/>
              <a:tabLst>
                <a:tab pos="648970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Пірометри</a:t>
            </a:r>
            <a:r>
              <a:rPr lang="uk-UA" spc="45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спектрального</a:t>
            </a:r>
            <a:r>
              <a:rPr lang="uk-UA" spc="4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відношення</a:t>
            </a:r>
            <a:r>
              <a:rPr lang="uk-UA" spc="415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–</a:t>
            </a:r>
            <a:r>
              <a:rPr lang="uk-UA" spc="395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це</a:t>
            </a:r>
            <a:r>
              <a:rPr lang="uk-UA" spc="39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теплові</a:t>
            </a:r>
            <a:r>
              <a:rPr lang="uk-UA" spc="385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перетворювачі,</a:t>
            </a:r>
            <a:r>
              <a:rPr lang="uk-UA" spc="385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що</a:t>
            </a:r>
            <a:endParaRPr lang="ru-RU" dirty="0" smtClean="0">
              <a:latin typeface="Times New Roman" panose="02020603050405020304" pitchFamily="18" charset="0"/>
              <a:ea typeface="Segoe UI Symbol" panose="020B0502040204020203" pitchFamily="34" charset="0"/>
              <a:cs typeface="Segoe UI Symbol" panose="020B0502040204020203" pitchFamily="34" charset="0"/>
            </a:endParaRPr>
          </a:p>
          <a:p>
            <a:pPr marL="648335" marR="156845" algn="just">
              <a:spcBef>
                <a:spcPts val="765"/>
              </a:spcBef>
              <a:spcAft>
                <a:spcPts val="0"/>
              </a:spcAft>
              <a:buClr>
                <a:srgbClr val="FF0000"/>
              </a:buClr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здатні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встановлювати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досліджуваного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співставлення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теплового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uk-UA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частинах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спектрах. </a:t>
            </a:r>
            <a:endParaRPr lang="ru-RU" dirty="0"/>
          </a:p>
        </p:txBody>
      </p:sp>
      <p:pic>
        <p:nvPicPr>
          <p:cNvPr id="11266" name="Picture 2" descr="Бесконтактный термометр NF-3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0" y="1290987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Пирометры и тепловизоры – что это такое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4888901"/>
            <a:ext cx="3428305" cy="186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Пирометр: что это такое? Для чего нужен? Как выбрать? | ichip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97" y="4690224"/>
            <a:ext cx="3703578" cy="206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Инфракрасный бесконтактный пирометр Benetech GM5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298" y="4809839"/>
            <a:ext cx="2922657" cy="19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6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0073" y="28203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8750" indent="448945" algn="just">
              <a:spcAft>
                <a:spcPts val="0"/>
              </a:spcAft>
            </a:pP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Термоіндикатори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здатністю різко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змінювати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колір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певної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переходу.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5480" y="1729062"/>
            <a:ext cx="768729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833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принципом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термоіндикатори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основних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типу: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157480" lvl="2" indent="-228600" algn="just">
              <a:spcBef>
                <a:spcPts val="585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Segoe UI Symbol" panose="020B0502040204020203" pitchFamily="34" charset="0"/>
              <a:buChar char="⚫"/>
              <a:tabLst>
                <a:tab pos="11061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термохімічні індикатори – це складні речовини, які при досягненні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певної температури різко змінюють свій колір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за рахунок хімічної взаємодії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компонентів,</a:t>
            </a:r>
            <a:endParaRPr lang="ru-RU" dirty="0">
              <a:latin typeface="Times New Roman" panose="02020603050405020304" pitchFamily="18" charset="0"/>
              <a:ea typeface="Segoe UI Symbol" panose="020B0502040204020203" pitchFamily="34" charset="0"/>
              <a:cs typeface="Segoe UI Symbol" panose="020B0502040204020203" pitchFamily="34" charset="0"/>
            </a:endParaRPr>
          </a:p>
          <a:p>
            <a:pPr marL="1143000" lvl="2" indent="-228600" algn="just">
              <a:spcAft>
                <a:spcPts val="0"/>
              </a:spcAft>
              <a:buClr>
                <a:srgbClr val="FF0000"/>
              </a:buClr>
              <a:buSzPts val="1400"/>
              <a:buFont typeface="Segoe UI Symbol" panose="020B0502040204020203" pitchFamily="34" charset="0"/>
              <a:buChar char="⚫"/>
              <a:tabLst>
                <a:tab pos="11061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термоіндикатори</a:t>
            </a:r>
            <a:r>
              <a:rPr lang="uk-UA" spc="36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плавлення  </a:t>
            </a:r>
            <a:r>
              <a:rPr lang="uk-UA" spc="3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–  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це  </a:t>
            </a:r>
            <a:r>
              <a:rPr lang="uk-UA" spc="3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складні  </a:t>
            </a:r>
            <a:r>
              <a:rPr lang="uk-UA" spc="1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речовини,  </a:t>
            </a:r>
            <a:r>
              <a:rPr lang="uk-UA" spc="2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які  </a:t>
            </a:r>
            <a:r>
              <a:rPr lang="uk-UA" spc="1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різко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змінюють</a:t>
            </a:r>
            <a:r>
              <a:rPr lang="uk-UA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свій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колір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плавлення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одного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декількох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компонентів,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156845" lvl="2" indent="-228600" algn="just">
              <a:spcBef>
                <a:spcPts val="595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Segoe UI Symbol" panose="020B0502040204020203" pitchFamily="34" charset="0"/>
              <a:buChar char="⚫"/>
              <a:tabLst>
                <a:tab pos="11061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рідкокристалічні термоіндикатори – це рідкокристалічні речовини,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які в певному інтервалі температур змінюють свою структуру, в результаті чого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падаючий</a:t>
            </a:r>
            <a:r>
              <a:rPr lang="uk-UA" spc="-1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на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них</a:t>
            </a:r>
            <a:r>
              <a:rPr lang="uk-UA" spc="-2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промінь</a:t>
            </a:r>
            <a:r>
              <a:rPr lang="uk-UA" spc="-1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розпадається</a:t>
            </a:r>
            <a:r>
              <a:rPr lang="uk-UA" spc="-2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та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відбивається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зі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зміною</a:t>
            </a:r>
            <a:r>
              <a:rPr lang="uk-UA" spc="-1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кольору,</a:t>
            </a:r>
            <a:endParaRPr lang="ru-RU" dirty="0">
              <a:latin typeface="Times New Roman" panose="02020603050405020304" pitchFamily="18" charset="0"/>
              <a:ea typeface="Segoe UI Symbol" panose="020B0502040204020203" pitchFamily="34" charset="0"/>
              <a:cs typeface="Segoe UI Symbol" panose="020B0502040204020203" pitchFamily="34" charset="0"/>
            </a:endParaRPr>
          </a:p>
          <a:p>
            <a:pPr marL="1143000" lvl="2" indent="-228600" algn="just">
              <a:spcAft>
                <a:spcPts val="0"/>
              </a:spcAft>
              <a:buClr>
                <a:srgbClr val="FF0000"/>
              </a:buClr>
              <a:buSzPts val="1400"/>
              <a:buFont typeface="Segoe UI Symbol" panose="020B0502040204020203" pitchFamily="34" charset="0"/>
              <a:buChar char="⚫"/>
              <a:tabLst>
                <a:tab pos="11061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люмінесцентні</a:t>
            </a:r>
            <a:r>
              <a:rPr lang="uk-UA" spc="2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термоіндикатори</a:t>
            </a:r>
            <a:r>
              <a:rPr lang="uk-UA" spc="38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–</a:t>
            </a:r>
            <a:r>
              <a:rPr lang="uk-UA" spc="36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це</a:t>
            </a:r>
            <a:r>
              <a:rPr lang="uk-UA" spc="35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різновидність</a:t>
            </a:r>
            <a:r>
              <a:rPr lang="uk-UA" spc="36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люмінофорів</a:t>
            </a:r>
            <a:r>
              <a:rPr lang="uk-UA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,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залежності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змінюють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яскравість,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колір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світіння.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0" name="Picture 2" descr="Термоиндикатор регистрирующий ЛогТэг ЮТРИД-16 (LogTag UTRID-16), с поверкой  | Купить | Цена · ООО &quot;ТермоВит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7" y="2205842"/>
            <a:ext cx="2579914" cy="2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Термоіндикатори для транспортування і зберіга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056" y="757052"/>
            <a:ext cx="1851967" cy="443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6320" y="216126"/>
            <a:ext cx="5937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Діелектричні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7523" y="928646"/>
            <a:ext cx="4529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Сегнетоелектричні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сенсори температури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77092" y="1874513"/>
            <a:ext cx="687977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3670" lvl="2" algn="just">
              <a:spcBef>
                <a:spcPts val="5"/>
              </a:spcBef>
              <a:spcAft>
                <a:spcPts val="0"/>
              </a:spcAft>
              <a:buSzPts val="1400"/>
              <a:tabLst>
                <a:tab pos="1096010" algn="l"/>
              </a:tabLst>
            </a:pPr>
            <a:r>
              <a:rPr lang="uk-UA" b="1" i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Сегнетоелектрики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це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тверді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діелектрики,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спонтанної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поляризації,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напрямок якої може бути змінений за допомогою зовнішнього електричного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поля. При відсутності зовнішнього електричного поля сегнетоелектрики мають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доменну структуру. </a:t>
            </a:r>
            <a:endParaRPr lang="uk-UA" spc="-1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53670" lvl="2" algn="just">
              <a:spcBef>
                <a:spcPts val="5"/>
              </a:spcBef>
              <a:spcAft>
                <a:spcPts val="0"/>
              </a:spcAft>
              <a:buSzPts val="1400"/>
              <a:tabLst>
                <a:tab pos="1096010" algn="l"/>
              </a:tabLst>
            </a:pPr>
            <a:endParaRPr lang="uk-UA" spc="-1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53670" lvl="2" algn="just">
              <a:spcBef>
                <a:spcPts val="5"/>
              </a:spcBef>
              <a:spcAft>
                <a:spcPts val="0"/>
              </a:spcAft>
              <a:buSzPts val="1400"/>
              <a:tabLst>
                <a:tab pos="1096010" algn="l"/>
              </a:tabLst>
            </a:pPr>
            <a:r>
              <a:rPr lang="uk-UA" b="1" i="1" spc="-1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Домени</a:t>
            </a:r>
            <a:r>
              <a:rPr lang="uk-UA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представляють собою макроскопічні області, які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виникають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діелектрику,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характеризуються наявністю спонтанної поляризації. Оскільки без прикладення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зовнішнього електричного поля напрямки електричних моментів доменів різні,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вектор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поляризації всього кристалу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сегнетоелектрика дорівнює нулю.</a:t>
            </a:r>
            <a:endParaRPr lang="ru-RU" spc="-1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image6.png" descr="Опис : 0015-007-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7419" y="1640873"/>
            <a:ext cx="3202305" cy="26974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00748" y="4570466"/>
            <a:ext cx="635329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2700" marR="563880" indent="-1945005" algn="ctr">
              <a:lnSpc>
                <a:spcPct val="150000"/>
              </a:lnSpc>
              <a:spcBef>
                <a:spcPts val="815"/>
              </a:spcBef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Залежність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вектора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поляризації від 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вектора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напруженості</a:t>
            </a:r>
            <a:r>
              <a:rPr lang="uk-UA" spc="-3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електричного поля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6076" y="6152607"/>
            <a:ext cx="2193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Закон</a:t>
            </a:r>
            <a:r>
              <a:rPr lang="uk-UA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Кюрі-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Вейсса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2857849" y="5989830"/>
          <a:ext cx="1167886" cy="682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736600" imgH="431800" progId="Equation.3">
                  <p:embed/>
                </p:oleObj>
              </mc:Choice>
              <mc:Fallback>
                <p:oleObj name="Equation" r:id="rId4" imgW="736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849" y="5989830"/>
                        <a:ext cx="1167886" cy="6825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213723" y="6026029"/>
            <a:ext cx="7768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 α –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поляризованість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температура Кюрі-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Вейсса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 – температура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оточуючого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6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7957" y="156749"/>
            <a:ext cx="4142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Піроелектричні</a:t>
            </a:r>
            <a:r>
              <a:rPr lang="uk-UA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сенсори</a:t>
            </a:r>
            <a:r>
              <a:rPr lang="uk-UA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7583" y="728836"/>
            <a:ext cx="10596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Піроелектрики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діелектричні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викликає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поляризованості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957" y="1759482"/>
            <a:ext cx="4948931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5575" indent="456565" algn="just">
              <a:spcBef>
                <a:spcPts val="94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поляризованості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обумовлена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двома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причинами: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55575" lvl="0" indent="-342900" algn="just">
              <a:spcAft>
                <a:spcPts val="0"/>
              </a:spcAft>
              <a:buClr>
                <a:srgbClr val="FF0000"/>
              </a:buClr>
              <a:buSzPts val="1400"/>
              <a:buFont typeface="Times New Roman" panose="02020603050405020304" pitchFamily="18" charset="0"/>
              <a:buAutoNum type="arabicPeriod"/>
              <a:tabLst>
                <a:tab pos="82296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Первинний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істинний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піроелектричний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порушується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впорядкованість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диполів вздовж</a:t>
            </a:r>
            <a:r>
              <a:rPr lang="uk-UA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ts val="1400"/>
              <a:buFont typeface="Times New Roman" panose="02020603050405020304" pitchFamily="18" charset="0"/>
              <a:buAutoNum type="arabicPeriod"/>
              <a:tabLst>
                <a:tab pos="82296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Вторинний піроелектричний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ефект. Нагрівання викликає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зміну лінійних розмірів діелектрику, що супроводжується</a:t>
            </a:r>
            <a:r>
              <a:rPr lang="uk-UA" spc="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п’єзоелектричною</a:t>
            </a:r>
            <a:r>
              <a:rPr lang="uk-UA" spc="4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поляризацією.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160020" algn="just">
              <a:spcBef>
                <a:spcPts val="32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08331" y="1759482"/>
            <a:ext cx="6096000" cy="34291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6845" indent="448945" algn="just">
              <a:spcAft>
                <a:spcPts val="0"/>
              </a:spcAft>
            </a:pP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характеристиками спектральної чутливості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всі піроелектричні сенсори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поділяються на наступні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класи: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Clr>
                <a:srgbClr val="FF0000"/>
              </a:buClr>
              <a:buSzPts val="1400"/>
              <a:buFont typeface="Wingdings" panose="05000000000000000000" pitchFamily="2" charset="2"/>
              <a:buChar char="v"/>
              <a:tabLst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датчики</a:t>
            </a:r>
            <a:r>
              <a:rPr lang="uk-UA" spc="28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з</a:t>
            </a:r>
            <a:r>
              <a:rPr lang="uk-UA" spc="61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високою</a:t>
            </a:r>
            <a:r>
              <a:rPr lang="uk-UA" spc="62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чутливістю</a:t>
            </a:r>
            <a:r>
              <a:rPr lang="uk-UA" spc="62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на</a:t>
            </a:r>
            <a:r>
              <a:rPr lang="uk-UA" spc="61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початку</a:t>
            </a:r>
            <a:r>
              <a:rPr lang="uk-UA" spc="61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спектрального</a:t>
            </a:r>
            <a:r>
              <a:rPr lang="uk-UA" spc="63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діапазону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полум’я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протипожежних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системах);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157480" lvl="1" indent="-285750" algn="just">
              <a:spcBef>
                <a:spcPts val="125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Wingdings" panose="05000000000000000000" pitchFamily="2" charset="2"/>
              <a:buChar char="v"/>
              <a:tabLst>
                <a:tab pos="648970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датчики</a:t>
            </a:r>
            <a:r>
              <a:rPr lang="uk-UA" spc="5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високою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чутливістю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всередині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спектрального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діапазону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(датчики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переміщення живих об’єктів,</a:t>
            </a:r>
            <a:r>
              <a:rPr lang="uk-UA" spc="-1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наприклад,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людини),</a:t>
            </a:r>
            <a:endParaRPr lang="ru-RU" dirty="0">
              <a:latin typeface="Times New Roman" panose="02020603050405020304" pitchFamily="18" charset="0"/>
              <a:ea typeface="Segoe UI Symbol" panose="020B0502040204020203" pitchFamily="34" charset="0"/>
              <a:cs typeface="Segoe UI Symbol" panose="020B0502040204020203" pitchFamily="34" charset="0"/>
            </a:endParaRPr>
          </a:p>
          <a:p>
            <a:pPr marL="742950" marR="158115" lvl="1" indent="-285750" algn="just">
              <a:spcAft>
                <a:spcPts val="0"/>
              </a:spcAft>
              <a:buClr>
                <a:srgbClr val="FF0000"/>
              </a:buClr>
              <a:buSzPts val="1400"/>
              <a:buFont typeface="Wingdings" panose="05000000000000000000" pitchFamily="2" charset="2"/>
              <a:buChar char="v"/>
              <a:tabLst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датчики з невисокою рівномірною чутливістю у всьому спектральному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діапазоні (дистанційні</a:t>
            </a:r>
            <a:r>
              <a:rPr lang="uk-UA" spc="-1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датчики температури).</a:t>
            </a:r>
            <a:endParaRPr lang="ru-RU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Segoe UI Symbol" panose="020B0502040204020203" pitchFamily="34" charset="0"/>
            </a:endParaRPr>
          </a:p>
        </p:txBody>
      </p:sp>
      <p:pic>
        <p:nvPicPr>
          <p:cNvPr id="14340" name="Picture 4" descr="Пироэлектр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3" y="4880820"/>
            <a:ext cx="2361994" cy="17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Пироэлектрический датчи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735" y="4935571"/>
            <a:ext cx="2265328" cy="18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7398" y="548141"/>
            <a:ext cx="683227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9385" indent="448945" algn="just">
              <a:spcBef>
                <a:spcPts val="10"/>
              </a:spcBef>
              <a:spcAft>
                <a:spcPts val="0"/>
              </a:spcAft>
            </a:pP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особливостей</a:t>
            </a:r>
            <a:r>
              <a:rPr lang="uk-UA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піроелектричних</a:t>
            </a:r>
            <a:r>
              <a:rPr lang="uk-UA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сенсорів</a:t>
            </a:r>
            <a:r>
              <a:rPr lang="uk-UA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слід</a:t>
            </a:r>
            <a:r>
              <a:rPr lang="uk-UA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віднести</a:t>
            </a:r>
            <a:r>
              <a:rPr lang="uk-UA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наступні</a:t>
            </a:r>
            <a:r>
              <a:rPr lang="uk-UA" b="1" i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b="1" i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характеристики: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SzPts val="1400"/>
              <a:buFont typeface="Segoe UI Symbol" panose="020B0502040204020203" pitchFamily="34" charset="0"/>
              <a:buChar char="⚫"/>
              <a:tabLst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В</a:t>
            </a:r>
            <a:r>
              <a:rPr lang="uk-UA" spc="31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піродатчиках</a:t>
            </a:r>
            <a:r>
              <a:rPr lang="uk-UA" spc="66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заряд</a:t>
            </a:r>
            <a:r>
              <a:rPr lang="uk-UA" spc="68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виникає</a:t>
            </a:r>
            <a:r>
              <a:rPr lang="uk-UA" spc="66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лише</a:t>
            </a:r>
            <a:r>
              <a:rPr lang="uk-UA" spc="65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в</a:t>
            </a:r>
            <a:r>
              <a:rPr lang="uk-UA" spc="66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моменти</a:t>
            </a:r>
            <a:r>
              <a:rPr lang="uk-UA" spc="66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швидкої</a:t>
            </a:r>
            <a:r>
              <a:rPr lang="uk-UA" spc="66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появи</a:t>
            </a:r>
            <a:r>
              <a:rPr lang="uk-UA" spc="67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та</a:t>
            </a:r>
            <a:r>
              <a:rPr lang="en-US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зникнення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ІЧ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змінює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інтенсивності, то електричний сигнал на виході практично рівний нулю.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відмінність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піроелектричних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датчиків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термодатчиків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SzPts val="1400"/>
              <a:buFont typeface="Segoe UI Symbol" panose="020B0502040204020203" pitchFamily="34" charset="0"/>
              <a:buChar char="⚫"/>
              <a:tabLst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Піроелектричні</a:t>
            </a:r>
            <a:r>
              <a:rPr lang="uk-UA" spc="9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датчики</a:t>
            </a:r>
            <a:r>
              <a:rPr lang="uk-UA" spc="8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сприймають</a:t>
            </a:r>
            <a:r>
              <a:rPr lang="uk-UA" spc="8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тепло</a:t>
            </a:r>
            <a:r>
              <a:rPr lang="uk-UA" spc="9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практично</a:t>
            </a:r>
            <a:r>
              <a:rPr lang="uk-UA" spc="9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не</a:t>
            </a:r>
            <a:r>
              <a:rPr lang="uk-UA" spc="8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змінюючи</a:t>
            </a:r>
            <a:r>
              <a:rPr lang="uk-UA" spc="8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свою</a:t>
            </a:r>
            <a:r>
              <a:rPr lang="en-US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тобто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вони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нагріваються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роботи.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156210" lvl="1" indent="-285750" algn="just">
              <a:spcBef>
                <a:spcPts val="610"/>
              </a:spcBef>
              <a:spcAft>
                <a:spcPts val="0"/>
              </a:spcAft>
              <a:buSzPts val="1400"/>
              <a:buFont typeface="Segoe UI Symbol" panose="020B0502040204020203" pitchFamily="34" charset="0"/>
              <a:buChar char="⚫"/>
              <a:tabLst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В піроелектричних датчиках спостерігається вища швидкість реагування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на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нагрітий об’єкт.</a:t>
            </a:r>
            <a:endParaRPr lang="ru-RU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Segoe UI Symbol" panose="020B0502040204020203" pitchFamily="34" charset="0"/>
            </a:endParaRPr>
          </a:p>
        </p:txBody>
      </p:sp>
      <p:pic>
        <p:nvPicPr>
          <p:cNvPr id="14338" name="Picture 2" descr="SMD пироэлектрический датчик и обыч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11" y="1065135"/>
            <a:ext cx="1970108" cy="187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Пироэлектрические сенсоры для пожарных датчиков Pyreos - заказать у  официального поставщика - АО ЮЕ-Интернейшн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50" y="3301339"/>
            <a:ext cx="1940269" cy="270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0514" y="56375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spcAft>
                <a:spcPts val="0"/>
              </a:spcAft>
              <a:buSzPts val="1400"/>
              <a:tabLst>
                <a:tab pos="648970" algn="l"/>
              </a:tabLst>
            </a:pPr>
            <a:r>
              <a:rPr lang="uk-UA" i="1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Піроелектричний</a:t>
            </a:r>
            <a:r>
              <a:rPr lang="uk-UA" i="1" spc="95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i="1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датчик</a:t>
            </a:r>
            <a:r>
              <a:rPr lang="uk-UA" i="1" spc="85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для </a:t>
            </a:r>
            <a:r>
              <a:rPr lang="ru-RU" i="1" dirty="0" err="1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пожежної</a:t>
            </a:r>
            <a:r>
              <a:rPr lang="ru-RU" i="1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сигналізації</a:t>
            </a:r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7008" y="282530"/>
            <a:ext cx="6944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spcAft>
                <a:spcPts val="0"/>
              </a:spcAft>
              <a:buSzPts val="1400"/>
              <a:tabLst>
                <a:tab pos="933450" algn="l"/>
              </a:tabLst>
            </a:pPr>
            <a:r>
              <a:rPr lang="uk-UA" b="1" i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Сенсори</a:t>
            </a:r>
            <a:r>
              <a:rPr lang="uk-UA" b="1" i="1" kern="0" spc="4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b="1" i="1" kern="0" spc="4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b="1" i="1" kern="0" spc="4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напівпровідникових</a:t>
            </a:r>
            <a:r>
              <a:rPr lang="uk-UA" b="1" i="1" kern="0" spc="4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kern="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структурах</a:t>
            </a:r>
            <a:endParaRPr lang="ru-RU" b="1" i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919" y="985767"/>
            <a:ext cx="6096000" cy="4613058"/>
          </a:xfrm>
          <a:prstGeom prst="rect">
            <a:avLst/>
          </a:prstGeom>
        </p:spPr>
        <p:txBody>
          <a:bodyPr>
            <a:spAutoFit/>
          </a:bodyPr>
          <a:lstStyle/>
          <a:p>
            <a:pPr marR="154305" lvl="2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1287780" algn="l"/>
              </a:tabLst>
            </a:pPr>
            <a:r>
              <a:rPr lang="uk-UA" b="1" i="1" spc="-1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Термодіод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напівпровідниковий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діод,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робочі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температури. </a:t>
            </a:r>
            <a:endParaRPr lang="uk-UA" spc="-15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54305" lvl="2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1287780" algn="l"/>
              </a:tabLst>
            </a:pPr>
            <a:endParaRPr lang="uk-UA" spc="-15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54305" lvl="2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1287780" algn="l"/>
              </a:tabLst>
            </a:pPr>
            <a:r>
              <a:rPr lang="uk-UA" b="1" i="1" spc="-1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Термотранзистор</a:t>
            </a:r>
            <a:r>
              <a:rPr lang="uk-UA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це напівпровідниковий транзистор в </a:t>
            </a:r>
            <a:r>
              <a:rPr lang="uk-UA" spc="-1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діодному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включенні, робочі характеристики якого залежать від температури. Як правило,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застосовують транзистор, в якого колектор замкнутий на базу, оскільки сенсори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кращими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схемотехнічними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стабільностними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характеристиками.</a:t>
            </a:r>
            <a:endParaRPr lang="ru-RU" spc="-15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Термодиод NXP KTY83/120 DO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76" y="1522191"/>
            <a:ext cx="3102059" cy="310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4949" y="5708467"/>
            <a:ext cx="11064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6845" indent="448945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термодіодів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термотранзисторів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портативні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вбудовані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технологічне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обладнання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процесори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ІМС, датчики для кріогенної медицини 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86BDBA15-A9B2-4589-9900-B20B7CB6458F}" vid="{64ED899E-DB56-4711-9C21-DCE9F1EBCE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Microsoft Office PowerPoint</Application>
  <PresentationFormat>Широкоэкранный</PresentationFormat>
  <Paragraphs>51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Segoe UI Symbol</vt:lpstr>
      <vt:lpstr>Times New Roman</vt:lpstr>
      <vt:lpstr>Tw Cen MT</vt:lpstr>
      <vt:lpstr>Wingdings</vt:lpstr>
      <vt:lpstr>Тема1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2022-04-06T09:45:36Z</dcterms:created>
  <dcterms:modified xsi:type="dcterms:W3CDTF">2022-05-02T12:10:52Z</dcterms:modified>
</cp:coreProperties>
</file>