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927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0809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5166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74762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1171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1192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6140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59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369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056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604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749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551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237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30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694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33672-9A9C-47C8-857C-D264A53B76B4}" type="datetimeFigureOut">
              <a:rPr lang="uk-UA" smtClean="0"/>
              <a:t>05.10.2023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FCDEED-654C-4C2B-AD4C-5280B0CC16F2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095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МОДЕЛЮВАННЯ І ЙОГО РОЛЬ У НАУКОВИХ ДОСЛІЛЖЕННЯХ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/>
              <a:t>Лекція №8</a:t>
            </a:r>
          </a:p>
        </p:txBody>
      </p:sp>
    </p:spTree>
    <p:extLst>
      <p:ext uri="{BB962C8B-B14F-4D97-AF65-F5344CB8AC3E}">
        <p14:creationId xmlns:p14="http://schemas.microsoft.com/office/powerpoint/2010/main" val="1415728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Адекватність є основною характеристикою побудованої моделі.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/>
              <a:t>	</a:t>
            </a:r>
            <a:r>
              <a:rPr lang="uk-UA" b="1" u="sng" dirty="0"/>
              <a:t>Поняття адекватності </a:t>
            </a:r>
            <a:r>
              <a:rPr lang="uk-UA" dirty="0"/>
              <a:t>слугує для оцінки рівня виконання вимог повноти та точності, необхідного для досягнення мети моделювання. </a:t>
            </a:r>
          </a:p>
          <a:p>
            <a:pPr marL="0" indent="0" algn="just">
              <a:buNone/>
            </a:pPr>
            <a:r>
              <a:rPr lang="uk-UA" dirty="0"/>
              <a:t>	</a:t>
            </a:r>
            <a:r>
              <a:rPr lang="uk-UA" u="sng" dirty="0"/>
              <a:t>Ступінь адекватності моделі </a:t>
            </a:r>
            <a:r>
              <a:rPr lang="uk-UA" dirty="0"/>
              <a:t>перевіряється експериментальним шляхом на основі введення міри адекватності.</a:t>
            </a:r>
          </a:p>
          <a:p>
            <a:pPr marL="0" indent="0" algn="just">
              <a:buNone/>
            </a:pPr>
            <a:r>
              <a:rPr lang="uk-UA" dirty="0"/>
              <a:t>	Використання моделей для навчання і тренування сприяє підвищенню ефективності та скороченню тривалості навчання. </a:t>
            </a:r>
          </a:p>
          <a:p>
            <a:pPr marL="0" indent="0" algn="just">
              <a:buNone/>
            </a:pPr>
            <a:r>
              <a:rPr lang="uk-UA" dirty="0"/>
              <a:t>	Імітація різноманітних практичних ситуацій на моделі, особливо проблемних і критичних, інформація про дії попередників</a:t>
            </a:r>
            <a:r>
              <a:rPr lang="ru-RU" dirty="0"/>
              <a:t> </a:t>
            </a:r>
            <a:r>
              <a:rPr lang="uk-UA" dirty="0"/>
              <a:t>підвищує</a:t>
            </a:r>
            <a:r>
              <a:rPr lang="ru-RU" dirty="0"/>
              <a:t> </a:t>
            </a:r>
            <a:r>
              <a:rPr lang="uk-UA" dirty="0"/>
              <a:t>якість</a:t>
            </a:r>
            <a:r>
              <a:rPr lang="ru-RU" dirty="0"/>
              <a:t> </a:t>
            </a:r>
            <a:r>
              <a:rPr lang="uk-UA" dirty="0"/>
              <a:t>освіти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uk-UA" dirty="0"/>
              <a:t>Як засіб проведення наукового експерименту модель застосовується в тих випадках, коли проведення реального експерименту неможливе або недоцільне.</a:t>
            </a:r>
          </a:p>
        </p:txBody>
      </p:sp>
    </p:spTree>
    <p:extLst>
      <p:ext uri="{BB962C8B-B14F-4D97-AF65-F5344CB8AC3E}">
        <p14:creationId xmlns:p14="http://schemas.microsoft.com/office/powerpoint/2010/main" val="3981015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/>
              <a:t>	Система описується як ієрархічне утворення, тобто не однією моделлю, а кількома чи групою моделей, кожна з яких описує поведінку системи з погляду різних рівнів абстрагування. </a:t>
            </a:r>
          </a:p>
          <a:p>
            <a:pPr marL="0" indent="0" algn="just">
              <a:buNone/>
            </a:pPr>
            <a:endParaRPr lang="uk-UA" sz="2000" dirty="0"/>
          </a:p>
          <a:p>
            <a:pPr marL="0" indent="0" algn="just">
              <a:buNone/>
            </a:pPr>
            <a:r>
              <a:rPr lang="uk-UA" sz="2000" dirty="0"/>
              <a:t>	Для кожного рівня ієрархії існують характерні особливості та змінні, закони та принципи, за допомогою яких описується поведінка 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1809963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92727"/>
            <a:ext cx="8915400" cy="57357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/>
              <a:t>	</a:t>
            </a:r>
            <a:r>
              <a:rPr lang="uk-UA" sz="2000" b="1" u="sng" dirty="0"/>
              <a:t>Стратифікація системи </a:t>
            </a:r>
            <a:r>
              <a:rPr lang="uk-UA" sz="2000" dirty="0"/>
              <a:t>– процес поділу системи на рівні, що характеризують різні аспекти її функціонування.</a:t>
            </a:r>
          </a:p>
          <a:p>
            <a:pPr marL="0" indent="0" algn="just">
              <a:buNone/>
            </a:pPr>
            <a:r>
              <a:rPr lang="uk-UA" sz="2000" dirty="0"/>
              <a:t>	На кожній страті в ієрархії структур є власний набір змінних, які дають змогу обмежитися лише дослідженням одного аспекту системи, однієї страти. </a:t>
            </a:r>
          </a:p>
          <a:p>
            <a:pPr marL="0" indent="0" algn="just">
              <a:buNone/>
            </a:pPr>
            <a:r>
              <a:rPr lang="uk-UA" sz="2000" dirty="0"/>
              <a:t>	</a:t>
            </a:r>
            <a:r>
              <a:rPr lang="uk-UA" sz="2000" u="sng" dirty="0"/>
              <a:t>Найпростіша модель системи </a:t>
            </a:r>
            <a:r>
              <a:rPr lang="uk-UA" sz="2000" dirty="0"/>
              <a:t>– модель «чорної скрині», в якій акцент робиться на функціях і поведінці системи, а про її будову є лише опосередкована інформація, що</a:t>
            </a:r>
          </a:p>
          <a:p>
            <a:pPr marL="0" indent="0" algn="just">
              <a:buNone/>
            </a:pPr>
            <a:r>
              <a:rPr lang="uk-UA" sz="2000" dirty="0"/>
              <a:t>відображається у зв’язках із зовнішнім середовищем. </a:t>
            </a:r>
          </a:p>
          <a:p>
            <a:pPr marL="0" indent="0" algn="just">
              <a:buNone/>
            </a:pPr>
            <a:r>
              <a:rPr lang="uk-UA" sz="2000" dirty="0"/>
              <a:t>	</a:t>
            </a:r>
          </a:p>
          <a:p>
            <a:pPr marL="0" indent="0" algn="just">
              <a:buNone/>
            </a:pPr>
            <a:r>
              <a:rPr lang="uk-UA" sz="2000" dirty="0"/>
              <a:t>	Зв’язки із середовищем, які йдуть у систему (входи), дають можливість впливати на неї, використовувати її як засіб, а зв’язки, що йдуть із системи (виходи), є результатами її функціонування, які або впливають на зміни в середовищі, або споживаються зовні 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3014556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Питання для самоконтролю: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Описати мету та суть моделювання?</a:t>
            </a:r>
          </a:p>
          <a:p>
            <a:r>
              <a:rPr lang="uk-UA" dirty="0"/>
              <a:t>Характеристика основних видів моделювання?</a:t>
            </a:r>
          </a:p>
          <a:p>
            <a:r>
              <a:rPr lang="uk-UA" dirty="0"/>
              <a:t>Особливості побудови моделюючих алгоритмів, його види?</a:t>
            </a:r>
          </a:p>
          <a:p>
            <a:r>
              <a:rPr lang="uk-UA" dirty="0"/>
              <a:t>Мови моделювання. Приклади моделювання в біології?</a:t>
            </a:r>
          </a:p>
          <a:p>
            <a:r>
              <a:rPr lang="uk-UA" dirty="0"/>
              <a:t>Планування експерименту та процес ухвалення рішень?</a:t>
            </a:r>
          </a:p>
          <a:p>
            <a:r>
              <a:rPr lang="uk-UA"/>
              <a:t>Поліноміальні </a:t>
            </a:r>
            <a:r>
              <a:rPr lang="uk-UA" dirty="0"/>
              <a:t>моделі, їх розрахунок?</a:t>
            </a:r>
          </a:p>
        </p:txBody>
      </p:sp>
    </p:spTree>
    <p:extLst>
      <p:ext uri="{BB962C8B-B14F-4D97-AF65-F5344CB8AC3E}">
        <p14:creationId xmlns:p14="http://schemas.microsoft.com/office/powerpoint/2010/main" val="418889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u="sng" dirty="0"/>
              <a:t>Мета</a:t>
            </a:r>
            <a:r>
              <a:rPr lang="uk-UA" dirty="0"/>
              <a:t>: засвоїти основні поняття щодо моделювання та його ролі у наукових</a:t>
            </a:r>
          </a:p>
          <a:p>
            <a:pPr marL="0" indent="0" algn="just">
              <a:buNone/>
            </a:pPr>
            <a:r>
              <a:rPr lang="uk-UA" dirty="0"/>
              <a:t>дослідженнях.</a:t>
            </a:r>
          </a:p>
          <a:p>
            <a:pPr marL="0" indent="0" algn="just">
              <a:buNone/>
            </a:pPr>
            <a:r>
              <a:rPr lang="uk-UA" dirty="0"/>
              <a:t>– Поняття моделювання та його роль в мисливствознавстві.</a:t>
            </a:r>
          </a:p>
          <a:p>
            <a:pPr marL="0" indent="0" algn="just">
              <a:buNone/>
            </a:pPr>
            <a:r>
              <a:rPr lang="uk-UA" dirty="0"/>
              <a:t>– Основні функції моделей систем.</a:t>
            </a:r>
          </a:p>
          <a:p>
            <a:pPr marL="0" indent="0" algn="just">
              <a:buNone/>
            </a:pPr>
            <a:r>
              <a:rPr lang="uk-UA" dirty="0"/>
              <a:t>– Основні властивості моделей.</a:t>
            </a:r>
          </a:p>
          <a:p>
            <a:pPr marL="0" indent="0" algn="just">
              <a:buNone/>
            </a:pPr>
            <a:r>
              <a:rPr lang="uk-UA" dirty="0"/>
              <a:t>– Використання моделей для навчання та проведення практичних занять з</a:t>
            </a:r>
          </a:p>
          <a:p>
            <a:pPr marL="0" indent="0" algn="just">
              <a:buNone/>
            </a:pPr>
            <a:r>
              <a:rPr lang="uk-UA" dirty="0"/>
              <a:t>мисливствознавства.</a:t>
            </a:r>
          </a:p>
          <a:p>
            <a:pPr marL="0" indent="0" algn="just">
              <a:buNone/>
            </a:pPr>
            <a:r>
              <a:rPr lang="uk-UA" b="1" u="sng" dirty="0"/>
              <a:t>Основні поняття: </a:t>
            </a:r>
            <a:r>
              <a:rPr lang="uk-UA" i="1" dirty="0"/>
              <a:t>моделювання, системи, функції, властивості, системний</a:t>
            </a:r>
          </a:p>
          <a:p>
            <a:pPr marL="0" indent="0" algn="just">
              <a:buNone/>
            </a:pPr>
            <a:r>
              <a:rPr lang="uk-UA" i="1" dirty="0"/>
              <a:t>аналіз, прогнозування, прагматичність.</a:t>
            </a:r>
          </a:p>
        </p:txBody>
      </p:sp>
    </p:spTree>
    <p:extLst>
      <p:ext uri="{BB962C8B-B14F-4D97-AF65-F5344CB8AC3E}">
        <p14:creationId xmlns:p14="http://schemas.microsoft.com/office/powerpoint/2010/main" val="377908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70182"/>
            <a:ext cx="8915400" cy="403629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dirty="0"/>
              <a:t>	В межах системного аналізу часто використовується метод моделювання.</a:t>
            </a:r>
          </a:p>
          <a:p>
            <a:pPr marL="0" indent="0" algn="just">
              <a:buNone/>
            </a:pPr>
            <a:endParaRPr lang="uk-UA" sz="2000" dirty="0"/>
          </a:p>
          <a:p>
            <a:pPr marL="0" indent="0" algn="just">
              <a:buNone/>
            </a:pPr>
            <a:r>
              <a:rPr lang="uk-UA" sz="2000" dirty="0"/>
              <a:t>	Системний аналіз використовує апарат моделювання для розв’язування задач дослідження об’єкта, проектування нової системи та організації управління.</a:t>
            </a:r>
          </a:p>
          <a:p>
            <a:pPr marL="0" indent="0" algn="just">
              <a:buNone/>
            </a:pPr>
            <a:endParaRPr lang="uk-UA" sz="2000" dirty="0"/>
          </a:p>
          <a:p>
            <a:pPr marL="0" indent="0" algn="just">
              <a:buNone/>
            </a:pPr>
            <a:r>
              <a:rPr lang="uk-UA" sz="2000" dirty="0"/>
              <a:t>	Моделювання є одним із способів пізнання, який полягає в заміні деякого об’єкта іншим об’єктом, який має подібні властивості. Тобто метод моделювання є одним із способів опосередкованого пізнання.</a:t>
            </a:r>
          </a:p>
        </p:txBody>
      </p:sp>
    </p:spTree>
    <p:extLst>
      <p:ext uri="{BB962C8B-B14F-4D97-AF65-F5344CB8AC3E}">
        <p14:creationId xmlns:p14="http://schemas.microsoft.com/office/powerpoint/2010/main" val="220346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u="sng" dirty="0"/>
              <a:t>Моделювання</a:t>
            </a:r>
            <a:r>
              <a:rPr lang="uk-UA" dirty="0"/>
              <a:t> - це завжди зіставлення відомого з невідомим за аналогією. </a:t>
            </a:r>
            <a:br>
              <a:rPr lang="uk-UA" dirty="0"/>
            </a:b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/>
              <a:t>	</a:t>
            </a:r>
          </a:p>
          <a:p>
            <a:pPr marL="0" indent="0" algn="just">
              <a:buNone/>
            </a:pPr>
            <a:r>
              <a:rPr lang="uk-UA" sz="2000" dirty="0"/>
              <a:t>	Люди завжди використовували моделювання, намагаючись з його допомогою відтворити абстрактні ідеї й реальні об`єкти. </a:t>
            </a:r>
          </a:p>
          <a:p>
            <a:pPr marL="0" indent="0" algn="just">
              <a:buNone/>
            </a:pPr>
            <a:r>
              <a:rPr lang="uk-UA" sz="2000" dirty="0"/>
              <a:t>	Моделювання охоплює широкий діапазон аспектів людського спілкування – від наскального живопису і спорудження ідолів до складання систем складних математичних рівнянь, що описують політ ракети у космічному просторі. </a:t>
            </a:r>
          </a:p>
          <a:p>
            <a:pPr marL="0" indent="0" algn="just">
              <a:buNone/>
            </a:pPr>
            <a:r>
              <a:rPr lang="uk-UA" sz="2000" dirty="0"/>
              <a:t>	При цьому головним є те, що подібність між об`єктом і моделлю суттєва, а різниця несуттєва.</a:t>
            </a:r>
          </a:p>
        </p:txBody>
      </p:sp>
    </p:spTree>
    <p:extLst>
      <p:ext uri="{BB962C8B-B14F-4D97-AF65-F5344CB8AC3E}">
        <p14:creationId xmlns:p14="http://schemas.microsoft.com/office/powerpoint/2010/main" val="247902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indent="0" algn="ctr"/>
            <a:r>
              <a:rPr lang="uk-UA" sz="2800" b="1" u="sng" dirty="0"/>
              <a:t>Модель</a:t>
            </a:r>
            <a:r>
              <a:rPr lang="uk-UA" sz="2800" dirty="0"/>
              <a:t> – це представлення реального об`єкта, системи або поняття у вигляді,</a:t>
            </a:r>
            <a:br>
              <a:rPr lang="uk-UA" sz="2800" dirty="0"/>
            </a:br>
            <a:r>
              <a:rPr lang="uk-UA" sz="2800" dirty="0"/>
              <a:t>що відрізняється від його реального стану існування.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530764"/>
            <a:ext cx="8915400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	Модель є провідною ланкою між дослідником та об’єктом, виконує функції замінника об’єкта та дозволяє отримати нові знання про цей об’єкт.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	Модель є джерелом інформації про об`єкт і допомагає пояснити, зрозуміти або вдосконалити цей об`єкт.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	Модель може бути точною копією об`єкта (хоча виконана з іншого матеріалу та в іншому масштабі) або відображати деякі характерні властивості об`єкта в абстрактній формі.</a:t>
            </a:r>
          </a:p>
        </p:txBody>
      </p:sp>
    </p:spTree>
    <p:extLst>
      <p:ext uri="{BB962C8B-B14F-4D97-AF65-F5344CB8AC3E}">
        <p14:creationId xmlns:p14="http://schemas.microsoft.com/office/powerpoint/2010/main" val="186678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При моделюванні можливі різні рівні аналогій.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2218" y="2133600"/>
            <a:ext cx="9550400" cy="472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	</a:t>
            </a:r>
          </a:p>
          <a:p>
            <a:pPr marL="0" indent="0" algn="just">
              <a:buNone/>
            </a:pPr>
            <a:r>
              <a:rPr lang="uk-UA" dirty="0"/>
              <a:t>	Найвищий рівень – коли модель тотожна самому об’єкту. Однак в цьому випадку втрачається зміст моделювання. </a:t>
            </a:r>
          </a:p>
          <a:p>
            <a:pPr marL="0" indent="0" algn="just">
              <a:buNone/>
            </a:pPr>
            <a:r>
              <a:rPr lang="uk-UA" dirty="0"/>
              <a:t>	З іншого боку надмірне спрощення моделі призводить до невідповідності досліджуваному об’єкту.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	Доцільність моделі як засобу усвідомлення реальних зв`язків і закономірностей очевидна: вона допомагає упорядкувати нечіткі й суперечливі поняття. </a:t>
            </a:r>
          </a:p>
          <a:p>
            <a:pPr marL="0" indent="0" algn="just">
              <a:buNone/>
            </a:pPr>
            <a:r>
              <a:rPr lang="uk-UA" dirty="0"/>
              <a:t>	У техніці моделі служать для проектування нових досконаліших систем та вивчення їх основних функцій, властивостей, зв`язків.</a:t>
            </a:r>
          </a:p>
        </p:txBody>
      </p:sp>
    </p:spTree>
    <p:extLst>
      <p:ext uri="{BB962C8B-B14F-4D97-AF65-F5344CB8AC3E}">
        <p14:creationId xmlns:p14="http://schemas.microsoft.com/office/powerpoint/2010/main" val="273056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	Модель як засіб осмислення дійсності дає можливість впорядкувати та формалізувати початкові уявлення про об’єкт дослідження.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	У процесі побудови моделі виявляються суттєві взаємозв’язки та залежності, послідовність дій (алгоритм) і необхідні ресурси.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/>
              <a:t>	Як засіб спілкування модель дає змогу точніше сформулювати основні поняття і стисло описати систему, дозволяє пояснити причинно-наслідкові зв’язки та загальну структуру системи, що досліджується та моделюється.</a:t>
            </a:r>
          </a:p>
        </p:txBody>
      </p:sp>
    </p:spTree>
    <p:extLst>
      <p:ext uri="{BB962C8B-B14F-4D97-AF65-F5344CB8AC3E}">
        <p14:creationId xmlns:p14="http://schemas.microsoft.com/office/powerpoint/2010/main" val="508075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17235"/>
            <a:ext cx="9399588" cy="60590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u="sng" dirty="0"/>
              <a:t>Основні функції моделей систем:</a:t>
            </a:r>
          </a:p>
          <a:p>
            <a:pPr algn="ctr"/>
            <a:r>
              <a:rPr lang="uk-UA" dirty="0"/>
              <a:t>– пізнавальні;</a:t>
            </a:r>
          </a:p>
          <a:p>
            <a:pPr algn="ctr"/>
            <a:r>
              <a:rPr lang="uk-UA" dirty="0"/>
              <a:t>– прагматичні.</a:t>
            </a:r>
          </a:p>
          <a:p>
            <a:pPr marL="0" indent="0" algn="ctr">
              <a:buNone/>
            </a:pPr>
            <a:endParaRPr lang="uk-UA" dirty="0"/>
          </a:p>
          <a:p>
            <a:pPr marL="0" indent="0" algn="ctr">
              <a:buNone/>
            </a:pPr>
            <a:r>
              <a:rPr lang="uk-UA" b="1" u="sng" dirty="0"/>
              <a:t>Вони можуть використовуватися як засоби:</a:t>
            </a:r>
          </a:p>
          <a:p>
            <a:pPr algn="ctr"/>
            <a:r>
              <a:rPr lang="uk-UA" dirty="0"/>
              <a:t>– осмислення дійсності;</a:t>
            </a:r>
          </a:p>
          <a:p>
            <a:pPr algn="ctr"/>
            <a:r>
              <a:rPr lang="uk-UA" dirty="0"/>
              <a:t>– формального опису причинно-наслідкових зв’язків та структури системи;</a:t>
            </a:r>
          </a:p>
          <a:p>
            <a:pPr algn="ctr"/>
            <a:r>
              <a:rPr lang="uk-UA" dirty="0"/>
              <a:t>– спілкування;</a:t>
            </a:r>
          </a:p>
          <a:p>
            <a:pPr algn="ctr"/>
            <a:r>
              <a:rPr lang="uk-UA" dirty="0"/>
              <a:t>– навчання, імітації та прогнозування поведінки системи;</a:t>
            </a:r>
          </a:p>
          <a:p>
            <a:pPr algn="ctr"/>
            <a:r>
              <a:rPr lang="uk-UA" dirty="0"/>
              <a:t>– імітаційного експерименту;</a:t>
            </a:r>
          </a:p>
          <a:p>
            <a:pPr algn="ctr"/>
            <a:r>
              <a:rPr lang="uk-UA" dirty="0"/>
              <a:t>– прогнозування;</a:t>
            </a:r>
          </a:p>
          <a:p>
            <a:pPr algn="ctr"/>
            <a:r>
              <a:rPr lang="uk-UA" dirty="0"/>
              <a:t>– здійснення експериментів;</a:t>
            </a:r>
          </a:p>
          <a:p>
            <a:pPr algn="ctr"/>
            <a:r>
              <a:rPr lang="uk-UA" dirty="0"/>
              <a:t>– використання в задачах управління та оптимізації.</a:t>
            </a:r>
          </a:p>
        </p:txBody>
      </p:sp>
    </p:spTree>
    <p:extLst>
      <p:ext uri="{BB962C8B-B14F-4D97-AF65-F5344CB8AC3E}">
        <p14:creationId xmlns:p14="http://schemas.microsoft.com/office/powerpoint/2010/main" val="3144767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2436" y="692727"/>
            <a:ext cx="9088582" cy="58189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000" dirty="0"/>
              <a:t>	Моделі зручно розглядати у вигляді безперервного спектра, який починається від точних моделей чи макетів до повністю абстрактних математичних рівнянь.</a:t>
            </a:r>
          </a:p>
          <a:p>
            <a:pPr marL="0" indent="0" algn="just">
              <a:buNone/>
            </a:pPr>
            <a:endParaRPr lang="uk-UA" sz="2000" dirty="0"/>
          </a:p>
          <a:p>
            <a:pPr marL="0" indent="0" algn="just">
              <a:buNone/>
            </a:pPr>
            <a:endParaRPr lang="uk-UA" sz="2000" dirty="0"/>
          </a:p>
          <a:p>
            <a:pPr marL="0" indent="0" algn="ctr">
              <a:buNone/>
            </a:pPr>
            <a:r>
              <a:rPr lang="uk-UA" sz="2000" b="1" u="sng" dirty="0"/>
              <a:t>Основні властивості моделі:</a:t>
            </a:r>
          </a:p>
          <a:p>
            <a:pPr algn="just"/>
            <a:r>
              <a:rPr lang="uk-UA" sz="2000" dirty="0"/>
              <a:t>– скінченність (повнота) – відображається скінчена кількість відношень елементів системи;</a:t>
            </a:r>
          </a:p>
          <a:p>
            <a:pPr algn="just"/>
            <a:r>
              <a:rPr lang="uk-UA" sz="2000" dirty="0"/>
              <a:t>– складність (спрощеність) – виходить із необхідності оперування моделлю;</a:t>
            </a:r>
          </a:p>
          <a:p>
            <a:pPr algn="just"/>
            <a:r>
              <a:rPr lang="uk-UA" sz="2000" dirty="0"/>
              <a:t>– точність (наближеність) по відношенню до реальної 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40657075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217</Words>
  <Application>Microsoft Office PowerPoint</Application>
  <PresentationFormat>Широкий екран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Легкий дым</vt:lpstr>
      <vt:lpstr>МОДЕЛЮВАННЯ І ЙОГО РОЛЬ У НАУКОВИХ ДОСЛІЛЖЕННЯХ</vt:lpstr>
      <vt:lpstr>Презентація PowerPoint</vt:lpstr>
      <vt:lpstr>Презентація PowerPoint</vt:lpstr>
      <vt:lpstr>Моделювання - це завжди зіставлення відомого з невідомим за аналогією.   </vt:lpstr>
      <vt:lpstr>Модель – це представлення реального об`єкта, системи або поняття у вигляді, що відрізняється від його реального стану існування.</vt:lpstr>
      <vt:lpstr>При моделюванні можливі різні рівні аналогій.</vt:lpstr>
      <vt:lpstr>Презентація PowerPoint</vt:lpstr>
      <vt:lpstr>Презентація PowerPoint</vt:lpstr>
      <vt:lpstr>Презентація PowerPoint</vt:lpstr>
      <vt:lpstr>Адекватність є основною характеристикою побудованої моделі. </vt:lpstr>
      <vt:lpstr>Презентація PowerPoint</vt:lpstr>
      <vt:lpstr>Презентація PowerPoint</vt:lpstr>
      <vt:lpstr>Питання для самоконтролю: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Чувичкина</dc:creator>
  <cp:lastModifiedBy>alinaberezhnaya3@gmail.com</cp:lastModifiedBy>
  <cp:revision>6</cp:revision>
  <dcterms:created xsi:type="dcterms:W3CDTF">2023-04-05T05:38:44Z</dcterms:created>
  <dcterms:modified xsi:type="dcterms:W3CDTF">2023-10-05T13:04:36Z</dcterms:modified>
</cp:coreProperties>
</file>