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7" r:id="rId2"/>
    <p:sldId id="329" r:id="rId3"/>
    <p:sldId id="258" r:id="rId4"/>
    <p:sldId id="292" r:id="rId5"/>
    <p:sldId id="264" r:id="rId6"/>
    <p:sldId id="295" r:id="rId7"/>
    <p:sldId id="328" r:id="rId8"/>
    <p:sldId id="359" r:id="rId9"/>
    <p:sldId id="265" r:id="rId10"/>
    <p:sldId id="349" r:id="rId11"/>
    <p:sldId id="263" r:id="rId12"/>
    <p:sldId id="262" r:id="rId13"/>
    <p:sldId id="259" r:id="rId14"/>
    <p:sldId id="333" r:id="rId15"/>
    <p:sldId id="334" r:id="rId16"/>
    <p:sldId id="267" r:id="rId17"/>
    <p:sldId id="261" r:id="rId18"/>
    <p:sldId id="269" r:id="rId19"/>
    <p:sldId id="260" r:id="rId20"/>
    <p:sldId id="318" r:id="rId21"/>
    <p:sldId id="303" r:id="rId22"/>
    <p:sldId id="304" r:id="rId23"/>
    <p:sldId id="275" r:id="rId24"/>
    <p:sldId id="326" r:id="rId25"/>
    <p:sldId id="277" r:id="rId26"/>
    <p:sldId id="280" r:id="rId27"/>
    <p:sldId id="279" r:id="rId28"/>
    <p:sldId id="306" r:id="rId29"/>
    <p:sldId id="314" r:id="rId30"/>
    <p:sldId id="307" r:id="rId31"/>
    <p:sldId id="321" r:id="rId32"/>
    <p:sldId id="282" r:id="rId33"/>
    <p:sldId id="319" r:id="rId34"/>
    <p:sldId id="320" r:id="rId35"/>
    <p:sldId id="322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35" r:id="rId45"/>
    <p:sldId id="336" r:id="rId46"/>
    <p:sldId id="358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F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55" d="100"/>
          <a:sy n="55" d="100"/>
        </p:scale>
        <p:origin x="6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FC97-A195-466B-A490-3A7812018C74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1CF41-BDD2-4FF5-B438-C08E41545C53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739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FC97-A195-466B-A490-3A7812018C74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1CF41-BDD2-4FF5-B438-C08E41545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30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FC97-A195-466B-A490-3A7812018C74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1CF41-BDD2-4FF5-B438-C08E41545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168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Автор и дата"/>
          <p:cNvSpPr txBox="1">
            <a:spLocks noGrp="1"/>
          </p:cNvSpPr>
          <p:nvPr>
            <p:ph type="body" sz="quarter" idx="13"/>
          </p:nvPr>
        </p:nvSpPr>
        <p:spPr>
          <a:xfrm>
            <a:off x="647701" y="6477944"/>
            <a:ext cx="10934700" cy="214631"/>
          </a:xfrm>
          <a:prstGeom prst="rect">
            <a:avLst/>
          </a:prstGeom>
        </p:spPr>
        <p:txBody>
          <a:bodyPr/>
          <a:lstStyle>
            <a:lvl1pPr defTabSz="212503">
              <a:spcBef>
                <a:spcPts val="1163"/>
              </a:spcBef>
              <a:defRPr sz="728" spc="-2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0" name="Подзаголовок повестки дня"/>
          <p:cNvSpPr txBox="1">
            <a:spLocks noGrp="1"/>
          </p:cNvSpPr>
          <p:nvPr>
            <p:ph type="body" sz="quarter" idx="14"/>
          </p:nvPr>
        </p:nvSpPr>
        <p:spPr>
          <a:xfrm>
            <a:off x="647701" y="1771727"/>
            <a:ext cx="10934700" cy="347028"/>
          </a:xfrm>
          <a:prstGeom prst="rect">
            <a:avLst/>
          </a:prstGeom>
        </p:spPr>
        <p:txBody>
          <a:bodyPr/>
          <a:lstStyle>
            <a:lvl1pPr defTabSz="214694">
              <a:defRPr sz="1286" spc="-38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47701" y="2559050"/>
            <a:ext cx="10934700" cy="3568700"/>
          </a:xfrm>
          <a:prstGeom prst="rect">
            <a:avLst/>
          </a:prstGeom>
        </p:spPr>
        <p:txBody>
          <a:bodyPr/>
          <a:lstStyle>
            <a:lvl1pPr defTabSz="309563">
              <a:spcBef>
                <a:spcPts val="1200"/>
              </a:spcBef>
              <a:defRPr sz="2025" b="1" u="sng" cap="none" spc="-20">
                <a:latin typeface="+mn-lt"/>
                <a:ea typeface="+mn-ea"/>
                <a:cs typeface="+mn-cs"/>
                <a:sym typeface="Avenir Next Regular"/>
              </a:defRPr>
            </a:lvl1pPr>
            <a:lvl2pPr defTabSz="309563">
              <a:spcBef>
                <a:spcPts val="1200"/>
              </a:spcBef>
              <a:defRPr sz="2025" b="1" u="sng" cap="none" spc="-20">
                <a:latin typeface="+mn-lt"/>
                <a:ea typeface="+mn-ea"/>
                <a:cs typeface="+mn-cs"/>
                <a:sym typeface="Avenir Next Regular"/>
              </a:defRPr>
            </a:lvl2pPr>
            <a:lvl3pPr defTabSz="309563">
              <a:spcBef>
                <a:spcPts val="1200"/>
              </a:spcBef>
              <a:defRPr sz="2025" b="1" u="sng" cap="none" spc="-20">
                <a:latin typeface="+mn-lt"/>
                <a:ea typeface="+mn-ea"/>
                <a:cs typeface="+mn-cs"/>
                <a:sym typeface="Avenir Next Regular"/>
              </a:defRPr>
            </a:lvl3pPr>
            <a:lvl4pPr defTabSz="309563">
              <a:spcBef>
                <a:spcPts val="1200"/>
              </a:spcBef>
              <a:defRPr sz="2025" b="1" u="sng" cap="none" spc="-20">
                <a:latin typeface="+mn-lt"/>
                <a:ea typeface="+mn-ea"/>
                <a:cs typeface="+mn-cs"/>
                <a:sym typeface="Avenir Next Regular"/>
              </a:defRPr>
            </a:lvl4pPr>
            <a:lvl5pPr defTabSz="309563">
              <a:spcBef>
                <a:spcPts val="1200"/>
              </a:spcBef>
              <a:defRPr sz="2025" b="1" u="sng" cap="none" spc="-20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04" name="Заголовок повестки дня"/>
          <p:cNvSpPr txBox="1">
            <a:spLocks noGrp="1"/>
          </p:cNvSpPr>
          <p:nvPr>
            <p:ph type="title"/>
          </p:nvPr>
        </p:nvSpPr>
        <p:spPr>
          <a:xfrm>
            <a:off x="647701" y="810350"/>
            <a:ext cx="10934700" cy="889001"/>
          </a:xfrm>
          <a:prstGeom prst="rect">
            <a:avLst/>
          </a:prstGeom>
        </p:spPr>
        <p:txBody>
          <a:bodyPr anchor="t"/>
          <a:lstStyle>
            <a:lvl1pPr defTabSz="219075">
              <a:defRPr sz="3750" spc="-15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" name="Номер слайда">
            <a:extLst>
              <a:ext uri="{FF2B5EF4-FFF2-40B4-BE49-F238E27FC236}">
                <a16:creationId xmlns:a16="http://schemas.microsoft.com/office/drawing/2014/main" id="{4B4D3388-ABC6-410B-91C7-9BA3170956FA}"/>
              </a:ext>
            </a:extLst>
          </p:cNvPr>
          <p:cNvSpPr txBox="1"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5BBF4-E93C-43EC-B6B1-F09A8AB2AF8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8626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FC97-A195-466B-A490-3A7812018C74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1CF41-BDD2-4FF5-B438-C08E41545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89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FC97-A195-466B-A490-3A7812018C74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1CF41-BDD2-4FF5-B438-C08E41545C53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21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FC97-A195-466B-A490-3A7812018C74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1CF41-BDD2-4FF5-B438-C08E41545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939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FC97-A195-466B-A490-3A7812018C74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1CF41-BDD2-4FF5-B438-C08E41545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810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FC97-A195-466B-A490-3A7812018C74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1CF41-BDD2-4FF5-B438-C08E41545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37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FC97-A195-466B-A490-3A7812018C74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1CF41-BDD2-4FF5-B438-C08E41545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7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CAAFC97-A195-466B-A490-3A7812018C74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D1CF41-BDD2-4FF5-B438-C08E41545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51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FC97-A195-466B-A490-3A7812018C74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1CF41-BDD2-4FF5-B438-C08E41545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26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CAAFC97-A195-466B-A490-3A7812018C74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1D1CF41-BDD2-4FF5-B438-C08E41545C53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62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fnx.dp.ua/services/seo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FCC20-60FF-4244-B65B-AD01C620C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1314" y="357189"/>
            <a:ext cx="7407275" cy="1500187"/>
          </a:xfrm>
        </p:spPr>
        <p:txBody>
          <a:bodyPr/>
          <a:lstStyle/>
          <a:p>
            <a:pPr>
              <a:defRPr/>
            </a:pPr>
            <a:r>
              <a:rPr lang="uk-UA" sz="3600" dirty="0">
                <a:solidFill>
                  <a:schemeClr val="tx2">
                    <a:satMod val="130000"/>
                  </a:schemeClr>
                </a:solidFill>
              </a:rPr>
              <a:t>Тема 2. СИСТЕМА МАРКЕТИНГОВИХ КОМУНІКАЦІЙ</a:t>
            </a:r>
            <a:endParaRPr lang="ru-RU" sz="36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1201EA-DCCA-4C0B-96EC-1E3B74E0C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2362" y="1857376"/>
            <a:ext cx="7407275" cy="3786187"/>
          </a:xfrm>
        </p:spPr>
        <p:txBody>
          <a:bodyPr>
            <a:normAutofit/>
          </a:bodyPr>
          <a:lstStyle/>
          <a:p>
            <a:pPr>
              <a:defRPr/>
            </a:pPr>
            <a:endParaRPr lang="uk-UA" sz="900" b="1" dirty="0"/>
          </a:p>
          <a:p>
            <a:pPr marL="541782" indent="-514350">
              <a:buFont typeface="+mj-lt"/>
              <a:buAutoNum type="arabicPeriod"/>
              <a:defRPr/>
            </a:pPr>
            <a:r>
              <a:rPr lang="uk-UA" b="1" dirty="0"/>
              <a:t>Сутність маркетингових комунікацій та їх класифікація.</a:t>
            </a:r>
          </a:p>
          <a:p>
            <a:pPr marL="541782" indent="-514350">
              <a:buFont typeface="+mj-lt"/>
              <a:buAutoNum type="arabicPeriod"/>
              <a:defRPr/>
            </a:pPr>
            <a:r>
              <a:rPr lang="uk-UA" b="1" dirty="0"/>
              <a:t>Сегментування цільової аудиторії.</a:t>
            </a:r>
          </a:p>
          <a:p>
            <a:pPr marL="541782" indent="-514350">
              <a:buFont typeface="+mj-lt"/>
              <a:buAutoNum type="arabicPeriod"/>
              <a:defRPr/>
            </a:pPr>
            <a:r>
              <a:rPr lang="uk-UA" b="1" dirty="0"/>
              <a:t>Роль реклами в комунікаційній політиці підприємства.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D60BB-2C4C-4765-B1AE-801E3E85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solidFill>
                  <a:srgbClr val="FFC000"/>
                </a:solidFill>
              </a:rPr>
              <a:t>Формула успішної реклами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831ED0-4379-4D12-8743-54F3630A1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Offer</a:t>
            </a:r>
            <a:r>
              <a:rPr lang="en-US" sz="3000" b="1" dirty="0"/>
              <a:t> + </a:t>
            </a:r>
            <a:r>
              <a:rPr lang="en-US" sz="3000" b="1" dirty="0">
                <a:solidFill>
                  <a:srgbClr val="7030A0"/>
                </a:solidFill>
              </a:rPr>
              <a:t>Deadline</a:t>
            </a:r>
            <a:r>
              <a:rPr lang="en-US" sz="3000" b="1" dirty="0"/>
              <a:t>+ </a:t>
            </a:r>
            <a:r>
              <a:rPr lang="en-US" sz="3000" b="1" dirty="0">
                <a:solidFill>
                  <a:srgbClr val="00B050"/>
                </a:solidFill>
              </a:rPr>
              <a:t>Call to action</a:t>
            </a:r>
          </a:p>
          <a:p>
            <a:pPr algn="ctr"/>
            <a:endParaRPr lang="en-US" sz="3000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uk-UA" sz="3000" b="1" dirty="0">
                <a:solidFill>
                  <a:srgbClr val="FF0000"/>
                </a:solidFill>
              </a:rPr>
              <a:t>Сильна пропозиція (перевага) </a:t>
            </a:r>
            <a:r>
              <a:rPr lang="uk-UA" sz="3000" b="1" dirty="0">
                <a:solidFill>
                  <a:schemeClr val="tx1"/>
                </a:solidFill>
              </a:rPr>
              <a:t>+</a:t>
            </a:r>
            <a:r>
              <a:rPr lang="uk-UA" sz="3000" b="1" dirty="0">
                <a:solidFill>
                  <a:srgbClr val="00B050"/>
                </a:solidFill>
              </a:rPr>
              <a:t> </a:t>
            </a:r>
            <a:r>
              <a:rPr lang="uk-UA" sz="3000" b="1" dirty="0">
                <a:solidFill>
                  <a:srgbClr val="7030A0"/>
                </a:solidFill>
              </a:rPr>
              <a:t>по часу, розміру, кількості </a:t>
            </a:r>
            <a:r>
              <a:rPr lang="uk-UA" sz="3000" b="1" dirty="0">
                <a:solidFill>
                  <a:schemeClr val="tx1"/>
                </a:solidFill>
              </a:rPr>
              <a:t>+</a:t>
            </a:r>
            <a:r>
              <a:rPr lang="uk-UA" sz="3000" b="1" dirty="0">
                <a:solidFill>
                  <a:srgbClr val="00B050"/>
                </a:solidFill>
              </a:rPr>
              <a:t> призив до дії</a:t>
            </a:r>
            <a:endParaRPr lang="ru-RU" sz="3000" b="1" dirty="0">
              <a:solidFill>
                <a:srgbClr val="00B050"/>
              </a:solidFill>
            </a:endParaRPr>
          </a:p>
          <a:p>
            <a:endParaRPr lang="ru-RU" sz="3000" dirty="0"/>
          </a:p>
          <a:p>
            <a:r>
              <a:rPr lang="ru-RU" sz="3000" dirty="0" err="1"/>
              <a:t>Безкоштована</a:t>
            </a:r>
            <a:r>
              <a:rPr lang="ru-RU" sz="3000" dirty="0"/>
              <a:t> доставка + </a:t>
            </a:r>
            <a:r>
              <a:rPr lang="ru-RU" sz="3000" dirty="0" err="1"/>
              <a:t>тільки</a:t>
            </a:r>
            <a:r>
              <a:rPr lang="ru-RU" sz="3000" dirty="0"/>
              <a:t> </a:t>
            </a:r>
            <a:r>
              <a:rPr lang="ru-RU" sz="3000" dirty="0" err="1"/>
              <a:t>сьогодні</a:t>
            </a:r>
            <a:r>
              <a:rPr lang="ru-RU" sz="3000" dirty="0"/>
              <a:t> (</a:t>
            </a:r>
            <a:r>
              <a:rPr lang="ru-RU" sz="3000" dirty="0" err="1"/>
              <a:t>останній</a:t>
            </a:r>
            <a:r>
              <a:rPr lang="ru-RU" sz="3000" dirty="0"/>
              <a:t> </a:t>
            </a:r>
            <a:r>
              <a:rPr lang="ru-RU" sz="3000" dirty="0" err="1"/>
              <a:t>розмір</a:t>
            </a:r>
            <a:r>
              <a:rPr lang="ru-RU" sz="3000" dirty="0"/>
              <a:t>, доставка </a:t>
            </a:r>
            <a:r>
              <a:rPr lang="ru-RU" sz="3000" dirty="0" err="1"/>
              <a:t>тільки</a:t>
            </a:r>
            <a:r>
              <a:rPr lang="ru-RU" sz="3000" dirty="0"/>
              <a:t> до…) + </a:t>
            </a:r>
            <a:r>
              <a:rPr lang="ru-RU" sz="3000" dirty="0" err="1"/>
              <a:t>зареєструйся</a:t>
            </a:r>
            <a:r>
              <a:rPr lang="ru-RU" sz="3000" dirty="0"/>
              <a:t>! </a:t>
            </a:r>
            <a:r>
              <a:rPr lang="ru-RU" sz="3000" dirty="0" err="1"/>
              <a:t>Кількість</a:t>
            </a:r>
            <a:r>
              <a:rPr lang="ru-RU" sz="3000" dirty="0"/>
              <a:t> </a:t>
            </a:r>
            <a:r>
              <a:rPr lang="ru-RU" sz="3000" dirty="0" err="1"/>
              <a:t>обмежена</a:t>
            </a:r>
            <a:r>
              <a:rPr lang="ru-RU" sz="3000" dirty="0"/>
              <a:t>, </a:t>
            </a:r>
            <a:r>
              <a:rPr lang="ru-RU" sz="3000" dirty="0" err="1"/>
              <a:t>поспіши</a:t>
            </a:r>
            <a:r>
              <a:rPr lang="ru-RU" sz="3000" dirty="0"/>
              <a:t> </a:t>
            </a:r>
            <a:r>
              <a:rPr lang="ru-RU" sz="3000" dirty="0" err="1"/>
              <a:t>замовити</a:t>
            </a:r>
            <a:r>
              <a:rPr lang="ru-RU" sz="3000" dirty="0"/>
              <a:t>, внеси предоплату…</a:t>
            </a:r>
          </a:p>
        </p:txBody>
      </p:sp>
    </p:spTree>
    <p:extLst>
      <p:ext uri="{BB962C8B-B14F-4D97-AF65-F5344CB8AC3E}">
        <p14:creationId xmlns:p14="http://schemas.microsoft.com/office/powerpoint/2010/main" val="3994340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D71B241-F74E-4642-9592-A2B4D846D6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073871"/>
              </p:ext>
            </p:extLst>
          </p:nvPr>
        </p:nvGraphicFramePr>
        <p:xfrm>
          <a:off x="1631952" y="1202934"/>
          <a:ext cx="8006998" cy="503078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73571">
                  <a:extLst>
                    <a:ext uri="{9D8B030D-6E8A-4147-A177-3AD203B41FA5}">
                      <a16:colId xmlns:a16="http://schemas.microsoft.com/office/drawing/2014/main" val="435195245"/>
                    </a:ext>
                  </a:extLst>
                </a:gridCol>
                <a:gridCol w="6333427">
                  <a:extLst>
                    <a:ext uri="{9D8B030D-6E8A-4147-A177-3AD203B41FA5}">
                      <a16:colId xmlns:a16="http://schemas.microsoft.com/office/drawing/2014/main" val="725958197"/>
                    </a:ext>
                  </a:extLst>
                </a:gridCol>
              </a:tblGrid>
              <a:tr h="397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Стадії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Задачі служби маркетингу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extLst>
                  <a:ext uri="{0D108BD9-81ED-4DB2-BD59-A6C34878D82A}">
                    <a16:rowId xmlns:a16="http://schemas.microsoft.com/office/drawing/2014/main" val="3331281992"/>
                  </a:ext>
                </a:extLst>
              </a:tr>
              <a:tr h="758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Поінформованість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Значна частина аудиторії недостатньо інформована. Завдання виробника (рекламодавця) – інформувати споживачів за допомогою простих звернень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796638038"/>
                  </a:ext>
                </a:extLst>
              </a:tr>
              <a:tr h="5414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Обізнаність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Аудиторія знайома з товаром. Завдання маркетингу – розширити уявлення про товар і компанію-виробника.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1675351122"/>
                  </a:ext>
                </a:extLst>
              </a:tr>
              <a:tr h="5414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Симпатія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Якщо ставлення аудиторії несприятливе, слід з’ясувати його причину і усунути її. При сприятливому відношенні – підсилити це відчуття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4096477738"/>
                  </a:ext>
                </a:extLst>
              </a:tr>
              <a:tr h="758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Перевага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Якщо аудиторія не віддає товару переваги, але водночас він їй подобається, доцільно пропагувати його якість, цінність, ефективність тощо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3983049111"/>
                  </a:ext>
                </a:extLst>
              </a:tr>
              <a:tr h="8203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Лояльність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Перевагу вже віддано товару, але покупка його ще не здійснилася. Завдання маркетингу – переконати цільового покупця в тому, що найкраще рішення в його житті – це покупка саме цього товару. Зазначити основні переваги.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4115941453"/>
                  </a:ext>
                </a:extLst>
              </a:tr>
              <a:tr h="12126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Купівля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Покупка ще не зроблена, але покупець готовий до неї. Він хоче купити товар, але пізніше. Завдання маркетингу – запропонувати товар за нижчою ціною, провести акцію або дозволити споживачу випробувати товар. Наголосити на гарантії і можливості повернення товару в товарному вигляді на протязі 14 днів.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3" marR="68583" marT="0" marB="0"/>
                </a:tc>
                <a:extLst>
                  <a:ext uri="{0D108BD9-81ED-4DB2-BD59-A6C34878D82A}">
                    <a16:rowId xmlns:a16="http://schemas.microsoft.com/office/drawing/2014/main" val="2055237603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904BCCD2-0407-4B4F-915C-CB7638C32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7682" y="177498"/>
            <a:ext cx="872960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ru-RU" altLang="ru-RU" sz="2200" dirty="0"/>
          </a:p>
          <a:p>
            <a:pPr algn="ctr">
              <a:defRPr/>
            </a:pPr>
            <a:r>
              <a:rPr lang="uk-UA" alt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Стадії прийняття споживачем рішення про придбання товару</a:t>
            </a:r>
            <a:endParaRPr lang="ru-RU" altLang="ru-RU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endParaRPr lang="ru-RU" altLang="ru-RU" sz="2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4">
            <a:extLst>
              <a:ext uri="{FF2B5EF4-FFF2-40B4-BE49-F238E27FC236}">
                <a16:creationId xmlns:a16="http://schemas.microsoft.com/office/drawing/2014/main" id="{B83C09C8-41F1-4422-BC54-E281BE0C9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8" y="576263"/>
            <a:ext cx="141097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200"/>
          </a:p>
        </p:txBody>
      </p:sp>
      <p:grpSp>
        <p:nvGrpSpPr>
          <p:cNvPr id="21507" name="Полотно 46">
            <a:extLst>
              <a:ext uri="{FF2B5EF4-FFF2-40B4-BE49-F238E27FC236}">
                <a16:creationId xmlns:a16="http://schemas.microsoft.com/office/drawing/2014/main" id="{4B190F30-7E32-4D51-897C-80204B3859D2}"/>
              </a:ext>
            </a:extLst>
          </p:cNvPr>
          <p:cNvGrpSpPr>
            <a:grpSpLocks/>
          </p:cNvGrpSpPr>
          <p:nvPr/>
        </p:nvGrpSpPr>
        <p:grpSpPr bwMode="auto">
          <a:xfrm>
            <a:off x="2078038" y="715964"/>
            <a:ext cx="8482012" cy="5565775"/>
            <a:chOff x="-4572" y="178"/>
            <a:chExt cx="52578" cy="35052"/>
          </a:xfrm>
        </p:grpSpPr>
        <p:sp>
          <p:nvSpPr>
            <p:cNvPr id="21509" name="AutoShape 23">
              <a:extLst>
                <a:ext uri="{FF2B5EF4-FFF2-40B4-BE49-F238E27FC236}">
                  <a16:creationId xmlns:a16="http://schemas.microsoft.com/office/drawing/2014/main" id="{3B514C25-8A0E-4D62-9B25-44E2CA65468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20" y="178"/>
              <a:ext cx="36576" cy="35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1200"/>
            </a:p>
          </p:txBody>
        </p:sp>
        <p:sp>
          <p:nvSpPr>
            <p:cNvPr id="21510" name="Rectangle 15">
              <a:extLst>
                <a:ext uri="{FF2B5EF4-FFF2-40B4-BE49-F238E27FC236}">
                  <a16:creationId xmlns:a16="http://schemas.microsoft.com/office/drawing/2014/main" id="{8EBD2422-C349-407C-BF6D-E302B63581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2" y="4572"/>
              <a:ext cx="13716" cy="30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ru-RU" sz="1200" b="1">
                  <a:ea typeface="Calibri" panose="020F0502020204030204" pitchFamily="34" charset="0"/>
                  <a:cs typeface="Times New Roman" panose="02020603050405020304" pitchFamily="18" charset="0"/>
                </a:rPr>
                <a:t>Стратегічні цілі</a:t>
              </a:r>
              <a:endParaRPr lang="uk-UA" altLang="ru-RU" sz="12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511" name="Rectangle 16">
              <a:extLst>
                <a:ext uri="{FF2B5EF4-FFF2-40B4-BE49-F238E27FC236}">
                  <a16:creationId xmlns:a16="http://schemas.microsoft.com/office/drawing/2014/main" id="{50CF453A-0458-421F-822E-DE205E25B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2" y="9144"/>
              <a:ext cx="13716" cy="30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ru-RU" sz="1200" b="1">
                  <a:ea typeface="Calibri" panose="020F0502020204030204" pitchFamily="34" charset="0"/>
                  <a:cs typeface="Times New Roman" panose="02020603050405020304" pitchFamily="18" charset="0"/>
                </a:rPr>
                <a:t>Оперативні цілі</a:t>
              </a:r>
              <a:endParaRPr lang="uk-UA" altLang="ru-RU" sz="12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512" name="AutoShape 17">
              <a:extLst>
                <a:ext uri="{FF2B5EF4-FFF2-40B4-BE49-F238E27FC236}">
                  <a16:creationId xmlns:a16="http://schemas.microsoft.com/office/drawing/2014/main" id="{5B006611-6948-42C1-AAC7-0BDC54F0F32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50" y="7620"/>
              <a:ext cx="6" cy="15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513" name="Rectangle 18">
              <a:extLst>
                <a:ext uri="{FF2B5EF4-FFF2-40B4-BE49-F238E27FC236}">
                  <a16:creationId xmlns:a16="http://schemas.microsoft.com/office/drawing/2014/main" id="{EB244FE2-7EFD-443B-AB8D-6D064C1E5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" y="762"/>
              <a:ext cx="12954" cy="22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ru-RU" sz="1200">
                  <a:ea typeface="Calibri" panose="020F0502020204030204" pitchFamily="34" charset="0"/>
                  <a:cs typeface="Times New Roman" panose="02020603050405020304" pitchFamily="18" charset="0"/>
                </a:rPr>
                <a:t>Формування попиту</a:t>
              </a:r>
            </a:p>
          </p:txBody>
        </p:sp>
        <p:sp>
          <p:nvSpPr>
            <p:cNvPr id="21514" name="Rectangle 19">
              <a:extLst>
                <a:ext uri="{FF2B5EF4-FFF2-40B4-BE49-F238E27FC236}">
                  <a16:creationId xmlns:a16="http://schemas.microsoft.com/office/drawing/2014/main" id="{87B196E7-14F1-400E-8948-9ACDD4620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" y="762"/>
              <a:ext cx="12954" cy="22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ru-RU" sz="1200">
                  <a:ea typeface="Calibri" panose="020F0502020204030204" pitchFamily="34" charset="0"/>
                  <a:cs typeface="Times New Roman" panose="02020603050405020304" pitchFamily="18" charset="0"/>
                </a:rPr>
                <a:t>Стимулювання збуту</a:t>
              </a:r>
            </a:p>
          </p:txBody>
        </p:sp>
        <p:sp>
          <p:nvSpPr>
            <p:cNvPr id="21515" name="Rectangle 20">
              <a:extLst>
                <a:ext uri="{FF2B5EF4-FFF2-40B4-BE49-F238E27FC236}">
                  <a16:creationId xmlns:a16="http://schemas.microsoft.com/office/drawing/2014/main" id="{75DA7EB4-3A3E-4B49-843F-B4460FD24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572" y="15240"/>
              <a:ext cx="9144" cy="45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ru-RU" sz="1200">
                  <a:ea typeface="Calibri" panose="020F0502020204030204" pitchFamily="34" charset="0"/>
                  <a:cs typeface="Times New Roman" panose="02020603050405020304" pitchFamily="18" charset="0"/>
                </a:rPr>
                <a:t>Інформування споживачів</a:t>
              </a:r>
            </a:p>
          </p:txBody>
        </p:sp>
        <p:sp>
          <p:nvSpPr>
            <p:cNvPr id="21516" name="Rectangle 21">
              <a:extLst>
                <a:ext uri="{FF2B5EF4-FFF2-40B4-BE49-F238E27FC236}">
                  <a16:creationId xmlns:a16="http://schemas.microsoft.com/office/drawing/2014/main" id="{1E353D09-7E5B-4907-AF7E-DB9BB77A4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22" y="15240"/>
              <a:ext cx="7496" cy="65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ru-RU" sz="1200">
                  <a:ea typeface="Calibri" panose="020F0502020204030204" pitchFamily="34" charset="0"/>
                  <a:cs typeface="Times New Roman" panose="02020603050405020304" pitchFamily="18" charset="0"/>
                </a:rPr>
                <a:t>Формування відданості товарній марці</a:t>
              </a:r>
            </a:p>
          </p:txBody>
        </p:sp>
        <p:sp>
          <p:nvSpPr>
            <p:cNvPr id="21517" name="Rectangle 22">
              <a:extLst>
                <a:ext uri="{FF2B5EF4-FFF2-40B4-BE49-F238E27FC236}">
                  <a16:creationId xmlns:a16="http://schemas.microsoft.com/office/drawing/2014/main" id="{ACAEB79A-4AF8-49C4-A018-04D74F39D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79" y="15240"/>
              <a:ext cx="6858" cy="47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ru-RU" sz="1200">
                  <a:ea typeface="Calibri" panose="020F0502020204030204" pitchFamily="34" charset="0"/>
                  <a:cs typeface="Times New Roman" panose="02020603050405020304" pitchFamily="18" charset="0"/>
                </a:rPr>
                <a:t>Спонукання до покупки</a:t>
              </a:r>
            </a:p>
          </p:txBody>
        </p:sp>
        <p:sp>
          <p:nvSpPr>
            <p:cNvPr id="21518" name="Rectangle 23">
              <a:extLst>
                <a:ext uri="{FF2B5EF4-FFF2-40B4-BE49-F238E27FC236}">
                  <a16:creationId xmlns:a16="http://schemas.microsoft.com/office/drawing/2014/main" id="{AC086DA4-6240-4504-80D1-F84A5A367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59" y="15240"/>
              <a:ext cx="7235" cy="470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ru-RU" sz="1200">
                  <a:ea typeface="Calibri" panose="020F0502020204030204" pitchFamily="34" charset="0"/>
                  <a:cs typeface="Times New Roman" panose="02020603050405020304" pitchFamily="18" charset="0"/>
                </a:rPr>
                <a:t>Формування потреб споживачів</a:t>
              </a:r>
            </a:p>
          </p:txBody>
        </p:sp>
        <p:sp>
          <p:nvSpPr>
            <p:cNvPr id="21519" name="Rectangle 24">
              <a:extLst>
                <a:ext uri="{FF2B5EF4-FFF2-40B4-BE49-F238E27FC236}">
                  <a16:creationId xmlns:a16="http://schemas.microsoft.com/office/drawing/2014/main" id="{102D075F-4144-4D30-BEF7-2A6C59E8C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" y="15240"/>
              <a:ext cx="9144" cy="45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ru-RU" sz="1200">
                  <a:ea typeface="Calibri" panose="020F0502020204030204" pitchFamily="34" charset="0"/>
                  <a:cs typeface="Times New Roman" panose="02020603050405020304" pitchFamily="18" charset="0"/>
                </a:rPr>
                <a:t>Мотивація споживачів</a:t>
              </a:r>
            </a:p>
          </p:txBody>
        </p:sp>
        <p:sp>
          <p:nvSpPr>
            <p:cNvPr id="21520" name="Rectangle 25">
              <a:extLst>
                <a:ext uri="{FF2B5EF4-FFF2-40B4-BE49-F238E27FC236}">
                  <a16:creationId xmlns:a16="http://schemas.microsoft.com/office/drawing/2014/main" id="{284BAEF6-490C-4E7F-9831-C5254E1C3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48" y="12167"/>
              <a:ext cx="11458" cy="40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ru-RU" sz="1200">
                  <a:ea typeface="Calibri" panose="020F0502020204030204" pitchFamily="34" charset="0"/>
                  <a:cs typeface="Times New Roman" panose="02020603050405020304" pitchFamily="18" charset="0"/>
                </a:rPr>
                <a:t>Нагадування про фірму та її товар</a:t>
              </a:r>
            </a:p>
          </p:txBody>
        </p:sp>
        <p:sp>
          <p:nvSpPr>
            <p:cNvPr id="21521" name="Rectangle 26">
              <a:extLst>
                <a:ext uri="{FF2B5EF4-FFF2-40B4-BE49-F238E27FC236}">
                  <a16:creationId xmlns:a16="http://schemas.microsoft.com/office/drawing/2014/main" id="{1C84DC28-891B-4304-810E-B43C64FA6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2" y="19948"/>
              <a:ext cx="7620" cy="45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uk-UA" altLang="ru-RU" sz="1200">
                  <a:ea typeface="Calibri" panose="020F0502020204030204" pitchFamily="34" charset="0"/>
                  <a:cs typeface="Times New Roman" panose="02020603050405020304" pitchFamily="18" charset="0"/>
                </a:rPr>
                <a:t>Формування позитивного іміджу фірми</a:t>
              </a:r>
            </a:p>
          </p:txBody>
        </p:sp>
        <p:cxnSp>
          <p:nvCxnSpPr>
            <p:cNvPr id="21522" name="AutoShape 27">
              <a:extLst>
                <a:ext uri="{FF2B5EF4-FFF2-40B4-BE49-F238E27FC236}">
                  <a16:creationId xmlns:a16="http://schemas.microsoft.com/office/drawing/2014/main" id="{EC904E19-DC09-4EE0-ABE4-50B1C339E6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9050" y="3048"/>
              <a:ext cx="10287" cy="15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23" name="AutoShape 28">
              <a:extLst>
                <a:ext uri="{FF2B5EF4-FFF2-40B4-BE49-F238E27FC236}">
                  <a16:creationId xmlns:a16="http://schemas.microsoft.com/office/drawing/2014/main" id="{B74FFFCC-2497-4EEE-9F6D-7BC1AEEDBE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8763" y="3048"/>
              <a:ext cx="10287" cy="15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24" name="AutoShape 29">
              <a:extLst>
                <a:ext uri="{FF2B5EF4-FFF2-40B4-BE49-F238E27FC236}">
                  <a16:creationId xmlns:a16="http://schemas.microsoft.com/office/drawing/2014/main" id="{1D5A82A4-D94E-41B5-9439-77693ABE94D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48" y="12192"/>
              <a:ext cx="16002" cy="304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25" name="AutoShape 30">
              <a:extLst>
                <a:ext uri="{FF2B5EF4-FFF2-40B4-BE49-F238E27FC236}">
                  <a16:creationId xmlns:a16="http://schemas.microsoft.com/office/drawing/2014/main" id="{E28C9AF6-71DE-46CD-89F8-D2412F7714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382" y="12192"/>
              <a:ext cx="10668" cy="304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26" name="AutoShape 31">
              <a:extLst>
                <a:ext uri="{FF2B5EF4-FFF2-40B4-BE49-F238E27FC236}">
                  <a16:creationId xmlns:a16="http://schemas.microsoft.com/office/drawing/2014/main" id="{0C626749-FA1C-4ED3-AD9E-0C9D616EE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2954" y="12192"/>
              <a:ext cx="6096" cy="304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27" name="AutoShape 32">
              <a:extLst>
                <a:ext uri="{FF2B5EF4-FFF2-40B4-BE49-F238E27FC236}">
                  <a16:creationId xmlns:a16="http://schemas.microsoft.com/office/drawing/2014/main" id="{565101C6-AEBC-4050-9B39-DA8B87CA43D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526" y="12192"/>
              <a:ext cx="1524" cy="304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28" name="AutoShape 33">
              <a:extLst>
                <a:ext uri="{FF2B5EF4-FFF2-40B4-BE49-F238E27FC236}">
                  <a16:creationId xmlns:a16="http://schemas.microsoft.com/office/drawing/2014/main" id="{4EFFC019-2315-418A-9BF2-911582B9A6A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50" y="12192"/>
              <a:ext cx="3048" cy="304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29" name="AutoShape 34">
              <a:extLst>
                <a:ext uri="{FF2B5EF4-FFF2-40B4-BE49-F238E27FC236}">
                  <a16:creationId xmlns:a16="http://schemas.microsoft.com/office/drawing/2014/main" id="{FF67D709-00AA-44AF-8324-D05BDA69FE3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50" y="12192"/>
              <a:ext cx="9144" cy="304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530" name="AutoShape 35">
              <a:extLst>
                <a:ext uri="{FF2B5EF4-FFF2-40B4-BE49-F238E27FC236}">
                  <a16:creationId xmlns:a16="http://schemas.microsoft.com/office/drawing/2014/main" id="{F0984CAC-9494-42BB-80DB-600EDBFFF08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467" y="12167"/>
              <a:ext cx="15240" cy="304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508" name="Прямоугольник 25">
            <a:extLst>
              <a:ext uri="{FF2B5EF4-FFF2-40B4-BE49-F238E27FC236}">
                <a16:creationId xmlns:a16="http://schemas.microsoft.com/office/drawing/2014/main" id="{6463B50F-19B4-4C7A-A5B9-EBB4E0157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4552950"/>
            <a:ext cx="63119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82613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uk-UA" altLang="ru-RU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Оперативні і стратигічні цілі комунікативної політики</a:t>
            </a:r>
            <a:endParaRPr lang="ru-RU" altLang="ru-RU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B7901F-12A4-4CDA-BD89-570DAE89DE30}"/>
              </a:ext>
            </a:extLst>
          </p:cNvPr>
          <p:cNvSpPr/>
          <p:nvPr/>
        </p:nvSpPr>
        <p:spPr>
          <a:xfrm>
            <a:off x="1545186" y="415143"/>
            <a:ext cx="8424936" cy="5028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комунікативній політиці використовуються наступні інструменти комунікацій:</a:t>
            </a:r>
            <a:endParaRPr lang="ru-RU" sz="1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SzPts val="1000"/>
              <a:buFont typeface="Times New Roman" panose="02020603050405020304" pitchFamily="18" charset="0"/>
              <a:buChar char="–"/>
              <a:tabLst>
                <a:tab pos="685800" algn="l"/>
              </a:tabLst>
            </a:pP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Реклама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будь-яка оплачена конкретною особою форма комунікацій, призначена для інформування, просування товарів, послуг або ідей.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SzPts val="1000"/>
              <a:buFont typeface="Times New Roman" panose="02020603050405020304" pitchFamily="18" charset="0"/>
              <a:buChar char="–"/>
              <a:tabLst>
                <a:tab pos="685800" algn="l"/>
              </a:tabLst>
            </a:pP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Стимулювання збуту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різні види маркетингової діяльності, які на певний час збільшують вихідну цінність товару або послуги й прямо стимулюють купівельну активність споживачів (наприклад: сертифікати, акції або бонуси);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SzPts val="1000"/>
              <a:buFont typeface="Times New Roman" panose="02020603050405020304" pitchFamily="18" charset="0"/>
              <a:buChar char="–"/>
              <a:tabLst>
                <a:tab pos="685800" algn="l"/>
              </a:tabLst>
            </a:pP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Паблік </a:t>
            </a:r>
            <a:r>
              <a:rPr lang="uk-UA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рілейшнз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(зв'язки з громадськістю)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 –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координовані зусилля по створенню позитивного іміджу фірми, доброзичливого ставлення до неї та її товару. Вони реалізуються шляхом підтримки певних програм і видів діяльності, не пов’язаних прямо із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продажем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товарів (статті в журналі, просування торгової марки).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7A5967-7794-4F1B-A194-5D1FE4048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122" y="4871669"/>
            <a:ext cx="2145929" cy="142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56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C6AA50-9980-4503-9511-D48CAB42E38D}"/>
              </a:ext>
            </a:extLst>
          </p:cNvPr>
          <p:cNvSpPr/>
          <p:nvPr/>
        </p:nvSpPr>
        <p:spPr>
          <a:xfrm>
            <a:off x="1739516" y="480166"/>
            <a:ext cx="8712968" cy="1900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SzPts val="1000"/>
              <a:buFont typeface="Times New Roman" panose="02020603050405020304" pitchFamily="18" charset="0"/>
              <a:buChar char="–"/>
              <a:tabLst>
                <a:tab pos="685800" algn="l"/>
              </a:tabLst>
            </a:pPr>
            <a:r>
              <a:rPr lang="uk-UA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Прямий маркетинг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інтерактивна система маркетингу, що дозволяє споживачам легко одержувати відомості, що їх цікавлять, і здобувати товари за допомогою використання різних каналів поширення інформації. Містить у собі пряме поштове розсилання, виконання замовлень по друкованих каталогах і продаж по каталогах у режимі он-лайн;</a:t>
            </a:r>
          </a:p>
          <a:p>
            <a:pPr marL="342900" indent="-342900" algn="just">
              <a:lnSpc>
                <a:spcPct val="150000"/>
              </a:lnSpc>
              <a:buSzPts val="1000"/>
              <a:buFont typeface="Times New Roman" panose="02020603050405020304" pitchFamily="18" charset="0"/>
              <a:buChar char="–"/>
              <a:tabLst>
                <a:tab pos="685800" algn="l"/>
              </a:tabLst>
            </a:pP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429B23-84DA-400B-8E12-E0D96A86B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36912"/>
            <a:ext cx="3764138" cy="33360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3E1732-51C2-4314-8A37-4C9374027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29" y="2446325"/>
            <a:ext cx="3409887" cy="37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1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9BFBB82-338A-4AAE-BBC5-25544B11C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813" y="403261"/>
            <a:ext cx="7886700" cy="4351338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Times New Roman" panose="02020603050405020304" pitchFamily="18" charset="0"/>
              <a:buChar char="–"/>
              <a:tabLst>
                <a:tab pos="685800" algn="l"/>
              </a:tabLst>
            </a:pPr>
            <a:r>
              <a:rPr lang="uk-UA" sz="1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Персональний продаж</a:t>
            </a:r>
            <a:r>
              <a:rPr lang="uk-UA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установлення особистого контакту з одним або декількома потенційними споживачами з метою продажу товару. Прикладами таких контактів можуть бути дзвінки потенційним покупцям , розсилка на електронну адресу каталогів, реклами; персональна консультація, демонстрація при особистих зустрічах з метою продажу товару (послуги).</a:t>
            </a:r>
          </a:p>
          <a:p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EE5A07-C402-4F48-A2AD-43A83934E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762" y="3414078"/>
            <a:ext cx="3841492" cy="28811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ADD714-9704-44BC-B37C-4C0488EA2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88" y="4510221"/>
            <a:ext cx="4563112" cy="13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49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DEC8E8D-E533-48FD-B0E8-850C86116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552" y="44624"/>
            <a:ext cx="7886700" cy="3703266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Times New Roman" panose="02020603050405020304" pitchFamily="18" charset="0"/>
              <a:buChar char="–"/>
              <a:tabLst>
                <a:tab pos="685800" algn="l"/>
              </a:tabLst>
            </a:pPr>
            <a:endParaRPr lang="ru-RU" sz="1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Times New Roman" panose="02020603050405020304" pitchFamily="18" charset="0"/>
              <a:buChar char="–"/>
              <a:tabLst>
                <a:tab pos="685800" algn="l"/>
              </a:tabLst>
            </a:pPr>
            <a:r>
              <a:rPr lang="uk-UA" sz="19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Спеціальні засоби для стимулювання торгівлі у місці продажу</a:t>
            </a:r>
            <a:r>
              <a:rPr lang="uk-UA" sz="1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мається на увазі використання засобів, що доставляють маркетингове звернення безпосередньо в місця продажу й підвищують ймовірність придбання товарів покупцями (презентація, дегустація товару, тест-</a:t>
            </a:r>
            <a:r>
              <a:rPr lang="uk-UA" sz="19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двайв</a:t>
            </a:r>
            <a:r>
              <a:rPr lang="uk-UA" sz="1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1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9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3C2A22-C41E-4E50-83E9-95F3B5D7F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50" y="3107647"/>
            <a:ext cx="2630116" cy="35113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8137D7-2A54-4413-9F99-650F98D14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65" y="3180326"/>
            <a:ext cx="3526707" cy="336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88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42C9A9-13B5-4CCC-8903-864694981717}"/>
              </a:ext>
            </a:extLst>
          </p:cNvPr>
          <p:cNvSpPr/>
          <p:nvPr/>
        </p:nvSpPr>
        <p:spPr>
          <a:xfrm>
            <a:off x="1224794" y="375812"/>
            <a:ext cx="9966120" cy="2917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 методів комунікаційного маркетингу також виділяють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uk-UA" sz="1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Упакування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(упаковка, дизайн) – крім основної функції служить місцем розташування маркетингового комунікаційного звернення.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SzPts val="1000"/>
              <a:tabLst>
                <a:tab pos="685800" algn="l"/>
              </a:tabLst>
            </a:pP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Спеціальні сувеніри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безкоштовні подарунки, що служать нагадуванням про компанію і про її фірмову марку (магніти, календарі, одяг); </a:t>
            </a:r>
            <a:r>
              <a:rPr lang="uk-UA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власники сувенірів стають носіями комунікації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SzPts val="1000"/>
              <a:tabLst>
                <a:tab pos="685800" algn="l"/>
              </a:tabLst>
            </a:pP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36515B-B4C4-4015-9158-6DE13121B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2" y="2924944"/>
            <a:ext cx="2506368" cy="16721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B38E94-136B-4492-B605-B17E3F2D4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762977"/>
            <a:ext cx="2504374" cy="18684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9B2CB8-7888-45A8-9FFD-1E70A6B70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1" y="2996953"/>
            <a:ext cx="2015363" cy="25070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EAF6DB-3707-4F0B-93F9-C58C2BEE76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356" y="3293726"/>
            <a:ext cx="2861812" cy="272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86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92B7BDC-E9F6-448A-90EA-F7E3F96FF980}"/>
              </a:ext>
            </a:extLst>
          </p:cNvPr>
          <p:cNvSpPr/>
          <p:nvPr/>
        </p:nvSpPr>
        <p:spPr>
          <a:xfrm>
            <a:off x="1174459" y="620688"/>
            <a:ext cx="9664117" cy="2305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SzPts val="1000"/>
              <a:tabLst>
                <a:tab pos="685800" algn="l"/>
              </a:tabLst>
            </a:pPr>
            <a:r>
              <a:rPr lang="uk-UA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Спонсорство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фінансова підтримка, надана компанією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некомерційним організаціям при проведенні різних заходів в обмін на , наприклад, рекламу.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Надання ліцензії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практика продажу права на використання фірмових символів компанії або її товару.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Сервісне обслуговування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важлива частина підтримки маркетингових комунікацій, що полягає в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післяпродажному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обслуговуванні продукції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6F2290-8C6D-44F3-A474-1E574C48A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314" y="3577226"/>
            <a:ext cx="3712413" cy="20882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56F89A-4475-44FD-929F-6C2BF4290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26256"/>
            <a:ext cx="5718698" cy="15847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7C00AE-653F-4546-BADD-90243C3CF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88" y="4724016"/>
            <a:ext cx="2962688" cy="171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77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4">
            <a:extLst>
              <a:ext uri="{FF2B5EF4-FFF2-40B4-BE49-F238E27FC236}">
                <a16:creationId xmlns:a16="http://schemas.microsoft.com/office/drawing/2014/main" id="{A8687AB8-4D63-40C6-BC04-52F32AAE3163}"/>
              </a:ext>
            </a:extLst>
          </p:cNvPr>
          <p:cNvGrpSpPr>
            <a:grpSpLocks/>
          </p:cNvGrpSpPr>
          <p:nvPr/>
        </p:nvGrpSpPr>
        <p:grpSpPr bwMode="auto">
          <a:xfrm>
            <a:off x="3648075" y="2565400"/>
            <a:ext cx="5562600" cy="3786188"/>
            <a:chOff x="1815" y="1185"/>
            <a:chExt cx="8760" cy="6330"/>
          </a:xfrm>
        </p:grpSpPr>
        <p:sp>
          <p:nvSpPr>
            <p:cNvPr id="24583" name="Text Box 6">
              <a:extLst>
                <a:ext uri="{FF2B5EF4-FFF2-40B4-BE49-F238E27FC236}">
                  <a16:creationId xmlns:a16="http://schemas.microsoft.com/office/drawing/2014/main" id="{19E9A94C-798A-490F-8D83-2881BDDD4E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5" y="5790"/>
              <a:ext cx="2265" cy="12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spcAft>
                  <a:spcPts val="1000"/>
                </a:spcAft>
                <a:buClrTx/>
                <a:buSzTx/>
                <a:buNone/>
              </a:pPr>
              <a:r>
                <a:rPr lang="uk-UA" altLang="ru-RU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Методи комунікацій</a:t>
              </a:r>
              <a:endPara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584" name="Text Box 8">
              <a:extLst>
                <a:ext uri="{FF2B5EF4-FFF2-40B4-BE49-F238E27FC236}">
                  <a16:creationId xmlns:a16="http://schemas.microsoft.com/office/drawing/2014/main" id="{720EAF27-6758-4488-B1A9-557F542DA6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5" y="1185"/>
              <a:ext cx="5850" cy="5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ClrTx/>
                <a:buSzTx/>
                <a:buNone/>
              </a:pPr>
              <a:r>
                <a:rPr lang="uk-UA" altLang="ru-RU" sz="1800" b="1">
                  <a:latin typeface="Times New Roman" panose="02020603050405020304" pitchFamily="18" charset="0"/>
                </a:rPr>
                <a:t>  </a:t>
              </a:r>
              <a:r>
                <a:rPr lang="uk-UA" altLang="ru-RU" sz="1800">
                  <a:latin typeface="Times New Roman" panose="02020603050405020304" pitchFamily="18" charset="0"/>
                </a:rPr>
                <a:t>Реклама на телебаченні</a:t>
              </a: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24585" name="Text Box 9">
              <a:extLst>
                <a:ext uri="{FF2B5EF4-FFF2-40B4-BE49-F238E27FC236}">
                  <a16:creationId xmlns:a16="http://schemas.microsoft.com/office/drawing/2014/main" id="{E8136DD0-2931-4293-AFB7-F75015602B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5" y="2025"/>
              <a:ext cx="5850" cy="5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ClrTx/>
                <a:buSzTx/>
                <a:buNone/>
              </a:pPr>
              <a:r>
                <a:rPr lang="uk-UA" altLang="ru-RU" sz="1800" b="1">
                  <a:latin typeface="Times New Roman" panose="02020603050405020304" pitchFamily="18" charset="0"/>
                </a:rPr>
                <a:t>  </a:t>
              </a:r>
              <a:r>
                <a:rPr lang="uk-UA" altLang="ru-RU" sz="1800">
                  <a:latin typeface="Times New Roman" panose="02020603050405020304" pitchFamily="18" charset="0"/>
                </a:rPr>
                <a:t>Радіореклама</a:t>
              </a: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24586" name="Text Box 10">
              <a:extLst>
                <a:ext uri="{FF2B5EF4-FFF2-40B4-BE49-F238E27FC236}">
                  <a16:creationId xmlns:a16="http://schemas.microsoft.com/office/drawing/2014/main" id="{1BF3582D-5883-47CC-BBF6-579692EA97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5" y="2850"/>
              <a:ext cx="5850" cy="5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ClrTx/>
                <a:buSzTx/>
                <a:buNone/>
              </a:pPr>
              <a:r>
                <a:rPr lang="uk-UA" altLang="ru-RU" sz="1800" b="1">
                  <a:latin typeface="Times New Roman" panose="02020603050405020304" pitchFamily="18" charset="0"/>
                </a:rPr>
                <a:t>  </a:t>
              </a:r>
              <a:r>
                <a:rPr lang="uk-UA" altLang="ru-RU" sz="1800">
                  <a:latin typeface="Times New Roman" panose="02020603050405020304" pitchFamily="18" charset="0"/>
                </a:rPr>
                <a:t>Зовнішня реклама</a:t>
              </a: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24587" name="Text Box 11">
              <a:extLst>
                <a:ext uri="{FF2B5EF4-FFF2-40B4-BE49-F238E27FC236}">
                  <a16:creationId xmlns:a16="http://schemas.microsoft.com/office/drawing/2014/main" id="{27407213-7E97-4874-8A77-48BB67AABB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5" y="3720"/>
              <a:ext cx="5850" cy="5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ClrTx/>
                <a:buSzTx/>
                <a:buNone/>
              </a:pPr>
              <a:r>
                <a:rPr lang="uk-UA" altLang="ru-RU" sz="1800">
                  <a:latin typeface="Times New Roman" panose="02020603050405020304" pitchFamily="18" charset="0"/>
                </a:rPr>
                <a:t>  Реклама у ЗМІ</a:t>
              </a: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24588" name="Rectangle 12">
              <a:extLst>
                <a:ext uri="{FF2B5EF4-FFF2-40B4-BE49-F238E27FC236}">
                  <a16:creationId xmlns:a16="http://schemas.microsoft.com/office/drawing/2014/main" id="{1FD48A90-CF29-4345-ABA6-565D2A119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4695"/>
              <a:ext cx="6495" cy="12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24589" name="Text Box 13">
              <a:extLst>
                <a:ext uri="{FF2B5EF4-FFF2-40B4-BE49-F238E27FC236}">
                  <a16:creationId xmlns:a16="http://schemas.microsoft.com/office/drawing/2014/main" id="{BFD9E25B-A198-402C-8D9F-0662D9D930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5" y="5205"/>
              <a:ext cx="5850" cy="5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ClrTx/>
                <a:buSzTx/>
                <a:buNone/>
              </a:pPr>
              <a:r>
                <a:rPr lang="uk-UA" altLang="ru-RU" sz="1800" b="1">
                  <a:latin typeface="Times New Roman" panose="02020603050405020304" pitchFamily="18" charset="0"/>
                </a:rPr>
                <a:t>   </a:t>
              </a:r>
              <a:r>
                <a:rPr lang="uk-UA" altLang="ru-RU" sz="1800">
                  <a:latin typeface="Times New Roman" panose="02020603050405020304" pitchFamily="18" charset="0"/>
                </a:rPr>
                <a:t>Засоби стимулювання збуту</a:t>
              </a: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24590" name="Text Box 14">
              <a:extLst>
                <a:ext uri="{FF2B5EF4-FFF2-40B4-BE49-F238E27FC236}">
                  <a16:creationId xmlns:a16="http://schemas.microsoft.com/office/drawing/2014/main" id="{040091FE-26F3-4CDA-AEF7-02008A0964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5" y="6045"/>
              <a:ext cx="5850" cy="5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ClrTx/>
                <a:buSzTx/>
                <a:buNone/>
              </a:pPr>
              <a:r>
                <a:rPr lang="uk-UA" altLang="ru-RU" sz="1800" b="1" dirty="0">
                  <a:latin typeface="Times New Roman" panose="02020603050405020304" pitchFamily="18" charset="0"/>
                </a:rPr>
                <a:t>   </a:t>
              </a:r>
              <a:r>
                <a:rPr lang="uk-UA" altLang="ru-RU" sz="1800" dirty="0">
                  <a:latin typeface="Times New Roman" panose="02020603050405020304" pitchFamily="18" charset="0"/>
                </a:rPr>
                <a:t>Засоби </a:t>
              </a:r>
              <a:r>
                <a:rPr lang="uk-UA" altLang="ru-RU" sz="1800" dirty="0" err="1">
                  <a:latin typeface="Times New Roman" panose="02020603050405020304" pitchFamily="18" charset="0"/>
                </a:rPr>
                <a:t>зв’язків</a:t>
              </a:r>
              <a:r>
                <a:rPr lang="uk-UA" altLang="ru-RU" sz="1800" dirty="0">
                  <a:latin typeface="Times New Roman" panose="02020603050405020304" pitchFamily="18" charset="0"/>
                </a:rPr>
                <a:t> з громадськістю</a:t>
              </a:r>
              <a:endParaRPr lang="ru-RU" altLang="ru-RU" sz="1800" dirty="0">
                <a:latin typeface="Arial" panose="020B0604020202020204" pitchFamily="34" charset="0"/>
              </a:endParaRPr>
            </a:p>
          </p:txBody>
        </p:sp>
        <p:sp>
          <p:nvSpPr>
            <p:cNvPr id="24591" name="Text Box 15">
              <a:extLst>
                <a:ext uri="{FF2B5EF4-FFF2-40B4-BE49-F238E27FC236}">
                  <a16:creationId xmlns:a16="http://schemas.microsoft.com/office/drawing/2014/main" id="{0212C14B-9820-4A39-BE1A-20CF63113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5" y="6930"/>
              <a:ext cx="5850" cy="5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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32D2E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4AA33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1000"/>
                </a:spcAft>
                <a:buClrTx/>
                <a:buSzTx/>
                <a:buNone/>
              </a:pPr>
              <a:r>
                <a:rPr lang="uk-UA" altLang="ru-RU" sz="1800" b="1">
                  <a:latin typeface="Times New Roman" panose="02020603050405020304" pitchFamily="18" charset="0"/>
                </a:rPr>
                <a:t>   </a:t>
              </a:r>
              <a:r>
                <a:rPr lang="uk-UA" altLang="ru-RU" sz="1800">
                  <a:latin typeface="Times New Roman" panose="02020603050405020304" pitchFamily="18" charset="0"/>
                </a:rPr>
                <a:t>Особистий продаж</a:t>
              </a:r>
              <a:endParaRPr lang="ru-RU" altLang="ru-RU" sz="1800">
                <a:latin typeface="Arial" panose="020B0604020202020204" pitchFamily="34" charset="0"/>
              </a:endParaRPr>
            </a:p>
          </p:txBody>
        </p:sp>
        <p:cxnSp>
          <p:nvCxnSpPr>
            <p:cNvPr id="24592" name="AutoShape 20">
              <a:extLst>
                <a:ext uri="{FF2B5EF4-FFF2-40B4-BE49-F238E27FC236}">
                  <a16:creationId xmlns:a16="http://schemas.microsoft.com/office/drawing/2014/main" id="{CCA24A85-47D3-4B36-9ED5-17F7F8FFCF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80" y="5520"/>
              <a:ext cx="645" cy="52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3" name="AutoShape 21">
              <a:extLst>
                <a:ext uri="{FF2B5EF4-FFF2-40B4-BE49-F238E27FC236}">
                  <a16:creationId xmlns:a16="http://schemas.microsoft.com/office/drawing/2014/main" id="{A438F125-66D8-4DA0-B26B-60041B5E0E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80" y="6375"/>
              <a:ext cx="645" cy="1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594" name="AutoShape 22">
              <a:extLst>
                <a:ext uri="{FF2B5EF4-FFF2-40B4-BE49-F238E27FC236}">
                  <a16:creationId xmlns:a16="http://schemas.microsoft.com/office/drawing/2014/main" id="{6341DDED-BCB4-4500-AC9C-70D732B1CC6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80" y="6765"/>
              <a:ext cx="645" cy="52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579" name="Содержимое 2">
            <a:extLst>
              <a:ext uri="{FF2B5EF4-FFF2-40B4-BE49-F238E27FC236}">
                <a16:creationId xmlns:a16="http://schemas.microsoft.com/office/drawing/2014/main" id="{328A71B2-8F70-4FEF-AEB6-B4995173E55E}"/>
              </a:ext>
            </a:extLst>
          </p:cNvPr>
          <p:cNvSpPr txBox="1">
            <a:spLocks/>
          </p:cNvSpPr>
          <p:nvPr/>
        </p:nvSpPr>
        <p:spPr bwMode="auto">
          <a:xfrm>
            <a:off x="2925763" y="622300"/>
            <a:ext cx="74295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82575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639763" indent="-236538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885825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096963" indent="-173038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1296988" indent="-182563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buFont typeface="Wingdings 2" panose="05020102010507070707" pitchFamily="18" charset="2"/>
              <a:buNone/>
            </a:pPr>
            <a:r>
              <a:rPr lang="uk-UA" altLang="ru-RU" sz="2400" b="1"/>
              <a:t>Найрозповсюдженіші види комунікацій:</a:t>
            </a:r>
          </a:p>
        </p:txBody>
      </p:sp>
      <p:sp>
        <p:nvSpPr>
          <p:cNvPr id="20484" name="Text Box 8">
            <a:extLst>
              <a:ext uri="{FF2B5EF4-FFF2-40B4-BE49-F238E27FC236}">
                <a16:creationId xmlns:a16="http://schemas.microsoft.com/office/drawing/2014/main" id="{8656A4D3-A803-4945-B734-165A1B44F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2100263"/>
            <a:ext cx="3714750" cy="34925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ClrTx/>
              <a:buSzTx/>
              <a:buNone/>
              <a:defRPr/>
            </a:pPr>
            <a:r>
              <a:rPr lang="uk-UA" altLang="ru-RU" sz="1800">
                <a:latin typeface="Times New Roman" panose="02020603050405020304" pitchFamily="18" charset="0"/>
              </a:rPr>
              <a:t>Реклама у соціальних мережах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0485" name="Text Box 8">
            <a:extLst>
              <a:ext uri="{FF2B5EF4-FFF2-40B4-BE49-F238E27FC236}">
                <a16:creationId xmlns:a16="http://schemas.microsoft.com/office/drawing/2014/main" id="{A3DBF6F1-717A-4907-8235-F4EBA13D6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1247775"/>
            <a:ext cx="3714750" cy="35083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ClrTx/>
              <a:buSzTx/>
              <a:buNone/>
              <a:defRPr/>
            </a:pPr>
            <a:r>
              <a:rPr lang="uk-UA" altLang="ru-RU" sz="1800">
                <a:latin typeface="Times New Roman" panose="02020603050405020304" pitchFamily="18" charset="0"/>
              </a:rPr>
              <a:t>Інтернет реклама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0486" name="Text Box 8">
            <a:extLst>
              <a:ext uri="{FF2B5EF4-FFF2-40B4-BE49-F238E27FC236}">
                <a16:creationId xmlns:a16="http://schemas.microsoft.com/office/drawing/2014/main" id="{CC202AA7-165E-4B90-BCA9-D2DF9E29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1671639"/>
            <a:ext cx="3714750" cy="35083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ClrTx/>
              <a:buSzTx/>
              <a:buNone/>
              <a:defRPr/>
            </a:pPr>
            <a:r>
              <a:rPr lang="uk-UA" altLang="ru-RU" sz="1800">
                <a:latin typeface="Times New Roman" panose="02020603050405020304" pitchFamily="18" charset="0"/>
              </a:rPr>
              <a:t>Реклама месенджерів</a:t>
            </a: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12015B-AAE4-47BF-93DB-D84BFE044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Комунікація – як складова передачі даних , через мережу інтернет </a:t>
            </a:r>
            <a:endParaRPr lang="ru-RU" dirty="0"/>
          </a:p>
        </p:txBody>
      </p:sp>
      <p:pic>
        <p:nvPicPr>
          <p:cNvPr id="4" name="Picture 2" descr="ÐÐ´Ðµ Ð·Ð°ÐºÐ°Ð·Ð°ÑÑ ÑÐµÐºÐ»Ð°Ð¼Ñ Ð² ÑÐ¾ÑÐ¸Ð°Ð»ÑÐ½ÑÑ ÑÐµÑÑÑ? | EPICSTARS">
            <a:extLst>
              <a:ext uri="{FF2B5EF4-FFF2-40B4-BE49-F238E27FC236}">
                <a16:creationId xmlns:a16="http://schemas.microsoft.com/office/drawing/2014/main" id="{07E3D6D7-5721-4773-B728-380BFCE9A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6875" y="2600918"/>
            <a:ext cx="3993761" cy="2519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563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B290D-ADAC-4D63-A66B-B47DAAC7A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035" y="331931"/>
            <a:ext cx="8178800" cy="638103"/>
          </a:xfrm>
        </p:spPr>
        <p:txBody>
          <a:bodyPr/>
          <a:lstStyle/>
          <a:p>
            <a:pPr>
              <a:defRPr/>
            </a:pPr>
            <a:r>
              <a:rPr lang="uk-UA" sz="25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свою чергу інтернет-комунікації мають такі методи:</a:t>
            </a:r>
            <a:endParaRPr lang="ru-RU" sz="25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Text Box 8">
            <a:extLst>
              <a:ext uri="{FF2B5EF4-FFF2-40B4-BE49-F238E27FC236}">
                <a16:creationId xmlns:a16="http://schemas.microsoft.com/office/drawing/2014/main" id="{DD794777-EED0-4791-B754-EE334BE75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2100263"/>
            <a:ext cx="3714750" cy="349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en-US" altLang="ru-RU" sz="1800">
                <a:latin typeface="Arial" panose="020B0604020202020204" pitchFamily="34" charset="0"/>
              </a:rPr>
              <a:t>SMM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04" name="Text Box 8">
            <a:extLst>
              <a:ext uri="{FF2B5EF4-FFF2-40B4-BE49-F238E27FC236}">
                <a16:creationId xmlns:a16="http://schemas.microsoft.com/office/drawing/2014/main" id="{6B3A2285-148C-489F-B4BF-CB6555609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1247775"/>
            <a:ext cx="3714750" cy="3508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uk-UA" altLang="ru-RU" sz="1800">
                <a:latin typeface="Arial" panose="020B0604020202020204" pitchFamily="34" charset="0"/>
              </a:rPr>
              <a:t>Комунікація через лідерів думок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05" name="Text Box 8">
            <a:extLst>
              <a:ext uri="{FF2B5EF4-FFF2-40B4-BE49-F238E27FC236}">
                <a16:creationId xmlns:a16="http://schemas.microsoft.com/office/drawing/2014/main" id="{E22E1152-7283-4E91-A43C-90D7AF00C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1671639"/>
            <a:ext cx="3714750" cy="3508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uk-UA" altLang="ru-RU" sz="1800">
                <a:latin typeface="Arial" panose="020B0604020202020204" pitchFamily="34" charset="0"/>
              </a:rPr>
              <a:t>Таргетинг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06" name="Text Box 8">
            <a:extLst>
              <a:ext uri="{FF2B5EF4-FFF2-40B4-BE49-F238E27FC236}">
                <a16:creationId xmlns:a16="http://schemas.microsoft.com/office/drawing/2014/main" id="{029E9BB0-FCB7-4DC5-8615-87D19031F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3379789"/>
            <a:ext cx="3714750" cy="3508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uk-UA" altLang="ru-RU" sz="1800">
                <a:latin typeface="Arial" panose="020B0604020202020204" pitchFamily="34" charset="0"/>
              </a:rPr>
              <a:t>Нагадувальна реклама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07" name="Text Box 8">
            <a:extLst>
              <a:ext uri="{FF2B5EF4-FFF2-40B4-BE49-F238E27FC236}">
                <a16:creationId xmlns:a16="http://schemas.microsoft.com/office/drawing/2014/main" id="{F815570D-B23D-4A8E-BE61-D627C97D5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2527300"/>
            <a:ext cx="3714750" cy="3508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>
                <a:latin typeface="Arial" panose="020B0604020202020204" pitchFamily="34" charset="0"/>
              </a:rPr>
              <a:t>S</a:t>
            </a:r>
            <a:r>
              <a:rPr lang="uk-UA" altLang="ru-RU" sz="1800">
                <a:latin typeface="Arial" panose="020B0604020202020204" pitchFamily="34" charset="0"/>
              </a:rPr>
              <a:t>ЕО</a:t>
            </a:r>
            <a:endParaRPr lang="ru-RU" altLang="ru-RU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E7255563-1F26-48F4-871D-31F5CB25D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2275" y="2952750"/>
            <a:ext cx="3714750" cy="349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Копірайтинг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ru-RU" sz="1800" u="sng">
              <a:latin typeface="Arial" panose="020B0604020202020204" pitchFamily="34" charset="0"/>
              <a:hlinkClick r:id="rId2"/>
            </a:endParaRPr>
          </a:p>
          <a:p>
            <a:pPr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09" name="Text Box 8">
            <a:extLst>
              <a:ext uri="{FF2B5EF4-FFF2-40B4-BE49-F238E27FC236}">
                <a16:creationId xmlns:a16="http://schemas.microsoft.com/office/drawing/2014/main" id="{572D23AD-D2BB-465A-A6B1-2A4515BF6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4660900"/>
            <a:ext cx="3714750" cy="3508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uk-UA" altLang="ru-RU" sz="1800">
                <a:latin typeface="Arial" panose="020B0604020202020204" pitchFamily="34" charset="0"/>
              </a:rPr>
              <a:t>Екранні банери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10" name="Text Box 8">
            <a:extLst>
              <a:ext uri="{FF2B5EF4-FFF2-40B4-BE49-F238E27FC236}">
                <a16:creationId xmlns:a16="http://schemas.microsoft.com/office/drawing/2014/main" id="{2EBC01E0-4EF4-49F8-BB50-F4FA0B9E2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3810000"/>
            <a:ext cx="3714750" cy="349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uk-UA" altLang="ru-RU" sz="1800">
                <a:latin typeface="Arial" panose="020B0604020202020204" pitchFamily="34" charset="0"/>
              </a:rPr>
              <a:t>Особисті повідомлення 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5611" name="Text Box 8">
            <a:extLst>
              <a:ext uri="{FF2B5EF4-FFF2-40B4-BE49-F238E27FC236}">
                <a16:creationId xmlns:a16="http://schemas.microsoft.com/office/drawing/2014/main" id="{9FE131B0-20EB-4F83-800A-5610A24E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4233863"/>
            <a:ext cx="3714750" cy="349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000"/>
              </a:spcAft>
              <a:buClrTx/>
              <a:buSzTx/>
              <a:buNone/>
            </a:pPr>
            <a:r>
              <a:rPr lang="uk-UA" altLang="ru-RU" sz="1800">
                <a:latin typeface="Arial" panose="020B0604020202020204" pitchFamily="34" charset="0"/>
              </a:rPr>
              <a:t>Боти</a:t>
            </a: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25612" name="Рисунок 11">
            <a:extLst>
              <a:ext uri="{FF2B5EF4-FFF2-40B4-BE49-F238E27FC236}">
                <a16:creationId xmlns:a16="http://schemas.microsoft.com/office/drawing/2014/main" id="{9EEEC799-8F61-4478-B3A4-1D23CE370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115" y="2258459"/>
            <a:ext cx="2521427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C0033-7FA8-4245-81A1-7E25E7CEE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uk-UA" sz="3600" dirty="0"/>
              <a:t>3. Роль реклами в інтернет-маркетингу та інтернет-комунікаціях</a:t>
            </a:r>
            <a:endParaRPr lang="ru-RU" sz="3600" dirty="0"/>
          </a:p>
        </p:txBody>
      </p:sp>
      <p:sp>
        <p:nvSpPr>
          <p:cNvPr id="28675" name="Содержимое 2">
            <a:extLst>
              <a:ext uri="{FF2B5EF4-FFF2-40B4-BE49-F238E27FC236}">
                <a16:creationId xmlns:a16="http://schemas.microsoft.com/office/drawing/2014/main" id="{A3DF26FD-7868-4139-A35C-414A4CEA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100" y="1571626"/>
            <a:ext cx="7499350" cy="4676775"/>
          </a:xfrm>
        </p:spPr>
        <p:txBody>
          <a:bodyPr>
            <a:normAutofit lnSpcReduction="10000"/>
          </a:bodyPr>
          <a:lstStyle/>
          <a:p>
            <a:endParaRPr lang="uk-UA" altLang="ru-RU" sz="2400" b="1" dirty="0"/>
          </a:p>
          <a:p>
            <a:r>
              <a:rPr lang="uk-UA" altLang="ru-RU" sz="2400" b="1" dirty="0"/>
              <a:t>Реклама</a:t>
            </a:r>
            <a:r>
              <a:rPr lang="uk-UA" altLang="ru-RU" sz="2400" dirty="0"/>
              <a:t> – інформація про особу чи товар, розповсюджена в будь-якій формі та в будь-який спосіб і призначена сформувати або підтримати обізнаність споживачів реклами та їх інтерес щодо таких осіб чи товару.</a:t>
            </a:r>
          </a:p>
          <a:p>
            <a:pPr algn="r">
              <a:buFont typeface="Wingdings 2" panose="05020102010507070707" pitchFamily="18" charset="2"/>
              <a:buNone/>
            </a:pPr>
            <a:r>
              <a:rPr lang="uk-UA" altLang="ru-RU" sz="1800" dirty="0"/>
              <a:t>Закон України “Про рекламу” зі змінами та доповненнями, </a:t>
            </a:r>
          </a:p>
          <a:p>
            <a:pPr algn="r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uk-UA" altLang="ru-RU" sz="1800" dirty="0"/>
              <a:t>що вступив в дію 19.09.2003 р. № 176.</a:t>
            </a:r>
          </a:p>
          <a:p>
            <a:r>
              <a:rPr lang="uk-UA" altLang="ru-RU" sz="2400" b="1" dirty="0"/>
              <a:t>Реклама</a:t>
            </a:r>
            <a:r>
              <a:rPr lang="uk-UA" altLang="ru-RU" sz="2400" dirty="0"/>
              <a:t> – одностороння, платна форма неособистої масової комунікації, що покликана створювати сприятливе враження про рекламований об</a:t>
            </a:r>
            <a:r>
              <a:rPr lang="en-US" altLang="ru-RU" sz="2400" dirty="0"/>
              <a:t>’</a:t>
            </a:r>
            <a:r>
              <a:rPr lang="uk-UA" altLang="ru-RU" sz="2400" dirty="0" err="1"/>
              <a:t>єкт</a:t>
            </a:r>
            <a:r>
              <a:rPr lang="uk-UA" altLang="ru-RU" sz="2400" dirty="0"/>
              <a:t>               і має чітко визначеного спонсора.</a:t>
            </a:r>
          </a:p>
          <a:p>
            <a:pPr algn="r">
              <a:buFont typeface="Wingdings 2" panose="05020102010507070707" pitchFamily="18" charset="2"/>
              <a:buNone/>
            </a:pPr>
            <a:r>
              <a:rPr lang="uk-UA" altLang="ru-RU" sz="1800" dirty="0"/>
              <a:t>Ж.-Ж. </a:t>
            </a:r>
            <a:r>
              <a:rPr lang="uk-UA" altLang="ru-RU" sz="1800" dirty="0" err="1"/>
              <a:t>Ламбен</a:t>
            </a:r>
            <a:endParaRPr lang="ru-RU" altLang="ru-RU" sz="1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42F4F22-4EE1-4C0F-9B78-D855154EA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7" y="5157132"/>
            <a:ext cx="7499350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маркетингу.</a:t>
            </a:r>
            <a:b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інформування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споживачів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ідентифікація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продукту,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виробника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продавця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товарів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торгових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марок;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попиту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стимулювання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збуту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регулювання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збуту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9" name="Рисунок 7">
            <a:extLst>
              <a:ext uri="{FF2B5EF4-FFF2-40B4-BE49-F238E27FC236}">
                <a16:creationId xmlns:a16="http://schemas.microsoft.com/office/drawing/2014/main" id="{7BC61D52-DAD6-47D3-A7D6-6EA99447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609" y="2958306"/>
            <a:ext cx="3203575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>
            <a:extLst>
              <a:ext uri="{FF2B5EF4-FFF2-40B4-BE49-F238E27FC236}">
                <a16:creationId xmlns:a16="http://schemas.microsoft.com/office/drawing/2014/main" id="{3DBF50D0-CF54-4A74-B3D9-F8EC4B07D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31" y="68160"/>
            <a:ext cx="8274050" cy="62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2">
            <a:extLst>
              <a:ext uri="{FF2B5EF4-FFF2-40B4-BE49-F238E27FC236}">
                <a16:creationId xmlns:a16="http://schemas.microsoft.com/office/drawing/2014/main" id="{8F2CFADF-4C4F-4ACD-9118-4AED09D02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291306"/>
            <a:ext cx="8280400" cy="627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2">
            <a:extLst>
              <a:ext uri="{FF2B5EF4-FFF2-40B4-BE49-F238E27FC236}">
                <a16:creationId xmlns:a16="http://schemas.microsoft.com/office/drawing/2014/main" id="{D99C7BAB-288B-4AB9-899D-033DBCA7C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2">
            <a:extLst>
              <a:ext uri="{FF2B5EF4-FFF2-40B4-BE49-F238E27FC236}">
                <a16:creationId xmlns:a16="http://schemas.microsoft.com/office/drawing/2014/main" id="{EB431A25-0D1E-46D5-88B7-C50DA84C3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49"/>
          <a:stretch>
            <a:fillRect/>
          </a:stretch>
        </p:blipFill>
        <p:spPr bwMode="auto">
          <a:xfrm>
            <a:off x="1524000" y="0"/>
            <a:ext cx="9144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2">
            <a:extLst>
              <a:ext uri="{FF2B5EF4-FFF2-40B4-BE49-F238E27FC236}">
                <a16:creationId xmlns:a16="http://schemas.microsoft.com/office/drawing/2014/main" id="{3456F2A8-C1CA-4875-BB54-05E4D3324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Содержимое 2">
            <a:extLst>
              <a:ext uri="{FF2B5EF4-FFF2-40B4-BE49-F238E27FC236}">
                <a16:creationId xmlns:a16="http://schemas.microsoft.com/office/drawing/2014/main" id="{56D09BBF-FE06-4FD6-8B11-854F654D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126" y="1280370"/>
            <a:ext cx="7499350" cy="4800600"/>
          </a:xfrm>
        </p:spPr>
        <p:txBody>
          <a:bodyPr>
            <a:normAutofit lnSpcReduction="10000"/>
          </a:bodyPr>
          <a:lstStyle/>
          <a:p>
            <a:pPr>
              <a:buFont typeface="Wingdings 2" panose="05020102010507070707" pitchFamily="18" charset="2"/>
              <a:buNone/>
            </a:pPr>
            <a:r>
              <a:rPr lang="uk-UA" altLang="ru-RU" sz="2400" b="1" dirty="0">
                <a:solidFill>
                  <a:schemeClr val="accent1">
                    <a:lumMod val="75000"/>
                  </a:schemeClr>
                </a:solidFill>
              </a:rPr>
              <a:t>Основні різновиди носіїв реклами:</a:t>
            </a:r>
          </a:p>
          <a:p>
            <a:pPr marL="457200" indent="-457200">
              <a:buFont typeface="+mj-lt"/>
              <a:buAutoNum type="arabicPeriod"/>
            </a:pPr>
            <a:r>
              <a:rPr lang="uk-UA" altLang="ru-RU" sz="2400" dirty="0"/>
              <a:t>Поліграфічні інформаційно-рекламні матеріали</a:t>
            </a:r>
          </a:p>
          <a:p>
            <a:pPr marL="457200" indent="-457200">
              <a:buFont typeface="+mj-lt"/>
              <a:buAutoNum type="arabicPeriod"/>
            </a:pPr>
            <a:r>
              <a:rPr lang="uk-UA" altLang="ru-RU" sz="2400" dirty="0"/>
              <a:t>Реклама в періодичній пресі (газети, журнали)</a:t>
            </a:r>
          </a:p>
          <a:p>
            <a:pPr marL="457200" indent="-457200">
              <a:buFont typeface="+mj-lt"/>
              <a:buAutoNum type="arabicPeriod"/>
            </a:pPr>
            <a:r>
              <a:rPr lang="uk-UA" altLang="ru-RU" sz="2400" dirty="0"/>
              <a:t>Пряма поштова реклама</a:t>
            </a:r>
          </a:p>
          <a:p>
            <a:pPr marL="457200" indent="-457200">
              <a:buFont typeface="+mj-lt"/>
              <a:buAutoNum type="arabicPeriod"/>
            </a:pPr>
            <a:r>
              <a:rPr lang="uk-UA" altLang="ru-RU" sz="2400" dirty="0"/>
              <a:t>Усна реклама при персональному продажі</a:t>
            </a:r>
          </a:p>
          <a:p>
            <a:pPr marL="457200" indent="-457200">
              <a:buFont typeface="+mj-lt"/>
              <a:buAutoNum type="arabicPeriod"/>
            </a:pPr>
            <a:r>
              <a:rPr lang="uk-UA" altLang="ru-RU" sz="2400" dirty="0"/>
              <a:t>Реклама в місцях продажу</a:t>
            </a:r>
          </a:p>
          <a:p>
            <a:pPr marL="457200" indent="-457200">
              <a:buFont typeface="+mj-lt"/>
              <a:buAutoNum type="arabicPeriod"/>
            </a:pPr>
            <a:r>
              <a:rPr lang="uk-UA" altLang="ru-RU" sz="2400" dirty="0"/>
              <a:t>Зовнішня реклама (</a:t>
            </a:r>
            <a:r>
              <a:rPr lang="uk-UA" altLang="ru-RU" sz="2400" dirty="0" err="1"/>
              <a:t>бігборди</a:t>
            </a:r>
            <a:r>
              <a:rPr lang="uk-UA" altLang="ru-RU" sz="2400" dirty="0"/>
              <a:t>, сіті-лайти, стенди)</a:t>
            </a:r>
          </a:p>
          <a:p>
            <a:pPr marL="457200" indent="-457200">
              <a:buFont typeface="+mj-lt"/>
              <a:buAutoNum type="arabicPeriod"/>
            </a:pPr>
            <a:r>
              <a:rPr lang="uk-UA" altLang="ru-RU" sz="2400" dirty="0"/>
              <a:t>Образотворча реклама (афіші, плакати)</a:t>
            </a:r>
          </a:p>
          <a:p>
            <a:pPr marL="457200" indent="-457200">
              <a:buFont typeface="+mj-lt"/>
              <a:buAutoNum type="arabicPeriod"/>
            </a:pPr>
            <a:r>
              <a:rPr lang="uk-UA" altLang="ru-RU" sz="2400" dirty="0"/>
              <a:t>Світлова реклама (</a:t>
            </a:r>
            <a:r>
              <a:rPr lang="uk-UA" altLang="ru-RU" sz="2400" dirty="0" err="1"/>
              <a:t>бігаючий</a:t>
            </a:r>
            <a:r>
              <a:rPr lang="uk-UA" altLang="ru-RU" sz="2400" dirty="0"/>
              <a:t> рядок)</a:t>
            </a:r>
          </a:p>
          <a:p>
            <a:pPr marL="457200" indent="-457200">
              <a:buFont typeface="+mj-lt"/>
              <a:buAutoNum type="arabicPeriod"/>
            </a:pPr>
            <a:r>
              <a:rPr lang="uk-UA" altLang="ru-RU" sz="2400" dirty="0"/>
              <a:t>Реклама на транспорті (внутрішня, зовнішня)</a:t>
            </a:r>
            <a:endParaRPr lang="ru-RU" altLang="ru-RU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C03BA2D0-702E-42B4-A2AD-39E05EC47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9034" y="1341322"/>
            <a:ext cx="7499350" cy="3409950"/>
          </a:xfrm>
        </p:spPr>
        <p:txBody>
          <a:bodyPr>
            <a:normAutofit/>
          </a:bodyPr>
          <a:lstStyle/>
          <a:p>
            <a:pPr>
              <a:buFont typeface="Wingdings 2" panose="05020102010507070707" pitchFamily="18" charset="2"/>
              <a:buNone/>
              <a:defRPr/>
            </a:pPr>
            <a:r>
              <a:rPr lang="uk-UA" sz="2400" b="1" dirty="0"/>
              <a:t>Етапи рекламної кампанії:</a:t>
            </a:r>
          </a:p>
          <a:p>
            <a:pPr marL="596900" indent="-514350">
              <a:buFont typeface="+mj-lt"/>
              <a:buAutoNum type="arabicPeriod"/>
              <a:defRPr/>
            </a:pPr>
            <a:r>
              <a:rPr lang="uk-UA" sz="2400" dirty="0"/>
              <a:t>Визначення цілей реклами.</a:t>
            </a:r>
          </a:p>
          <a:p>
            <a:pPr marL="596900" indent="-514350">
              <a:buFont typeface="+mj-lt"/>
              <a:buAutoNum type="arabicPeriod"/>
              <a:defRPr/>
            </a:pPr>
            <a:r>
              <a:rPr lang="uk-UA" sz="2400" dirty="0"/>
              <a:t>Розробка стратегій реклами (розробка рекламного звернення, вибір каналів комунікації)</a:t>
            </a:r>
          </a:p>
          <a:p>
            <a:pPr marL="596900" indent="-514350">
              <a:buFont typeface="+mj-lt"/>
              <a:buAutoNum type="arabicPeriod"/>
              <a:defRPr/>
            </a:pPr>
            <a:r>
              <a:rPr lang="uk-UA" sz="2400" dirty="0"/>
              <a:t>Складання графіка рекламної кампанії.</a:t>
            </a:r>
          </a:p>
          <a:p>
            <a:pPr marL="596900" indent="-514350">
              <a:buFont typeface="+mj-lt"/>
              <a:buAutoNum type="arabicPeriod"/>
              <a:defRPr/>
            </a:pPr>
            <a:r>
              <a:rPr lang="uk-UA" sz="2400" dirty="0"/>
              <a:t>Визначення бюджету рекламної кампанії.</a:t>
            </a:r>
          </a:p>
          <a:p>
            <a:pPr marL="596900" indent="-514350">
              <a:buFont typeface="+mj-lt"/>
              <a:buAutoNum type="arabicPeriod"/>
              <a:defRPr/>
            </a:pPr>
            <a:r>
              <a:rPr lang="uk-UA" sz="2400" dirty="0"/>
              <a:t>Оцінка ефективності рекламної кампанії.</a:t>
            </a:r>
            <a:endParaRPr lang="ru-RU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>
            <a:extLst>
              <a:ext uri="{FF2B5EF4-FFF2-40B4-BE49-F238E27FC236}">
                <a16:creationId xmlns:a16="http://schemas.microsoft.com/office/drawing/2014/main" id="{C088ACD3-52CB-4663-B6FD-2961E8FC0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3" y="981076"/>
            <a:ext cx="7499350" cy="4429125"/>
          </a:xfrm>
        </p:spPr>
        <p:txBody>
          <a:bodyPr>
            <a:normAutofit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uk-UA" altLang="ru-RU" sz="2400" b="1" dirty="0"/>
              <a:t>Комунікація</a:t>
            </a:r>
            <a:r>
              <a:rPr lang="uk-UA" altLang="ru-RU" sz="2400" dirty="0"/>
              <a:t> -</a:t>
            </a:r>
          </a:p>
          <a:p>
            <a:pPr eaLnBrk="1" hangingPunct="1">
              <a:spcBef>
                <a:spcPct val="0"/>
              </a:spcBef>
            </a:pPr>
            <a:r>
              <a:rPr lang="uk-UA" altLang="ru-RU" sz="2400" dirty="0"/>
              <a:t>це процес передачі інформації (повідомлення) від джерела інформації (відправника) до отримувача (адресата) , через певні канали (лінії зв</a:t>
            </a:r>
            <a:r>
              <a:rPr lang="en-US" altLang="ru-RU" sz="2400" dirty="0"/>
              <a:t>’</a:t>
            </a:r>
            <a:r>
              <a:rPr lang="uk-UA" altLang="ru-RU" sz="2400" dirty="0" err="1"/>
              <a:t>язку</a:t>
            </a:r>
            <a:r>
              <a:rPr lang="uk-UA" altLang="ru-RU" sz="2400" dirty="0"/>
              <a:t> або засоби для передачі інформації).</a:t>
            </a:r>
          </a:p>
          <a:p>
            <a:pPr eaLnBrk="1" hangingPunct="1">
              <a:spcBef>
                <a:spcPct val="0"/>
              </a:spcBef>
            </a:pPr>
            <a:endParaRPr lang="uk-UA" altLang="ru-RU" sz="2400" dirty="0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uk-UA" altLang="ru-RU" sz="2400" b="1" dirty="0"/>
              <a:t>Маркетингові комунікації - </a:t>
            </a:r>
          </a:p>
          <a:p>
            <a:pPr eaLnBrk="1" hangingPunct="1"/>
            <a:r>
              <a:rPr lang="uk-UA" altLang="ru-RU" sz="2400" dirty="0"/>
              <a:t>це тип комунікацій, які комунікатор використовує у </a:t>
            </a:r>
            <a:r>
              <a:rPr lang="uk-UA" altLang="ru-RU" sz="2400" dirty="0" err="1"/>
              <a:t>взаємозв</a:t>
            </a:r>
            <a:r>
              <a:rPr lang="en-US" altLang="ru-RU" sz="2400" dirty="0"/>
              <a:t>’</a:t>
            </a:r>
            <a:r>
              <a:rPr lang="uk-UA" altLang="ru-RU" sz="2400" dirty="0" err="1"/>
              <a:t>язках</a:t>
            </a:r>
            <a:r>
              <a:rPr lang="uk-UA" altLang="ru-RU" sz="2400" dirty="0"/>
              <a:t> зі своїми цільовими аудиторіями для впливу на них з метою вирішення своїх маркетингових завдань.</a:t>
            </a:r>
            <a:endParaRPr lang="ru-RU" altLang="ru-RU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5F835A12-1BAB-43E0-AD29-D87CF786C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013" y="1766931"/>
            <a:ext cx="9931749" cy="480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2400" dirty="0"/>
              <a:t>Реклама на споживчих товарах (пакети, майки, </a:t>
            </a:r>
            <a:r>
              <a:rPr lang="uk-UA" sz="2400" dirty="0" err="1"/>
              <a:t>бейсболки</a:t>
            </a:r>
            <a:r>
              <a:rPr lang="uk-UA" sz="2400" dirty="0"/>
              <a:t>)</a:t>
            </a:r>
          </a:p>
          <a:p>
            <a:pPr>
              <a:defRPr/>
            </a:pPr>
            <a:r>
              <a:rPr lang="uk-UA" sz="2400" dirty="0" err="1"/>
              <a:t>Радіореклама</a:t>
            </a:r>
            <a:endParaRPr lang="uk-UA" sz="2400" dirty="0"/>
          </a:p>
          <a:p>
            <a:pPr>
              <a:defRPr/>
            </a:pPr>
            <a:r>
              <a:rPr lang="uk-UA" sz="2400" dirty="0"/>
              <a:t>Телевізійна реклама</a:t>
            </a:r>
          </a:p>
          <a:p>
            <a:pPr>
              <a:defRPr/>
            </a:pPr>
            <a:r>
              <a:rPr lang="uk-UA" sz="2400" dirty="0"/>
              <a:t>Реклама на </a:t>
            </a:r>
            <a:r>
              <a:rPr lang="uk-UA" sz="2400" dirty="0" err="1"/>
              <a:t>відеоносіях</a:t>
            </a:r>
            <a:endParaRPr lang="uk-UA" sz="2400" dirty="0"/>
          </a:p>
          <a:p>
            <a:pPr>
              <a:defRPr/>
            </a:pPr>
            <a:r>
              <a:rPr lang="uk-UA" sz="2400" dirty="0"/>
              <a:t>Реклама в кінотеатрах</a:t>
            </a:r>
          </a:p>
          <a:p>
            <a:pPr>
              <a:defRPr/>
            </a:pPr>
            <a:r>
              <a:rPr lang="uk-UA" sz="2400" spc="-100" dirty="0"/>
              <a:t>Реклама в мережі Інтернет (банери, ролики, контекст…)</a:t>
            </a:r>
          </a:p>
          <a:p>
            <a:pPr>
              <a:defRPr/>
            </a:pPr>
            <a:r>
              <a:rPr lang="uk-UA" sz="2400" dirty="0"/>
              <a:t>Мобільна реклама</a:t>
            </a:r>
          </a:p>
          <a:p>
            <a:pPr>
              <a:defRPr/>
            </a:pPr>
            <a:r>
              <a:rPr lang="ru-RU" sz="2400" dirty="0" err="1"/>
              <a:t>Навколишня</a:t>
            </a:r>
            <a:r>
              <a:rPr lang="ru-RU" sz="2400" dirty="0"/>
              <a:t> реклама </a:t>
            </a:r>
            <a:r>
              <a:rPr lang="uk-UA" sz="2400" dirty="0"/>
              <a:t>(на асфальті, на ліфтах, на дошці оголошень…)</a:t>
            </a:r>
          </a:p>
          <a:p>
            <a:pPr>
              <a:defRPr/>
            </a:pPr>
            <a:r>
              <a:rPr lang="uk-UA" sz="2400" dirty="0"/>
              <a:t>Інші носії (товарний знак, фірмовий стиль…)</a:t>
            </a:r>
            <a:endParaRPr lang="ru-RU" sz="2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B844A1-100C-448B-8438-C9D38CB8447B}"/>
              </a:ext>
            </a:extLst>
          </p:cNvPr>
          <p:cNvSpPr/>
          <p:nvPr/>
        </p:nvSpPr>
        <p:spPr>
          <a:xfrm>
            <a:off x="1125176" y="1004474"/>
            <a:ext cx="22236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 2" panose="05020102010507070707" pitchFamily="18" charset="2"/>
              <a:buNone/>
              <a:defRPr/>
            </a:pPr>
            <a:r>
              <a:rPr lang="uk-UA" sz="2200" b="1" dirty="0">
                <a:solidFill>
                  <a:schemeClr val="accent1">
                    <a:lumMod val="75000"/>
                  </a:schemeClr>
                </a:solidFill>
              </a:rPr>
              <a:t>НОСІЇ РЕКЛАМИ: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Объект 4">
            <a:extLst>
              <a:ext uri="{FF2B5EF4-FFF2-40B4-BE49-F238E27FC236}">
                <a16:creationId xmlns:a16="http://schemas.microsoft.com/office/drawing/2014/main" id="{35326EB7-E6AC-4154-ACBA-DB47F8E184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25459" r="4314" b="23712"/>
          <a:stretch>
            <a:fillRect/>
          </a:stretch>
        </p:blipFill>
        <p:spPr>
          <a:xfrm>
            <a:off x="2640013" y="260351"/>
            <a:ext cx="6418262" cy="609282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2">
            <a:extLst>
              <a:ext uri="{FF2B5EF4-FFF2-40B4-BE49-F238E27FC236}">
                <a16:creationId xmlns:a16="http://schemas.microsoft.com/office/drawing/2014/main" id="{1EC02B23-1CCC-4A31-AF20-622FB26A7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76214"/>
            <a:ext cx="482600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Объект 3">
            <a:extLst>
              <a:ext uri="{FF2B5EF4-FFF2-40B4-BE49-F238E27FC236}">
                <a16:creationId xmlns:a16="http://schemas.microsoft.com/office/drawing/2014/main" id="{F559D61E-CDEB-40C7-9B2F-B75B01430E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8" y="1319214"/>
            <a:ext cx="7499350" cy="421957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Объект 3">
            <a:extLst>
              <a:ext uri="{FF2B5EF4-FFF2-40B4-BE49-F238E27FC236}">
                <a16:creationId xmlns:a16="http://schemas.microsoft.com/office/drawing/2014/main" id="{49680507-A336-4625-82DE-D1920A34EB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4289"/>
            <a:ext cx="5981700" cy="3990975"/>
          </a:xfrm>
        </p:spPr>
      </p:pic>
      <p:pic>
        <p:nvPicPr>
          <p:cNvPr id="41987" name="Рисунок 5">
            <a:extLst>
              <a:ext uri="{FF2B5EF4-FFF2-40B4-BE49-F238E27FC236}">
                <a16:creationId xmlns:a16="http://schemas.microsoft.com/office/drawing/2014/main" id="{D6A7946A-CD0C-4A2C-9312-99C96DF8C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213101"/>
            <a:ext cx="42735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6">
            <a:extLst>
              <a:ext uri="{FF2B5EF4-FFF2-40B4-BE49-F238E27FC236}">
                <a16:creationId xmlns:a16="http://schemas.microsoft.com/office/drawing/2014/main" id="{A9DB1160-7324-4611-A0CA-FB64A34E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" b="2214"/>
          <a:stretch>
            <a:fillRect/>
          </a:stretch>
        </p:blipFill>
        <p:spPr bwMode="auto">
          <a:xfrm>
            <a:off x="3143250" y="455614"/>
            <a:ext cx="6408738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CC496-5FD3-49E9-AA26-30A1367DE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19023"/>
            <a:ext cx="9144000" cy="14446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 для підвищення ефективності реклами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ACAFAE-F4B8-4DF5-B453-B7A2419C4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74751"/>
            <a:ext cx="9144000" cy="3439487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тенденції (мода)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Вислови (сленг, нові слова)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Події (свята)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Кольори 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Сезонність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65281F-5D7F-4C06-B994-E265FE5D9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38" y="3288623"/>
            <a:ext cx="4484852" cy="28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612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7A1652-257C-4727-BFAC-36AA36582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96" y="4604853"/>
            <a:ext cx="5540632" cy="20203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5646D9-40F3-46A1-BB11-72523D884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96" y="1242976"/>
            <a:ext cx="5656436" cy="26695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EE62CC-C7DF-4239-9006-FEF2C75B0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" y="931716"/>
            <a:ext cx="4723001" cy="582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28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21C17B-6B3C-4887-AFD3-6A3493551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09" y="14845"/>
            <a:ext cx="3867690" cy="653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C39484-C39C-40BC-9E12-F09087681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93" y="29526"/>
            <a:ext cx="3839111" cy="63731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22A9A66-49F4-4CA2-B4F6-7D436D25459D}"/>
              </a:ext>
            </a:extLst>
          </p:cNvPr>
          <p:cNvSpPr txBox="1">
            <a:spLocks/>
          </p:cNvSpPr>
          <p:nvPr/>
        </p:nvSpPr>
        <p:spPr>
          <a:xfrm>
            <a:off x="7262070" y="1837707"/>
            <a:ext cx="2813422" cy="144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Сукня кольору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тіфані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BA8B39A-B07F-4A13-AF4E-28220C1A9709}"/>
              </a:ext>
            </a:extLst>
          </p:cNvPr>
          <p:cNvSpPr/>
          <p:nvPr/>
        </p:nvSpPr>
        <p:spPr>
          <a:xfrm>
            <a:off x="1316336" y="2375375"/>
            <a:ext cx="3087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Годинник пудрового кольору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38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431261-F64E-4F5F-8284-E64796F1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40" y="0"/>
            <a:ext cx="7523335" cy="33106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91FC2A-1D94-448E-BC5D-BA548D79E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243" y="3485679"/>
            <a:ext cx="5087060" cy="337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99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>
            <a:extLst>
              <a:ext uri="{FF2B5EF4-FFF2-40B4-BE49-F238E27FC236}">
                <a16:creationId xmlns:a16="http://schemas.microsoft.com/office/drawing/2014/main" id="{918C1182-10B6-421D-B95E-6D33086AE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3" y="836613"/>
            <a:ext cx="7499350" cy="4800600"/>
          </a:xfrm>
        </p:spPr>
        <p:txBody>
          <a:bodyPr>
            <a:normAutofit/>
          </a:bodyPr>
          <a:lstStyle/>
          <a:p>
            <a:pPr algn="ctr">
              <a:buFont typeface="Wingdings 2" panose="05020102010507070707" pitchFamily="18" charset="2"/>
              <a:buNone/>
            </a:pPr>
            <a:r>
              <a:rPr lang="uk-UA" altLang="ru-RU" sz="2400" b="1" dirty="0"/>
              <a:t>Комунікації – не просування!</a:t>
            </a:r>
          </a:p>
          <a:p>
            <a:pPr>
              <a:buFont typeface="Wingdings 2" panose="05020102010507070707" pitchFamily="18" charset="2"/>
              <a:buNone/>
            </a:pPr>
            <a:r>
              <a:rPr lang="uk-UA" altLang="ru-RU" sz="2400" b="1" dirty="0"/>
              <a:t>Маркетингові комунікації:</a:t>
            </a:r>
          </a:p>
          <a:p>
            <a:r>
              <a:rPr lang="uk-UA" altLang="ru-RU" sz="2400" dirty="0"/>
              <a:t>діяльність підприємства, спрямована на інформування, переконання і нагадування цільовій аудиторії про свої товари, стимулювання їх збуту, створення позитивного іміджу фірми у суспільстві та налагоджування тісних взаємовигідних стосунків між підприємством та громадськістю, а також оцінювання ринкової ситуації через зворотний інформаційний потік.</a:t>
            </a:r>
          </a:p>
          <a:p>
            <a:pPr algn="r">
              <a:buFont typeface="Wingdings 2" panose="05020102010507070707" pitchFamily="18" charset="2"/>
              <a:buNone/>
            </a:pPr>
            <a:r>
              <a:rPr lang="uk-UA" altLang="ru-RU" sz="2400" dirty="0"/>
              <a:t>Т.О. </a:t>
            </a:r>
            <a:r>
              <a:rPr lang="uk-UA" altLang="ru-RU" sz="2400" dirty="0" err="1"/>
              <a:t>Примак</a:t>
            </a:r>
            <a:endParaRPr lang="uk-UA" altLang="ru-RU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8EE9DD-6447-418F-84F5-22821EB92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8" y="39847"/>
            <a:ext cx="5700781" cy="37771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F57F4D-7B9D-4CC6-8CFA-A6A582824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69" y="2424418"/>
            <a:ext cx="6072366" cy="43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96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F3B1424-B768-48BD-833D-103288908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1599"/>
            <a:ext cx="10515600" cy="5774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Інтернет-реклами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----------------------------------------------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(товар).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мережеві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властивостями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сайтами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магазинами.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точках продажу.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багаторівнева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розкрутка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самого сайту, так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арсенал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SEO,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банерну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рекламу, роботу з громадами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соцмережах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блогами.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продажу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сайт.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 повинен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дизайн,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навігацію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контент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відвідувачів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-маркетингу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поетапну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над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контенту,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відвідувачів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товару.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6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33C23-D5A1-458B-B886-2C7839DA8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550" y="694524"/>
            <a:ext cx="9144000" cy="890995"/>
          </a:xfrm>
        </p:spPr>
        <p:txBody>
          <a:bodyPr>
            <a:normAutofit fontScale="90000"/>
          </a:bodyPr>
          <a:lstStyle/>
          <a:p>
            <a:r>
              <a:rPr lang="uk-UA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 інтернет комунікацій (реклами)</a:t>
            </a:r>
            <a:br>
              <a:rPr lang="uk-UA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7B240A-84F9-47FD-914B-A0A251A921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2330" y="1140021"/>
            <a:ext cx="9144000" cy="1655762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Інформативність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максимум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зацікавити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клієнта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товар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продажу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сайт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паблік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 повинен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дизайн,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навігацію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результативність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традиційною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реклама в ЗМІ та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білбордах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коштує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дорого і часто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окупає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охоплення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широке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скоріше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іміджева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служить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упізнавання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будь-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принципом: </a:t>
            </a:r>
            <a:r>
              <a:rPr lang="ru-RU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відвідувач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 </a:t>
            </a:r>
            <a:r>
              <a:rPr lang="ru-RU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таку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набираючи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рядку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пошуку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словосполучення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охоплення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цільової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конкретного продукту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нічим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користувачі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замовлення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будь-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точки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004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EFF434-2856-40FC-BE29-FD8D43648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Монетизація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відвідувачів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гроші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27796F-C718-44F1-BD15-CCE2622FE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сайт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приносить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клікаючи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оголошення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«я монетизирую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сайт контекстною рекламою».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Мережеві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комерційні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розкрутитися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стати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грамотна робота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-маркетингу.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розглянемо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2964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5B07AB6-486D-4684-A215-9A78E78F3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5664"/>
            <a:ext cx="10515600" cy="5959359"/>
          </a:xfrm>
        </p:spPr>
        <p:txBody>
          <a:bodyPr>
            <a:norm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мережевої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оголошення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з'являється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(контентом)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Контент-маркетинг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комплекс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вмісту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сайту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підбір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Банери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зображення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сайтах,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статичними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(просто картинка), так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анімованими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рухомими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flash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Поштова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розсилка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достатньо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-маркетингу.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розсилка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довірчі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замовниками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клієнтами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СЕО-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оптимізація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комплекс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сайтом,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поліпшення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сайту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пошукових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системах (Яндекс і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Google).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стадія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розкрутки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обов'язковою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комерційних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06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9BB12-4D12-4E06-A72A-55B3D1E4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-маркетингу в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мережах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зумовлені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специфічним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статусом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останніх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Соцмережами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користується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переважна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збільшує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потенційну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споживчу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аудиторію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практично до </a:t>
            </a:r>
            <a:r>
              <a:rPr lang="ru-RU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безкінечності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313647-7D65-4B82-BC00-F939BAA25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72831" cy="4351338"/>
          </a:xfrm>
        </p:spPr>
        <p:txBody>
          <a:bodyPr>
            <a:norm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мереж як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інструментів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маркетингу: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паблік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представництво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створюється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безкоштовно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клієнти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інтерфейсом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користувачів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широкі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ілодобового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клієнтами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продемонструвати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завантаживши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ніякої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додаткової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реєстрації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купівлі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товару і перегляду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клієнтам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он-лайн оплата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969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33D91-9F6F-4B47-9886-DB16F4B2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Недоліки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-маркетингу в </a:t>
            </a:r>
            <a:r>
              <a:rPr lang="ru-RU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мережах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B3443E-16B7-43E1-9019-7E8019E42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Спілкування з не ідентифікованим продавцем,</a:t>
            </a:r>
          </a:p>
          <a:p>
            <a:r>
              <a:rPr lang="uk-UA" dirty="0"/>
              <a:t>Сумнівна якість товару,</a:t>
            </a:r>
          </a:p>
          <a:p>
            <a:r>
              <a:rPr lang="uk-UA" dirty="0"/>
              <a:t>Сумнівні умови зберігання товару,</a:t>
            </a:r>
          </a:p>
          <a:p>
            <a:r>
              <a:rPr lang="uk-UA" dirty="0"/>
              <a:t>Зображення товару не відповідає дійсності ,</a:t>
            </a:r>
          </a:p>
          <a:p>
            <a:r>
              <a:rPr lang="uk-UA" dirty="0"/>
              <a:t>Ризики при сплаті коштів,</a:t>
            </a:r>
          </a:p>
          <a:p>
            <a:r>
              <a:rPr lang="uk-UA" dirty="0"/>
              <a:t>Очікування консультації.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1610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8FC12623-70B7-4055-A617-CC9F2EF72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endParaRPr lang="uk-UA" sz="2400" b="1" dirty="0"/>
          </a:p>
          <a:p>
            <a:pPr marL="0" indent="0">
              <a:buNone/>
              <a:defRPr/>
            </a:pPr>
            <a:r>
              <a:rPr lang="uk-UA" sz="2400" b="1" dirty="0"/>
              <a:t>Система маркетингових комунікацій</a:t>
            </a:r>
            <a:r>
              <a:rPr lang="uk-UA" sz="2400" dirty="0"/>
              <a:t> </a:t>
            </a:r>
            <a:r>
              <a:rPr lang="uk-UA" sz="2400" b="1" dirty="0"/>
              <a:t>-</a:t>
            </a:r>
          </a:p>
          <a:p>
            <a:pPr marL="365760" indent="-283464">
              <a:buFont typeface="Wingdings 2"/>
              <a:buChar char=""/>
              <a:defRPr/>
            </a:pPr>
            <a:r>
              <a:rPr lang="uk-UA" sz="2400" dirty="0"/>
              <a:t>це комплекс, що поєднує учасників, канали та засоби комунікацій,  спрямований на встановлення й підтримання певних взаємовідносин, запланованих ініціатором цих комунікацій (комунікатором), зі споживачами або певним </a:t>
            </a:r>
            <a:r>
              <a:rPr lang="uk-UA" sz="2400" b="1" dirty="0">
                <a:solidFill>
                  <a:srgbClr val="FF0000"/>
                </a:solidFill>
              </a:rPr>
              <a:t>сегментом споживачів </a:t>
            </a:r>
            <a:r>
              <a:rPr lang="uk-UA" sz="2400" dirty="0"/>
              <a:t>, з метою досягнення маркетингових цілей.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A5B6F2CF-3D4B-4BC9-97B7-48780FB18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906" y="1284930"/>
            <a:ext cx="7499350" cy="4605337"/>
          </a:xfrm>
        </p:spPr>
        <p:txBody>
          <a:bodyPr>
            <a:normAutofit/>
          </a:bodyPr>
          <a:lstStyle/>
          <a:p>
            <a:pPr>
              <a:buFont typeface="Wingdings 2" panose="05020102010507070707" pitchFamily="18" charset="2"/>
              <a:buNone/>
              <a:defRPr/>
            </a:pPr>
            <a:r>
              <a:rPr lang="uk-UA" sz="2400" b="1" dirty="0"/>
              <a:t>Етапи управління інтернет-комунікаціями:</a:t>
            </a:r>
          </a:p>
          <a:p>
            <a:pPr marL="539750" indent="-457200">
              <a:buFont typeface="+mj-lt"/>
              <a:buAutoNum type="arabicPeriod"/>
              <a:defRPr/>
            </a:pPr>
            <a:r>
              <a:rPr lang="uk-UA" sz="2400" dirty="0"/>
              <a:t>Визначення цілей комунікації.</a:t>
            </a:r>
          </a:p>
          <a:p>
            <a:pPr marL="539750" indent="-457200">
              <a:buFont typeface="+mj-lt"/>
              <a:buAutoNum type="arabicPeriod"/>
              <a:defRPr/>
            </a:pPr>
            <a:r>
              <a:rPr lang="uk-UA" sz="2400" dirty="0"/>
              <a:t>Визначення цільової аудиторії.</a:t>
            </a:r>
          </a:p>
          <a:p>
            <a:pPr marL="539750" indent="-457200">
              <a:buFont typeface="+mj-lt"/>
              <a:buAutoNum type="arabicPeriod"/>
              <a:defRPr/>
            </a:pPr>
            <a:r>
              <a:rPr lang="uk-UA" sz="2400" dirty="0"/>
              <a:t>Розробка звернення.</a:t>
            </a:r>
          </a:p>
          <a:p>
            <a:pPr marL="539750" indent="-457200">
              <a:buFont typeface="+mj-lt"/>
              <a:buAutoNum type="arabicPeriod"/>
              <a:defRPr/>
            </a:pPr>
            <a:r>
              <a:rPr lang="uk-UA" sz="2400" dirty="0"/>
              <a:t>Вибір каналів комунікації, їх оптимального комплексу.</a:t>
            </a:r>
          </a:p>
          <a:p>
            <a:pPr marL="539750" indent="-457200">
              <a:buFont typeface="+mj-lt"/>
              <a:buAutoNum type="arabicPeriod"/>
              <a:defRPr/>
            </a:pPr>
            <a:r>
              <a:rPr lang="uk-UA" sz="2400" dirty="0"/>
              <a:t>Визначення бюджету комунікацій.</a:t>
            </a:r>
          </a:p>
          <a:p>
            <a:pPr marL="539750" indent="-457200">
              <a:buFont typeface="+mj-lt"/>
              <a:buAutoNum type="arabicPeriod"/>
              <a:defRPr/>
            </a:pPr>
            <a:r>
              <a:rPr lang="uk-UA" sz="2400" dirty="0"/>
              <a:t>Оцінювання ефективності комунікацій.</a:t>
            </a:r>
          </a:p>
          <a:p>
            <a:pPr marL="539750" indent="-457200">
              <a:buFont typeface="+mj-lt"/>
              <a:buAutoNum type="arabicPeriod"/>
              <a:defRPr/>
            </a:pPr>
            <a:r>
              <a:rPr lang="uk-UA" sz="2400" dirty="0"/>
              <a:t>Оперативне управління, коригування.</a:t>
            </a:r>
            <a:endParaRPr lang="ru-R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812B45-40ED-4407-BA81-E49F121BE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35" y="210411"/>
            <a:ext cx="7617480" cy="5962822"/>
          </a:xfrm>
        </p:spPr>
      </p:pic>
    </p:spTree>
    <p:extLst>
      <p:ext uri="{BB962C8B-B14F-4D97-AF65-F5344CB8AC3E}">
        <p14:creationId xmlns:p14="http://schemas.microsoft.com/office/powerpoint/2010/main" val="2832993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2AA4D33-3B3F-43B7-B983-B3CDF285C9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C66776F-FF0A-48C0-BE18-AC7252B74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Важливим етапом для розподілу комунікації є сегментація ринку, детально ми ще будемо її розглядати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35BD03-4F00-454E-92A4-38CD9DAD9B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1"/>
          <a:stretch/>
        </p:blipFill>
        <p:spPr>
          <a:xfrm>
            <a:off x="2327564" y="2618509"/>
            <a:ext cx="7976064" cy="385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2190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Існує кілька способів збору даних для сегментації.…">
            <a:extLst>
              <a:ext uri="{FF2B5EF4-FFF2-40B4-BE49-F238E27FC236}">
                <a16:creationId xmlns:a16="http://schemas.microsoft.com/office/drawing/2014/main" id="{123E33AE-234A-43CA-95D2-F21190967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840" y="350272"/>
            <a:ext cx="10401966" cy="1023357"/>
          </a:xfrm>
          <a:prstGeom prst="rect">
            <a:avLst/>
          </a:prstGeom>
          <a:solidFill>
            <a:srgbClr val="E3FDE3"/>
          </a:solidFill>
          <a:ln>
            <a:noFill/>
          </a:ln>
        </p:spPr>
        <p:txBody>
          <a:bodyPr wrap="square" lIns="19050" tIns="19050" rIns="19050" bIns="19050" anchor="ctr">
            <a:spAutoFit/>
          </a:bodyPr>
          <a:lstStyle>
            <a:lvl1pPr defTabSz="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Існує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кілька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способів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збору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даних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для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сегментації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. </a:t>
            </a:r>
          </a:p>
          <a:p>
            <a:pPr algn="just"/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Можно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звернутися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до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своєї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аудиторії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безпосередньо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, за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допомогою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u="sng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опитувань</a:t>
            </a:r>
            <a:r>
              <a:rPr lang="ru-RU" altLang="ru-RU" sz="1600" u="sng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в </a:t>
            </a:r>
            <a:r>
              <a:rPr lang="ru-RU" altLang="ru-RU" sz="1600" u="sng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соціальних</a:t>
            </a:r>
            <a:r>
              <a:rPr lang="ru-RU" altLang="ru-RU" sz="1600" u="sng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мережах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, через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опитувач</a:t>
            </a:r>
            <a:r>
              <a:rPr lang="uk-UA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і у соціальних мережах ,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спеціальну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форму на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сайті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або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в e-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mail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розсилці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. До ваших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послуг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також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аналітика</a:t>
            </a:r>
            <a:r>
              <a:rPr lang="ru-RU" altLang="ru-RU" sz="1600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з </a:t>
            </a:r>
            <a:r>
              <a:rPr lang="ru-RU" altLang="ru-RU" sz="1600" u="sng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Google</a:t>
            </a:r>
            <a:r>
              <a:rPr lang="ru-RU" altLang="ru-RU" sz="1600" u="sng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sz="1600" u="sng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Analytics</a:t>
            </a:r>
            <a:r>
              <a:rPr lang="ru-RU" altLang="ru-RU" sz="1600" u="sng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і </a:t>
            </a:r>
            <a:r>
              <a:rPr lang="ru-RU" altLang="ru-RU" sz="1600" u="sng" dirty="0" err="1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Яндекс.Метрики</a:t>
            </a:r>
            <a:r>
              <a:rPr lang="ru-RU" altLang="ru-RU" sz="1600" u="sng" dirty="0"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.</a:t>
            </a:r>
          </a:p>
        </p:txBody>
      </p:sp>
      <p:sp>
        <p:nvSpPr>
          <p:cNvPr id="226" name="Дуже інформативним, хоча і досить трудомістким виявиться збір інформації з тематичних форумів, моніторинг всіляких груп із загальною тематикою, читання відгуків на аналогічні продукти конкурентів, аналіз їх дій.">
            <a:extLst>
              <a:ext uri="{FF2B5EF4-FFF2-40B4-BE49-F238E27FC236}">
                <a16:creationId xmlns:a16="http://schemas.microsoft.com/office/drawing/2014/main" id="{2E9EC6A9-09F7-4B18-882D-8CD37BD2C688}"/>
              </a:ext>
            </a:extLst>
          </p:cNvPr>
          <p:cNvSpPr txBox="1"/>
          <p:nvPr/>
        </p:nvSpPr>
        <p:spPr>
          <a:xfrm>
            <a:off x="1005840" y="1483276"/>
            <a:ext cx="10591065" cy="502445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19050" tIns="19050" rIns="19050" bIns="19050" anchor="ctr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Що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вам </a:t>
            </a: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важливо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знати як </a:t>
            </a: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власнику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бізнесу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про </a:t>
            </a: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свій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сегмент з метою </a:t>
            </a: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ефективного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ведення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бізнесу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в </a:t>
            </a:r>
            <a:r>
              <a:rPr lang="ru-RU" altLang="ru-RU" dirty="0" err="1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подальшому</a:t>
            </a:r>
            <a:r>
              <a:rPr lang="ru-RU" altLang="ru-RU" dirty="0">
                <a:solidFill>
                  <a:schemeClr val="accent6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?</a:t>
            </a:r>
          </a:p>
          <a:p>
            <a:pPr marL="457200" indent="-457200" algn="just">
              <a:buAutoNum type="arabicPeriod"/>
              <a:defRPr/>
            </a:pP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Стать,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вік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. </a:t>
            </a:r>
          </a:p>
          <a:p>
            <a:pPr marL="457200" indent="-457200" algn="just">
              <a:buAutoNum type="arabicPeriod"/>
              <a:defRPr/>
            </a:pP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професія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,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статок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, статус (студент, директор, мама в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декреті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).</a:t>
            </a:r>
          </a:p>
          <a:p>
            <a:pPr marL="457200" indent="-457200" algn="just">
              <a:buAutoNum type="arabicPeriod"/>
              <a:defRPr/>
            </a:pP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Проблеми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і потреби.</a:t>
            </a:r>
          </a:p>
          <a:p>
            <a:pPr marL="457200" indent="-457200" algn="just">
              <a:buAutoNum type="arabicPeriod"/>
              <a:defRPr/>
            </a:pP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Геолокація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(робота,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проживання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).</a:t>
            </a:r>
          </a:p>
          <a:p>
            <a:pPr algn="just">
              <a:defRPr/>
            </a:pP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just">
              <a:defRPr/>
            </a:pP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Є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таке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поняття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–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закрити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заперечення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!</a:t>
            </a:r>
          </a:p>
          <a:p>
            <a:pPr algn="just">
              <a:defRPr/>
            </a:pP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Інтернет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клієнт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має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страх:</a:t>
            </a:r>
          </a:p>
          <a:p>
            <a:pPr marL="457200" indent="-457200" algn="just">
              <a:buAutoNum type="arabicPeriod"/>
              <a:defRPr/>
            </a:pP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Переплатити</a:t>
            </a: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marL="457200" indent="-457200" algn="just">
              <a:buAutoNum type="arabicPeriod"/>
              <a:defRPr/>
            </a:pP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Купити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не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вдалу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річ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(не за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розміром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)</a:t>
            </a:r>
          </a:p>
          <a:p>
            <a:pPr marL="457200" indent="-457200" algn="just">
              <a:buAutoNum type="arabicPeriod"/>
              <a:defRPr/>
            </a:pP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Бути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обманутим</a:t>
            </a: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marL="457200" indent="-457200" algn="just">
              <a:buAutoNum type="arabicPeriod"/>
              <a:defRPr/>
            </a:pP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Не </a:t>
            </a:r>
            <a:r>
              <a:rPr lang="ru-RU" alt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отримати</a:t>
            </a: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товар</a:t>
            </a:r>
          </a:p>
          <a:p>
            <a:pPr algn="just">
              <a:defRPr/>
            </a:pP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just">
              <a:defRPr/>
            </a:pP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За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допомогою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реклами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ви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</a:p>
          <a:p>
            <a:pPr algn="just">
              <a:defRPr/>
            </a:pP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як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власник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бізнесу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можете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закрити</a:t>
            </a:r>
            <a:endParaRPr lang="ru-RU" altLang="ru-RU" dirty="0">
              <a:solidFill>
                <a:srgbClr val="00B050"/>
              </a:solidFill>
              <a:latin typeface="Arial Black" panose="020B0A04020102020204" pitchFamily="34" charset="0"/>
              <a:cs typeface="Helvetica" panose="020B0604020202020204" pitchFamily="34" charset="0"/>
              <a:sym typeface="Helvetica" panose="020B0604020202020204" pitchFamily="34" charset="0"/>
            </a:endParaRPr>
          </a:p>
          <a:p>
            <a:pPr algn="just">
              <a:defRPr/>
            </a:pP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ці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заперечення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! (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знайдете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дешевше-повернемо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гроші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, не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підійде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розмір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–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обміняємо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/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повертайте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без проблем, оплата при </a:t>
            </a:r>
            <a:r>
              <a:rPr lang="ru-RU" altLang="ru-RU" dirty="0" err="1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отриманні</a:t>
            </a:r>
            <a:r>
              <a:rPr lang="ru-RU" altLang="ru-RU" dirty="0">
                <a:solidFill>
                  <a:srgbClr val="00B050"/>
                </a:solidFill>
                <a:latin typeface="Arial Black" panose="020B0A040201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)</a:t>
            </a:r>
          </a:p>
        </p:txBody>
      </p:sp>
      <p:pic>
        <p:nvPicPr>
          <p:cNvPr id="19462" name="Изображение" descr="Изображение">
            <a:extLst>
              <a:ext uri="{FF2B5EF4-FFF2-40B4-BE49-F238E27FC236}">
                <a16:creationId xmlns:a16="http://schemas.microsoft.com/office/drawing/2014/main" id="{8C1A29DE-5E14-44F2-9ABC-1B2417D1A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447" y="2905295"/>
            <a:ext cx="37576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11371</TotalTime>
  <Words>2080</Words>
  <Application>Microsoft Office PowerPoint</Application>
  <PresentationFormat>Широкоэкранный</PresentationFormat>
  <Paragraphs>201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7" baseType="lpstr">
      <vt:lpstr>Arial</vt:lpstr>
      <vt:lpstr>Arial Black</vt:lpstr>
      <vt:lpstr>Avenir Next Medium</vt:lpstr>
      <vt:lpstr>Calibri</vt:lpstr>
      <vt:lpstr>Calibri Light</vt:lpstr>
      <vt:lpstr>Corbel</vt:lpstr>
      <vt:lpstr>Helvetica</vt:lpstr>
      <vt:lpstr>Times New Roman</vt:lpstr>
      <vt:lpstr>Wingdings</vt:lpstr>
      <vt:lpstr>Wingdings 2</vt:lpstr>
      <vt:lpstr>Ретро</vt:lpstr>
      <vt:lpstr>Тема 2. СИСТЕМА МАРКЕТИНГОВИХ КОМУНІКАЦІЙ</vt:lpstr>
      <vt:lpstr>Комунікація – як складова передачі даних , через мережу інтернет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Важливим етапом для розподілу комунікації є сегментація ринку, детально ми ще будемо її розглядати</vt:lpstr>
      <vt:lpstr>Презентация PowerPoint</vt:lpstr>
      <vt:lpstr>Формула успішної реклами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свою чергу інтернет-комунікації мають такі методи:</vt:lpstr>
      <vt:lpstr>3. Роль реклами в інтернет-маркетингу та інтернет-комунікаціях</vt:lpstr>
      <vt:lpstr>функції реклами в системі маркетингу.  інформування споживачів  ідентифікація продукту, його виробника або продавця; просування товарів або послуг; просування торгових марок; формування попиту; стимулювання збуту; регулювання збуту.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Інструменти для підвищення ефективності реклами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Переваги інтернет комунікацій (реклами) </vt:lpstr>
      <vt:lpstr>Монетизація — процес перетворення відвідувачів у гроші.</vt:lpstr>
      <vt:lpstr>Презентация PowerPoint</vt:lpstr>
      <vt:lpstr>Переваги і особливості інтернет-маркетингу в соціальних мережах зумовлені специфічним статусом останніх. Соцмережами користується переважна більшість, що збільшує потенційну споживчу аудиторію практично до безкінечності. </vt:lpstr>
      <vt:lpstr>Недоліки інтернет-маркетингу в соціальних мережах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Komp</dc:creator>
  <cp:lastModifiedBy>Komp</cp:lastModifiedBy>
  <cp:revision>51</cp:revision>
  <dcterms:created xsi:type="dcterms:W3CDTF">2020-09-02T14:50:43Z</dcterms:created>
  <dcterms:modified xsi:type="dcterms:W3CDTF">2021-10-14T10:17:31Z</dcterms:modified>
</cp:coreProperties>
</file>